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6" r:id="rId5"/>
    <p:sldId id="259" r:id="rId6"/>
    <p:sldId id="262" r:id="rId7"/>
    <p:sldId id="265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p:Documents:School:CAP6675%20Complex%20Adaptive%20Systems:HW%202:HW2_local_neighborhood_v2%20Local_Neighborhood_Vary_Young%20_Tolerance-spreadsheet-mod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p:Documents:School:CAP6675%20Complex%20Adaptive%20Systems:HW%202:HW2_local_neighborhood_v2%20Local_Neighborhood_Vary_Young%20_Tolerance-spreadsheet-mod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8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Varying Young % Similar</a:t>
            </a:r>
            <a:r>
              <a:rPr lang="en-US" baseline="0" dirty="0" smtClean="0"/>
              <a:t> Wanted</a:t>
            </a:r>
            <a:endParaRPr lang="en-US" dirty="0"/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v>percent-similar</c:v>
          </c:tx>
          <c:marker>
            <c:symbol val="none"/>
          </c:marker>
          <c:cat>
            <c:numRef>
              <c:f>Sheet1!$N$3:$N$23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Sheet1!$O$3:$O$23</c:f>
              <c:numCache>
                <c:formatCode>General</c:formatCode>
                <c:ptCount val="21"/>
                <c:pt idx="0">
                  <c:v>80.192100025639746</c:v>
                </c:pt>
                <c:pt idx="1">
                  <c:v>85.112852329429614</c:v>
                </c:pt>
                <c:pt idx="2">
                  <c:v>84.915458146912883</c:v>
                </c:pt>
                <c:pt idx="3">
                  <c:v>88.54140493220703</c:v>
                </c:pt>
                <c:pt idx="4">
                  <c:v>89.27475590272563</c:v>
                </c:pt>
                <c:pt idx="5">
                  <c:v>89.814239331005638</c:v>
                </c:pt>
                <c:pt idx="6">
                  <c:v>92.137025565565779</c:v>
                </c:pt>
                <c:pt idx="7">
                  <c:v>92.922449941032468</c:v>
                </c:pt>
                <c:pt idx="8">
                  <c:v>94.180089295554552</c:v>
                </c:pt>
                <c:pt idx="9">
                  <c:v>95.457617229929014</c:v>
                </c:pt>
                <c:pt idx="10">
                  <c:v>95.515483548943664</c:v>
                </c:pt>
                <c:pt idx="11">
                  <c:v>97.223330072741035</c:v>
                </c:pt>
                <c:pt idx="12">
                  <c:v>97.63467904331921</c:v>
                </c:pt>
                <c:pt idx="13">
                  <c:v>98.205102728498346</c:v>
                </c:pt>
                <c:pt idx="14">
                  <c:v>98.937865312513708</c:v>
                </c:pt>
                <c:pt idx="15">
                  <c:v>99.314175564888217</c:v>
                </c:pt>
                <c:pt idx="16">
                  <c:v>99.656500909842336</c:v>
                </c:pt>
                <c:pt idx="17">
                  <c:v>91.011099290630725</c:v>
                </c:pt>
                <c:pt idx="18">
                  <c:v>71.3424935476028</c:v>
                </c:pt>
                <c:pt idx="19">
                  <c:v>71.199794738506412</c:v>
                </c:pt>
                <c:pt idx="20">
                  <c:v>70.645749667676625</c:v>
                </c:pt>
              </c:numCache>
            </c:numRef>
          </c:val>
        </c:ser>
        <c:ser>
          <c:idx val="0"/>
          <c:order val="1"/>
          <c:tx>
            <c:v>percent-unhappy</c:v>
          </c:tx>
          <c:marker>
            <c:symbol val="none"/>
          </c:marker>
          <c:cat>
            <c:numRef>
              <c:f>Sheet1!$N$3:$N$23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Sheet1!$Q$3:$Q$23</c:f>
              <c:numCache>
                <c:formatCode>General</c:formatCode>
                <c:ptCount val="21"/>
                <c:pt idx="0">
                  <c:v>0.23550724637681003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19.765457148802938</c:v>
                </c:pt>
                <c:pt idx="18">
                  <c:v>52.863661425025491</c:v>
                </c:pt>
                <c:pt idx="19">
                  <c:v>52.75382843542117</c:v>
                </c:pt>
                <c:pt idx="20">
                  <c:v>53.768864473476896</c:v>
                </c:pt>
              </c:numCache>
            </c:numRef>
          </c:val>
        </c:ser>
        <c:dLbls/>
        <c:marker val="1"/>
        <c:axId val="105504128"/>
        <c:axId val="105678336"/>
      </c:lineChart>
      <c:catAx>
        <c:axId val="1055041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/>
                  <a:t>Young % Similar</a:t>
                </a:r>
                <a:r>
                  <a:rPr lang="en-US" sz="1400" baseline="0"/>
                  <a:t> Wanted</a:t>
                </a:r>
              </a:p>
            </c:rich>
          </c:tx>
          <c:layout/>
        </c:title>
        <c:numFmt formatCode="General" sourceLinked="1"/>
        <c:tickLblPos val="nextTo"/>
        <c:crossAx val="105678336"/>
        <c:crosses val="autoZero"/>
        <c:auto val="1"/>
        <c:lblAlgn val="ctr"/>
        <c:lblOffset val="100"/>
      </c:catAx>
      <c:valAx>
        <c:axId val="105678336"/>
        <c:scaling>
          <c:orientation val="minMax"/>
          <c:max val="100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%</a:t>
                </a:r>
              </a:p>
            </c:rich>
          </c:tx>
          <c:layout/>
        </c:title>
        <c:numFmt formatCode="General" sourceLinked="1"/>
        <c:tickLblPos val="nextTo"/>
        <c:crossAx val="105504128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8"/>
  <c:chart>
    <c:title>
      <c:layout/>
    </c:title>
    <c:plotArea>
      <c:layout/>
      <c:lineChart>
        <c:grouping val="standard"/>
        <c:ser>
          <c:idx val="0"/>
          <c:order val="0"/>
          <c:tx>
            <c:v>Ticks</c:v>
          </c:tx>
          <c:marker>
            <c:symbol val="none"/>
          </c:marker>
          <c:cat>
            <c:numRef>
              <c:f>Sheet1!$N$3:$N$23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Sheet1!$R$3:$R$23</c:f>
              <c:numCache>
                <c:formatCode>General</c:formatCode>
                <c:ptCount val="21"/>
                <c:pt idx="0">
                  <c:v>546.4</c:v>
                </c:pt>
                <c:pt idx="1">
                  <c:v>138.4</c:v>
                </c:pt>
                <c:pt idx="2">
                  <c:v>117.2</c:v>
                </c:pt>
                <c:pt idx="3">
                  <c:v>68.8</c:v>
                </c:pt>
                <c:pt idx="4">
                  <c:v>80.400000000000006</c:v>
                </c:pt>
                <c:pt idx="5">
                  <c:v>59.4</c:v>
                </c:pt>
                <c:pt idx="6">
                  <c:v>50.6</c:v>
                </c:pt>
                <c:pt idx="7">
                  <c:v>66.2</c:v>
                </c:pt>
                <c:pt idx="8">
                  <c:v>63</c:v>
                </c:pt>
                <c:pt idx="9">
                  <c:v>73</c:v>
                </c:pt>
                <c:pt idx="10">
                  <c:v>68.2</c:v>
                </c:pt>
                <c:pt idx="11">
                  <c:v>85.4</c:v>
                </c:pt>
                <c:pt idx="12">
                  <c:v>65</c:v>
                </c:pt>
                <c:pt idx="13">
                  <c:v>72.599999999999994</c:v>
                </c:pt>
                <c:pt idx="14">
                  <c:v>105.6</c:v>
                </c:pt>
                <c:pt idx="15">
                  <c:v>105.2</c:v>
                </c:pt>
                <c:pt idx="16">
                  <c:v>134.80000000000001</c:v>
                </c:pt>
                <c:pt idx="17">
                  <c:v>1000</c:v>
                </c:pt>
                <c:pt idx="18">
                  <c:v>1000</c:v>
                </c:pt>
                <c:pt idx="19">
                  <c:v>1000</c:v>
                </c:pt>
                <c:pt idx="20">
                  <c:v>1000</c:v>
                </c:pt>
              </c:numCache>
            </c:numRef>
          </c:val>
        </c:ser>
        <c:dLbls/>
        <c:marker val="1"/>
        <c:axId val="105698816"/>
        <c:axId val="105700736"/>
      </c:lineChart>
      <c:catAx>
        <c:axId val="10569881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b="1" i="0" baseline="0">
                    <a:effectLst/>
                  </a:rPr>
                  <a:t>Young % Similar Wanted</a:t>
                </a:r>
                <a:endParaRPr lang="en-US" sz="1400">
                  <a:effectLst/>
                </a:endParaRPr>
              </a:p>
            </c:rich>
          </c:tx>
          <c:layout/>
        </c:title>
        <c:numFmt formatCode="General" sourceLinked="1"/>
        <c:tickLblPos val="nextTo"/>
        <c:crossAx val="105700736"/>
        <c:crosses val="autoZero"/>
        <c:auto val="1"/>
        <c:lblAlgn val="ctr"/>
        <c:lblOffset val="100"/>
      </c:catAx>
      <c:valAx>
        <c:axId val="105700736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#</a:t>
                </a:r>
              </a:p>
            </c:rich>
          </c:tx>
          <c:layout/>
        </c:title>
        <c:numFmt formatCode="General" sourceLinked="1"/>
        <c:tickLblPos val="nextTo"/>
        <c:crossAx val="105698816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cl.northwestern.edu/netlogo/" TargetMode="External"/><Relationship Id="rId2" Type="http://schemas.openxmlformats.org/officeDocument/2006/relationships/hyperlink" Target="http://ccl.northwestern.edu/netlogo/models/Segreg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Exploration of Thomas Schelling’s Model of Segregation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CAP 6675 Homework 2</a:t>
            </a:r>
          </a:p>
          <a:p>
            <a:r>
              <a:rPr lang="en-US" dirty="0" smtClean="0"/>
              <a:t> 09/28/2015</a:t>
            </a:r>
          </a:p>
          <a:p>
            <a:endParaRPr lang="en-US" dirty="0"/>
          </a:p>
          <a:p>
            <a:r>
              <a:rPr lang="en-US" dirty="0" err="1" smtClean="0"/>
              <a:t>Chathika</a:t>
            </a:r>
            <a:r>
              <a:rPr lang="en-US" dirty="0" smtClean="0"/>
              <a:t> </a:t>
            </a:r>
            <a:r>
              <a:rPr lang="en-US" dirty="0" err="1" smtClean="0"/>
              <a:t>Gunaratne</a:t>
            </a:r>
            <a:endParaRPr lang="en-US" dirty="0" smtClean="0"/>
          </a:p>
          <a:p>
            <a:r>
              <a:rPr lang="en-US" dirty="0" smtClean="0"/>
              <a:t>Jason Heintz</a:t>
            </a:r>
          </a:p>
          <a:p>
            <a:r>
              <a:rPr lang="en-US" dirty="0" smtClean="0"/>
              <a:t>Robert Mitchell</a:t>
            </a:r>
          </a:p>
        </p:txBody>
      </p:sp>
    </p:spTree>
    <p:extLst>
      <p:ext uri="{BB962C8B-B14F-4D97-AF65-F5344CB8AC3E}">
        <p14:creationId xmlns:p14="http://schemas.microsoft.com/office/powerpoint/2010/main" xmlns="" val="188006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Local Neighborhood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212" y="1789356"/>
            <a:ext cx="8341262" cy="4458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Question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How do </a:t>
            </a:r>
            <a:r>
              <a:rPr lang="en-US" dirty="0" smtClean="0"/>
              <a:t>different </a:t>
            </a:r>
            <a:r>
              <a:rPr lang="en-US" dirty="0" smtClean="0"/>
              <a:t>age groups </a:t>
            </a:r>
            <a:r>
              <a:rPr lang="en-US" dirty="0" smtClean="0"/>
              <a:t>(young and old) with </a:t>
            </a:r>
            <a:r>
              <a:rPr lang="en-US" dirty="0" smtClean="0"/>
              <a:t>different tolerances affect the level of segregation within a community.</a:t>
            </a:r>
            <a:endParaRPr lang="en-US" dirty="0"/>
          </a:p>
          <a:p>
            <a:pPr marL="0" indent="0">
              <a:buNone/>
            </a:pPr>
            <a:r>
              <a:rPr lang="en-US" u="sng" dirty="0" smtClean="0"/>
              <a:t>Hypothesis</a:t>
            </a:r>
            <a:r>
              <a:rPr lang="en-US" dirty="0" smtClean="0"/>
              <a:t>:</a:t>
            </a:r>
          </a:p>
          <a:p>
            <a:pPr marL="0" indent="0"/>
            <a:r>
              <a:rPr lang="en-US" dirty="0" smtClean="0"/>
              <a:t> More integration </a:t>
            </a:r>
          </a:p>
          <a:p>
            <a:pPr marL="0" indent="0"/>
            <a:r>
              <a:rPr lang="en-US" dirty="0" smtClean="0"/>
              <a:t> Expect younger more on the edges of clusters</a:t>
            </a:r>
          </a:p>
          <a:p>
            <a:pPr marL="0" indent="0"/>
            <a:r>
              <a:rPr lang="en-US" dirty="0" smtClean="0"/>
              <a:t> </a:t>
            </a:r>
            <a:r>
              <a:rPr lang="en-US" dirty="0" smtClean="0"/>
              <a:t>Less ticks to equilibrium</a:t>
            </a: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Why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Having a subset of each type of agent </a:t>
            </a:r>
            <a:r>
              <a:rPr lang="en-US" dirty="0" smtClean="0"/>
              <a:t>(red green) with </a:t>
            </a:r>
            <a:r>
              <a:rPr lang="en-US" dirty="0" smtClean="0"/>
              <a:t>lower similarity requirements </a:t>
            </a:r>
            <a:r>
              <a:rPr lang="en-US" dirty="0" smtClean="0"/>
              <a:t>will allow them to be happy in more integrated neighborhood.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4731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Local Neighborhood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212" y="1789356"/>
            <a:ext cx="8341262" cy="4458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Model Changes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Two types of agents: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dirty="0" smtClean="0"/>
              <a:t>Red 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dirty="0" smtClean="0"/>
              <a:t>Green</a:t>
            </a:r>
          </a:p>
          <a:p>
            <a:r>
              <a:rPr lang="en-US" dirty="0" smtClean="0"/>
              <a:t>Each </a:t>
            </a:r>
            <a:r>
              <a:rPr lang="en-US" dirty="0" smtClean="0"/>
              <a:t>type of agent is divided into two groups: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/>
              <a:t>Old agents – With a higher </a:t>
            </a:r>
            <a:r>
              <a:rPr lang="en-US" dirty="0" smtClean="0"/>
              <a:t>requirement </a:t>
            </a:r>
            <a:r>
              <a:rPr lang="en-US" dirty="0" smtClean="0"/>
              <a:t>for similar neighbors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/>
              <a:t>Young agents – With a lower </a:t>
            </a:r>
            <a:r>
              <a:rPr lang="en-US" dirty="0" smtClean="0"/>
              <a:t>requirement </a:t>
            </a:r>
            <a:r>
              <a:rPr lang="en-US" dirty="0" smtClean="0"/>
              <a:t>for similar neighbors</a:t>
            </a:r>
          </a:p>
          <a:p>
            <a:r>
              <a:rPr lang="en-US" dirty="0" smtClean="0"/>
              <a:t>Each group of the same </a:t>
            </a:r>
            <a:r>
              <a:rPr lang="en-US" dirty="0" smtClean="0"/>
              <a:t>type of agent </a:t>
            </a:r>
            <a:r>
              <a:rPr lang="en-US" dirty="0" smtClean="0"/>
              <a:t>will count as a similar </a:t>
            </a:r>
            <a:r>
              <a:rPr lang="en-US" dirty="0" smtClean="0"/>
              <a:t>neighbor</a:t>
            </a:r>
          </a:p>
          <a:p>
            <a:r>
              <a:rPr lang="en-US" dirty="0" smtClean="0"/>
              <a:t>Can adjust density, %young, young % similar, old % similar</a:t>
            </a: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Metrics for Evaluation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% </a:t>
            </a:r>
            <a:r>
              <a:rPr lang="en-US" dirty="0" smtClean="0"/>
              <a:t>of similar neighbors of an agent</a:t>
            </a:r>
          </a:p>
          <a:p>
            <a:r>
              <a:rPr lang="en-US" dirty="0" smtClean="0"/>
              <a:t>Number of unhappy </a:t>
            </a:r>
            <a:r>
              <a:rPr lang="en-US" dirty="0" smtClean="0"/>
              <a:t>agents</a:t>
            </a:r>
          </a:p>
          <a:p>
            <a:r>
              <a:rPr lang="en-US" dirty="0" smtClean="0"/>
              <a:t>Ticks to equilibrium</a:t>
            </a:r>
            <a:endParaRPr lang="en-US" dirty="0"/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070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Local Neighborhood Model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717212227"/>
              </p:ext>
            </p:extLst>
          </p:nvPr>
        </p:nvGraphicFramePr>
        <p:xfrm>
          <a:off x="329469" y="3254221"/>
          <a:ext cx="4166744" cy="2500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53670861"/>
              </p:ext>
            </p:extLst>
          </p:nvPr>
        </p:nvGraphicFramePr>
        <p:xfrm>
          <a:off x="4606982" y="3250266"/>
          <a:ext cx="4173336" cy="2504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34555" y="5623133"/>
            <a:ext cx="314485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Parameters:</a:t>
            </a:r>
          </a:p>
          <a:p>
            <a:pPr marL="285750" indent="-285750">
              <a:buFont typeface="Arial"/>
              <a:buChar char="•"/>
            </a:pPr>
            <a:r>
              <a:rPr lang="en-US" sz="1000" dirty="0" smtClean="0"/>
              <a:t>60% </a:t>
            </a:r>
            <a:r>
              <a:rPr lang="en-US" sz="1000" dirty="0" smtClean="0"/>
              <a:t>Old, % </a:t>
            </a:r>
            <a:r>
              <a:rPr lang="en-US" sz="1000" dirty="0" smtClean="0"/>
              <a:t>Similar Wanted = 65%</a:t>
            </a:r>
          </a:p>
          <a:p>
            <a:pPr marL="285750" indent="-285750">
              <a:buFont typeface="Arial"/>
              <a:buChar char="•"/>
            </a:pPr>
            <a:r>
              <a:rPr lang="en-US" sz="1000" dirty="0" smtClean="0"/>
              <a:t>40% </a:t>
            </a:r>
            <a:r>
              <a:rPr lang="en-US" sz="1000" dirty="0" smtClean="0"/>
              <a:t>Young, % </a:t>
            </a:r>
            <a:r>
              <a:rPr lang="en-US" sz="1000" dirty="0" smtClean="0"/>
              <a:t>Similar Wanted = [0 5 100</a:t>
            </a:r>
            <a:r>
              <a:rPr lang="en-US" sz="1000" dirty="0" smtClean="0"/>
              <a:t>]</a:t>
            </a:r>
          </a:p>
          <a:p>
            <a:pPr marL="285750" indent="-285750">
              <a:buFont typeface="Arial"/>
              <a:buChar char="•"/>
            </a:pPr>
            <a:r>
              <a:rPr lang="en-US" sz="1000" dirty="0" smtClean="0"/>
              <a:t>Density 85%</a:t>
            </a:r>
            <a:endParaRPr lang="en-US" sz="1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5212" y="1673917"/>
            <a:ext cx="8341262" cy="1265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u="sng" dirty="0" smtClean="0"/>
              <a:t>Results</a:t>
            </a:r>
            <a:r>
              <a:rPr lang="en-US" sz="1800" dirty="0" smtClean="0"/>
              <a:t>:</a:t>
            </a:r>
          </a:p>
          <a:p>
            <a:pPr>
              <a:buFontTx/>
              <a:buChar char="-"/>
            </a:pPr>
            <a:r>
              <a:rPr lang="en-US" sz="1800" dirty="0" smtClean="0"/>
              <a:t>When </a:t>
            </a:r>
            <a:r>
              <a:rPr lang="en-US" sz="1800" dirty="0" smtClean="0"/>
              <a:t>more tolerant </a:t>
            </a:r>
            <a:r>
              <a:rPr lang="en-US" sz="1800" dirty="0" smtClean="0"/>
              <a:t>the </a:t>
            </a:r>
            <a:r>
              <a:rPr lang="en-US" sz="1800" dirty="0" smtClean="0"/>
              <a:t>younger age group </a:t>
            </a:r>
            <a:r>
              <a:rPr lang="en-US" sz="1800" dirty="0" smtClean="0"/>
              <a:t>can improve the level of integration. But…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237263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30" y="244158"/>
            <a:ext cx="8240243" cy="1339850"/>
          </a:xfrm>
        </p:spPr>
        <p:txBody>
          <a:bodyPr>
            <a:normAutofit/>
          </a:bodyPr>
          <a:lstStyle/>
          <a:p>
            <a:r>
              <a:rPr lang="en-US" dirty="0" smtClean="0"/>
              <a:t>Common Neighborhood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212" y="1789356"/>
            <a:ext cx="8341262" cy="445896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Question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How does age affect the level of segregation within a community.</a:t>
            </a:r>
            <a:endParaRPr lang="en-US" dirty="0"/>
          </a:p>
          <a:p>
            <a:pPr marL="0" indent="0">
              <a:buNone/>
            </a:pPr>
            <a:r>
              <a:rPr lang="en-US" u="sng" dirty="0" smtClean="0"/>
              <a:t>Hypothesis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Why</a:t>
            </a:r>
            <a:r>
              <a:rPr lang="en-US" dirty="0" smtClean="0"/>
              <a:t>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810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30" y="244158"/>
            <a:ext cx="8240243" cy="1339850"/>
          </a:xfrm>
        </p:spPr>
        <p:txBody>
          <a:bodyPr>
            <a:normAutofit/>
          </a:bodyPr>
          <a:lstStyle/>
          <a:p>
            <a:r>
              <a:rPr lang="en-US" dirty="0" smtClean="0"/>
              <a:t>Common Neighborhood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212" y="1789356"/>
            <a:ext cx="8341262" cy="445896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Model Changes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Add a hotspot to the neighborhood that has a higher desire for agents to be 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0276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30" y="244158"/>
            <a:ext cx="8240243" cy="1339850"/>
          </a:xfrm>
        </p:spPr>
        <p:txBody>
          <a:bodyPr>
            <a:normAutofit/>
          </a:bodyPr>
          <a:lstStyle/>
          <a:p>
            <a:r>
              <a:rPr lang="en-US" dirty="0" smtClean="0"/>
              <a:t>Common Neighborhood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212" y="1789356"/>
            <a:ext cx="8341262" cy="4458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3480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Schelling, T. (1971). Dynamic models of segregation. </a:t>
            </a:r>
            <a:r>
              <a:rPr lang="en-US" i="1" dirty="0" smtClean="0"/>
              <a:t>The Journal of Mathematical Sociology, Vol. 1, </a:t>
            </a:r>
            <a:r>
              <a:rPr lang="en-US" dirty="0" smtClean="0"/>
              <a:t>143-186.</a:t>
            </a:r>
          </a:p>
          <a:p>
            <a:r>
              <a:rPr lang="en-US" dirty="0" err="1"/>
              <a:t>Wilensky</a:t>
            </a:r>
            <a:r>
              <a:rPr lang="en-US" dirty="0"/>
              <a:t>, U. (1997). </a:t>
            </a:r>
            <a:r>
              <a:rPr lang="en-US" dirty="0" err="1"/>
              <a:t>NetLogo</a:t>
            </a:r>
            <a:r>
              <a:rPr lang="en-US" dirty="0"/>
              <a:t> Segregation model. </a:t>
            </a:r>
            <a:r>
              <a:rPr lang="en-US" dirty="0" smtClean="0">
                <a:hlinkClick r:id="rId2"/>
              </a:rPr>
              <a:t>http:/</a:t>
            </a:r>
            <a:r>
              <a:rPr lang="en-US" dirty="0">
                <a:hlinkClick r:id="rId2"/>
              </a:rPr>
              <a:t>/ccl.northwestern.edu/netlogo/models/Segregation</a:t>
            </a:r>
            <a:r>
              <a:rPr lang="en-US" dirty="0"/>
              <a:t>. Center for Connected Learning and Computer-Based Modeling, Northwestern University, Evanston, IL. </a:t>
            </a:r>
          </a:p>
          <a:p>
            <a:r>
              <a:rPr lang="en-US" dirty="0" err="1"/>
              <a:t>Wilensky</a:t>
            </a:r>
            <a:r>
              <a:rPr lang="en-US" dirty="0"/>
              <a:t>, U. (1999). </a:t>
            </a:r>
            <a:r>
              <a:rPr lang="en-US" dirty="0" err="1"/>
              <a:t>NetLogo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http://ccl.northwestern.edu/netlogo/</a:t>
            </a:r>
            <a:r>
              <a:rPr lang="en-US" dirty="0"/>
              <a:t>. Center for Connected Learning and Computer-Based Modeling, Northwestern University, Evanston, IL.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0015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146</TotalTime>
  <Words>377</Words>
  <Application>Microsoft Office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Capital</vt:lpstr>
      <vt:lpstr>Exploration of Thomas Schelling’s Model of Segregation</vt:lpstr>
      <vt:lpstr>Local Neighborhood Model</vt:lpstr>
      <vt:lpstr>Local Neighborhood Model</vt:lpstr>
      <vt:lpstr>Local Neighborhood Model</vt:lpstr>
      <vt:lpstr>Common Neighborhood Model</vt:lpstr>
      <vt:lpstr>Common Neighborhood Model</vt:lpstr>
      <vt:lpstr>Common Neighborhood Model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of Thomas Schelling’s Model of Segregation</dc:title>
  <dc:creator>Jason Heintz</dc:creator>
  <cp:lastModifiedBy>Rob</cp:lastModifiedBy>
  <cp:revision>37</cp:revision>
  <dcterms:created xsi:type="dcterms:W3CDTF">2015-09-24T00:24:27Z</dcterms:created>
  <dcterms:modified xsi:type="dcterms:W3CDTF">2015-09-28T00:20:25Z</dcterms:modified>
</cp:coreProperties>
</file>