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8" r:id="rId6"/>
    <p:sldId id="262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p:Documents:School:CAP6675%20Complex%20Adaptive%20Systems:HW%202:HW2_local_neighborhood_v2%20Local_Neighborhood_Vary_Young%20_Tolerance-spreadsheet-mod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p:Documents:School:CAP6675%20Complex%20Adaptive%20Systems:HW%202:HW2_local_neighborhood_v2%20Local_Neighborhood_Vary_Young%20_Tolerance-spreadsheet-mo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Varying Young % Similar</a:t>
            </a:r>
            <a:r>
              <a:rPr lang="en-US" baseline="0" dirty="0" smtClean="0"/>
              <a:t> Wanted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percent-similar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Sheet1!$O$3:$O$23</c:f>
              <c:numCache>
                <c:formatCode>General</c:formatCode>
                <c:ptCount val="21"/>
                <c:pt idx="0">
                  <c:v>80.192100025639718</c:v>
                </c:pt>
                <c:pt idx="1">
                  <c:v>85.112852329429558</c:v>
                </c:pt>
                <c:pt idx="2">
                  <c:v>84.915458146912883</c:v>
                </c:pt>
                <c:pt idx="3">
                  <c:v>88.541404932207058</c:v>
                </c:pt>
                <c:pt idx="4">
                  <c:v>89.274755902725602</c:v>
                </c:pt>
                <c:pt idx="5">
                  <c:v>89.814239331005666</c:v>
                </c:pt>
                <c:pt idx="6">
                  <c:v>92.137025565565793</c:v>
                </c:pt>
                <c:pt idx="7">
                  <c:v>92.922449941032497</c:v>
                </c:pt>
                <c:pt idx="8">
                  <c:v>94.180089295554524</c:v>
                </c:pt>
                <c:pt idx="9">
                  <c:v>95.457617229929042</c:v>
                </c:pt>
                <c:pt idx="10">
                  <c:v>95.515483548943664</c:v>
                </c:pt>
                <c:pt idx="11">
                  <c:v>97.223330072740978</c:v>
                </c:pt>
                <c:pt idx="12">
                  <c:v>97.634679043319224</c:v>
                </c:pt>
                <c:pt idx="13">
                  <c:v>98.205102728498318</c:v>
                </c:pt>
                <c:pt idx="14">
                  <c:v>98.937865312513708</c:v>
                </c:pt>
                <c:pt idx="15">
                  <c:v>99.314175564888217</c:v>
                </c:pt>
                <c:pt idx="16">
                  <c:v>99.656500909842336</c:v>
                </c:pt>
                <c:pt idx="17">
                  <c:v>91.011099290630725</c:v>
                </c:pt>
                <c:pt idx="18">
                  <c:v>71.3424935476028</c:v>
                </c:pt>
                <c:pt idx="19">
                  <c:v>71.199794738506384</c:v>
                </c:pt>
                <c:pt idx="20">
                  <c:v>70.645749667676611</c:v>
                </c:pt>
              </c:numCache>
            </c:numRef>
          </c:val>
        </c:ser>
        <c:ser>
          <c:idx val="0"/>
          <c:order val="1"/>
          <c:tx>
            <c:v>percent-unhappy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Sheet1!$Q$3:$Q$23</c:f>
              <c:numCache>
                <c:formatCode>General</c:formatCode>
                <c:ptCount val="21"/>
                <c:pt idx="0">
                  <c:v>0.23550724637681009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19.76545714880293</c:v>
                </c:pt>
                <c:pt idx="18">
                  <c:v>52.863661425025477</c:v>
                </c:pt>
                <c:pt idx="19">
                  <c:v>52.75382843542117</c:v>
                </c:pt>
                <c:pt idx="20">
                  <c:v>53.768864473476896</c:v>
                </c:pt>
              </c:numCache>
            </c:numRef>
          </c:val>
        </c:ser>
        <c:marker val="1"/>
        <c:axId val="124728832"/>
        <c:axId val="124730752"/>
      </c:lineChart>
      <c:catAx>
        <c:axId val="124728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Young % Similar</a:t>
                </a:r>
                <a:r>
                  <a:rPr lang="en-US" sz="1400" baseline="0"/>
                  <a:t> Wanted</a:t>
                </a:r>
              </a:p>
            </c:rich>
          </c:tx>
          <c:layout/>
        </c:title>
        <c:numFmt formatCode="General" sourceLinked="1"/>
        <c:tickLblPos val="nextTo"/>
        <c:crossAx val="124730752"/>
        <c:crosses val="autoZero"/>
        <c:auto val="1"/>
        <c:lblAlgn val="ctr"/>
        <c:lblOffset val="100"/>
      </c:catAx>
      <c:valAx>
        <c:axId val="124730752"/>
        <c:scaling>
          <c:orientation val="minMax"/>
          <c:max val="1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</c:title>
        <c:numFmt formatCode="General" sourceLinked="1"/>
        <c:tickLblPos val="nextTo"/>
        <c:crossAx val="12472883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lineChart>
        <c:grouping val="standard"/>
        <c:ser>
          <c:idx val="0"/>
          <c:order val="0"/>
          <c:tx>
            <c:v>Ticks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Sheet1!$R$3:$R$23</c:f>
              <c:numCache>
                <c:formatCode>General</c:formatCode>
                <c:ptCount val="21"/>
                <c:pt idx="0">
                  <c:v>546.4</c:v>
                </c:pt>
                <c:pt idx="1">
                  <c:v>138.4</c:v>
                </c:pt>
                <c:pt idx="2">
                  <c:v>117.2</c:v>
                </c:pt>
                <c:pt idx="3">
                  <c:v>68.8</c:v>
                </c:pt>
                <c:pt idx="4">
                  <c:v>80.400000000000006</c:v>
                </c:pt>
                <c:pt idx="5">
                  <c:v>59.4</c:v>
                </c:pt>
                <c:pt idx="6">
                  <c:v>50.6</c:v>
                </c:pt>
                <c:pt idx="7">
                  <c:v>66.2</c:v>
                </c:pt>
                <c:pt idx="8">
                  <c:v>63</c:v>
                </c:pt>
                <c:pt idx="9">
                  <c:v>73</c:v>
                </c:pt>
                <c:pt idx="10">
                  <c:v>68.2</c:v>
                </c:pt>
                <c:pt idx="11">
                  <c:v>85.4</c:v>
                </c:pt>
                <c:pt idx="12">
                  <c:v>65</c:v>
                </c:pt>
                <c:pt idx="13">
                  <c:v>72.599999999999994</c:v>
                </c:pt>
                <c:pt idx="14">
                  <c:v>105.6</c:v>
                </c:pt>
                <c:pt idx="15">
                  <c:v>105.2</c:v>
                </c:pt>
                <c:pt idx="16">
                  <c:v>134.80000000000001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</c:numCache>
            </c:numRef>
          </c:val>
        </c:ser>
        <c:marker val="1"/>
        <c:axId val="124759040"/>
        <c:axId val="124765312"/>
      </c:lineChart>
      <c:catAx>
        <c:axId val="1247590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Young % Similar Wanted</a:t>
                </a:r>
                <a:endParaRPr lang="en-US" sz="1400">
                  <a:effectLst/>
                </a:endParaRPr>
              </a:p>
            </c:rich>
          </c:tx>
          <c:layout/>
        </c:title>
        <c:numFmt formatCode="General" sourceLinked="1"/>
        <c:tickLblPos val="nextTo"/>
        <c:crossAx val="124765312"/>
        <c:crosses val="autoZero"/>
        <c:auto val="1"/>
        <c:lblAlgn val="ctr"/>
        <c:lblOffset val="100"/>
      </c:catAx>
      <c:valAx>
        <c:axId val="12476531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#</a:t>
                </a:r>
              </a:p>
            </c:rich>
          </c:tx>
          <c:layout/>
        </c:title>
        <c:numFmt formatCode="General" sourceLinked="1"/>
        <c:tickLblPos val="nextTo"/>
        <c:crossAx val="1247590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cl.northwestern.edu/netlogo/" TargetMode="External"/><Relationship Id="rId2" Type="http://schemas.openxmlformats.org/officeDocument/2006/relationships/hyperlink" Target="http://ccl.northwestern.edu/netlogo/models/Segreg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Exploration of Thomas Schelling’s </a:t>
            </a:r>
            <a:r>
              <a:rPr lang="en-US" sz="4000" dirty="0" smtClean="0"/>
              <a:t>Models </a:t>
            </a:r>
            <a:r>
              <a:rPr lang="en-US" sz="4000" dirty="0" smtClean="0"/>
              <a:t>of Segregation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 6675 Homework 2</a:t>
            </a:r>
          </a:p>
          <a:p>
            <a:r>
              <a:rPr lang="en-US" dirty="0" smtClean="0"/>
              <a:t> 09/28/2015</a:t>
            </a:r>
          </a:p>
          <a:p>
            <a:endParaRPr lang="en-US" dirty="0"/>
          </a:p>
          <a:p>
            <a:r>
              <a:rPr lang="en-US" dirty="0" err="1" smtClean="0"/>
              <a:t>Chathika</a:t>
            </a:r>
            <a:r>
              <a:rPr lang="en-US" dirty="0" smtClean="0"/>
              <a:t> </a:t>
            </a:r>
            <a:r>
              <a:rPr lang="en-US" dirty="0" err="1" smtClean="0"/>
              <a:t>Gunaratne</a:t>
            </a:r>
            <a:endParaRPr lang="en-US" dirty="0" smtClean="0"/>
          </a:p>
          <a:p>
            <a:r>
              <a:rPr lang="en-US" dirty="0" smtClean="0"/>
              <a:t>Jason Heintz</a:t>
            </a:r>
          </a:p>
          <a:p>
            <a:r>
              <a:rPr lang="en-US" dirty="0" smtClean="0"/>
              <a:t>Robert Mitchell</a:t>
            </a:r>
          </a:p>
        </p:txBody>
      </p:sp>
    </p:spTree>
    <p:extLst>
      <p:ext uri="{BB962C8B-B14F-4D97-AF65-F5344CB8AC3E}">
        <p14:creationId xmlns:p14="http://schemas.microsoft.com/office/powerpoint/2010/main" xmlns="" val="18800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Question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How do different age groups (young and old) with different tolerances affect the level of segregation within a community.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Hypothesis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More integration </a:t>
            </a:r>
          </a:p>
          <a:p>
            <a:pPr marL="0" indent="0"/>
            <a:r>
              <a:rPr lang="en-US" dirty="0" smtClean="0"/>
              <a:t> Expect younger more on the edges of clusters</a:t>
            </a:r>
          </a:p>
          <a:p>
            <a:pPr marL="0" indent="0"/>
            <a:r>
              <a:rPr lang="en-US" dirty="0" smtClean="0"/>
              <a:t> Less ticks to equilibrium</a:t>
            </a:r>
          </a:p>
          <a:p>
            <a:pPr marL="0" indent="0">
              <a:buNone/>
            </a:pPr>
            <a:r>
              <a:rPr lang="en-US" u="sng" dirty="0" smtClean="0"/>
              <a:t>Why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Having a subset of each type of agent (red green) with lower similarity requirements will allow them to be happy in more integrated neighborhood. </a:t>
            </a:r>
          </a:p>
        </p:txBody>
      </p:sp>
    </p:spTree>
    <p:extLst>
      <p:ext uri="{BB962C8B-B14F-4D97-AF65-F5344CB8AC3E}">
        <p14:creationId xmlns:p14="http://schemas.microsoft.com/office/powerpoint/2010/main" xmlns="" val="404731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Model Changes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Two types of agents: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Red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Green</a:t>
            </a:r>
          </a:p>
          <a:p>
            <a:r>
              <a:rPr lang="en-US" dirty="0" smtClean="0"/>
              <a:t>Each type of agent is divided into two groups: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Old agents – With a higher requirement for similar neighbors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Young agents – With a lower requirement for similar neighbors</a:t>
            </a:r>
          </a:p>
          <a:p>
            <a:r>
              <a:rPr lang="en-US" dirty="0" smtClean="0"/>
              <a:t>Each group of the same type of agent will count as a similar neighbor</a:t>
            </a:r>
          </a:p>
          <a:p>
            <a:r>
              <a:rPr lang="en-US" dirty="0" smtClean="0"/>
              <a:t>Can adjust density, %young, young % similar, old % similar</a:t>
            </a:r>
          </a:p>
          <a:p>
            <a:pPr marL="0" indent="0">
              <a:buNone/>
            </a:pPr>
            <a:r>
              <a:rPr lang="en-US" u="sng" dirty="0" smtClean="0"/>
              <a:t>Metrics for Evaluation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% of similar neighbors of an agent</a:t>
            </a:r>
          </a:p>
          <a:p>
            <a:r>
              <a:rPr lang="en-US" dirty="0" smtClean="0"/>
              <a:t>Number of unhappy agents</a:t>
            </a:r>
          </a:p>
          <a:p>
            <a:r>
              <a:rPr lang="en-US" dirty="0" smtClean="0"/>
              <a:t>Ticks to equilibrium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70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7212227"/>
              </p:ext>
            </p:extLst>
          </p:nvPr>
        </p:nvGraphicFramePr>
        <p:xfrm>
          <a:off x="329469" y="3254221"/>
          <a:ext cx="4166744" cy="2500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3670861"/>
              </p:ext>
            </p:extLst>
          </p:nvPr>
        </p:nvGraphicFramePr>
        <p:xfrm>
          <a:off x="4606982" y="3250266"/>
          <a:ext cx="4173336" cy="25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34555" y="5623133"/>
            <a:ext cx="31448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Parameters: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60% Old, % Similar Wanted = 65%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40% Young, % Similar Wanted = [0 5 100]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Density 85%</a:t>
            </a:r>
            <a:endParaRPr lang="en-US" sz="1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212" y="1673917"/>
            <a:ext cx="8341262" cy="126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/>
              <a:t>Results</a:t>
            </a:r>
            <a:r>
              <a:rPr lang="en-US" sz="1800" dirty="0" smtClean="0"/>
              <a:t>:</a:t>
            </a:r>
          </a:p>
          <a:p>
            <a:pPr>
              <a:buFontTx/>
              <a:buChar char="-"/>
            </a:pPr>
            <a:r>
              <a:rPr lang="en-US" sz="1800" dirty="0" smtClean="0"/>
              <a:t>When more tolerant the younger age group can improve the level of integration. But…</a:t>
            </a:r>
          </a:p>
        </p:txBody>
      </p:sp>
    </p:spTree>
    <p:extLst>
      <p:ext uri="{BB962C8B-B14F-4D97-AF65-F5344CB8AC3E}">
        <p14:creationId xmlns:p14="http://schemas.microsoft.com/office/powerpoint/2010/main" xmlns="" val="237263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Question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How do individuals with different lengths of residency affect convergence in a common neighborhood?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Hypothesis</a:t>
            </a:r>
            <a:r>
              <a:rPr lang="en-US" dirty="0" smtClean="0"/>
              <a:t>:</a:t>
            </a:r>
          </a:p>
          <a:p>
            <a:r>
              <a:rPr lang="en-US" dirty="0"/>
              <a:t>A race that has lived in the area for a longer time </a:t>
            </a:r>
            <a:endParaRPr lang="en-US" dirty="0" smtClean="0"/>
          </a:p>
          <a:p>
            <a:pPr lvl="1"/>
            <a:r>
              <a:rPr lang="en-US" dirty="0" smtClean="0"/>
              <a:t>higher </a:t>
            </a:r>
            <a:r>
              <a:rPr lang="en-US" dirty="0"/>
              <a:t>mean initial </a:t>
            </a:r>
            <a:r>
              <a:rPr lang="en-US" dirty="0" err="1"/>
              <a:t>LoR</a:t>
            </a:r>
            <a:r>
              <a:rPr lang="en-US" dirty="0"/>
              <a:t> -&gt; slow convergence to Shelling’s equilibria </a:t>
            </a:r>
          </a:p>
          <a:p>
            <a:r>
              <a:rPr lang="en-US" dirty="0" smtClean="0"/>
              <a:t>A </a:t>
            </a:r>
            <a:r>
              <a:rPr lang="en-US" dirty="0"/>
              <a:t>race of individuals who have not resided in the area for </a:t>
            </a:r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low </a:t>
            </a:r>
            <a:r>
              <a:rPr lang="en-US" dirty="0"/>
              <a:t>mean </a:t>
            </a:r>
            <a:r>
              <a:rPr lang="en-US" dirty="0" err="1"/>
              <a:t>LoR</a:t>
            </a:r>
            <a:r>
              <a:rPr lang="en-US" dirty="0"/>
              <a:t> -&gt; faster convergence to Schelling’s equilibria. </a:t>
            </a:r>
          </a:p>
          <a:p>
            <a:pPr marL="0" indent="0">
              <a:buNone/>
            </a:pPr>
            <a:r>
              <a:rPr lang="en-US" u="sng" dirty="0" smtClean="0"/>
              <a:t>Why</a:t>
            </a:r>
            <a:r>
              <a:rPr lang="en-US" dirty="0" smtClean="0"/>
              <a:t>: </a:t>
            </a:r>
          </a:p>
          <a:p>
            <a:r>
              <a:rPr lang="en-US" dirty="0"/>
              <a:t>Greater </a:t>
            </a:r>
            <a:r>
              <a:rPr lang="en-US" dirty="0" err="1"/>
              <a:t>LoR</a:t>
            </a:r>
            <a:r>
              <a:rPr lang="en-US" dirty="0"/>
              <a:t> means greater reluctance to leave despite racial dissatisfaction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5810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Model:</a:t>
            </a:r>
          </a:p>
          <a:p>
            <a:pPr marL="0" indent="0"/>
            <a:r>
              <a:rPr lang="en-US" dirty="0" smtClean="0"/>
              <a:t> One </a:t>
            </a:r>
            <a:r>
              <a:rPr lang="en-US" dirty="0" smtClean="0"/>
              <a:t>neighborhood</a:t>
            </a:r>
            <a:endParaRPr lang="en-US" dirty="0" smtClean="0"/>
          </a:p>
          <a:p>
            <a:pPr marL="0" indent="0"/>
            <a:r>
              <a:rPr lang="en-US" dirty="0" smtClean="0"/>
              <a:t> Decision to leave based on ratio of everyone in 	</a:t>
            </a:r>
            <a:r>
              <a:rPr lang="en-US" dirty="0" smtClean="0"/>
              <a:t>community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Model </a:t>
            </a:r>
            <a:r>
              <a:rPr lang="en-US" u="sng" dirty="0"/>
              <a:t>Changes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Longer agent stays less likely to </a:t>
            </a:r>
            <a:r>
              <a:rPr lang="en-US" dirty="0" smtClean="0"/>
              <a:t>move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Probability of leaving drops linearly as length of 	stay increases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027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7"/>
            <a:ext cx="8341262" cy="1278584"/>
          </a:xfrm>
        </p:spPr>
        <p:txBody>
          <a:bodyPr/>
          <a:lstStyle/>
          <a:p>
            <a:pPr marL="0" lvl="0" indent="0">
              <a:buClr>
                <a:srgbClr val="000000">
                  <a:lumMod val="75000"/>
                  <a:lumOff val="25000"/>
                </a:srgbClr>
              </a:buClr>
              <a:buNone/>
            </a:pPr>
            <a:r>
              <a:rPr lang="en-US" sz="1800" u="sng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Results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Tx/>
              <a:buChar char="-"/>
            </a:pP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Rate of abandonment is slowed by 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higher 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initial length of residency. 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Equilibrium changes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04" y="3067941"/>
            <a:ext cx="8606658" cy="2614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742" y="5765869"/>
            <a:ext cx="85970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Parameters: 101 max agents, red max </a:t>
            </a:r>
            <a:r>
              <a:rPr lang="en-US" sz="1000" dirty="0" err="1" smtClean="0"/>
              <a:t>green:red</a:t>
            </a:r>
            <a:r>
              <a:rPr lang="en-US" sz="1000" dirty="0" smtClean="0"/>
              <a:t> = 1.5, green max </a:t>
            </a:r>
            <a:r>
              <a:rPr lang="en-US" sz="1000" dirty="0" err="1" smtClean="0"/>
              <a:t>red:green</a:t>
            </a:r>
            <a:r>
              <a:rPr lang="en-US" sz="1000" dirty="0" smtClean="0"/>
              <a:t> = 3, green mean </a:t>
            </a:r>
            <a:r>
              <a:rPr lang="en-US" sz="1000" dirty="0" err="1" smtClean="0"/>
              <a:t>LoR</a:t>
            </a:r>
            <a:r>
              <a:rPr lang="en-US" sz="1000" dirty="0" smtClean="0"/>
              <a:t> 60</a:t>
            </a:r>
          </a:p>
          <a:p>
            <a:r>
              <a:rPr lang="en-US" sz="1000" baseline="30000" dirty="0" smtClean="0"/>
              <a:t>1 </a:t>
            </a:r>
            <a:r>
              <a:rPr lang="en-US" sz="1000" dirty="0" smtClean="0"/>
              <a:t>Schelling’s equilibrium in this case would be all greens </a:t>
            </a:r>
          </a:p>
          <a:p>
            <a:r>
              <a:rPr lang="en-US" sz="1000" baseline="30000" dirty="0" smtClean="0"/>
              <a:t>2</a:t>
            </a:r>
            <a:r>
              <a:rPr lang="en-US" sz="1000" dirty="0" smtClean="0"/>
              <a:t> Excludes results where </a:t>
            </a:r>
            <a:r>
              <a:rPr lang="en-US" sz="1000" dirty="0" err="1" smtClean="0"/>
              <a:t>LoR</a:t>
            </a:r>
            <a:r>
              <a:rPr lang="en-US" sz="1000" dirty="0" smtClean="0"/>
              <a:t> prevented Schelling’s equilibrium (all greens in this case) from occurring</a:t>
            </a:r>
          </a:p>
          <a:p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7847" y="60192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348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Schelling, T. (1971). Dynamic models of segregation. </a:t>
            </a:r>
            <a:r>
              <a:rPr lang="en-US" i="1" dirty="0" smtClean="0"/>
              <a:t>The Journal of Mathematical Sociology, Vol. 1, </a:t>
            </a:r>
            <a:r>
              <a:rPr lang="en-US" dirty="0" smtClean="0"/>
              <a:t>143-186.</a:t>
            </a:r>
          </a:p>
          <a:p>
            <a:r>
              <a:rPr lang="en-US" dirty="0" err="1"/>
              <a:t>Wilensky</a:t>
            </a:r>
            <a:r>
              <a:rPr lang="en-US" dirty="0"/>
              <a:t>, U. (1997). </a:t>
            </a:r>
            <a:r>
              <a:rPr lang="en-US" dirty="0" err="1"/>
              <a:t>NetLogo</a:t>
            </a:r>
            <a:r>
              <a:rPr lang="en-US" dirty="0"/>
              <a:t> Segregation model. </a:t>
            </a:r>
            <a:r>
              <a:rPr lang="en-US" dirty="0" smtClean="0">
                <a:hlinkClick r:id="rId2"/>
              </a:rPr>
              <a:t>http:/</a:t>
            </a:r>
            <a:r>
              <a:rPr lang="en-US" dirty="0">
                <a:hlinkClick r:id="rId2"/>
              </a:rPr>
              <a:t>/ccl.northwestern.edu/netlogo/models/Segregation</a:t>
            </a:r>
            <a:r>
              <a:rPr lang="en-US" dirty="0"/>
              <a:t>. Center for Connected Learning and Computer-Based Modeling, Northwestern University, Evanston, IL. </a:t>
            </a:r>
          </a:p>
          <a:p>
            <a:r>
              <a:rPr lang="en-US" dirty="0" err="1"/>
              <a:t>Wilensky</a:t>
            </a:r>
            <a:r>
              <a:rPr lang="en-US" dirty="0"/>
              <a:t>, U. (1999). </a:t>
            </a:r>
            <a:r>
              <a:rPr lang="en-US" dirty="0" err="1"/>
              <a:t>NetLogo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http://ccl.northwestern.edu/netlogo/</a:t>
            </a:r>
            <a:r>
              <a:rPr lang="en-US" dirty="0"/>
              <a:t>. Center for Connected Learning and Computer-Based Modeling, Northwestern University, Evanston, 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0015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1146</TotalTime>
  <Words>497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Exploration of Thomas Schelling’s Models of Segregation</vt:lpstr>
      <vt:lpstr>Local Neighborhood Model</vt:lpstr>
      <vt:lpstr>Local Neighborhood Model</vt:lpstr>
      <vt:lpstr>Local Neighborhood Model</vt:lpstr>
      <vt:lpstr>Common Neighborhood Model</vt:lpstr>
      <vt:lpstr>Common Neighborhood Model</vt:lpstr>
      <vt:lpstr>Common Neighborhood Model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Thomas Schelling’s Model of Segregation</dc:title>
  <dc:creator>Jason Heintz</dc:creator>
  <cp:lastModifiedBy>Rob</cp:lastModifiedBy>
  <cp:revision>67</cp:revision>
  <dcterms:created xsi:type="dcterms:W3CDTF">2015-09-24T00:24:27Z</dcterms:created>
  <dcterms:modified xsi:type="dcterms:W3CDTF">2015-09-29T17:53:11Z</dcterms:modified>
</cp:coreProperties>
</file>