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4" r:id="rId5"/>
    <p:sldId id="259" r:id="rId6"/>
    <p:sldId id="262" r:id="rId7"/>
    <p:sldId id="265"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15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jp:Documents:School:CAP6675%20Complex%20Adaptive%20Systems:HW%202:HW2_local_neighborhood_v2%20Local_Neighborhood_Vary_Young%20_Tolerance-spreadsheet-mod.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jp:Documents:School:CAP6675%20Complex%20Adaptive%20Systems:HW%202:HW2_local_neighborhood_v2%20Local_Neighborhood_Vary_Young%20_Tolerance-spreadsheet-mod.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1"/>
          <c:order val="0"/>
          <c:tx>
            <c:v>percent-similar</c:v>
          </c:tx>
          <c:marker>
            <c:symbol val="none"/>
          </c:marker>
          <c:cat>
            <c:numRef>
              <c:f>Sheet1!$N$3:$N$23</c:f>
              <c:numCache>
                <c:formatCode>General</c:formatCode>
                <c:ptCount val="21"/>
                <c:pt idx="0">
                  <c:v>0.0</c:v>
                </c:pt>
                <c:pt idx="1">
                  <c:v>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numCache>
            </c:numRef>
          </c:cat>
          <c:val>
            <c:numRef>
              <c:f>Sheet1!$O$3:$O$23</c:f>
              <c:numCache>
                <c:formatCode>General</c:formatCode>
                <c:ptCount val="21"/>
                <c:pt idx="0">
                  <c:v>80.19210002563977</c:v>
                </c:pt>
                <c:pt idx="1">
                  <c:v>85.11285232942976</c:v>
                </c:pt>
                <c:pt idx="2">
                  <c:v>84.91545814691288</c:v>
                </c:pt>
                <c:pt idx="3">
                  <c:v>88.54140493220702</c:v>
                </c:pt>
                <c:pt idx="4">
                  <c:v>89.2747559027257</c:v>
                </c:pt>
                <c:pt idx="5">
                  <c:v>89.81423933100563</c:v>
                </c:pt>
                <c:pt idx="6">
                  <c:v>92.13702556556577</c:v>
                </c:pt>
                <c:pt idx="7">
                  <c:v>92.92244994103245</c:v>
                </c:pt>
                <c:pt idx="8">
                  <c:v>94.18008929555465</c:v>
                </c:pt>
                <c:pt idx="9">
                  <c:v>95.457617229929</c:v>
                </c:pt>
                <c:pt idx="10">
                  <c:v>95.51548354894366</c:v>
                </c:pt>
                <c:pt idx="11">
                  <c:v>97.22333007274116</c:v>
                </c:pt>
                <c:pt idx="12">
                  <c:v>97.63467904331918</c:v>
                </c:pt>
                <c:pt idx="13">
                  <c:v>98.20510272849842</c:v>
                </c:pt>
                <c:pt idx="14">
                  <c:v>98.93786531251371</c:v>
                </c:pt>
                <c:pt idx="15">
                  <c:v>99.31417556488821</c:v>
                </c:pt>
                <c:pt idx="16">
                  <c:v>99.65650090984233</c:v>
                </c:pt>
                <c:pt idx="17">
                  <c:v>91.01109929063072</c:v>
                </c:pt>
                <c:pt idx="18">
                  <c:v>71.3424935476028</c:v>
                </c:pt>
                <c:pt idx="19">
                  <c:v>71.19979473850648</c:v>
                </c:pt>
                <c:pt idx="20">
                  <c:v>70.64574966767663</c:v>
                </c:pt>
              </c:numCache>
            </c:numRef>
          </c:val>
          <c:smooth val="0"/>
        </c:ser>
        <c:ser>
          <c:idx val="0"/>
          <c:order val="1"/>
          <c:tx>
            <c:v>percent-unhappy</c:v>
          </c:tx>
          <c:marker>
            <c:symbol val="none"/>
          </c:marker>
          <c:cat>
            <c:numRef>
              <c:f>Sheet1!$N$3:$N$23</c:f>
              <c:numCache>
                <c:formatCode>General</c:formatCode>
                <c:ptCount val="21"/>
                <c:pt idx="0">
                  <c:v>0.0</c:v>
                </c:pt>
                <c:pt idx="1">
                  <c:v>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numCache>
            </c:numRef>
          </c:cat>
          <c:val>
            <c:numRef>
              <c:f>Sheet1!$Q$3:$Q$23</c:f>
              <c:numCache>
                <c:formatCode>General</c:formatCode>
                <c:ptCount val="21"/>
                <c:pt idx="0">
                  <c:v>0.23550724637681</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19.76545714880294</c:v>
                </c:pt>
                <c:pt idx="18">
                  <c:v>52.86366142502554</c:v>
                </c:pt>
                <c:pt idx="19">
                  <c:v>52.75382843542117</c:v>
                </c:pt>
                <c:pt idx="20">
                  <c:v>53.7688644734769</c:v>
                </c:pt>
              </c:numCache>
            </c:numRef>
          </c:val>
          <c:smooth val="0"/>
        </c:ser>
        <c:dLbls>
          <c:showLegendKey val="0"/>
          <c:showVal val="0"/>
          <c:showCatName val="0"/>
          <c:showSerName val="0"/>
          <c:showPercent val="0"/>
          <c:showBubbleSize val="0"/>
        </c:dLbls>
        <c:marker val="1"/>
        <c:smooth val="0"/>
        <c:axId val="434484424"/>
        <c:axId val="434490072"/>
      </c:lineChart>
      <c:catAx>
        <c:axId val="434484424"/>
        <c:scaling>
          <c:orientation val="minMax"/>
        </c:scaling>
        <c:delete val="0"/>
        <c:axPos val="b"/>
        <c:title>
          <c:tx>
            <c:rich>
              <a:bodyPr/>
              <a:lstStyle/>
              <a:p>
                <a:pPr>
                  <a:defRPr/>
                </a:pPr>
                <a:r>
                  <a:rPr lang="en-US" sz="1400"/>
                  <a:t>Young % Similar</a:t>
                </a:r>
                <a:r>
                  <a:rPr lang="en-US" sz="1400" baseline="0"/>
                  <a:t> Wanted</a:t>
                </a:r>
              </a:p>
            </c:rich>
          </c:tx>
          <c:layout/>
          <c:overlay val="0"/>
        </c:title>
        <c:numFmt formatCode="General" sourceLinked="1"/>
        <c:majorTickMark val="out"/>
        <c:minorTickMark val="none"/>
        <c:tickLblPos val="nextTo"/>
        <c:crossAx val="434490072"/>
        <c:crosses val="autoZero"/>
        <c:auto val="1"/>
        <c:lblAlgn val="ctr"/>
        <c:lblOffset val="100"/>
        <c:noMultiLvlLbl val="0"/>
      </c:catAx>
      <c:valAx>
        <c:axId val="434490072"/>
        <c:scaling>
          <c:orientation val="minMax"/>
        </c:scaling>
        <c:delete val="0"/>
        <c:axPos val="l"/>
        <c:majorGridlines/>
        <c:title>
          <c:tx>
            <c:rich>
              <a:bodyPr rot="0" vert="horz"/>
              <a:lstStyle/>
              <a:p>
                <a:pPr>
                  <a:defRPr/>
                </a:pPr>
                <a:r>
                  <a:rPr lang="en-US"/>
                  <a:t>%</a:t>
                </a:r>
              </a:p>
            </c:rich>
          </c:tx>
          <c:layout/>
          <c:overlay val="0"/>
        </c:title>
        <c:numFmt formatCode="General" sourceLinked="1"/>
        <c:majorTickMark val="out"/>
        <c:minorTickMark val="none"/>
        <c:tickLblPos val="nextTo"/>
        <c:crossAx val="43448442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lineChart>
        <c:grouping val="standard"/>
        <c:varyColors val="0"/>
        <c:ser>
          <c:idx val="0"/>
          <c:order val="0"/>
          <c:tx>
            <c:v>Ticks</c:v>
          </c:tx>
          <c:marker>
            <c:symbol val="none"/>
          </c:marker>
          <c:cat>
            <c:numRef>
              <c:f>Sheet1!$N$3:$N$23</c:f>
              <c:numCache>
                <c:formatCode>General</c:formatCode>
                <c:ptCount val="21"/>
                <c:pt idx="0">
                  <c:v>0.0</c:v>
                </c:pt>
                <c:pt idx="1">
                  <c:v>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numCache>
            </c:numRef>
          </c:cat>
          <c:val>
            <c:numRef>
              <c:f>Sheet1!$R$3:$R$23</c:f>
              <c:numCache>
                <c:formatCode>General</c:formatCode>
                <c:ptCount val="21"/>
                <c:pt idx="0">
                  <c:v>546.4</c:v>
                </c:pt>
                <c:pt idx="1">
                  <c:v>138.4</c:v>
                </c:pt>
                <c:pt idx="2">
                  <c:v>117.2</c:v>
                </c:pt>
                <c:pt idx="3">
                  <c:v>68.8</c:v>
                </c:pt>
                <c:pt idx="4">
                  <c:v>80.4</c:v>
                </c:pt>
                <c:pt idx="5">
                  <c:v>59.4</c:v>
                </c:pt>
                <c:pt idx="6">
                  <c:v>50.6</c:v>
                </c:pt>
                <c:pt idx="7">
                  <c:v>66.2</c:v>
                </c:pt>
                <c:pt idx="8">
                  <c:v>63.0</c:v>
                </c:pt>
                <c:pt idx="9">
                  <c:v>73.0</c:v>
                </c:pt>
                <c:pt idx="10">
                  <c:v>68.2</c:v>
                </c:pt>
                <c:pt idx="11">
                  <c:v>85.4</c:v>
                </c:pt>
                <c:pt idx="12">
                  <c:v>65.0</c:v>
                </c:pt>
                <c:pt idx="13">
                  <c:v>72.6</c:v>
                </c:pt>
                <c:pt idx="14">
                  <c:v>105.6</c:v>
                </c:pt>
                <c:pt idx="15">
                  <c:v>105.2</c:v>
                </c:pt>
                <c:pt idx="16">
                  <c:v>134.8</c:v>
                </c:pt>
                <c:pt idx="17">
                  <c:v>1000.0</c:v>
                </c:pt>
                <c:pt idx="18">
                  <c:v>1000.0</c:v>
                </c:pt>
                <c:pt idx="19">
                  <c:v>1000.0</c:v>
                </c:pt>
                <c:pt idx="20">
                  <c:v>1000.0</c:v>
                </c:pt>
              </c:numCache>
            </c:numRef>
          </c:val>
          <c:smooth val="0"/>
        </c:ser>
        <c:dLbls>
          <c:showLegendKey val="0"/>
          <c:showVal val="0"/>
          <c:showCatName val="0"/>
          <c:showSerName val="0"/>
          <c:showPercent val="0"/>
          <c:showBubbleSize val="0"/>
        </c:dLbls>
        <c:marker val="1"/>
        <c:smooth val="0"/>
        <c:axId val="436605880"/>
        <c:axId val="436611624"/>
      </c:lineChart>
      <c:catAx>
        <c:axId val="436605880"/>
        <c:scaling>
          <c:orientation val="minMax"/>
        </c:scaling>
        <c:delete val="0"/>
        <c:axPos val="b"/>
        <c:title>
          <c:tx>
            <c:rich>
              <a:bodyPr/>
              <a:lstStyle/>
              <a:p>
                <a:pPr>
                  <a:defRPr/>
                </a:pPr>
                <a:r>
                  <a:rPr lang="en-US" sz="1400" b="1" i="0" baseline="0">
                    <a:effectLst/>
                  </a:rPr>
                  <a:t>Young % Similar Wanted</a:t>
                </a:r>
                <a:endParaRPr lang="en-US" sz="1400">
                  <a:effectLst/>
                </a:endParaRPr>
              </a:p>
            </c:rich>
          </c:tx>
          <c:layout/>
          <c:overlay val="0"/>
        </c:title>
        <c:numFmt formatCode="General" sourceLinked="1"/>
        <c:majorTickMark val="out"/>
        <c:minorTickMark val="none"/>
        <c:tickLblPos val="nextTo"/>
        <c:crossAx val="436611624"/>
        <c:crosses val="autoZero"/>
        <c:auto val="1"/>
        <c:lblAlgn val="ctr"/>
        <c:lblOffset val="100"/>
        <c:noMultiLvlLbl val="0"/>
      </c:catAx>
      <c:valAx>
        <c:axId val="436611624"/>
        <c:scaling>
          <c:orientation val="minMax"/>
        </c:scaling>
        <c:delete val="0"/>
        <c:axPos val="l"/>
        <c:majorGridlines/>
        <c:title>
          <c:tx>
            <c:rich>
              <a:bodyPr rot="0" vert="horz"/>
              <a:lstStyle/>
              <a:p>
                <a:pPr>
                  <a:defRPr/>
                </a:pPr>
                <a:r>
                  <a:rPr lang="en-US"/>
                  <a:t>#</a:t>
                </a:r>
              </a:p>
            </c:rich>
          </c:tx>
          <c:layout/>
          <c:overlay val="0"/>
        </c:title>
        <c:numFmt formatCode="General" sourceLinked="1"/>
        <c:majorTickMark val="out"/>
        <c:minorTickMark val="none"/>
        <c:tickLblPos val="nextTo"/>
        <c:crossAx val="436605880"/>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9/26/15</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9/26/15</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9/26/15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9/26/15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9/26/15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9/26/15</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cl.northwestern.edu/netlogo/models/Segregation" TargetMode="External"/><Relationship Id="rId3" Type="http://schemas.openxmlformats.org/officeDocument/2006/relationships/hyperlink" Target="http://ccl.northwestern.edu/netlog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Exploration of Thomas Schelling’s Model of Segregation</a:t>
            </a:r>
            <a:endParaRPr lang="en-US" sz="4000" dirty="0"/>
          </a:p>
        </p:txBody>
      </p:sp>
      <p:sp>
        <p:nvSpPr>
          <p:cNvPr id="3" name="Subtitle 2"/>
          <p:cNvSpPr>
            <a:spLocks noGrp="1"/>
          </p:cNvSpPr>
          <p:nvPr>
            <p:ph type="subTitle" idx="1"/>
          </p:nvPr>
        </p:nvSpPr>
        <p:spPr/>
        <p:txBody>
          <a:bodyPr>
            <a:normAutofit fontScale="92500" lnSpcReduction="20000"/>
          </a:bodyPr>
          <a:lstStyle/>
          <a:p>
            <a:r>
              <a:rPr lang="en-US" dirty="0" smtClean="0"/>
              <a:t>CAP 6675 Homework 2</a:t>
            </a:r>
          </a:p>
          <a:p>
            <a:r>
              <a:rPr lang="en-US" dirty="0" smtClean="0"/>
              <a:t> 09/28/2015</a:t>
            </a:r>
          </a:p>
          <a:p>
            <a:endParaRPr lang="en-US" dirty="0"/>
          </a:p>
          <a:p>
            <a:r>
              <a:rPr lang="en-US" dirty="0" err="1" smtClean="0"/>
              <a:t>Chathika</a:t>
            </a:r>
            <a:r>
              <a:rPr lang="en-US" dirty="0" smtClean="0"/>
              <a:t> </a:t>
            </a:r>
            <a:r>
              <a:rPr lang="en-US" dirty="0" err="1" smtClean="0"/>
              <a:t>Gunaratne</a:t>
            </a:r>
            <a:endParaRPr lang="en-US" dirty="0" smtClean="0"/>
          </a:p>
          <a:p>
            <a:r>
              <a:rPr lang="en-US" dirty="0" smtClean="0"/>
              <a:t>Jason Heintz</a:t>
            </a:r>
          </a:p>
          <a:p>
            <a:r>
              <a:rPr lang="en-US" dirty="0" smtClean="0"/>
              <a:t>Robert Mitchell</a:t>
            </a:r>
          </a:p>
        </p:txBody>
      </p:sp>
    </p:spTree>
    <p:extLst>
      <p:ext uri="{BB962C8B-B14F-4D97-AF65-F5344CB8AC3E}">
        <p14:creationId xmlns:p14="http://schemas.microsoft.com/office/powerpoint/2010/main" val="188006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Neighborhood Model</a:t>
            </a:r>
            <a:endParaRPr lang="en-US" dirty="0"/>
          </a:p>
        </p:txBody>
      </p:sp>
      <p:sp>
        <p:nvSpPr>
          <p:cNvPr id="3" name="Content Placeholder 2"/>
          <p:cNvSpPr>
            <a:spLocks noGrp="1"/>
          </p:cNvSpPr>
          <p:nvPr>
            <p:ph idx="1"/>
          </p:nvPr>
        </p:nvSpPr>
        <p:spPr>
          <a:xfrm>
            <a:off x="375212" y="1789356"/>
            <a:ext cx="8341262" cy="4458963"/>
          </a:xfrm>
        </p:spPr>
        <p:txBody>
          <a:bodyPr>
            <a:normAutofit fontScale="92500" lnSpcReduction="10000"/>
          </a:bodyPr>
          <a:lstStyle/>
          <a:p>
            <a:pPr marL="0" indent="0">
              <a:buNone/>
            </a:pPr>
            <a:r>
              <a:rPr lang="en-US" u="sng" dirty="0" smtClean="0"/>
              <a:t>Question</a:t>
            </a:r>
            <a:r>
              <a:rPr lang="en-US" dirty="0" smtClean="0"/>
              <a:t>: </a:t>
            </a:r>
          </a:p>
          <a:p>
            <a:pPr marL="0" indent="0">
              <a:buNone/>
            </a:pPr>
            <a:r>
              <a:rPr lang="en-US" dirty="0" smtClean="0"/>
              <a:t>How do different age groups with different tolerances affect the level of segregation within a community.</a:t>
            </a:r>
            <a:endParaRPr lang="en-US" dirty="0"/>
          </a:p>
          <a:p>
            <a:pPr marL="0" indent="0">
              <a:buNone/>
            </a:pPr>
            <a:r>
              <a:rPr lang="en-US" u="sng" dirty="0" smtClean="0"/>
              <a:t>Hypothesis</a:t>
            </a:r>
            <a:r>
              <a:rPr lang="en-US" dirty="0" smtClean="0"/>
              <a:t>:</a:t>
            </a:r>
          </a:p>
          <a:p>
            <a:pPr marL="0" indent="0">
              <a:buNone/>
            </a:pPr>
            <a:r>
              <a:rPr lang="en-US" dirty="0"/>
              <a:t>Having a subset of each type of agent with lower tolerances will assist higher tolerance agents to be </a:t>
            </a:r>
            <a:r>
              <a:rPr lang="en-US" dirty="0" smtClean="0"/>
              <a:t>happier</a:t>
            </a:r>
            <a:r>
              <a:rPr lang="en-US" dirty="0"/>
              <a:t> </a:t>
            </a:r>
            <a:r>
              <a:rPr lang="en-US" dirty="0" smtClean="0"/>
              <a:t>and form clusters easier.</a:t>
            </a:r>
            <a:endParaRPr lang="en-US" dirty="0"/>
          </a:p>
          <a:p>
            <a:pPr marL="0" indent="0">
              <a:buNone/>
            </a:pPr>
            <a:r>
              <a:rPr lang="en-US" u="sng" dirty="0" smtClean="0"/>
              <a:t>Why</a:t>
            </a:r>
            <a:r>
              <a:rPr lang="en-US" dirty="0" smtClean="0"/>
              <a:t>: </a:t>
            </a:r>
          </a:p>
          <a:p>
            <a:pPr marL="0" indent="0">
              <a:buNone/>
            </a:pPr>
            <a:r>
              <a:rPr lang="en-US" dirty="0" smtClean="0"/>
              <a:t>Because the portion of agents with lower tolerances will be more likely to stay in one location this would lead agents with high tolerances to stay as well and form clusters.</a:t>
            </a:r>
          </a:p>
        </p:txBody>
      </p:sp>
    </p:spTree>
    <p:extLst>
      <p:ext uri="{BB962C8B-B14F-4D97-AF65-F5344CB8AC3E}">
        <p14:creationId xmlns:p14="http://schemas.microsoft.com/office/powerpoint/2010/main" val="404731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Neighborhood Model</a:t>
            </a:r>
            <a:endParaRPr lang="en-US" dirty="0"/>
          </a:p>
        </p:txBody>
      </p:sp>
      <p:sp>
        <p:nvSpPr>
          <p:cNvPr id="3" name="Content Placeholder 2"/>
          <p:cNvSpPr>
            <a:spLocks noGrp="1"/>
          </p:cNvSpPr>
          <p:nvPr>
            <p:ph idx="1"/>
          </p:nvPr>
        </p:nvSpPr>
        <p:spPr>
          <a:xfrm>
            <a:off x="375212" y="1789356"/>
            <a:ext cx="8341262" cy="4458963"/>
          </a:xfrm>
        </p:spPr>
        <p:txBody>
          <a:bodyPr>
            <a:normAutofit lnSpcReduction="10000"/>
          </a:bodyPr>
          <a:lstStyle/>
          <a:p>
            <a:pPr marL="0" indent="0">
              <a:buNone/>
            </a:pPr>
            <a:r>
              <a:rPr lang="en-US" u="sng" dirty="0" smtClean="0"/>
              <a:t>Model Changes</a:t>
            </a:r>
            <a:r>
              <a:rPr lang="en-US" dirty="0" smtClean="0"/>
              <a:t>:</a:t>
            </a:r>
          </a:p>
          <a:p>
            <a:pPr>
              <a:buFontTx/>
              <a:buChar char="-"/>
            </a:pPr>
            <a:r>
              <a:rPr lang="en-US" dirty="0" smtClean="0"/>
              <a:t>Each type of agent is divided into two groups:</a:t>
            </a:r>
          </a:p>
          <a:p>
            <a:pPr lvl="1">
              <a:buFontTx/>
              <a:buChar char="-"/>
            </a:pPr>
            <a:r>
              <a:rPr lang="en-US" dirty="0" smtClean="0"/>
              <a:t>Old agents – With a higher tolerance for similar neighbors</a:t>
            </a:r>
          </a:p>
          <a:p>
            <a:pPr lvl="1">
              <a:buFontTx/>
              <a:buChar char="-"/>
            </a:pPr>
            <a:r>
              <a:rPr lang="en-US" dirty="0" smtClean="0"/>
              <a:t>Young agents – With a lower tolerance for similar neighbors</a:t>
            </a:r>
          </a:p>
          <a:p>
            <a:pPr>
              <a:buFontTx/>
              <a:buChar char="-"/>
            </a:pPr>
            <a:r>
              <a:rPr lang="en-US" dirty="0" smtClean="0"/>
              <a:t>Each group of the same agent will count as a similar neighbor towards their overall happiness level</a:t>
            </a:r>
          </a:p>
          <a:p>
            <a:pPr marL="0" indent="0">
              <a:buNone/>
            </a:pPr>
            <a:r>
              <a:rPr lang="en-US" u="sng" dirty="0" smtClean="0"/>
              <a:t>Metrics for Evaluation</a:t>
            </a:r>
            <a:r>
              <a:rPr lang="en-US" dirty="0" smtClean="0"/>
              <a:t>:</a:t>
            </a:r>
          </a:p>
          <a:p>
            <a:pPr>
              <a:buFontTx/>
              <a:buChar char="-"/>
            </a:pPr>
            <a:r>
              <a:rPr lang="en-US" dirty="0" smtClean="0"/>
              <a:t>Percent of similar neighbors of an agent</a:t>
            </a:r>
          </a:p>
          <a:p>
            <a:pPr>
              <a:buFontTx/>
              <a:buChar char="-"/>
            </a:pPr>
            <a:r>
              <a:rPr lang="en-US" dirty="0" smtClean="0"/>
              <a:t>Number of unhappy agents</a:t>
            </a:r>
            <a:endParaRPr lang="en-US" dirty="0"/>
          </a:p>
          <a:p>
            <a:pPr lvl="1">
              <a:buFontTx/>
              <a:buChar char="-"/>
            </a:pPr>
            <a:endParaRPr lang="en-US" dirty="0"/>
          </a:p>
        </p:txBody>
      </p:sp>
    </p:spTree>
    <p:extLst>
      <p:ext uri="{BB962C8B-B14F-4D97-AF65-F5344CB8AC3E}">
        <p14:creationId xmlns:p14="http://schemas.microsoft.com/office/powerpoint/2010/main" val="289070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Neighborhood Model</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812766261"/>
              </p:ext>
            </p:extLst>
          </p:nvPr>
        </p:nvGraphicFramePr>
        <p:xfrm>
          <a:off x="150175" y="363859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507754249"/>
              </p:ext>
            </p:extLst>
          </p:nvPr>
        </p:nvGraphicFramePr>
        <p:xfrm>
          <a:off x="4427688" y="363859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00999" y="1919230"/>
            <a:ext cx="3826689" cy="1477328"/>
          </a:xfrm>
          <a:prstGeom prst="rect">
            <a:avLst/>
          </a:prstGeom>
          <a:noFill/>
        </p:spPr>
        <p:txBody>
          <a:bodyPr wrap="none" rtlCol="0">
            <a:spAutoFit/>
          </a:bodyPr>
          <a:lstStyle/>
          <a:p>
            <a:r>
              <a:rPr lang="en-US" dirty="0" smtClean="0"/>
              <a:t>Parameters:</a:t>
            </a:r>
          </a:p>
          <a:p>
            <a:pPr marL="285750" indent="-285750">
              <a:buFont typeface="Arial"/>
              <a:buChar char="•"/>
            </a:pPr>
            <a:r>
              <a:rPr lang="en-US" dirty="0" smtClean="0"/>
              <a:t>60% Old</a:t>
            </a:r>
          </a:p>
          <a:p>
            <a:pPr marL="742950" lvl="1" indent="-285750">
              <a:buFont typeface="Arial"/>
              <a:buChar char="•"/>
            </a:pPr>
            <a:r>
              <a:rPr lang="en-US" dirty="0" smtClean="0"/>
              <a:t>% Similar Wanted = 65%</a:t>
            </a:r>
          </a:p>
          <a:p>
            <a:pPr marL="285750" indent="-285750">
              <a:buFont typeface="Arial"/>
              <a:buChar char="•"/>
            </a:pPr>
            <a:r>
              <a:rPr lang="en-US" dirty="0" smtClean="0"/>
              <a:t>40% Young</a:t>
            </a:r>
          </a:p>
          <a:p>
            <a:pPr marL="742950" lvl="1" indent="-285750">
              <a:buFont typeface="Arial"/>
              <a:buChar char="•"/>
            </a:pPr>
            <a:r>
              <a:rPr lang="en-US" dirty="0" smtClean="0"/>
              <a:t>% Similar Wanted = [0 5 100]</a:t>
            </a:r>
            <a:endParaRPr lang="en-US" dirty="0"/>
          </a:p>
        </p:txBody>
      </p:sp>
    </p:spTree>
    <p:extLst>
      <p:ext uri="{BB962C8B-B14F-4D97-AF65-F5344CB8AC3E}">
        <p14:creationId xmlns:p14="http://schemas.microsoft.com/office/powerpoint/2010/main" val="219185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30" y="244158"/>
            <a:ext cx="8240243" cy="1339850"/>
          </a:xfrm>
        </p:spPr>
        <p:txBody>
          <a:bodyPr>
            <a:normAutofit fontScale="90000"/>
          </a:bodyPr>
          <a:lstStyle/>
          <a:p>
            <a:r>
              <a:rPr lang="en-US" dirty="0" smtClean="0"/>
              <a:t>Common Neighborhood Model</a:t>
            </a:r>
            <a:endParaRPr lang="en-US" dirty="0"/>
          </a:p>
        </p:txBody>
      </p:sp>
      <p:sp>
        <p:nvSpPr>
          <p:cNvPr id="3" name="Content Placeholder 2"/>
          <p:cNvSpPr>
            <a:spLocks noGrp="1"/>
          </p:cNvSpPr>
          <p:nvPr>
            <p:ph idx="1"/>
          </p:nvPr>
        </p:nvSpPr>
        <p:spPr>
          <a:xfrm>
            <a:off x="375212" y="1789356"/>
            <a:ext cx="8341262" cy="4458963"/>
          </a:xfrm>
        </p:spPr>
        <p:txBody>
          <a:bodyPr/>
          <a:lstStyle/>
          <a:p>
            <a:pPr marL="0" indent="0">
              <a:buNone/>
            </a:pPr>
            <a:r>
              <a:rPr lang="en-US" u="sng" dirty="0" smtClean="0"/>
              <a:t>Question</a:t>
            </a:r>
            <a:r>
              <a:rPr lang="en-US" dirty="0" smtClean="0"/>
              <a:t>: </a:t>
            </a:r>
          </a:p>
          <a:p>
            <a:pPr marL="0" indent="0">
              <a:buNone/>
            </a:pPr>
            <a:r>
              <a:rPr lang="en-US" dirty="0" smtClean="0"/>
              <a:t>How </a:t>
            </a:r>
            <a:r>
              <a:rPr lang="en-US" dirty="0" smtClean="0"/>
              <a:t>does age affect </a:t>
            </a:r>
            <a:r>
              <a:rPr lang="en-US" dirty="0" smtClean="0"/>
              <a:t>the level of segregation within a community.</a:t>
            </a:r>
            <a:endParaRPr lang="en-US" dirty="0"/>
          </a:p>
          <a:p>
            <a:pPr marL="0" indent="0">
              <a:buNone/>
            </a:pPr>
            <a:r>
              <a:rPr lang="en-US" u="sng" dirty="0" smtClean="0"/>
              <a:t>Hypothesis</a:t>
            </a:r>
            <a:r>
              <a:rPr lang="en-US" dirty="0" smtClean="0"/>
              <a:t>:</a:t>
            </a:r>
          </a:p>
          <a:p>
            <a:pPr marL="0" indent="0">
              <a:buNone/>
            </a:pPr>
            <a:endParaRPr lang="en-US" dirty="0" smtClean="0"/>
          </a:p>
          <a:p>
            <a:pPr marL="0" indent="0">
              <a:buNone/>
            </a:pPr>
            <a:r>
              <a:rPr lang="en-US" u="sng" dirty="0" smtClean="0"/>
              <a:t>Why</a:t>
            </a:r>
            <a:r>
              <a:rPr lang="en-US" dirty="0" smtClean="0"/>
              <a:t>: </a:t>
            </a:r>
            <a:endParaRPr lang="en-US" dirty="0"/>
          </a:p>
        </p:txBody>
      </p:sp>
    </p:spTree>
    <p:extLst>
      <p:ext uri="{BB962C8B-B14F-4D97-AF65-F5344CB8AC3E}">
        <p14:creationId xmlns:p14="http://schemas.microsoft.com/office/powerpoint/2010/main" val="185810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30" y="244158"/>
            <a:ext cx="8240243" cy="1339850"/>
          </a:xfrm>
        </p:spPr>
        <p:txBody>
          <a:bodyPr>
            <a:normAutofit fontScale="90000"/>
          </a:bodyPr>
          <a:lstStyle/>
          <a:p>
            <a:r>
              <a:rPr lang="en-US" dirty="0" smtClean="0"/>
              <a:t>Common Neighborhood Model</a:t>
            </a:r>
            <a:endParaRPr lang="en-US" dirty="0"/>
          </a:p>
        </p:txBody>
      </p:sp>
      <p:sp>
        <p:nvSpPr>
          <p:cNvPr id="3" name="Content Placeholder 2"/>
          <p:cNvSpPr>
            <a:spLocks noGrp="1"/>
          </p:cNvSpPr>
          <p:nvPr>
            <p:ph idx="1"/>
          </p:nvPr>
        </p:nvSpPr>
        <p:spPr>
          <a:xfrm>
            <a:off x="375212" y="1789356"/>
            <a:ext cx="8341262" cy="4458963"/>
          </a:xfrm>
        </p:spPr>
        <p:txBody>
          <a:bodyPr/>
          <a:lstStyle/>
          <a:p>
            <a:pPr marL="0" indent="0">
              <a:buNone/>
            </a:pPr>
            <a:r>
              <a:rPr lang="en-US" u="sng" dirty="0"/>
              <a:t>Model Changes</a:t>
            </a:r>
            <a:r>
              <a:rPr lang="en-US" dirty="0"/>
              <a:t>:</a:t>
            </a:r>
          </a:p>
          <a:p>
            <a:pPr>
              <a:buFontTx/>
              <a:buChar char="-"/>
            </a:pPr>
            <a:r>
              <a:rPr lang="en-US" dirty="0" smtClean="0"/>
              <a:t>Add a hotspot to the neighborhood that has a higher desire for agents to be at</a:t>
            </a:r>
            <a:endParaRPr lang="en-US" dirty="0"/>
          </a:p>
        </p:txBody>
      </p:sp>
    </p:spTree>
    <p:extLst>
      <p:ext uri="{BB962C8B-B14F-4D97-AF65-F5344CB8AC3E}">
        <p14:creationId xmlns:p14="http://schemas.microsoft.com/office/powerpoint/2010/main" val="73027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30" y="244158"/>
            <a:ext cx="8240243" cy="1339850"/>
          </a:xfrm>
        </p:spPr>
        <p:txBody>
          <a:bodyPr>
            <a:normAutofit fontScale="90000"/>
          </a:bodyPr>
          <a:lstStyle/>
          <a:p>
            <a:r>
              <a:rPr lang="en-US" dirty="0" smtClean="0"/>
              <a:t>Common Neighborhood Model</a:t>
            </a:r>
            <a:endParaRPr lang="en-US" dirty="0"/>
          </a:p>
        </p:txBody>
      </p:sp>
      <p:sp>
        <p:nvSpPr>
          <p:cNvPr id="3" name="Content Placeholder 2"/>
          <p:cNvSpPr>
            <a:spLocks noGrp="1"/>
          </p:cNvSpPr>
          <p:nvPr>
            <p:ph idx="1"/>
          </p:nvPr>
        </p:nvSpPr>
        <p:spPr>
          <a:xfrm>
            <a:off x="375212" y="1789356"/>
            <a:ext cx="8341262" cy="4458963"/>
          </a:xfrm>
        </p:spPr>
        <p:txBody>
          <a:bodyPr/>
          <a:lstStyle/>
          <a:p>
            <a:pPr marL="0" indent="0">
              <a:buNone/>
            </a:pPr>
            <a:endParaRPr lang="en-US" dirty="0"/>
          </a:p>
        </p:txBody>
      </p:sp>
    </p:spTree>
    <p:extLst>
      <p:ext uri="{BB962C8B-B14F-4D97-AF65-F5344CB8AC3E}">
        <p14:creationId xmlns:p14="http://schemas.microsoft.com/office/powerpoint/2010/main" val="67348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Schelling, T. (1971). Dynamic models of segregation. </a:t>
            </a:r>
            <a:r>
              <a:rPr lang="en-US" i="1" dirty="0" smtClean="0"/>
              <a:t>The Journal of Mathematical Sociology, Vol. 1, </a:t>
            </a:r>
            <a:r>
              <a:rPr lang="en-US" dirty="0" smtClean="0"/>
              <a:t>143-186.</a:t>
            </a:r>
          </a:p>
          <a:p>
            <a:r>
              <a:rPr lang="en-US" dirty="0" err="1"/>
              <a:t>Wilensky</a:t>
            </a:r>
            <a:r>
              <a:rPr lang="en-US" dirty="0"/>
              <a:t>, U. (1997). </a:t>
            </a:r>
            <a:r>
              <a:rPr lang="en-US" dirty="0" err="1"/>
              <a:t>NetLogo</a:t>
            </a:r>
            <a:r>
              <a:rPr lang="en-US" dirty="0"/>
              <a:t> Segregation model. </a:t>
            </a:r>
            <a:r>
              <a:rPr lang="en-US" dirty="0" smtClean="0">
                <a:hlinkClick r:id="rId2"/>
              </a:rPr>
              <a:t>http:/</a:t>
            </a:r>
            <a:r>
              <a:rPr lang="en-US" dirty="0">
                <a:hlinkClick r:id="rId2"/>
              </a:rPr>
              <a:t>/ccl.northwestern.edu/netlogo/models/Segregation</a:t>
            </a:r>
            <a:r>
              <a:rPr lang="en-US" dirty="0"/>
              <a:t>. Center for Connected Learning and Computer-Based Modeling, Northwestern University, Evanston, IL. </a:t>
            </a:r>
          </a:p>
          <a:p>
            <a:r>
              <a:rPr lang="en-US" dirty="0" err="1"/>
              <a:t>Wilensky</a:t>
            </a:r>
            <a:r>
              <a:rPr lang="en-US" dirty="0"/>
              <a:t>, U. (1999). </a:t>
            </a:r>
            <a:r>
              <a:rPr lang="en-US" dirty="0" err="1"/>
              <a:t>NetLogo</a:t>
            </a:r>
            <a:r>
              <a:rPr lang="en-US" dirty="0"/>
              <a:t>. </a:t>
            </a:r>
            <a:r>
              <a:rPr lang="en-US" dirty="0">
                <a:hlinkClick r:id="rId3"/>
              </a:rPr>
              <a:t>http://ccl.northwestern.edu/netlogo/</a:t>
            </a:r>
            <a:r>
              <a:rPr lang="en-US" dirty="0"/>
              <a:t>. Center for Connected Learning and Computer-Based Modeling, Northwestern University, Evanston, IL. </a:t>
            </a:r>
          </a:p>
          <a:p>
            <a:endParaRPr lang="en-US" dirty="0"/>
          </a:p>
        </p:txBody>
      </p:sp>
    </p:spTree>
    <p:extLst>
      <p:ext uri="{BB962C8B-B14F-4D97-AF65-F5344CB8AC3E}">
        <p14:creationId xmlns:p14="http://schemas.microsoft.com/office/powerpoint/2010/main" val="370001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35</TotalTime>
  <Words>361</Words>
  <Application>Microsoft Macintosh PowerPoint</Application>
  <PresentationFormat>On-screen Show (4:3)</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Capital</vt:lpstr>
      <vt:lpstr>Exploration of Thomas Schelling’s Model of Segregation</vt:lpstr>
      <vt:lpstr>Local Neighborhood Model</vt:lpstr>
      <vt:lpstr>Local Neighborhood Model</vt:lpstr>
      <vt:lpstr>Local Neighborhood Model</vt:lpstr>
      <vt:lpstr>Common Neighborhood Model</vt:lpstr>
      <vt:lpstr>Common Neighborhood Model</vt:lpstr>
      <vt:lpstr>Common Neighborhood Model</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Thomas Schelling’s Model of Segregation</dc:title>
  <dc:creator>Jason Heintz</dc:creator>
  <cp:lastModifiedBy>Jason Heintz</cp:lastModifiedBy>
  <cp:revision>24</cp:revision>
  <dcterms:created xsi:type="dcterms:W3CDTF">2015-09-24T00:24:27Z</dcterms:created>
  <dcterms:modified xsi:type="dcterms:W3CDTF">2015-09-26T17:11:01Z</dcterms:modified>
</cp:coreProperties>
</file>