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8288000" cy="10287000"/>
  <p:notesSz cx="6858000" cy="9144000"/>
  <p:embeddedFontLst>
    <p:embeddedFont>
      <p:font typeface="Canva Sans" panose="020B0604020202020204" charset="0"/>
      <p:regular r:id="rId15"/>
    </p:embeddedFont>
    <p:embeddedFont>
      <p:font typeface="Poppins" panose="00000500000000000000" pitchFamily="2" charset="0"/>
      <p:regular r:id="rId16"/>
    </p:embeddedFont>
    <p:embeddedFont>
      <p:font typeface="Poppins Bold" panose="020B0604020202020204" charset="0"/>
      <p:regular r:id="rId17"/>
    </p:embeddedFont>
    <p:embeddedFont>
      <p:font typeface="Poppins Medium" panose="020B0502040204020203" pitchFamily="2" charset="0"/>
      <p:regular r:id="rId18"/>
    </p:embeddedFont>
    <p:embeddedFont>
      <p:font typeface="Poppins Semi-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7" d="100"/>
          <a:sy n="57" d="100"/>
        </p:scale>
        <p:origin x="19" y="1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D34A2-34A6-44DC-8EDA-48B074951C9D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3A360-FFC4-4E4F-A3CB-D52786088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57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3A360-FFC4-4E4F-A3CB-D527860888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65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sv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://secureai.sltdigitallab.lk" TargetMode="External"/><Relationship Id="rId4" Type="http://schemas.openxmlformats.org/officeDocument/2006/relationships/hyperlink" Target="http://securepass.sltdigitallab.l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5.svg"/><Relationship Id="rId7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14.jpeg"/><Relationship Id="rId4" Type="http://schemas.openxmlformats.org/officeDocument/2006/relationships/image" Target="../media/image10.jpeg"/><Relationship Id="rId9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8"/>
          <p:cNvSpPr/>
          <p:nvPr/>
        </p:nvSpPr>
        <p:spPr>
          <a:xfrm>
            <a:off x="10591800" y="3129508"/>
            <a:ext cx="6312445" cy="6499300"/>
          </a:xfrm>
          <a:custGeom>
            <a:avLst/>
            <a:gdLst/>
            <a:ahLst/>
            <a:cxnLst/>
            <a:rect l="l" t="t" r="r" b="b"/>
            <a:pathLst>
              <a:path w="6312445" h="6499300">
                <a:moveTo>
                  <a:pt x="0" y="0"/>
                </a:moveTo>
                <a:lnTo>
                  <a:pt x="6312445" y="0"/>
                </a:lnTo>
                <a:lnTo>
                  <a:pt x="6312445" y="6499300"/>
                </a:lnTo>
                <a:lnTo>
                  <a:pt x="0" y="64993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Rectangle 5"/>
          <p:cNvSpPr/>
          <p:nvPr/>
        </p:nvSpPr>
        <p:spPr>
          <a:xfrm>
            <a:off x="-152400" y="9210675"/>
            <a:ext cx="18745200" cy="1294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Product Brief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267372" y="9210675"/>
            <a:ext cx="136255" cy="33554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chemeClr val="bg1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  <p:sp>
        <p:nvSpPr>
          <p:cNvPr id="16" name="Freeform 16"/>
          <p:cNvSpPr/>
          <p:nvPr/>
        </p:nvSpPr>
        <p:spPr>
          <a:xfrm>
            <a:off x="15925800" y="9534295"/>
            <a:ext cx="2103848" cy="517047"/>
          </a:xfrm>
          <a:custGeom>
            <a:avLst/>
            <a:gdLst/>
            <a:ahLst/>
            <a:cxnLst/>
            <a:rect l="l" t="t" r="r" b="b"/>
            <a:pathLst>
              <a:path w="2103848" h="517047">
                <a:moveTo>
                  <a:pt x="0" y="0"/>
                </a:moveTo>
                <a:lnTo>
                  <a:pt x="2103848" y="0"/>
                </a:lnTo>
                <a:lnTo>
                  <a:pt x="2103848" y="517047"/>
                </a:lnTo>
                <a:lnTo>
                  <a:pt x="0" y="5170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304800" y="9393151"/>
            <a:ext cx="1827486" cy="711371"/>
          </a:xfrm>
          <a:custGeom>
            <a:avLst/>
            <a:gdLst/>
            <a:ahLst/>
            <a:cxnLst/>
            <a:rect l="l" t="t" r="r" b="b"/>
            <a:pathLst>
              <a:path w="1827486" h="711371">
                <a:moveTo>
                  <a:pt x="0" y="0"/>
                </a:moveTo>
                <a:lnTo>
                  <a:pt x="1827486" y="0"/>
                </a:lnTo>
                <a:lnTo>
                  <a:pt x="1827486" y="711371"/>
                </a:lnTo>
                <a:lnTo>
                  <a:pt x="0" y="71137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1589804" y="1437800"/>
            <a:ext cx="15669496" cy="72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>
                <a:solidFill>
                  <a:srgbClr val="050A30"/>
                </a:solidFill>
                <a:latin typeface="Poppins Bold"/>
                <a:ea typeface="Poppins Bold"/>
                <a:cs typeface="Poppins Bold"/>
                <a:sym typeface="Poppins Bold"/>
              </a:rPr>
              <a:t>Key Words:</a:t>
            </a:r>
            <a:r>
              <a:rPr lang="en-US" sz="2000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 FR (Face Recognition), QR code (quick response code), Authentication(The process or action of proving or showing something to be true, genuine, or valid)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89804" y="4059184"/>
            <a:ext cx="9001996" cy="1191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832"/>
              </a:lnSpc>
            </a:pPr>
            <a:r>
              <a:rPr lang="en-US" sz="9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Poppins Bold"/>
                <a:ea typeface="Poppins Bold"/>
                <a:cs typeface="Poppins Bold"/>
                <a:sym typeface="Poppins Bold"/>
              </a:rPr>
              <a:t>SecurePass</a:t>
            </a:r>
            <a:r>
              <a:rPr lang="en-US" sz="9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Bold"/>
                <a:ea typeface="Poppins Bold"/>
                <a:cs typeface="Poppins Bold"/>
                <a:sym typeface="Poppins Bold"/>
              </a:rPr>
              <a:t> AI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589804" y="2471316"/>
            <a:ext cx="8279568" cy="1316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43"/>
              </a:lnSpc>
              <a:spcBef>
                <a:spcPct val="0"/>
              </a:spcBef>
            </a:pPr>
            <a:r>
              <a:rPr lang="en-US" sz="3673" b="1">
                <a:solidFill>
                  <a:srgbClr val="050A3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QR &amp; FACE RECOGNITION BASED DOOR ACCESS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287124"/>
            <a:ext cx="268365" cy="560671"/>
          </a:xfrm>
          <a:custGeom>
            <a:avLst/>
            <a:gdLst/>
            <a:ahLst/>
            <a:cxnLst/>
            <a:rect l="l" t="t" r="r" b="b"/>
            <a:pathLst>
              <a:path w="268365" h="560671">
                <a:moveTo>
                  <a:pt x="0" y="0"/>
                </a:moveTo>
                <a:lnTo>
                  <a:pt x="268365" y="0"/>
                </a:lnTo>
                <a:lnTo>
                  <a:pt x="268365" y="560671"/>
                </a:lnTo>
                <a:lnTo>
                  <a:pt x="0" y="560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0735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22559" y="203029"/>
            <a:ext cx="17487696" cy="711371"/>
            <a:chOff x="0" y="0"/>
            <a:chExt cx="23316928" cy="948494"/>
          </a:xfrm>
        </p:grpSpPr>
        <p:sp>
          <p:nvSpPr>
            <p:cNvPr id="4" name="Freeform 4"/>
            <p:cNvSpPr/>
            <p:nvPr/>
          </p:nvSpPr>
          <p:spPr>
            <a:xfrm>
              <a:off x="20511798" y="259098"/>
              <a:ext cx="2805130" cy="689396"/>
            </a:xfrm>
            <a:custGeom>
              <a:avLst/>
              <a:gdLst/>
              <a:ahLst/>
              <a:cxnLst/>
              <a:rect l="l" t="t" r="r" b="b"/>
              <a:pathLst>
                <a:path w="2805130" h="689396">
                  <a:moveTo>
                    <a:pt x="0" y="0"/>
                  </a:moveTo>
                  <a:lnTo>
                    <a:pt x="2805130" y="0"/>
                  </a:lnTo>
                  <a:lnTo>
                    <a:pt x="2805130" y="689396"/>
                  </a:lnTo>
                  <a:lnTo>
                    <a:pt x="0" y="6893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2436648" cy="948494"/>
            </a:xfrm>
            <a:custGeom>
              <a:avLst/>
              <a:gdLst/>
              <a:ahLst/>
              <a:cxnLst/>
              <a:rect l="l" t="t" r="r" b="b"/>
              <a:pathLst>
                <a:path w="2436648" h="948494">
                  <a:moveTo>
                    <a:pt x="0" y="0"/>
                  </a:moveTo>
                  <a:lnTo>
                    <a:pt x="2436648" y="0"/>
                  </a:lnTo>
                  <a:lnTo>
                    <a:pt x="2436648" y="948494"/>
                  </a:lnTo>
                  <a:lnTo>
                    <a:pt x="0" y="9484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</p:grpSp>
      <p:sp>
        <p:nvSpPr>
          <p:cNvPr id="6" name="Freeform 6"/>
          <p:cNvSpPr/>
          <p:nvPr/>
        </p:nvSpPr>
        <p:spPr>
          <a:xfrm>
            <a:off x="3018847" y="3190237"/>
            <a:ext cx="13844021" cy="6575910"/>
          </a:xfrm>
          <a:custGeom>
            <a:avLst/>
            <a:gdLst/>
            <a:ahLst/>
            <a:cxnLst/>
            <a:rect l="l" t="t" r="r" b="b"/>
            <a:pathLst>
              <a:path w="13844021" h="6575910">
                <a:moveTo>
                  <a:pt x="0" y="0"/>
                </a:moveTo>
                <a:lnTo>
                  <a:pt x="13844021" y="0"/>
                </a:lnTo>
                <a:lnTo>
                  <a:pt x="13844021" y="6575910"/>
                </a:lnTo>
                <a:lnTo>
                  <a:pt x="0" y="6575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403487" y="5571810"/>
            <a:ext cx="754814" cy="444831"/>
            <a:chOff x="0" y="0"/>
            <a:chExt cx="1071109" cy="63123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71109" cy="631232"/>
            </a:xfrm>
            <a:custGeom>
              <a:avLst/>
              <a:gdLst/>
              <a:ahLst/>
              <a:cxnLst/>
              <a:rect l="l" t="t" r="r" b="b"/>
              <a:pathLst>
                <a:path w="1071109" h="631232">
                  <a:moveTo>
                    <a:pt x="1071109" y="315616"/>
                  </a:moveTo>
                  <a:lnTo>
                    <a:pt x="664709" y="0"/>
                  </a:lnTo>
                  <a:lnTo>
                    <a:pt x="664709" y="203200"/>
                  </a:lnTo>
                  <a:lnTo>
                    <a:pt x="0" y="203200"/>
                  </a:lnTo>
                  <a:lnTo>
                    <a:pt x="0" y="428032"/>
                  </a:lnTo>
                  <a:lnTo>
                    <a:pt x="664709" y="428032"/>
                  </a:lnTo>
                  <a:lnTo>
                    <a:pt x="664709" y="631232"/>
                  </a:lnTo>
                  <a:lnTo>
                    <a:pt x="1071109" y="315616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146050"/>
              <a:ext cx="969509" cy="2819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055667" y="6016641"/>
            <a:ext cx="1102634" cy="444831"/>
            <a:chOff x="0" y="0"/>
            <a:chExt cx="1564680" cy="63123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64680" cy="631232"/>
            </a:xfrm>
            <a:custGeom>
              <a:avLst/>
              <a:gdLst/>
              <a:ahLst/>
              <a:cxnLst/>
              <a:rect l="l" t="t" r="r" b="b"/>
              <a:pathLst>
                <a:path w="1564680" h="631232">
                  <a:moveTo>
                    <a:pt x="1564680" y="315616"/>
                  </a:moveTo>
                  <a:lnTo>
                    <a:pt x="1158280" y="0"/>
                  </a:lnTo>
                  <a:lnTo>
                    <a:pt x="1158280" y="203200"/>
                  </a:lnTo>
                  <a:lnTo>
                    <a:pt x="0" y="203200"/>
                  </a:lnTo>
                  <a:lnTo>
                    <a:pt x="0" y="428032"/>
                  </a:lnTo>
                  <a:lnTo>
                    <a:pt x="1158280" y="428032"/>
                  </a:lnTo>
                  <a:lnTo>
                    <a:pt x="1158280" y="631232"/>
                  </a:lnTo>
                  <a:lnTo>
                    <a:pt x="1564680" y="315616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146050"/>
              <a:ext cx="1463080" cy="2819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77272" y="6533860"/>
            <a:ext cx="2641575" cy="379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7"/>
              </a:lnSpc>
            </a:pPr>
            <a:r>
              <a:rPr lang="en-US" sz="1599" b="1" spc="123">
                <a:solidFill>
                  <a:srgbClr val="050A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DOORS</a:t>
            </a:r>
          </a:p>
          <a:p>
            <a:pPr algn="l">
              <a:lnSpc>
                <a:spcPts val="1407"/>
              </a:lnSpc>
            </a:pPr>
            <a:r>
              <a:rPr lang="en-US" sz="1599" b="1" spc="123">
                <a:solidFill>
                  <a:srgbClr val="050A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MANAGEMENT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2055667" y="6420148"/>
            <a:ext cx="1140828" cy="444831"/>
            <a:chOff x="0" y="0"/>
            <a:chExt cx="1618878" cy="63123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618878" cy="631232"/>
            </a:xfrm>
            <a:custGeom>
              <a:avLst/>
              <a:gdLst/>
              <a:ahLst/>
              <a:cxnLst/>
              <a:rect l="l" t="t" r="r" b="b"/>
              <a:pathLst>
                <a:path w="1618878" h="631232">
                  <a:moveTo>
                    <a:pt x="1618878" y="315616"/>
                  </a:moveTo>
                  <a:lnTo>
                    <a:pt x="1212478" y="0"/>
                  </a:lnTo>
                  <a:lnTo>
                    <a:pt x="1212478" y="203200"/>
                  </a:lnTo>
                  <a:lnTo>
                    <a:pt x="0" y="203200"/>
                  </a:lnTo>
                  <a:lnTo>
                    <a:pt x="0" y="428032"/>
                  </a:lnTo>
                  <a:lnTo>
                    <a:pt x="1212478" y="428032"/>
                  </a:lnTo>
                  <a:lnTo>
                    <a:pt x="1212478" y="631232"/>
                  </a:lnTo>
                  <a:lnTo>
                    <a:pt x="1618878" y="315616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146050"/>
              <a:ext cx="1517278" cy="2819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377272" y="6970359"/>
            <a:ext cx="2641575" cy="394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39"/>
              </a:lnSpc>
            </a:pPr>
            <a:r>
              <a:rPr lang="en-US" sz="1599" b="1" spc="123">
                <a:solidFill>
                  <a:srgbClr val="050A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ACCOUNT </a:t>
            </a:r>
          </a:p>
          <a:p>
            <a:pPr algn="l">
              <a:lnSpc>
                <a:spcPts val="1439"/>
              </a:lnSpc>
            </a:pPr>
            <a:r>
              <a:rPr lang="en-US" sz="1599" b="1" spc="123">
                <a:solidFill>
                  <a:srgbClr val="050A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SETTINGS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659163" y="6893554"/>
            <a:ext cx="1488648" cy="444831"/>
            <a:chOff x="0" y="0"/>
            <a:chExt cx="2112449" cy="63123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112449" cy="631232"/>
            </a:xfrm>
            <a:custGeom>
              <a:avLst/>
              <a:gdLst/>
              <a:ahLst/>
              <a:cxnLst/>
              <a:rect l="l" t="t" r="r" b="b"/>
              <a:pathLst>
                <a:path w="2112449" h="631232">
                  <a:moveTo>
                    <a:pt x="2112449" y="315616"/>
                  </a:moveTo>
                  <a:lnTo>
                    <a:pt x="1706049" y="0"/>
                  </a:lnTo>
                  <a:lnTo>
                    <a:pt x="1706049" y="203200"/>
                  </a:lnTo>
                  <a:lnTo>
                    <a:pt x="0" y="203200"/>
                  </a:lnTo>
                  <a:lnTo>
                    <a:pt x="0" y="428032"/>
                  </a:lnTo>
                  <a:lnTo>
                    <a:pt x="1706049" y="428032"/>
                  </a:lnTo>
                  <a:lnTo>
                    <a:pt x="1706049" y="631232"/>
                  </a:lnTo>
                  <a:lnTo>
                    <a:pt x="2112449" y="315616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146050"/>
              <a:ext cx="2010849" cy="2819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377272" y="7459944"/>
            <a:ext cx="2641575" cy="213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39"/>
              </a:lnSpc>
            </a:pPr>
            <a:r>
              <a:rPr lang="en-US" sz="1599" b="1" spc="123">
                <a:solidFill>
                  <a:srgbClr val="050A30"/>
                </a:solidFill>
                <a:latin typeface="Poppins Bold"/>
                <a:ea typeface="Poppins Bold"/>
                <a:cs typeface="Poppins Bold"/>
                <a:sym typeface="Poppins Bold"/>
              </a:rPr>
              <a:t>LOGOUT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1474656" y="7322784"/>
            <a:ext cx="1712052" cy="444831"/>
            <a:chOff x="0" y="0"/>
            <a:chExt cx="2429467" cy="631232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2429467" cy="631232"/>
            </a:xfrm>
            <a:custGeom>
              <a:avLst/>
              <a:gdLst/>
              <a:ahLst/>
              <a:cxnLst/>
              <a:rect l="l" t="t" r="r" b="b"/>
              <a:pathLst>
                <a:path w="2429467" h="631232">
                  <a:moveTo>
                    <a:pt x="2429467" y="315616"/>
                  </a:moveTo>
                  <a:lnTo>
                    <a:pt x="2023067" y="0"/>
                  </a:lnTo>
                  <a:lnTo>
                    <a:pt x="2023067" y="203200"/>
                  </a:lnTo>
                  <a:lnTo>
                    <a:pt x="0" y="203200"/>
                  </a:lnTo>
                  <a:lnTo>
                    <a:pt x="0" y="428032"/>
                  </a:lnTo>
                  <a:lnTo>
                    <a:pt x="2023067" y="428032"/>
                  </a:lnTo>
                  <a:lnTo>
                    <a:pt x="2023067" y="631232"/>
                  </a:lnTo>
                  <a:lnTo>
                    <a:pt x="2429467" y="315616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146050"/>
              <a:ext cx="2327867" cy="2819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5400000">
            <a:off x="14108292" y="2920129"/>
            <a:ext cx="589500" cy="444831"/>
            <a:chOff x="0" y="0"/>
            <a:chExt cx="836522" cy="631232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36522" cy="631232"/>
            </a:xfrm>
            <a:custGeom>
              <a:avLst/>
              <a:gdLst/>
              <a:ahLst/>
              <a:cxnLst/>
              <a:rect l="l" t="t" r="r" b="b"/>
              <a:pathLst>
                <a:path w="836522" h="631232">
                  <a:moveTo>
                    <a:pt x="836522" y="315616"/>
                  </a:moveTo>
                  <a:lnTo>
                    <a:pt x="430122" y="0"/>
                  </a:lnTo>
                  <a:lnTo>
                    <a:pt x="430122" y="203200"/>
                  </a:lnTo>
                  <a:lnTo>
                    <a:pt x="0" y="203200"/>
                  </a:lnTo>
                  <a:lnTo>
                    <a:pt x="0" y="428032"/>
                  </a:lnTo>
                  <a:lnTo>
                    <a:pt x="430122" y="428032"/>
                  </a:lnTo>
                  <a:lnTo>
                    <a:pt x="430122" y="631232"/>
                  </a:lnTo>
                  <a:lnTo>
                    <a:pt x="836522" y="315616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146050"/>
              <a:ext cx="734922" cy="2819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 rot="5400000">
            <a:off x="15644608" y="2848549"/>
            <a:ext cx="544060" cy="444831"/>
            <a:chOff x="0" y="0"/>
            <a:chExt cx="772042" cy="631232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772042" cy="631232"/>
            </a:xfrm>
            <a:custGeom>
              <a:avLst/>
              <a:gdLst/>
              <a:ahLst/>
              <a:cxnLst/>
              <a:rect l="l" t="t" r="r" b="b"/>
              <a:pathLst>
                <a:path w="772042" h="631232">
                  <a:moveTo>
                    <a:pt x="772042" y="315616"/>
                  </a:moveTo>
                  <a:lnTo>
                    <a:pt x="365642" y="0"/>
                  </a:lnTo>
                  <a:lnTo>
                    <a:pt x="365642" y="203200"/>
                  </a:lnTo>
                  <a:lnTo>
                    <a:pt x="0" y="203200"/>
                  </a:lnTo>
                  <a:lnTo>
                    <a:pt x="0" y="428032"/>
                  </a:lnTo>
                  <a:lnTo>
                    <a:pt x="365642" y="428032"/>
                  </a:lnTo>
                  <a:lnTo>
                    <a:pt x="365642" y="631232"/>
                  </a:lnTo>
                  <a:lnTo>
                    <a:pt x="772042" y="315616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70442" cy="2819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7603305" y="9567710"/>
            <a:ext cx="315792" cy="33554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50A30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635848" y="1640186"/>
            <a:ext cx="12461304" cy="646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6"/>
              </a:lnSpc>
            </a:pPr>
            <a:r>
              <a:rPr lang="en-US" sz="4800" b="1">
                <a:solidFill>
                  <a:srgbClr val="050A30"/>
                </a:solidFill>
                <a:latin typeface="Poppins Bold"/>
                <a:ea typeface="Poppins Bold"/>
                <a:cs typeface="Poppins Bold"/>
                <a:sym typeface="Poppins Bold"/>
              </a:rPr>
              <a:t>Graphical User Interface of the System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251252" y="2639793"/>
            <a:ext cx="6680533" cy="358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5"/>
              </a:lnSpc>
              <a:spcBef>
                <a:spcPct val="0"/>
              </a:spcBef>
            </a:pPr>
            <a:r>
              <a:rPr lang="en-US" sz="1996" b="1" spc="153">
                <a:solidFill>
                  <a:srgbClr val="5CB6F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WEB APPLICATION FOR COMPANY-ADMINS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377272" y="5628808"/>
            <a:ext cx="2641575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 b="1" spc="123">
                <a:solidFill>
                  <a:srgbClr val="050A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WEB DASHBOARD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377272" y="6021251"/>
            <a:ext cx="1678395" cy="373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75"/>
              </a:lnSpc>
            </a:pPr>
            <a:r>
              <a:rPr lang="en-US" sz="1599" b="1" spc="123">
                <a:solidFill>
                  <a:srgbClr val="050A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USER MANAGEMENT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3718223" y="2239499"/>
            <a:ext cx="1369638" cy="559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b="1" spc="123">
                <a:solidFill>
                  <a:srgbClr val="050A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THEME CHANGING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5097153" y="2239499"/>
            <a:ext cx="1905190" cy="559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b="1" spc="123">
                <a:solidFill>
                  <a:srgbClr val="050A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PROFILE MANAGEMENT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287124"/>
            <a:ext cx="268365" cy="560671"/>
          </a:xfrm>
          <a:custGeom>
            <a:avLst/>
            <a:gdLst/>
            <a:ahLst/>
            <a:cxnLst/>
            <a:rect l="l" t="t" r="r" b="b"/>
            <a:pathLst>
              <a:path w="268365" h="560671">
                <a:moveTo>
                  <a:pt x="0" y="0"/>
                </a:moveTo>
                <a:lnTo>
                  <a:pt x="268365" y="0"/>
                </a:lnTo>
                <a:lnTo>
                  <a:pt x="268365" y="560671"/>
                </a:lnTo>
                <a:lnTo>
                  <a:pt x="0" y="560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07354"/>
            </a:stretch>
          </a:blipFill>
        </p:spPr>
      </p:sp>
      <p:grpSp>
        <p:nvGrpSpPr>
          <p:cNvPr id="3" name="Group 3"/>
          <p:cNvGrpSpPr/>
          <p:nvPr/>
        </p:nvGrpSpPr>
        <p:grpSpPr>
          <a:xfrm rot="8281243">
            <a:off x="-1408868" y="8515102"/>
            <a:ext cx="3086100" cy="308610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0" cap="sq">
              <a:gradFill>
                <a:gsLst>
                  <a:gs pos="0">
                    <a:srgbClr val="CDFFD8">
                      <a:alpha val="100000"/>
                    </a:srgbClr>
                  </a:gs>
                  <a:gs pos="100000">
                    <a:srgbClr val="94B9FF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5400000">
            <a:off x="1789511" y="2482935"/>
            <a:ext cx="6712130" cy="7441849"/>
            <a:chOff x="0" y="0"/>
            <a:chExt cx="2360125" cy="261670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60125" cy="2616709"/>
            </a:xfrm>
            <a:custGeom>
              <a:avLst/>
              <a:gdLst/>
              <a:ahLst/>
              <a:cxnLst/>
              <a:rect l="l" t="t" r="r" b="b"/>
              <a:pathLst>
                <a:path w="2360125" h="2616709">
                  <a:moveTo>
                    <a:pt x="55364" y="0"/>
                  </a:moveTo>
                  <a:lnTo>
                    <a:pt x="2304761" y="0"/>
                  </a:lnTo>
                  <a:cubicBezTo>
                    <a:pt x="2319444" y="0"/>
                    <a:pt x="2333526" y="5833"/>
                    <a:pt x="2343909" y="16216"/>
                  </a:cubicBezTo>
                  <a:cubicBezTo>
                    <a:pt x="2354292" y="26599"/>
                    <a:pt x="2360125" y="40681"/>
                    <a:pt x="2360125" y="55364"/>
                  </a:cubicBezTo>
                  <a:lnTo>
                    <a:pt x="2360125" y="2561345"/>
                  </a:lnTo>
                  <a:cubicBezTo>
                    <a:pt x="2360125" y="2591922"/>
                    <a:pt x="2335337" y="2616709"/>
                    <a:pt x="2304761" y="2616709"/>
                  </a:cubicBezTo>
                  <a:lnTo>
                    <a:pt x="55364" y="2616709"/>
                  </a:lnTo>
                  <a:cubicBezTo>
                    <a:pt x="24787" y="2616709"/>
                    <a:pt x="0" y="2591922"/>
                    <a:pt x="0" y="2561345"/>
                  </a:cubicBezTo>
                  <a:lnTo>
                    <a:pt x="0" y="55364"/>
                  </a:lnTo>
                  <a:cubicBezTo>
                    <a:pt x="0" y="24787"/>
                    <a:pt x="24787" y="0"/>
                    <a:pt x="55364" y="0"/>
                  </a:cubicBezTo>
                  <a:close/>
                </a:path>
              </a:pathLst>
            </a:custGeom>
            <a:solidFill>
              <a:srgbClr val="F4F6FC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360125" cy="26738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900665" y="3124381"/>
            <a:ext cx="2504586" cy="301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25"/>
              </a:lnSpc>
            </a:pPr>
            <a:r>
              <a:rPr lang="en-US" sz="2310" b="1">
                <a:solidFill>
                  <a:srgbClr val="5CB6F9"/>
                </a:solidFill>
                <a:latin typeface="Poppins Bold"/>
                <a:ea typeface="Poppins Bold"/>
                <a:cs typeface="Poppins Bold"/>
                <a:sym typeface="Poppins Bold"/>
              </a:rPr>
              <a:t>Target Market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900665" y="3552418"/>
            <a:ext cx="6296044" cy="6323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20"/>
              </a:lnSpc>
            </a:pPr>
            <a:r>
              <a:rPr lang="en-US" sz="2000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Our system is tailored for organizations and facilities that demand advanced access control solutions, including:</a:t>
            </a:r>
          </a:p>
          <a:p>
            <a:pPr marL="431801" lvl="1" indent="-215900" algn="just">
              <a:lnSpc>
                <a:spcPts val="2620"/>
              </a:lnSpc>
              <a:buFont typeface="Arial"/>
              <a:buChar char="•"/>
            </a:pPr>
            <a:r>
              <a:rPr lang="en-US" sz="2000" b="1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Corporate Offices: </a:t>
            </a:r>
            <a:r>
              <a:rPr lang="en-US" sz="2000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Enhance security for restricted areas and streamline employee access.</a:t>
            </a:r>
          </a:p>
          <a:p>
            <a:pPr marL="431801" lvl="1" indent="-215900" algn="just">
              <a:lnSpc>
                <a:spcPts val="2620"/>
              </a:lnSpc>
              <a:buFont typeface="Arial"/>
              <a:buChar char="•"/>
            </a:pPr>
            <a:r>
              <a:rPr lang="en-US" sz="2000" b="1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Educational Institutions: </a:t>
            </a:r>
            <a:r>
              <a:rPr lang="en-US" sz="2000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Secure campuses and manage student and staff access efficiently.</a:t>
            </a:r>
          </a:p>
          <a:p>
            <a:pPr marL="431801" lvl="1" indent="-215900" algn="just">
              <a:lnSpc>
                <a:spcPts val="2620"/>
              </a:lnSpc>
              <a:buFont typeface="Arial"/>
              <a:buChar char="•"/>
            </a:pPr>
            <a:r>
              <a:rPr lang="en-US" sz="2000" b="1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Healthcare Facilities: </a:t>
            </a:r>
            <a:r>
              <a:rPr lang="en-US" sz="2000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Safeguard sensitive areas such as operating rooms and data centers.</a:t>
            </a:r>
          </a:p>
          <a:p>
            <a:pPr marL="431801" lvl="1" indent="-215900" algn="just">
              <a:lnSpc>
                <a:spcPts val="2620"/>
              </a:lnSpc>
              <a:buFont typeface="Arial"/>
              <a:buChar char="•"/>
            </a:pPr>
            <a:r>
              <a:rPr lang="en-US" sz="2000" b="1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Residential Complexes: </a:t>
            </a:r>
            <a:r>
              <a:rPr lang="en-US" sz="2000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Provide tenants with a secure, hassle-free access system.</a:t>
            </a:r>
          </a:p>
          <a:p>
            <a:pPr marL="431801" lvl="1" indent="-215900" algn="just">
              <a:lnSpc>
                <a:spcPts val="2620"/>
              </a:lnSpc>
              <a:buFont typeface="Arial"/>
              <a:buChar char="•"/>
            </a:pPr>
            <a:r>
              <a:rPr lang="en-US" sz="2000" b="1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Government Facilities: </a:t>
            </a:r>
            <a:r>
              <a:rPr lang="en-US" sz="2000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Ensure high-level security for sensitive operations and offices.</a:t>
            </a:r>
          </a:p>
          <a:p>
            <a:pPr marL="431801" lvl="1" indent="-215900" algn="just">
              <a:lnSpc>
                <a:spcPts val="2620"/>
              </a:lnSpc>
              <a:buFont typeface="Arial"/>
              <a:buChar char="•"/>
            </a:pPr>
            <a:r>
              <a:rPr lang="en-US" sz="2000" b="1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Event Venues: </a:t>
            </a:r>
            <a:r>
              <a:rPr lang="en-US" sz="2000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Manage access for staff and attendees at large-scale events.</a:t>
            </a:r>
          </a:p>
          <a:p>
            <a:pPr marL="0" lvl="0" indent="0" algn="just">
              <a:lnSpc>
                <a:spcPts val="2620"/>
              </a:lnSpc>
            </a:pPr>
            <a:endParaRPr lang="en-US" sz="2000" dirty="0">
              <a:solidFill>
                <a:srgbClr val="050A3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11964257" y="5703671"/>
            <a:ext cx="979984" cy="0"/>
          </a:xfrm>
          <a:prstGeom prst="line">
            <a:avLst/>
          </a:prstGeom>
          <a:ln w="38100" cap="flat">
            <a:solidFill>
              <a:srgbClr val="F4F6F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TextBox 12"/>
          <p:cNvSpPr txBox="1"/>
          <p:nvPr/>
        </p:nvSpPr>
        <p:spPr>
          <a:xfrm>
            <a:off x="17465945" y="9559924"/>
            <a:ext cx="272510" cy="33554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11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322559" y="203029"/>
            <a:ext cx="17487696" cy="711371"/>
            <a:chOff x="0" y="0"/>
            <a:chExt cx="23316928" cy="948494"/>
          </a:xfrm>
        </p:grpSpPr>
        <p:sp>
          <p:nvSpPr>
            <p:cNvPr id="14" name="Freeform 14"/>
            <p:cNvSpPr/>
            <p:nvPr/>
          </p:nvSpPr>
          <p:spPr>
            <a:xfrm>
              <a:off x="20511798" y="259098"/>
              <a:ext cx="2805130" cy="689396"/>
            </a:xfrm>
            <a:custGeom>
              <a:avLst/>
              <a:gdLst/>
              <a:ahLst/>
              <a:cxnLst/>
              <a:rect l="l" t="t" r="r" b="b"/>
              <a:pathLst>
                <a:path w="2805130" h="689396">
                  <a:moveTo>
                    <a:pt x="0" y="0"/>
                  </a:moveTo>
                  <a:lnTo>
                    <a:pt x="2805130" y="0"/>
                  </a:lnTo>
                  <a:lnTo>
                    <a:pt x="2805130" y="689396"/>
                  </a:lnTo>
                  <a:lnTo>
                    <a:pt x="0" y="6893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0" y="0"/>
              <a:ext cx="2436648" cy="948494"/>
            </a:xfrm>
            <a:custGeom>
              <a:avLst/>
              <a:gdLst/>
              <a:ahLst/>
              <a:cxnLst/>
              <a:rect l="l" t="t" r="r" b="b"/>
              <a:pathLst>
                <a:path w="2436648" h="948494">
                  <a:moveTo>
                    <a:pt x="0" y="0"/>
                  </a:moveTo>
                  <a:lnTo>
                    <a:pt x="2436648" y="0"/>
                  </a:lnTo>
                  <a:lnTo>
                    <a:pt x="2436648" y="948494"/>
                  </a:lnTo>
                  <a:lnTo>
                    <a:pt x="0" y="9484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</p:grpSp>
      <p:sp>
        <p:nvSpPr>
          <p:cNvPr id="16" name="TextBox 16"/>
          <p:cNvSpPr txBox="1"/>
          <p:nvPr/>
        </p:nvSpPr>
        <p:spPr>
          <a:xfrm>
            <a:off x="2635848" y="1640186"/>
            <a:ext cx="12461304" cy="646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6"/>
              </a:lnSpc>
            </a:pPr>
            <a:r>
              <a:rPr lang="en-US" sz="4800" b="1">
                <a:solidFill>
                  <a:srgbClr val="050A30"/>
                </a:solidFill>
                <a:latin typeface="Poppins Bold"/>
                <a:ea typeface="Poppins Bold"/>
                <a:cs typeface="Poppins Bold"/>
                <a:sym typeface="Poppins Bold"/>
              </a:rPr>
              <a:t>Market Opportunity</a:t>
            </a:r>
          </a:p>
        </p:txBody>
      </p:sp>
      <p:grpSp>
        <p:nvGrpSpPr>
          <p:cNvPr id="17" name="Group 17"/>
          <p:cNvGrpSpPr/>
          <p:nvPr/>
        </p:nvGrpSpPr>
        <p:grpSpPr>
          <a:xfrm rot="5400000">
            <a:off x="10046143" y="2482936"/>
            <a:ext cx="6712130" cy="7441849"/>
            <a:chOff x="0" y="0"/>
            <a:chExt cx="2360125" cy="261670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360125" cy="2616709"/>
            </a:xfrm>
            <a:custGeom>
              <a:avLst/>
              <a:gdLst/>
              <a:ahLst/>
              <a:cxnLst/>
              <a:rect l="l" t="t" r="r" b="b"/>
              <a:pathLst>
                <a:path w="2360125" h="2616709">
                  <a:moveTo>
                    <a:pt x="55364" y="0"/>
                  </a:moveTo>
                  <a:lnTo>
                    <a:pt x="2304761" y="0"/>
                  </a:lnTo>
                  <a:cubicBezTo>
                    <a:pt x="2319444" y="0"/>
                    <a:pt x="2333526" y="5833"/>
                    <a:pt x="2343909" y="16216"/>
                  </a:cubicBezTo>
                  <a:cubicBezTo>
                    <a:pt x="2354292" y="26599"/>
                    <a:pt x="2360125" y="40681"/>
                    <a:pt x="2360125" y="55364"/>
                  </a:cubicBezTo>
                  <a:lnTo>
                    <a:pt x="2360125" y="2561345"/>
                  </a:lnTo>
                  <a:cubicBezTo>
                    <a:pt x="2360125" y="2591922"/>
                    <a:pt x="2335337" y="2616709"/>
                    <a:pt x="2304761" y="2616709"/>
                  </a:cubicBezTo>
                  <a:lnTo>
                    <a:pt x="55364" y="2616709"/>
                  </a:lnTo>
                  <a:cubicBezTo>
                    <a:pt x="24787" y="2616709"/>
                    <a:pt x="0" y="2591922"/>
                    <a:pt x="0" y="2561345"/>
                  </a:cubicBezTo>
                  <a:lnTo>
                    <a:pt x="0" y="55364"/>
                  </a:lnTo>
                  <a:cubicBezTo>
                    <a:pt x="0" y="24787"/>
                    <a:pt x="24787" y="0"/>
                    <a:pt x="55364" y="0"/>
                  </a:cubicBezTo>
                  <a:close/>
                </a:path>
              </a:pathLst>
            </a:custGeom>
            <a:solidFill>
              <a:srgbClr val="F4F6FC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360125" cy="26738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0157296" y="3124381"/>
            <a:ext cx="4222817" cy="301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25"/>
              </a:lnSpc>
            </a:pPr>
            <a:r>
              <a:rPr lang="en-US" sz="2310" b="1">
                <a:solidFill>
                  <a:srgbClr val="5CB6F9"/>
                </a:solidFill>
                <a:latin typeface="Poppins Bold"/>
                <a:ea typeface="Poppins Bold"/>
                <a:cs typeface="Poppins Bold"/>
                <a:sym typeface="Poppins Bold"/>
              </a:rPr>
              <a:t>Competitive Advantages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109141" y="3552418"/>
            <a:ext cx="6586134" cy="5848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just">
              <a:lnSpc>
                <a:spcPts val="2620"/>
              </a:lnSpc>
              <a:buFont typeface="Arial"/>
              <a:buChar char="•"/>
            </a:pPr>
            <a:r>
              <a:rPr lang="en-US" sz="2000" b="1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Dual Authentication: </a:t>
            </a:r>
            <a:r>
              <a:rPr lang="en-US" sz="2000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Combines QR code scanning and facial recognition for maximum security.</a:t>
            </a:r>
          </a:p>
          <a:p>
            <a:pPr marL="431801" lvl="1" indent="-215900" algn="just">
              <a:lnSpc>
                <a:spcPts val="2620"/>
              </a:lnSpc>
              <a:buFont typeface="Arial"/>
              <a:buChar char="•"/>
            </a:pPr>
            <a:r>
              <a:rPr lang="en-US" sz="2000" b="1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User-Friendly Interfaces: </a:t>
            </a:r>
            <a:r>
              <a:rPr lang="en-US" sz="2000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Simplifies access management for users and administrators.</a:t>
            </a:r>
          </a:p>
          <a:p>
            <a:pPr marL="431801" lvl="1" indent="-215900" algn="just">
              <a:lnSpc>
                <a:spcPts val="2620"/>
              </a:lnSpc>
              <a:buFont typeface="Arial"/>
              <a:buChar char="•"/>
            </a:pPr>
            <a:r>
              <a:rPr lang="en-US" sz="2000" b="1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Scalable Architecture: </a:t>
            </a:r>
            <a:r>
              <a:rPr lang="en-US" sz="2000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Adapts to the needs of small businesses and large enterprises alike.</a:t>
            </a:r>
          </a:p>
          <a:p>
            <a:pPr marL="431801" lvl="1" indent="-215900" algn="just">
              <a:lnSpc>
                <a:spcPts val="2620"/>
              </a:lnSpc>
              <a:buFont typeface="Arial"/>
              <a:buChar char="•"/>
            </a:pPr>
            <a:r>
              <a:rPr lang="en-US" sz="2000" b="1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Real-Time Monitoring: </a:t>
            </a:r>
            <a:r>
              <a:rPr lang="en-US" sz="2000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Provides admins with instant visibility into access activities and logs.</a:t>
            </a:r>
          </a:p>
          <a:p>
            <a:pPr marL="431801" lvl="1" indent="-215900" algn="just">
              <a:lnSpc>
                <a:spcPts val="2620"/>
              </a:lnSpc>
              <a:buFont typeface="Arial"/>
              <a:buChar char="•"/>
            </a:pPr>
            <a:r>
              <a:rPr lang="en-US" sz="2000" b="1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Cost-Effective: </a:t>
            </a:r>
            <a:r>
              <a:rPr lang="en-US" sz="2000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Minimal hardware requirements reduce installation and maintenance costs.</a:t>
            </a:r>
          </a:p>
          <a:p>
            <a:pPr marL="431801" lvl="1" indent="-215900" algn="just">
              <a:lnSpc>
                <a:spcPts val="2620"/>
              </a:lnSpc>
              <a:buFont typeface="Arial"/>
              <a:buChar char="•"/>
            </a:pPr>
            <a:r>
              <a:rPr lang="en-US" sz="2000" b="1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Flexibility: </a:t>
            </a:r>
            <a:r>
              <a:rPr lang="en-US" sz="2000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Supports integration across various industries and customizable workflows.</a:t>
            </a:r>
          </a:p>
          <a:p>
            <a:pPr marL="431801" lvl="1" indent="-215900" algn="just">
              <a:lnSpc>
                <a:spcPts val="2620"/>
              </a:lnSpc>
              <a:buFont typeface="Arial"/>
              <a:buChar char="•"/>
            </a:pPr>
            <a:r>
              <a:rPr lang="en-US" sz="2000" b="1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Enhanced Auditability: </a:t>
            </a:r>
            <a:r>
              <a:rPr lang="en-US" sz="2000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Detailed logs ensure transparency and compliance with security protocols.</a:t>
            </a:r>
          </a:p>
          <a:p>
            <a:pPr algn="just">
              <a:lnSpc>
                <a:spcPts val="2620"/>
              </a:lnSpc>
            </a:pPr>
            <a:endParaRPr lang="en-US" sz="2000" dirty="0">
              <a:solidFill>
                <a:srgbClr val="050A3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287124"/>
            <a:ext cx="268365" cy="560671"/>
          </a:xfrm>
          <a:custGeom>
            <a:avLst/>
            <a:gdLst/>
            <a:ahLst/>
            <a:cxnLst/>
            <a:rect l="l" t="t" r="r" b="b"/>
            <a:pathLst>
              <a:path w="268365" h="560671">
                <a:moveTo>
                  <a:pt x="0" y="0"/>
                </a:moveTo>
                <a:lnTo>
                  <a:pt x="268365" y="0"/>
                </a:lnTo>
                <a:lnTo>
                  <a:pt x="268365" y="560671"/>
                </a:lnTo>
                <a:lnTo>
                  <a:pt x="0" y="560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0735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70616" y="3190695"/>
            <a:ext cx="10051415" cy="2697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486"/>
              </a:lnSpc>
            </a:pPr>
            <a:r>
              <a:rPr lang="en-US" sz="20093" b="1">
                <a:solidFill>
                  <a:srgbClr val="050A30"/>
                </a:solidFill>
                <a:latin typeface="Poppins Bold"/>
                <a:ea typeface="Poppins Bold"/>
                <a:cs typeface="Poppins Bold"/>
                <a:sym typeface="Poppins Bold"/>
              </a:rPr>
              <a:t>Thank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143588" y="3196514"/>
            <a:ext cx="7115712" cy="2697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486"/>
              </a:lnSpc>
            </a:pPr>
            <a:r>
              <a:rPr lang="en-US" sz="20093" b="1">
                <a:solidFill>
                  <a:srgbClr val="050A30"/>
                </a:solidFill>
                <a:latin typeface="Poppins Bold"/>
                <a:ea typeface="Poppins Bold"/>
                <a:cs typeface="Poppins Bold"/>
                <a:sym typeface="Poppins Bold"/>
              </a:rPr>
              <a:t>You</a:t>
            </a:r>
          </a:p>
        </p:txBody>
      </p:sp>
      <p:grpSp>
        <p:nvGrpSpPr>
          <p:cNvPr id="6" name="Group 6"/>
          <p:cNvGrpSpPr/>
          <p:nvPr/>
        </p:nvGrpSpPr>
        <p:grpSpPr>
          <a:xfrm rot="15450122">
            <a:off x="16561921" y="7757118"/>
            <a:ext cx="3086100" cy="308610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0" cap="sq">
              <a:gradFill>
                <a:gsLst>
                  <a:gs pos="0">
                    <a:srgbClr val="CDFFD8">
                      <a:alpha val="100000"/>
                    </a:srgbClr>
                  </a:gs>
                  <a:gs pos="100000">
                    <a:srgbClr val="94B9FF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799082" y="7626241"/>
            <a:ext cx="4419238" cy="454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48"/>
              </a:lnSpc>
              <a:spcBef>
                <a:spcPct val="0"/>
              </a:spcBef>
            </a:pPr>
            <a:r>
              <a:rPr lang="en-US" sz="2534" b="1" dirty="0">
                <a:solidFill>
                  <a:srgbClr val="050A3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Find Us On Our Website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99082" y="8080699"/>
            <a:ext cx="6963918" cy="510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66"/>
              </a:lnSpc>
            </a:pPr>
            <a:r>
              <a:rPr lang="en-US" sz="2976" u="sng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http://securepass.sltdigitallab.lk</a:t>
            </a:r>
            <a:endParaRPr lang="en-US" sz="2976" u="sng" dirty="0">
              <a:solidFill>
                <a:srgbClr val="050A30"/>
              </a:solidFill>
              <a:latin typeface="Poppins"/>
              <a:ea typeface="Poppins"/>
              <a:cs typeface="Poppins"/>
              <a:sym typeface="Poppins"/>
              <a:hlinkClick r:id="rId5" tooltip="http://secureai.sltdigitallab.lk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16807214" y="5557810"/>
            <a:ext cx="611864" cy="1278312"/>
          </a:xfrm>
          <a:custGeom>
            <a:avLst/>
            <a:gdLst/>
            <a:ahLst/>
            <a:cxnLst/>
            <a:rect l="l" t="t" r="r" b="b"/>
            <a:pathLst>
              <a:path w="611864" h="1278312">
                <a:moveTo>
                  <a:pt x="0" y="0"/>
                </a:moveTo>
                <a:lnTo>
                  <a:pt x="611864" y="0"/>
                </a:lnTo>
                <a:lnTo>
                  <a:pt x="611864" y="1278312"/>
                </a:lnTo>
                <a:lnTo>
                  <a:pt x="0" y="12783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07354"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322559" y="1981098"/>
            <a:ext cx="561323" cy="1172722"/>
          </a:xfrm>
          <a:custGeom>
            <a:avLst/>
            <a:gdLst/>
            <a:ahLst/>
            <a:cxnLst/>
            <a:rect l="l" t="t" r="r" b="b"/>
            <a:pathLst>
              <a:path w="561323" h="1172722">
                <a:moveTo>
                  <a:pt x="0" y="0"/>
                </a:moveTo>
                <a:lnTo>
                  <a:pt x="561323" y="0"/>
                </a:lnTo>
                <a:lnTo>
                  <a:pt x="561323" y="1172722"/>
                </a:lnTo>
                <a:lnTo>
                  <a:pt x="0" y="1172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07354"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322559" y="203029"/>
            <a:ext cx="17487696" cy="711371"/>
            <a:chOff x="0" y="0"/>
            <a:chExt cx="23316928" cy="948494"/>
          </a:xfrm>
        </p:grpSpPr>
        <p:sp>
          <p:nvSpPr>
            <p:cNvPr id="17" name="Freeform 17"/>
            <p:cNvSpPr/>
            <p:nvPr/>
          </p:nvSpPr>
          <p:spPr>
            <a:xfrm>
              <a:off x="20511798" y="259098"/>
              <a:ext cx="2805130" cy="689396"/>
            </a:xfrm>
            <a:custGeom>
              <a:avLst/>
              <a:gdLst/>
              <a:ahLst/>
              <a:cxnLst/>
              <a:rect l="l" t="t" r="r" b="b"/>
              <a:pathLst>
                <a:path w="2805130" h="689396">
                  <a:moveTo>
                    <a:pt x="0" y="0"/>
                  </a:moveTo>
                  <a:lnTo>
                    <a:pt x="2805130" y="0"/>
                  </a:lnTo>
                  <a:lnTo>
                    <a:pt x="2805130" y="689396"/>
                  </a:lnTo>
                  <a:lnTo>
                    <a:pt x="0" y="6893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>
              <a:off x="0" y="0"/>
              <a:ext cx="2436648" cy="948494"/>
            </a:xfrm>
            <a:custGeom>
              <a:avLst/>
              <a:gdLst/>
              <a:ahLst/>
              <a:cxnLst/>
              <a:rect l="l" t="t" r="r" b="b"/>
              <a:pathLst>
                <a:path w="2436648" h="948494">
                  <a:moveTo>
                    <a:pt x="0" y="0"/>
                  </a:moveTo>
                  <a:lnTo>
                    <a:pt x="2436648" y="0"/>
                  </a:lnTo>
                  <a:lnTo>
                    <a:pt x="2436648" y="948494"/>
                  </a:lnTo>
                  <a:lnTo>
                    <a:pt x="0" y="9484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691" y="5426527"/>
            <a:ext cx="2661010" cy="26610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287124"/>
            <a:ext cx="268365" cy="560671"/>
          </a:xfrm>
          <a:custGeom>
            <a:avLst/>
            <a:gdLst/>
            <a:ahLst/>
            <a:cxnLst/>
            <a:rect l="l" t="t" r="r" b="b"/>
            <a:pathLst>
              <a:path w="268365" h="560671">
                <a:moveTo>
                  <a:pt x="0" y="0"/>
                </a:moveTo>
                <a:lnTo>
                  <a:pt x="268365" y="0"/>
                </a:lnTo>
                <a:lnTo>
                  <a:pt x="268365" y="560671"/>
                </a:lnTo>
                <a:lnTo>
                  <a:pt x="0" y="560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07354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7937915" y="3914316"/>
            <a:ext cx="611864" cy="1278312"/>
          </a:xfrm>
          <a:custGeom>
            <a:avLst/>
            <a:gdLst/>
            <a:ahLst/>
            <a:cxnLst/>
            <a:rect l="l" t="t" r="r" b="b"/>
            <a:pathLst>
              <a:path w="611864" h="1278312">
                <a:moveTo>
                  <a:pt x="0" y="0"/>
                </a:moveTo>
                <a:lnTo>
                  <a:pt x="611864" y="0"/>
                </a:lnTo>
                <a:lnTo>
                  <a:pt x="611864" y="1278312"/>
                </a:lnTo>
                <a:lnTo>
                  <a:pt x="0" y="12783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07354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706407" y="397353"/>
            <a:ext cx="2103848" cy="517047"/>
          </a:xfrm>
          <a:custGeom>
            <a:avLst/>
            <a:gdLst/>
            <a:ahLst/>
            <a:cxnLst/>
            <a:rect l="l" t="t" r="r" b="b"/>
            <a:pathLst>
              <a:path w="2103848" h="517047">
                <a:moveTo>
                  <a:pt x="0" y="0"/>
                </a:moveTo>
                <a:lnTo>
                  <a:pt x="2103848" y="0"/>
                </a:lnTo>
                <a:lnTo>
                  <a:pt x="2103848" y="517047"/>
                </a:lnTo>
                <a:lnTo>
                  <a:pt x="0" y="5170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322559" y="203029"/>
            <a:ext cx="1827486" cy="711371"/>
          </a:xfrm>
          <a:custGeom>
            <a:avLst/>
            <a:gdLst/>
            <a:ahLst/>
            <a:cxnLst/>
            <a:rect l="l" t="t" r="r" b="b"/>
            <a:pathLst>
              <a:path w="1827486" h="711371">
                <a:moveTo>
                  <a:pt x="0" y="0"/>
                </a:moveTo>
                <a:lnTo>
                  <a:pt x="1827486" y="0"/>
                </a:lnTo>
                <a:lnTo>
                  <a:pt x="1827486" y="711371"/>
                </a:lnTo>
                <a:lnTo>
                  <a:pt x="0" y="71137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905000" y="1413321"/>
            <a:ext cx="8446508" cy="595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6"/>
              </a:lnSpc>
            </a:pPr>
            <a:r>
              <a:rPr lang="en-US" sz="4800" b="1" dirty="0">
                <a:solidFill>
                  <a:srgbClr val="050A30"/>
                </a:solidFill>
                <a:latin typeface="Poppins Bold"/>
                <a:ea typeface="Poppins Bold"/>
                <a:cs typeface="Poppins Bold"/>
                <a:sym typeface="Poppins Bold"/>
              </a:rPr>
              <a:t>Agenda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  <p:grpSp>
        <p:nvGrpSpPr>
          <p:cNvPr id="24" name="Google Shape;194;p2"/>
          <p:cNvGrpSpPr/>
          <p:nvPr/>
        </p:nvGrpSpPr>
        <p:grpSpPr>
          <a:xfrm>
            <a:off x="1905000" y="2327342"/>
            <a:ext cx="14715906" cy="6636644"/>
            <a:chOff x="0" y="3242"/>
            <a:chExt cx="14715906" cy="6636644"/>
          </a:xfrm>
        </p:grpSpPr>
        <p:cxnSp>
          <p:nvCxnSpPr>
            <p:cNvPr id="25" name="Google Shape;195;p2"/>
            <p:cNvCxnSpPr/>
            <p:nvPr/>
          </p:nvCxnSpPr>
          <p:spPr>
            <a:xfrm>
              <a:off x="0" y="3243"/>
              <a:ext cx="1471590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26" name="Google Shape;196;p2"/>
            <p:cNvSpPr/>
            <p:nvPr/>
          </p:nvSpPr>
          <p:spPr>
            <a:xfrm>
              <a:off x="0" y="3243"/>
              <a:ext cx="14715906" cy="1106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7;p2"/>
            <p:cNvSpPr txBox="1"/>
            <p:nvPr/>
          </p:nvSpPr>
          <p:spPr>
            <a:xfrm>
              <a:off x="0" y="3242"/>
              <a:ext cx="14715906" cy="1106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4300" tIns="194300" rIns="194300" bIns="1943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100"/>
                <a:buFont typeface="Calibri"/>
                <a:buNone/>
              </a:pPr>
              <a:r>
                <a:rPr lang="en-US" sz="51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1)   Problem Statement</a:t>
              </a:r>
              <a:endParaRPr sz="5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" name="Google Shape;198;p2"/>
            <p:cNvCxnSpPr/>
            <p:nvPr/>
          </p:nvCxnSpPr>
          <p:spPr>
            <a:xfrm>
              <a:off x="0" y="1109350"/>
              <a:ext cx="1471590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29" name="Google Shape;199;p2"/>
            <p:cNvSpPr/>
            <p:nvPr/>
          </p:nvSpPr>
          <p:spPr>
            <a:xfrm>
              <a:off x="0" y="1109350"/>
              <a:ext cx="14715906" cy="1106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0;p2"/>
            <p:cNvSpPr txBox="1"/>
            <p:nvPr/>
          </p:nvSpPr>
          <p:spPr>
            <a:xfrm>
              <a:off x="0" y="1109350"/>
              <a:ext cx="14715906" cy="1106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4300" tIns="194300" rIns="194300" bIns="1943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100"/>
                <a:buFont typeface="Calibri"/>
                <a:buNone/>
              </a:pPr>
              <a:r>
                <a:rPr lang="en-US" sz="51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2)   Solution</a:t>
              </a:r>
              <a:endParaRPr sz="5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" name="Google Shape;201;p2"/>
            <p:cNvCxnSpPr/>
            <p:nvPr/>
          </p:nvCxnSpPr>
          <p:spPr>
            <a:xfrm>
              <a:off x="0" y="2215457"/>
              <a:ext cx="1471590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32" name="Google Shape;202;p2"/>
            <p:cNvSpPr/>
            <p:nvPr/>
          </p:nvSpPr>
          <p:spPr>
            <a:xfrm>
              <a:off x="0" y="2215457"/>
              <a:ext cx="14715906" cy="1106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3;p2"/>
            <p:cNvSpPr txBox="1"/>
            <p:nvPr/>
          </p:nvSpPr>
          <p:spPr>
            <a:xfrm>
              <a:off x="0" y="2215457"/>
              <a:ext cx="14715906" cy="1106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4300" tIns="194300" rIns="194300" bIns="194300" anchor="t" anchorCtr="0">
              <a:noAutofit/>
            </a:bodyPr>
            <a:lstStyle/>
            <a:p>
              <a:pPr>
                <a:lnSpc>
                  <a:spcPct val="90000"/>
                </a:lnSpc>
                <a:buClr>
                  <a:schemeClr val="dk1"/>
                </a:buClr>
                <a:buSzPts val="5100"/>
              </a:pPr>
              <a:r>
                <a:rPr lang="en-US" sz="51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3)   </a:t>
              </a:r>
              <a:r>
                <a:rPr lang="en-US" sz="51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System Overview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100"/>
                <a:buFont typeface="Calibri"/>
                <a:buNone/>
              </a:pPr>
              <a:endParaRPr sz="5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" name="Google Shape;204;p2"/>
            <p:cNvCxnSpPr/>
            <p:nvPr/>
          </p:nvCxnSpPr>
          <p:spPr>
            <a:xfrm>
              <a:off x="0" y="3321565"/>
              <a:ext cx="1471590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35" name="Google Shape;205;p2"/>
            <p:cNvSpPr/>
            <p:nvPr/>
          </p:nvSpPr>
          <p:spPr>
            <a:xfrm>
              <a:off x="0" y="3321565"/>
              <a:ext cx="14715906" cy="1106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06;p2"/>
            <p:cNvSpPr txBox="1"/>
            <p:nvPr/>
          </p:nvSpPr>
          <p:spPr>
            <a:xfrm>
              <a:off x="0" y="3321565"/>
              <a:ext cx="14715906" cy="1106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4300" tIns="194300" rIns="194300" bIns="194300" anchor="t" anchorCtr="0">
              <a:noAutofit/>
            </a:bodyPr>
            <a:lstStyle/>
            <a:p>
              <a:pPr lvl="0">
                <a:lnSpc>
                  <a:spcPct val="90000"/>
                </a:lnSpc>
                <a:buClr>
                  <a:schemeClr val="dk1"/>
                </a:buClr>
                <a:buSzPts val="5100"/>
              </a:pPr>
              <a:r>
                <a:rPr lang="en-US" sz="51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4)   </a:t>
              </a:r>
              <a:r>
                <a:rPr lang="en-US" sz="51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Key Features</a:t>
              </a:r>
              <a:endParaRPr sz="5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" name="Google Shape;207;p2"/>
            <p:cNvCxnSpPr/>
            <p:nvPr/>
          </p:nvCxnSpPr>
          <p:spPr>
            <a:xfrm>
              <a:off x="0" y="4427672"/>
              <a:ext cx="1471590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38" name="Google Shape;208;p2"/>
            <p:cNvSpPr/>
            <p:nvPr/>
          </p:nvSpPr>
          <p:spPr>
            <a:xfrm>
              <a:off x="0" y="4427672"/>
              <a:ext cx="14715906" cy="1106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09;p2"/>
            <p:cNvSpPr txBox="1"/>
            <p:nvPr/>
          </p:nvSpPr>
          <p:spPr>
            <a:xfrm>
              <a:off x="0" y="4427672"/>
              <a:ext cx="14715906" cy="1106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4300" tIns="194300" rIns="194300" bIns="194300" anchor="t" anchorCtr="0">
              <a:noAutofit/>
            </a:bodyPr>
            <a:lstStyle/>
            <a:p>
              <a:pPr lvl="0">
                <a:lnSpc>
                  <a:spcPct val="90000"/>
                </a:lnSpc>
                <a:buClr>
                  <a:schemeClr val="dk1"/>
                </a:buClr>
                <a:buSzPts val="5100"/>
              </a:pPr>
              <a:r>
                <a:rPr lang="en-US" sz="51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5) </a:t>
              </a:r>
              <a:r>
                <a:rPr lang="en-US" sz="51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  Graphical User Interface of the System</a:t>
              </a:r>
              <a:endParaRPr sz="5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" name="Google Shape;210;p2"/>
            <p:cNvCxnSpPr/>
            <p:nvPr/>
          </p:nvCxnSpPr>
          <p:spPr>
            <a:xfrm>
              <a:off x="0" y="5533779"/>
              <a:ext cx="1471590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41" name="Google Shape;211;p2"/>
            <p:cNvSpPr/>
            <p:nvPr/>
          </p:nvSpPr>
          <p:spPr>
            <a:xfrm>
              <a:off x="0" y="5533779"/>
              <a:ext cx="14715906" cy="1106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2;p2"/>
            <p:cNvSpPr txBox="1"/>
            <p:nvPr/>
          </p:nvSpPr>
          <p:spPr>
            <a:xfrm>
              <a:off x="0" y="5533779"/>
              <a:ext cx="14715906" cy="1106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4300" tIns="194300" rIns="194300" bIns="1943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100"/>
                <a:buFont typeface="Calibri"/>
                <a:buNone/>
              </a:pPr>
              <a:r>
                <a:rPr lang="en-US" sz="51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6)   Market Opportunity </a:t>
              </a:r>
              <a:endParaRPr sz="5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287124"/>
            <a:ext cx="268365" cy="560671"/>
          </a:xfrm>
          <a:custGeom>
            <a:avLst/>
            <a:gdLst/>
            <a:ahLst/>
            <a:cxnLst/>
            <a:rect l="l" t="t" r="r" b="b"/>
            <a:pathLst>
              <a:path w="268365" h="560671">
                <a:moveTo>
                  <a:pt x="0" y="0"/>
                </a:moveTo>
                <a:lnTo>
                  <a:pt x="268365" y="0"/>
                </a:lnTo>
                <a:lnTo>
                  <a:pt x="268365" y="560671"/>
                </a:lnTo>
                <a:lnTo>
                  <a:pt x="0" y="560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07354"/>
            </a:stretch>
          </a:blipFill>
        </p:spPr>
      </p:sp>
      <p:grpSp>
        <p:nvGrpSpPr>
          <p:cNvPr id="3" name="Group 3"/>
          <p:cNvGrpSpPr/>
          <p:nvPr/>
        </p:nvGrpSpPr>
        <p:grpSpPr>
          <a:xfrm rot="5400000">
            <a:off x="11980132" y="2733703"/>
            <a:ext cx="3496797" cy="7061538"/>
            <a:chOff x="0" y="0"/>
            <a:chExt cx="1229547" cy="248298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29547" cy="2482984"/>
            </a:xfrm>
            <a:custGeom>
              <a:avLst/>
              <a:gdLst/>
              <a:ahLst/>
              <a:cxnLst/>
              <a:rect l="l" t="t" r="r" b="b"/>
              <a:pathLst>
                <a:path w="1229547" h="2482984">
                  <a:moveTo>
                    <a:pt x="106272" y="0"/>
                  </a:moveTo>
                  <a:lnTo>
                    <a:pt x="1123275" y="0"/>
                  </a:lnTo>
                  <a:cubicBezTo>
                    <a:pt x="1181967" y="0"/>
                    <a:pt x="1229547" y="47580"/>
                    <a:pt x="1229547" y="106272"/>
                  </a:cubicBezTo>
                  <a:lnTo>
                    <a:pt x="1229547" y="2376712"/>
                  </a:lnTo>
                  <a:cubicBezTo>
                    <a:pt x="1229547" y="2435404"/>
                    <a:pt x="1181967" y="2482984"/>
                    <a:pt x="1123275" y="2482984"/>
                  </a:cubicBezTo>
                  <a:lnTo>
                    <a:pt x="106272" y="2482984"/>
                  </a:lnTo>
                  <a:cubicBezTo>
                    <a:pt x="47580" y="2482984"/>
                    <a:pt x="0" y="2435404"/>
                    <a:pt x="0" y="2376712"/>
                  </a:cubicBezTo>
                  <a:lnTo>
                    <a:pt x="0" y="106272"/>
                  </a:lnTo>
                  <a:cubicBezTo>
                    <a:pt x="0" y="47580"/>
                    <a:pt x="47580" y="0"/>
                    <a:pt x="106272" y="0"/>
                  </a:cubicBezTo>
                  <a:close/>
                </a:path>
              </a:pathLst>
            </a:custGeom>
            <a:solidFill>
              <a:srgbClr val="F4F6F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1229547" cy="25401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8281243">
            <a:off x="16394865" y="8648990"/>
            <a:ext cx="3086100" cy="308610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0" cap="sq">
              <a:gradFill>
                <a:gsLst>
                  <a:gs pos="0">
                    <a:srgbClr val="CDFFD8">
                      <a:alpha val="100000"/>
                    </a:srgbClr>
                  </a:gs>
                  <a:gs pos="100000">
                    <a:srgbClr val="94B9FF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5400000">
            <a:off x="-651702" y="8506649"/>
            <a:ext cx="1948521" cy="2471962"/>
            <a:chOff x="0" y="0"/>
            <a:chExt cx="513191" cy="65105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13191" cy="651052"/>
            </a:xfrm>
            <a:custGeom>
              <a:avLst/>
              <a:gdLst/>
              <a:ahLst/>
              <a:cxnLst/>
              <a:rect l="l" t="t" r="r" b="b"/>
              <a:pathLst>
                <a:path w="513191" h="651052">
                  <a:moveTo>
                    <a:pt x="246340" y="0"/>
                  </a:moveTo>
                  <a:lnTo>
                    <a:pt x="266850" y="0"/>
                  </a:lnTo>
                  <a:cubicBezTo>
                    <a:pt x="332184" y="0"/>
                    <a:pt x="394841" y="25954"/>
                    <a:pt x="441039" y="72151"/>
                  </a:cubicBezTo>
                  <a:cubicBezTo>
                    <a:pt x="487237" y="118349"/>
                    <a:pt x="513191" y="181007"/>
                    <a:pt x="513191" y="246340"/>
                  </a:cubicBezTo>
                  <a:lnTo>
                    <a:pt x="513191" y="404712"/>
                  </a:lnTo>
                  <a:cubicBezTo>
                    <a:pt x="513191" y="470045"/>
                    <a:pt x="487237" y="532703"/>
                    <a:pt x="441039" y="578900"/>
                  </a:cubicBezTo>
                  <a:cubicBezTo>
                    <a:pt x="394841" y="625098"/>
                    <a:pt x="332184" y="651052"/>
                    <a:pt x="266850" y="651052"/>
                  </a:cubicBezTo>
                  <a:lnTo>
                    <a:pt x="246340" y="651052"/>
                  </a:lnTo>
                  <a:cubicBezTo>
                    <a:pt x="181007" y="651052"/>
                    <a:pt x="118349" y="625098"/>
                    <a:pt x="72151" y="578900"/>
                  </a:cubicBezTo>
                  <a:cubicBezTo>
                    <a:pt x="25954" y="532703"/>
                    <a:pt x="0" y="470045"/>
                    <a:pt x="0" y="404712"/>
                  </a:cubicBezTo>
                  <a:lnTo>
                    <a:pt x="0" y="246340"/>
                  </a:lnTo>
                  <a:cubicBezTo>
                    <a:pt x="0" y="181007"/>
                    <a:pt x="25954" y="118349"/>
                    <a:pt x="72151" y="72151"/>
                  </a:cubicBezTo>
                  <a:cubicBezTo>
                    <a:pt x="118349" y="25954"/>
                    <a:pt x="181007" y="0"/>
                    <a:pt x="246340" y="0"/>
                  </a:cubicBezTo>
                  <a:close/>
                </a:path>
              </a:pathLst>
            </a:custGeom>
            <a:solidFill>
              <a:srgbClr val="F4F6FC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513191" cy="7082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0725193" y="2847795"/>
            <a:ext cx="6006675" cy="3604005"/>
            <a:chOff x="0" y="0"/>
            <a:chExt cx="6350000" cy="381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3810000"/>
            </a:xfrm>
            <a:custGeom>
              <a:avLst/>
              <a:gdLst/>
              <a:ahLst/>
              <a:cxnLst/>
              <a:rect l="l" t="t" r="r" b="b"/>
              <a:pathLst>
                <a:path w="6350000" h="3810000">
                  <a:moveTo>
                    <a:pt x="0" y="3175000"/>
                  </a:moveTo>
                  <a:lnTo>
                    <a:pt x="0" y="635000"/>
                  </a:lnTo>
                  <a:cubicBezTo>
                    <a:pt x="0" y="284480"/>
                    <a:pt x="284480" y="0"/>
                    <a:pt x="635000" y="0"/>
                  </a:cubicBezTo>
                  <a:lnTo>
                    <a:pt x="5715000" y="0"/>
                  </a:lnTo>
                  <a:cubicBezTo>
                    <a:pt x="6065520" y="0"/>
                    <a:pt x="6350000" y="284480"/>
                    <a:pt x="6350000" y="635000"/>
                  </a:cubicBezTo>
                  <a:lnTo>
                    <a:pt x="6350000" y="3175000"/>
                  </a:lnTo>
                  <a:cubicBezTo>
                    <a:pt x="6350000" y="3525520"/>
                    <a:pt x="6065520" y="3810000"/>
                    <a:pt x="5715000" y="3810000"/>
                  </a:cubicBezTo>
                  <a:lnTo>
                    <a:pt x="635000" y="3810000"/>
                  </a:lnTo>
                  <a:cubicBezTo>
                    <a:pt x="284480" y="3810000"/>
                    <a:pt x="0" y="3525520"/>
                    <a:pt x="0" y="3175000"/>
                  </a:cubicBezTo>
                  <a:close/>
                </a:path>
              </a:pathLst>
            </a:custGeom>
            <a:blipFill>
              <a:blip r:embed="rId4"/>
              <a:stretch>
                <a:fillRect t="-5520" b="-5520"/>
              </a:stretch>
            </a:blipFill>
          </p:spPr>
        </p:sp>
      </p:grpSp>
      <p:sp>
        <p:nvSpPr>
          <p:cNvPr id="14" name="Freeform 14"/>
          <p:cNvSpPr/>
          <p:nvPr/>
        </p:nvSpPr>
        <p:spPr>
          <a:xfrm>
            <a:off x="17937915" y="3914316"/>
            <a:ext cx="611864" cy="1278312"/>
          </a:xfrm>
          <a:custGeom>
            <a:avLst/>
            <a:gdLst/>
            <a:ahLst/>
            <a:cxnLst/>
            <a:rect l="l" t="t" r="r" b="b"/>
            <a:pathLst>
              <a:path w="611864" h="1278312">
                <a:moveTo>
                  <a:pt x="0" y="0"/>
                </a:moveTo>
                <a:lnTo>
                  <a:pt x="611864" y="0"/>
                </a:lnTo>
                <a:lnTo>
                  <a:pt x="611864" y="1278312"/>
                </a:lnTo>
                <a:lnTo>
                  <a:pt x="0" y="12783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07354"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145783" y="2078462"/>
            <a:ext cx="561323" cy="1172722"/>
          </a:xfrm>
          <a:custGeom>
            <a:avLst/>
            <a:gdLst/>
            <a:ahLst/>
            <a:cxnLst/>
            <a:rect l="l" t="t" r="r" b="b"/>
            <a:pathLst>
              <a:path w="561323" h="1172722">
                <a:moveTo>
                  <a:pt x="0" y="0"/>
                </a:moveTo>
                <a:lnTo>
                  <a:pt x="561323" y="0"/>
                </a:lnTo>
                <a:lnTo>
                  <a:pt x="561323" y="1172723"/>
                </a:lnTo>
                <a:lnTo>
                  <a:pt x="0" y="11727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07354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706407" y="397353"/>
            <a:ext cx="2103848" cy="517047"/>
          </a:xfrm>
          <a:custGeom>
            <a:avLst/>
            <a:gdLst/>
            <a:ahLst/>
            <a:cxnLst/>
            <a:rect l="l" t="t" r="r" b="b"/>
            <a:pathLst>
              <a:path w="2103848" h="517047">
                <a:moveTo>
                  <a:pt x="0" y="0"/>
                </a:moveTo>
                <a:lnTo>
                  <a:pt x="2103848" y="0"/>
                </a:lnTo>
                <a:lnTo>
                  <a:pt x="2103848" y="517047"/>
                </a:lnTo>
                <a:lnTo>
                  <a:pt x="0" y="5170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322559" y="203029"/>
            <a:ext cx="1827486" cy="711371"/>
          </a:xfrm>
          <a:custGeom>
            <a:avLst/>
            <a:gdLst/>
            <a:ahLst/>
            <a:cxnLst/>
            <a:rect l="l" t="t" r="r" b="b"/>
            <a:pathLst>
              <a:path w="1827486" h="711371">
                <a:moveTo>
                  <a:pt x="0" y="0"/>
                </a:moveTo>
                <a:lnTo>
                  <a:pt x="1827486" y="0"/>
                </a:lnTo>
                <a:lnTo>
                  <a:pt x="1827486" y="711371"/>
                </a:lnTo>
                <a:lnTo>
                  <a:pt x="0" y="71137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347112" y="1880173"/>
            <a:ext cx="8446508" cy="646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6"/>
              </a:lnSpc>
            </a:pPr>
            <a:r>
              <a:rPr lang="en-US" sz="4800" b="1">
                <a:solidFill>
                  <a:srgbClr val="050A30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 Statement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47112" y="2781120"/>
            <a:ext cx="7370846" cy="1425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Traditional door access systems, such as key-based or card-based methods, are increasingly becoming outdated in today's fast-paced and security-conscious environment.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623290" y="6662423"/>
            <a:ext cx="6210482" cy="107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>
                <a:solidFill>
                  <a:srgbClr val="050A30"/>
                </a:solidFill>
                <a:latin typeface="Poppins Bold"/>
                <a:ea typeface="Poppins Bold"/>
                <a:cs typeface="Poppins Bold"/>
                <a:sym typeface="Poppins Bold"/>
              </a:rPr>
              <a:t>Traditional door access methods are becoming inefficient, prone to theft, and inconvenient for users.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47112" y="4496322"/>
            <a:ext cx="6680533" cy="358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5"/>
              </a:lnSpc>
              <a:spcBef>
                <a:spcPct val="0"/>
              </a:spcBef>
            </a:pPr>
            <a:r>
              <a:rPr lang="en-US" sz="1996" b="1" spc="153">
                <a:solidFill>
                  <a:srgbClr val="5CB6F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NEED FOR AN INNOVATIVE SOLUTION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47112" y="5125953"/>
            <a:ext cx="7370846" cy="318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Door Access System Needs to:</a:t>
            </a:r>
          </a:p>
          <a:p>
            <a:pPr marL="431801" lvl="1" indent="-215900" algn="just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Enhance Security with Dual Authentication Methods.</a:t>
            </a:r>
          </a:p>
          <a:p>
            <a:pPr marL="431801" lvl="1" indent="-215900" algn="just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Eliminate dependency on physical devices.</a:t>
            </a:r>
          </a:p>
          <a:p>
            <a:pPr marL="431801" lvl="1" indent="-215900" algn="just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Offer scalability for deployment across multiple locations.</a:t>
            </a:r>
          </a:p>
          <a:p>
            <a:pPr marL="431801" lvl="1" indent="-215900" algn="just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Provide a seamless experience for both users and administrators.</a:t>
            </a:r>
          </a:p>
          <a:p>
            <a:pPr algn="just">
              <a:lnSpc>
                <a:spcPts val="2800"/>
              </a:lnSpc>
            </a:pPr>
            <a:endParaRPr lang="en-US" sz="2000" dirty="0">
              <a:solidFill>
                <a:srgbClr val="050A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2800"/>
              </a:lnSpc>
            </a:pPr>
            <a:endParaRPr lang="en-US" sz="2000" dirty="0">
              <a:solidFill>
                <a:srgbClr val="050A3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7260960" y="9210675"/>
            <a:ext cx="149080" cy="33554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596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620" y="2527111"/>
            <a:ext cx="6152140" cy="6691012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 rot="-5400000">
            <a:off x="-651702" y="8506649"/>
            <a:ext cx="1948521" cy="2471962"/>
            <a:chOff x="0" y="0"/>
            <a:chExt cx="513191" cy="6510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3191" cy="651052"/>
            </a:xfrm>
            <a:custGeom>
              <a:avLst/>
              <a:gdLst/>
              <a:ahLst/>
              <a:cxnLst/>
              <a:rect l="l" t="t" r="r" b="b"/>
              <a:pathLst>
                <a:path w="513191" h="651052">
                  <a:moveTo>
                    <a:pt x="246340" y="0"/>
                  </a:moveTo>
                  <a:lnTo>
                    <a:pt x="266850" y="0"/>
                  </a:lnTo>
                  <a:cubicBezTo>
                    <a:pt x="332184" y="0"/>
                    <a:pt x="394841" y="25954"/>
                    <a:pt x="441039" y="72151"/>
                  </a:cubicBezTo>
                  <a:cubicBezTo>
                    <a:pt x="487237" y="118349"/>
                    <a:pt x="513191" y="181007"/>
                    <a:pt x="513191" y="246340"/>
                  </a:cubicBezTo>
                  <a:lnTo>
                    <a:pt x="513191" y="404712"/>
                  </a:lnTo>
                  <a:cubicBezTo>
                    <a:pt x="513191" y="470045"/>
                    <a:pt x="487237" y="532703"/>
                    <a:pt x="441039" y="578900"/>
                  </a:cubicBezTo>
                  <a:cubicBezTo>
                    <a:pt x="394841" y="625098"/>
                    <a:pt x="332184" y="651052"/>
                    <a:pt x="266850" y="651052"/>
                  </a:cubicBezTo>
                  <a:lnTo>
                    <a:pt x="246340" y="651052"/>
                  </a:lnTo>
                  <a:cubicBezTo>
                    <a:pt x="181007" y="651052"/>
                    <a:pt x="118349" y="625098"/>
                    <a:pt x="72151" y="578900"/>
                  </a:cubicBezTo>
                  <a:cubicBezTo>
                    <a:pt x="25954" y="532703"/>
                    <a:pt x="0" y="470045"/>
                    <a:pt x="0" y="404712"/>
                  </a:cubicBezTo>
                  <a:lnTo>
                    <a:pt x="0" y="246340"/>
                  </a:lnTo>
                  <a:cubicBezTo>
                    <a:pt x="0" y="181007"/>
                    <a:pt x="25954" y="118349"/>
                    <a:pt x="72151" y="72151"/>
                  </a:cubicBezTo>
                  <a:cubicBezTo>
                    <a:pt x="118349" y="25954"/>
                    <a:pt x="181007" y="0"/>
                    <a:pt x="24634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513191" cy="7082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7937915" y="3914316"/>
            <a:ext cx="611864" cy="1278312"/>
          </a:xfrm>
          <a:custGeom>
            <a:avLst/>
            <a:gdLst/>
            <a:ahLst/>
            <a:cxnLst/>
            <a:rect l="l" t="t" r="r" b="b"/>
            <a:pathLst>
              <a:path w="611864" h="1278312">
                <a:moveTo>
                  <a:pt x="0" y="0"/>
                </a:moveTo>
                <a:lnTo>
                  <a:pt x="611864" y="0"/>
                </a:lnTo>
                <a:lnTo>
                  <a:pt x="611864" y="1278312"/>
                </a:lnTo>
                <a:lnTo>
                  <a:pt x="0" y="1278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r="-107354"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322559" y="203029"/>
            <a:ext cx="17487696" cy="711371"/>
            <a:chOff x="0" y="0"/>
            <a:chExt cx="23316928" cy="948494"/>
          </a:xfrm>
        </p:grpSpPr>
        <p:sp>
          <p:nvSpPr>
            <p:cNvPr id="17" name="Freeform 17"/>
            <p:cNvSpPr/>
            <p:nvPr/>
          </p:nvSpPr>
          <p:spPr>
            <a:xfrm>
              <a:off x="20511798" y="259098"/>
              <a:ext cx="2805130" cy="689396"/>
            </a:xfrm>
            <a:custGeom>
              <a:avLst/>
              <a:gdLst/>
              <a:ahLst/>
              <a:cxnLst/>
              <a:rect l="l" t="t" r="r" b="b"/>
              <a:pathLst>
                <a:path w="2805130" h="689396">
                  <a:moveTo>
                    <a:pt x="0" y="0"/>
                  </a:moveTo>
                  <a:lnTo>
                    <a:pt x="2805130" y="0"/>
                  </a:lnTo>
                  <a:lnTo>
                    <a:pt x="2805130" y="689396"/>
                  </a:lnTo>
                  <a:lnTo>
                    <a:pt x="0" y="6893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>
              <a:off x="0" y="0"/>
              <a:ext cx="2436648" cy="948494"/>
            </a:xfrm>
            <a:custGeom>
              <a:avLst/>
              <a:gdLst/>
              <a:ahLst/>
              <a:cxnLst/>
              <a:rect l="l" t="t" r="r" b="b"/>
              <a:pathLst>
                <a:path w="2436648" h="948494">
                  <a:moveTo>
                    <a:pt x="0" y="0"/>
                  </a:moveTo>
                  <a:lnTo>
                    <a:pt x="2436648" y="0"/>
                  </a:lnTo>
                  <a:lnTo>
                    <a:pt x="2436648" y="948494"/>
                  </a:lnTo>
                  <a:lnTo>
                    <a:pt x="0" y="9484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</p:grpSp>
      <p:sp>
        <p:nvSpPr>
          <p:cNvPr id="26" name="TextBox 26"/>
          <p:cNvSpPr txBox="1"/>
          <p:nvPr/>
        </p:nvSpPr>
        <p:spPr>
          <a:xfrm>
            <a:off x="1347112" y="1880173"/>
            <a:ext cx="8446508" cy="646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6"/>
              </a:lnSpc>
            </a:pPr>
            <a:r>
              <a:rPr lang="en-US" sz="4800" b="1">
                <a:solidFill>
                  <a:srgbClr val="050A30"/>
                </a:solidFill>
                <a:latin typeface="Poppins Bold"/>
                <a:ea typeface="Poppins Bold"/>
                <a:cs typeface="Poppins Bold"/>
                <a:sym typeface="Poppins Bold"/>
              </a:rPr>
              <a:t>Solution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347112" y="4761041"/>
            <a:ext cx="7370846" cy="3590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just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Introducing </a:t>
            </a:r>
            <a:r>
              <a:rPr lang="en-US" sz="2000" dirty="0" err="1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SecurePass</a:t>
            </a:r>
            <a:r>
              <a:rPr lang="en-US" sz="2000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 AI, a revolutionary QR &amp; Face Recognition-Based Door Access System that combines cutting-edge QR code scanning and facial recognition technology into a seamless solution.</a:t>
            </a:r>
          </a:p>
          <a:p>
            <a:pPr algn="just">
              <a:lnSpc>
                <a:spcPts val="2800"/>
              </a:lnSpc>
            </a:pPr>
            <a:endParaRPr lang="en-US" sz="2000" dirty="0">
              <a:solidFill>
                <a:srgbClr val="050A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31801" lvl="1" indent="-215900" algn="just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This integrated system sets a new standard for modern access control by combining robust security with operational efficiency, offering a scalable and user-friendly solution for any organization.</a:t>
            </a:r>
          </a:p>
          <a:p>
            <a:pPr algn="just">
              <a:lnSpc>
                <a:spcPts val="2800"/>
              </a:lnSpc>
            </a:pPr>
            <a:endParaRPr lang="en-US" sz="2000" dirty="0">
              <a:solidFill>
                <a:srgbClr val="050A3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347112" y="3111814"/>
            <a:ext cx="7571678" cy="1005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 b="1" spc="215" dirty="0">
                <a:solidFill>
                  <a:srgbClr val="5CB6F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QR &amp; Face Recognition-Based Door Access System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7458586" y="9393380"/>
            <a:ext cx="155492" cy="33554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287124"/>
            <a:ext cx="268365" cy="560671"/>
          </a:xfrm>
          <a:custGeom>
            <a:avLst/>
            <a:gdLst/>
            <a:ahLst/>
            <a:cxnLst/>
            <a:rect l="l" t="t" r="r" b="b"/>
            <a:pathLst>
              <a:path w="268365" h="560671">
                <a:moveTo>
                  <a:pt x="0" y="0"/>
                </a:moveTo>
                <a:lnTo>
                  <a:pt x="268365" y="0"/>
                </a:lnTo>
                <a:lnTo>
                  <a:pt x="268365" y="560671"/>
                </a:lnTo>
                <a:lnTo>
                  <a:pt x="0" y="560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07354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45783" y="2078462"/>
            <a:ext cx="561323" cy="1172722"/>
          </a:xfrm>
          <a:custGeom>
            <a:avLst/>
            <a:gdLst/>
            <a:ahLst/>
            <a:cxnLst/>
            <a:rect l="l" t="t" r="r" b="b"/>
            <a:pathLst>
              <a:path w="561323" h="1172722">
                <a:moveTo>
                  <a:pt x="0" y="0"/>
                </a:moveTo>
                <a:lnTo>
                  <a:pt x="561323" y="0"/>
                </a:lnTo>
                <a:lnTo>
                  <a:pt x="561323" y="1172723"/>
                </a:lnTo>
                <a:lnTo>
                  <a:pt x="0" y="11727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07354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322559" y="203029"/>
            <a:ext cx="17487696" cy="711371"/>
            <a:chOff x="0" y="0"/>
            <a:chExt cx="23316928" cy="948494"/>
          </a:xfrm>
        </p:grpSpPr>
        <p:sp>
          <p:nvSpPr>
            <p:cNvPr id="5" name="Freeform 5"/>
            <p:cNvSpPr/>
            <p:nvPr/>
          </p:nvSpPr>
          <p:spPr>
            <a:xfrm>
              <a:off x="20511798" y="259098"/>
              <a:ext cx="2805130" cy="689396"/>
            </a:xfrm>
            <a:custGeom>
              <a:avLst/>
              <a:gdLst/>
              <a:ahLst/>
              <a:cxnLst/>
              <a:rect l="l" t="t" r="r" b="b"/>
              <a:pathLst>
                <a:path w="2805130" h="689396">
                  <a:moveTo>
                    <a:pt x="0" y="0"/>
                  </a:moveTo>
                  <a:lnTo>
                    <a:pt x="2805130" y="0"/>
                  </a:lnTo>
                  <a:lnTo>
                    <a:pt x="2805130" y="689396"/>
                  </a:lnTo>
                  <a:lnTo>
                    <a:pt x="0" y="6893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2436648" cy="948494"/>
            </a:xfrm>
            <a:custGeom>
              <a:avLst/>
              <a:gdLst/>
              <a:ahLst/>
              <a:cxnLst/>
              <a:rect l="l" t="t" r="r" b="b"/>
              <a:pathLst>
                <a:path w="2436648" h="948494">
                  <a:moveTo>
                    <a:pt x="0" y="0"/>
                  </a:moveTo>
                  <a:lnTo>
                    <a:pt x="2436648" y="0"/>
                  </a:lnTo>
                  <a:lnTo>
                    <a:pt x="2436648" y="948494"/>
                  </a:lnTo>
                  <a:lnTo>
                    <a:pt x="0" y="9484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1475485" y="1501655"/>
            <a:ext cx="10430668" cy="646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6"/>
              </a:lnSpc>
            </a:pPr>
            <a:r>
              <a:rPr lang="en-US" sz="4800" b="1">
                <a:solidFill>
                  <a:srgbClr val="050A30"/>
                </a:solidFill>
                <a:latin typeface="Poppins Bold"/>
                <a:ea typeface="Poppins Bold"/>
                <a:cs typeface="Poppins Bold"/>
                <a:sym typeface="Poppins Bold"/>
              </a:rPr>
              <a:t>System Overview 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395387" y="2664824"/>
            <a:ext cx="7089410" cy="6305881"/>
            <a:chOff x="0" y="0"/>
            <a:chExt cx="2492784" cy="221727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92784" cy="2217279"/>
            </a:xfrm>
            <a:custGeom>
              <a:avLst/>
              <a:gdLst/>
              <a:ahLst/>
              <a:cxnLst/>
              <a:rect l="l" t="t" r="r" b="b"/>
              <a:pathLst>
                <a:path w="2492784" h="2217279">
                  <a:moveTo>
                    <a:pt x="52418" y="0"/>
                  </a:moveTo>
                  <a:lnTo>
                    <a:pt x="2440366" y="0"/>
                  </a:lnTo>
                  <a:cubicBezTo>
                    <a:pt x="2469316" y="0"/>
                    <a:pt x="2492784" y="23468"/>
                    <a:pt x="2492784" y="52418"/>
                  </a:cubicBezTo>
                  <a:lnTo>
                    <a:pt x="2492784" y="2164861"/>
                  </a:lnTo>
                  <a:cubicBezTo>
                    <a:pt x="2492784" y="2193811"/>
                    <a:pt x="2469316" y="2217279"/>
                    <a:pt x="2440366" y="2217279"/>
                  </a:cubicBezTo>
                  <a:lnTo>
                    <a:pt x="52418" y="2217279"/>
                  </a:lnTo>
                  <a:cubicBezTo>
                    <a:pt x="23468" y="2217279"/>
                    <a:pt x="0" y="2193811"/>
                    <a:pt x="0" y="2164861"/>
                  </a:cubicBezTo>
                  <a:lnTo>
                    <a:pt x="0" y="52418"/>
                  </a:lnTo>
                  <a:cubicBezTo>
                    <a:pt x="0" y="23468"/>
                    <a:pt x="23468" y="0"/>
                    <a:pt x="52418" y="0"/>
                  </a:cubicBezTo>
                  <a:close/>
                </a:path>
              </a:pathLst>
            </a:custGeom>
            <a:solidFill>
              <a:srgbClr val="F4F6F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492784" cy="22744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895014" y="2784600"/>
            <a:ext cx="6680533" cy="358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5"/>
              </a:lnSpc>
              <a:spcBef>
                <a:spcPct val="0"/>
              </a:spcBef>
            </a:pPr>
            <a:r>
              <a:rPr lang="en-US" sz="1996" b="1" spc="153">
                <a:solidFill>
                  <a:srgbClr val="5CB6F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SYSTEM COMPONENTS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182503" y="9395375"/>
            <a:ext cx="152285" cy="33554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895014" y="3248720"/>
            <a:ext cx="6090155" cy="5721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just">
              <a:lnSpc>
                <a:spcPts val="3020"/>
              </a:lnSpc>
              <a:buFont typeface="Arial"/>
              <a:buChar char="•"/>
            </a:pPr>
            <a:r>
              <a:rPr lang="en-US" sz="2000" b="1" dirty="0">
                <a:solidFill>
                  <a:srgbClr val="050A30"/>
                </a:solidFill>
                <a:latin typeface="Poppins Bold"/>
                <a:ea typeface="Poppins Bold"/>
                <a:cs typeface="Poppins Bold"/>
                <a:sym typeface="Poppins Bold"/>
              </a:rPr>
              <a:t>A browser-based mobile app:</a:t>
            </a:r>
            <a:r>
              <a:rPr lang="en-US" sz="2000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 for users to request and manage access. </a:t>
            </a:r>
          </a:p>
          <a:p>
            <a:pPr marL="431801" lvl="1" indent="-215900" algn="just">
              <a:lnSpc>
                <a:spcPts val="3020"/>
              </a:lnSpc>
              <a:buFont typeface="Arial"/>
              <a:buChar char="•"/>
            </a:pPr>
            <a:r>
              <a:rPr lang="en-US" sz="2000" b="1" dirty="0">
                <a:solidFill>
                  <a:srgbClr val="050A30"/>
                </a:solidFill>
                <a:latin typeface="Poppins Bold"/>
                <a:ea typeface="Poppins Bold"/>
                <a:cs typeface="Poppins Bold"/>
                <a:sym typeface="Poppins Bold"/>
              </a:rPr>
              <a:t>A web app:</a:t>
            </a:r>
            <a:r>
              <a:rPr lang="en-US" sz="2000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 for admins to handle user registrations, access approvals, and system monitoring. </a:t>
            </a:r>
          </a:p>
          <a:p>
            <a:pPr marL="431801" lvl="1" indent="-215900" algn="just">
              <a:lnSpc>
                <a:spcPts val="3020"/>
              </a:lnSpc>
              <a:buFont typeface="Arial"/>
              <a:buChar char="•"/>
            </a:pPr>
            <a:r>
              <a:rPr lang="en-US" sz="2000" b="1" dirty="0">
                <a:solidFill>
                  <a:srgbClr val="050A30"/>
                </a:solidFill>
                <a:latin typeface="Poppins Bold"/>
                <a:ea typeface="Poppins Bold"/>
                <a:cs typeface="Poppins Bold"/>
                <a:sym typeface="Poppins Bold"/>
              </a:rPr>
              <a:t>Door Lock System:</a:t>
            </a:r>
            <a:r>
              <a:rPr lang="en-US" sz="2000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 An automated mechanism that unlocks upon successful authentication.</a:t>
            </a:r>
          </a:p>
          <a:p>
            <a:pPr marL="431801" lvl="1" indent="-215900" algn="just">
              <a:lnSpc>
                <a:spcPts val="3020"/>
              </a:lnSpc>
              <a:buFont typeface="Arial"/>
              <a:buChar char="•"/>
            </a:pPr>
            <a:r>
              <a:rPr lang="en-US" sz="2000" b="1" dirty="0">
                <a:solidFill>
                  <a:srgbClr val="050A30"/>
                </a:solidFill>
                <a:latin typeface="Poppins Bold"/>
                <a:ea typeface="Poppins Bold"/>
                <a:cs typeface="Poppins Bold"/>
                <a:sym typeface="Poppins Bold"/>
              </a:rPr>
              <a:t>Network Connectivity:</a:t>
            </a:r>
            <a:r>
              <a:rPr lang="en-US" sz="2000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 Includes Wi-Fi or Ethernet to connect the system to the server for data synchronization.</a:t>
            </a:r>
          </a:p>
          <a:p>
            <a:pPr marL="431801" lvl="1" indent="-215900" algn="just">
              <a:lnSpc>
                <a:spcPts val="3020"/>
              </a:lnSpc>
              <a:buFont typeface="Arial"/>
              <a:buChar char="•"/>
            </a:pPr>
            <a:r>
              <a:rPr lang="en-US" sz="2000" b="1" dirty="0">
                <a:solidFill>
                  <a:srgbClr val="050A30"/>
                </a:solidFill>
                <a:latin typeface="Poppins Bold"/>
                <a:ea typeface="Poppins Bold"/>
                <a:cs typeface="Poppins Bold"/>
                <a:sym typeface="Poppins Bold"/>
              </a:rPr>
              <a:t>Database: </a:t>
            </a:r>
            <a:r>
              <a:rPr lang="en-US" sz="2000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Stores user credentials, and facial data securely. Logs all access activity (successful or denied).</a:t>
            </a:r>
          </a:p>
          <a:p>
            <a:pPr algn="just">
              <a:lnSpc>
                <a:spcPts val="3020"/>
              </a:lnSpc>
            </a:pPr>
            <a:endParaRPr lang="en-US" sz="2000" dirty="0">
              <a:solidFill>
                <a:srgbClr val="050A3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9066407" y="2664824"/>
            <a:ext cx="7916482" cy="6305881"/>
            <a:chOff x="0" y="0"/>
            <a:chExt cx="2783600" cy="221727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783600" cy="2217279"/>
            </a:xfrm>
            <a:custGeom>
              <a:avLst/>
              <a:gdLst/>
              <a:ahLst/>
              <a:cxnLst/>
              <a:rect l="l" t="t" r="r" b="b"/>
              <a:pathLst>
                <a:path w="2783600" h="2217279">
                  <a:moveTo>
                    <a:pt x="46942" y="0"/>
                  </a:moveTo>
                  <a:lnTo>
                    <a:pt x="2736659" y="0"/>
                  </a:lnTo>
                  <a:cubicBezTo>
                    <a:pt x="2749108" y="0"/>
                    <a:pt x="2761048" y="4946"/>
                    <a:pt x="2769851" y="13749"/>
                  </a:cubicBezTo>
                  <a:cubicBezTo>
                    <a:pt x="2778654" y="22552"/>
                    <a:pt x="2783600" y="34492"/>
                    <a:pt x="2783600" y="46942"/>
                  </a:cubicBezTo>
                  <a:lnTo>
                    <a:pt x="2783600" y="2170338"/>
                  </a:lnTo>
                  <a:cubicBezTo>
                    <a:pt x="2783600" y="2196263"/>
                    <a:pt x="2762584" y="2217279"/>
                    <a:pt x="2736659" y="2217279"/>
                  </a:cubicBezTo>
                  <a:lnTo>
                    <a:pt x="46942" y="2217279"/>
                  </a:lnTo>
                  <a:cubicBezTo>
                    <a:pt x="34492" y="2217279"/>
                    <a:pt x="22552" y="2212334"/>
                    <a:pt x="13749" y="2203530"/>
                  </a:cubicBezTo>
                  <a:cubicBezTo>
                    <a:pt x="4946" y="2194727"/>
                    <a:pt x="0" y="2182788"/>
                    <a:pt x="0" y="2170338"/>
                  </a:cubicBezTo>
                  <a:lnTo>
                    <a:pt x="0" y="46942"/>
                  </a:lnTo>
                  <a:cubicBezTo>
                    <a:pt x="0" y="21016"/>
                    <a:pt x="21016" y="0"/>
                    <a:pt x="46942" y="0"/>
                  </a:cubicBezTo>
                  <a:close/>
                </a:path>
              </a:pathLst>
            </a:custGeom>
            <a:solidFill>
              <a:srgbClr val="F4F6FC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783600" cy="22744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9411260" y="3248720"/>
            <a:ext cx="7326167" cy="6155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20"/>
              </a:lnSpc>
            </a:pPr>
            <a:r>
              <a:rPr lang="en-US" sz="2000" b="1" dirty="0">
                <a:solidFill>
                  <a:srgbClr val="050A30"/>
                </a:solidFill>
                <a:latin typeface="Poppins Bold"/>
                <a:ea typeface="Poppins Bold"/>
                <a:cs typeface="Poppins Bold"/>
                <a:sym typeface="Poppins Bold"/>
              </a:rPr>
              <a:t>Super Admin:</a:t>
            </a:r>
          </a:p>
          <a:p>
            <a:pPr marL="431801" lvl="1" indent="-215900">
              <a:lnSpc>
                <a:spcPts val="3020"/>
              </a:lnSpc>
              <a:buFont typeface="Arial"/>
              <a:buChar char="•"/>
            </a:pPr>
            <a:r>
              <a:rPr lang="en-US" sz="2000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Add and manage company admins.</a:t>
            </a:r>
          </a:p>
          <a:p>
            <a:pPr marL="431801" lvl="1" indent="-215900">
              <a:lnSpc>
                <a:spcPts val="3020"/>
              </a:lnSpc>
              <a:buFont typeface="Arial"/>
              <a:buChar char="•"/>
            </a:pPr>
            <a:r>
              <a:rPr lang="en-US" sz="2000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Oversee system-wide configurations and operations.</a:t>
            </a:r>
            <a:endParaRPr lang="en-US" sz="2000" b="1" dirty="0">
              <a:solidFill>
                <a:srgbClr val="050A30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l">
              <a:lnSpc>
                <a:spcPts val="3020"/>
              </a:lnSpc>
            </a:pPr>
            <a:r>
              <a:rPr lang="en-US" sz="2000" b="1" dirty="0">
                <a:solidFill>
                  <a:srgbClr val="050A30"/>
                </a:solidFill>
                <a:latin typeface="Poppins Bold"/>
                <a:ea typeface="Poppins Bold"/>
                <a:cs typeface="Poppins Bold"/>
                <a:sym typeface="Poppins Bold"/>
              </a:rPr>
              <a:t>Admins:</a:t>
            </a:r>
          </a:p>
          <a:p>
            <a:pPr marL="431801" lvl="1" indent="-215900" algn="l">
              <a:lnSpc>
                <a:spcPts val="3020"/>
              </a:lnSpc>
              <a:buFont typeface="Arial"/>
              <a:buChar char="•"/>
            </a:pPr>
            <a:r>
              <a:rPr lang="en-US" sz="2000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Manage user accounts and access permissions.</a:t>
            </a:r>
          </a:p>
          <a:p>
            <a:pPr marL="431801" lvl="1" indent="-215900" algn="l">
              <a:lnSpc>
                <a:spcPts val="3020"/>
              </a:lnSpc>
              <a:buFont typeface="Arial"/>
              <a:buChar char="•"/>
            </a:pPr>
            <a:r>
              <a:rPr lang="en-US" sz="2000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Generate and assign QR codes.</a:t>
            </a:r>
          </a:p>
          <a:p>
            <a:pPr marL="431801" lvl="1" indent="-215900" algn="l">
              <a:lnSpc>
                <a:spcPts val="3020"/>
              </a:lnSpc>
              <a:buFont typeface="Arial"/>
              <a:buChar char="•"/>
            </a:pPr>
            <a:r>
              <a:rPr lang="en-US" sz="2000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Approve or reject access requests.</a:t>
            </a:r>
          </a:p>
          <a:p>
            <a:pPr marL="431801" lvl="1" indent="-215900" algn="l">
              <a:lnSpc>
                <a:spcPts val="3020"/>
              </a:lnSpc>
              <a:buFont typeface="Arial"/>
              <a:buChar char="•"/>
            </a:pPr>
            <a:r>
              <a:rPr lang="en-US" sz="2000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Monitor system logs for suspicious activities.</a:t>
            </a:r>
          </a:p>
          <a:p>
            <a:pPr algn="l">
              <a:lnSpc>
                <a:spcPts val="3020"/>
              </a:lnSpc>
            </a:pPr>
            <a:r>
              <a:rPr lang="en-US" sz="2000" b="1" dirty="0">
                <a:solidFill>
                  <a:srgbClr val="050A30"/>
                </a:solidFill>
                <a:latin typeface="Poppins Bold"/>
                <a:ea typeface="Poppins Bold"/>
                <a:cs typeface="Poppins Bold"/>
                <a:sym typeface="Poppins Bold"/>
              </a:rPr>
              <a:t>Users:</a:t>
            </a:r>
          </a:p>
          <a:p>
            <a:pPr marL="431801" lvl="1" indent="-215900" algn="l">
              <a:lnSpc>
                <a:spcPts val="3020"/>
              </a:lnSpc>
              <a:buFont typeface="Arial"/>
              <a:buChar char="•"/>
            </a:pPr>
            <a:r>
              <a:rPr lang="en-US" sz="2000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Register and log in to the mobile app.</a:t>
            </a:r>
          </a:p>
          <a:p>
            <a:pPr marL="431801" lvl="1" indent="-215900" algn="l">
              <a:lnSpc>
                <a:spcPts val="3020"/>
              </a:lnSpc>
              <a:buFont typeface="Arial"/>
              <a:buChar char="•"/>
            </a:pPr>
            <a:r>
              <a:rPr lang="en-US" sz="2000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Submit facial data for authentication.</a:t>
            </a:r>
          </a:p>
          <a:p>
            <a:pPr marL="431801" lvl="1" indent="-215900" algn="l">
              <a:lnSpc>
                <a:spcPts val="3020"/>
              </a:lnSpc>
              <a:buFont typeface="Arial"/>
              <a:buChar char="•"/>
            </a:pPr>
            <a:r>
              <a:rPr lang="en-US" sz="2000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Request access to specific doors.</a:t>
            </a:r>
          </a:p>
          <a:p>
            <a:pPr marL="431801" lvl="1" indent="-215900" algn="l">
              <a:lnSpc>
                <a:spcPts val="3020"/>
              </a:lnSpc>
              <a:buFont typeface="Arial"/>
              <a:buChar char="•"/>
            </a:pPr>
            <a:r>
              <a:rPr lang="en-US" sz="2000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Authenticate access via QR code and facial recognition.</a:t>
            </a:r>
          </a:p>
          <a:p>
            <a:pPr algn="l">
              <a:lnSpc>
                <a:spcPts val="3020"/>
              </a:lnSpc>
            </a:pPr>
            <a:endParaRPr lang="en-US" sz="2000" dirty="0">
              <a:solidFill>
                <a:srgbClr val="050A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>
              <a:lnSpc>
                <a:spcPts val="3020"/>
              </a:lnSpc>
            </a:pPr>
            <a:endParaRPr lang="en-US" sz="2000" dirty="0">
              <a:solidFill>
                <a:srgbClr val="050A3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411260" y="2784600"/>
            <a:ext cx="6680533" cy="358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5"/>
              </a:lnSpc>
              <a:spcBef>
                <a:spcPct val="0"/>
              </a:spcBef>
            </a:pPr>
            <a:r>
              <a:rPr lang="en-US" sz="1996" b="1" spc="153">
                <a:solidFill>
                  <a:srgbClr val="5CB6F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USER ROLES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287124"/>
            <a:ext cx="268365" cy="560671"/>
          </a:xfrm>
          <a:custGeom>
            <a:avLst/>
            <a:gdLst/>
            <a:ahLst/>
            <a:cxnLst/>
            <a:rect l="l" t="t" r="r" b="b"/>
            <a:pathLst>
              <a:path w="268365" h="560671">
                <a:moveTo>
                  <a:pt x="0" y="0"/>
                </a:moveTo>
                <a:lnTo>
                  <a:pt x="268365" y="0"/>
                </a:lnTo>
                <a:lnTo>
                  <a:pt x="268365" y="560671"/>
                </a:lnTo>
                <a:lnTo>
                  <a:pt x="0" y="560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07354"/>
            </a:stretch>
          </a:blipFill>
        </p:spPr>
      </p:sp>
      <p:grpSp>
        <p:nvGrpSpPr>
          <p:cNvPr id="3" name="Group 3"/>
          <p:cNvGrpSpPr/>
          <p:nvPr/>
        </p:nvGrpSpPr>
        <p:grpSpPr>
          <a:xfrm rot="5400000">
            <a:off x="2190810" y="3734718"/>
            <a:ext cx="1512082" cy="2873937"/>
            <a:chOff x="0" y="0"/>
            <a:chExt cx="629740" cy="11969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29740" cy="1196914"/>
            </a:xfrm>
            <a:custGeom>
              <a:avLst/>
              <a:gdLst/>
              <a:ahLst/>
              <a:cxnLst/>
              <a:rect l="l" t="t" r="r" b="b"/>
              <a:pathLst>
                <a:path w="629740" h="1196914">
                  <a:moveTo>
                    <a:pt x="245762" y="0"/>
                  </a:moveTo>
                  <a:lnTo>
                    <a:pt x="383978" y="0"/>
                  </a:lnTo>
                  <a:cubicBezTo>
                    <a:pt x="519708" y="0"/>
                    <a:pt x="629740" y="110031"/>
                    <a:pt x="629740" y="245762"/>
                  </a:cubicBezTo>
                  <a:lnTo>
                    <a:pt x="629740" y="951152"/>
                  </a:lnTo>
                  <a:cubicBezTo>
                    <a:pt x="629740" y="1086883"/>
                    <a:pt x="519708" y="1196914"/>
                    <a:pt x="383978" y="1196914"/>
                  </a:cubicBezTo>
                  <a:lnTo>
                    <a:pt x="245762" y="1196914"/>
                  </a:lnTo>
                  <a:cubicBezTo>
                    <a:pt x="110031" y="1196914"/>
                    <a:pt x="0" y="1086883"/>
                    <a:pt x="0" y="951152"/>
                  </a:cubicBezTo>
                  <a:lnTo>
                    <a:pt x="0" y="245762"/>
                  </a:lnTo>
                  <a:cubicBezTo>
                    <a:pt x="0" y="110031"/>
                    <a:pt x="110031" y="0"/>
                    <a:pt x="245762" y="0"/>
                  </a:cubicBezTo>
                  <a:close/>
                </a:path>
              </a:pathLst>
            </a:custGeom>
            <a:solidFill>
              <a:srgbClr val="F4F6FC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629740" cy="12540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0474976" y="3251185"/>
            <a:ext cx="412162" cy="861093"/>
          </a:xfrm>
          <a:custGeom>
            <a:avLst/>
            <a:gdLst/>
            <a:ahLst/>
            <a:cxnLst/>
            <a:rect l="l" t="t" r="r" b="b"/>
            <a:pathLst>
              <a:path w="412162" h="861093">
                <a:moveTo>
                  <a:pt x="0" y="0"/>
                </a:moveTo>
                <a:lnTo>
                  <a:pt x="412162" y="0"/>
                </a:lnTo>
                <a:lnTo>
                  <a:pt x="412162" y="861093"/>
                </a:lnTo>
                <a:lnTo>
                  <a:pt x="0" y="8610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07354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145783" y="2078462"/>
            <a:ext cx="561323" cy="1172722"/>
          </a:xfrm>
          <a:custGeom>
            <a:avLst/>
            <a:gdLst/>
            <a:ahLst/>
            <a:cxnLst/>
            <a:rect l="l" t="t" r="r" b="b"/>
            <a:pathLst>
              <a:path w="561323" h="1172722">
                <a:moveTo>
                  <a:pt x="0" y="0"/>
                </a:moveTo>
                <a:lnTo>
                  <a:pt x="561323" y="0"/>
                </a:lnTo>
                <a:lnTo>
                  <a:pt x="561323" y="1172723"/>
                </a:lnTo>
                <a:lnTo>
                  <a:pt x="0" y="11727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07354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322559" y="203029"/>
            <a:ext cx="17487696" cy="711371"/>
            <a:chOff x="0" y="0"/>
            <a:chExt cx="23316928" cy="948494"/>
          </a:xfrm>
        </p:grpSpPr>
        <p:sp>
          <p:nvSpPr>
            <p:cNvPr id="9" name="Freeform 9"/>
            <p:cNvSpPr/>
            <p:nvPr/>
          </p:nvSpPr>
          <p:spPr>
            <a:xfrm>
              <a:off x="20511798" y="259098"/>
              <a:ext cx="2805130" cy="689396"/>
            </a:xfrm>
            <a:custGeom>
              <a:avLst/>
              <a:gdLst/>
              <a:ahLst/>
              <a:cxnLst/>
              <a:rect l="l" t="t" r="r" b="b"/>
              <a:pathLst>
                <a:path w="2805130" h="689396">
                  <a:moveTo>
                    <a:pt x="0" y="0"/>
                  </a:moveTo>
                  <a:lnTo>
                    <a:pt x="2805130" y="0"/>
                  </a:lnTo>
                  <a:lnTo>
                    <a:pt x="2805130" y="689396"/>
                  </a:lnTo>
                  <a:lnTo>
                    <a:pt x="0" y="6893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2436648" cy="948494"/>
            </a:xfrm>
            <a:custGeom>
              <a:avLst/>
              <a:gdLst/>
              <a:ahLst/>
              <a:cxnLst/>
              <a:rect l="l" t="t" r="r" b="b"/>
              <a:pathLst>
                <a:path w="2436648" h="948494">
                  <a:moveTo>
                    <a:pt x="0" y="0"/>
                  </a:moveTo>
                  <a:lnTo>
                    <a:pt x="2436648" y="0"/>
                  </a:lnTo>
                  <a:lnTo>
                    <a:pt x="2436648" y="948494"/>
                  </a:lnTo>
                  <a:lnTo>
                    <a:pt x="0" y="9484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</p:grpSp>
      <p:grpSp>
        <p:nvGrpSpPr>
          <p:cNvPr id="11" name="Group 11"/>
          <p:cNvGrpSpPr/>
          <p:nvPr/>
        </p:nvGrpSpPr>
        <p:grpSpPr>
          <a:xfrm rot="5400000">
            <a:off x="7160270" y="3779805"/>
            <a:ext cx="1512082" cy="2726874"/>
            <a:chOff x="0" y="0"/>
            <a:chExt cx="629740" cy="113566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29740" cy="1135667"/>
            </a:xfrm>
            <a:custGeom>
              <a:avLst/>
              <a:gdLst/>
              <a:ahLst/>
              <a:cxnLst/>
              <a:rect l="l" t="t" r="r" b="b"/>
              <a:pathLst>
                <a:path w="629740" h="1135667">
                  <a:moveTo>
                    <a:pt x="245762" y="0"/>
                  </a:moveTo>
                  <a:lnTo>
                    <a:pt x="383978" y="0"/>
                  </a:lnTo>
                  <a:cubicBezTo>
                    <a:pt x="519708" y="0"/>
                    <a:pt x="629740" y="110031"/>
                    <a:pt x="629740" y="245762"/>
                  </a:cubicBezTo>
                  <a:lnTo>
                    <a:pt x="629740" y="889905"/>
                  </a:lnTo>
                  <a:cubicBezTo>
                    <a:pt x="629740" y="1025635"/>
                    <a:pt x="519708" y="1135667"/>
                    <a:pt x="383978" y="1135667"/>
                  </a:cubicBezTo>
                  <a:lnTo>
                    <a:pt x="245762" y="1135667"/>
                  </a:lnTo>
                  <a:cubicBezTo>
                    <a:pt x="110031" y="1135667"/>
                    <a:pt x="0" y="1025635"/>
                    <a:pt x="0" y="889905"/>
                  </a:cubicBezTo>
                  <a:lnTo>
                    <a:pt x="0" y="245762"/>
                  </a:lnTo>
                  <a:cubicBezTo>
                    <a:pt x="0" y="110031"/>
                    <a:pt x="110031" y="0"/>
                    <a:pt x="245762" y="0"/>
                  </a:cubicBezTo>
                  <a:close/>
                </a:path>
              </a:pathLst>
            </a:custGeom>
            <a:solidFill>
              <a:srgbClr val="F4F6FC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629740" cy="11928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5400000">
            <a:off x="12042129" y="3776369"/>
            <a:ext cx="1512082" cy="2687555"/>
            <a:chOff x="0" y="0"/>
            <a:chExt cx="591264" cy="10509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91264" cy="1050905"/>
            </a:xfrm>
            <a:custGeom>
              <a:avLst/>
              <a:gdLst/>
              <a:ahLst/>
              <a:cxnLst/>
              <a:rect l="l" t="t" r="r" b="b"/>
              <a:pathLst>
                <a:path w="591264" h="1050905">
                  <a:moveTo>
                    <a:pt x="245762" y="0"/>
                  </a:moveTo>
                  <a:lnTo>
                    <a:pt x="345502" y="0"/>
                  </a:lnTo>
                  <a:cubicBezTo>
                    <a:pt x="481233" y="0"/>
                    <a:pt x="591264" y="110031"/>
                    <a:pt x="591264" y="245762"/>
                  </a:cubicBezTo>
                  <a:lnTo>
                    <a:pt x="591264" y="805143"/>
                  </a:lnTo>
                  <a:cubicBezTo>
                    <a:pt x="591264" y="940874"/>
                    <a:pt x="481233" y="1050905"/>
                    <a:pt x="345502" y="1050905"/>
                  </a:cubicBezTo>
                  <a:lnTo>
                    <a:pt x="245762" y="1050905"/>
                  </a:lnTo>
                  <a:cubicBezTo>
                    <a:pt x="110031" y="1050905"/>
                    <a:pt x="0" y="940874"/>
                    <a:pt x="0" y="805143"/>
                  </a:cubicBezTo>
                  <a:lnTo>
                    <a:pt x="0" y="245762"/>
                  </a:lnTo>
                  <a:cubicBezTo>
                    <a:pt x="0" y="110031"/>
                    <a:pt x="110031" y="0"/>
                    <a:pt x="245762" y="0"/>
                  </a:cubicBezTo>
                  <a:close/>
                </a:path>
              </a:pathLst>
            </a:custGeom>
            <a:solidFill>
              <a:srgbClr val="F4F6FC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591264" cy="11080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443362" y="3388766"/>
            <a:ext cx="4158161" cy="466336"/>
            <a:chOff x="0" y="0"/>
            <a:chExt cx="1556027" cy="17450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56027" cy="174508"/>
            </a:xfrm>
            <a:custGeom>
              <a:avLst/>
              <a:gdLst/>
              <a:ahLst/>
              <a:cxnLst/>
              <a:rect l="l" t="t" r="r" b="b"/>
              <a:pathLst>
                <a:path w="1556027" h="174508">
                  <a:moveTo>
                    <a:pt x="87254" y="0"/>
                  </a:moveTo>
                  <a:lnTo>
                    <a:pt x="1468773" y="0"/>
                  </a:lnTo>
                  <a:cubicBezTo>
                    <a:pt x="1516962" y="0"/>
                    <a:pt x="1556027" y="39065"/>
                    <a:pt x="1556027" y="87254"/>
                  </a:cubicBezTo>
                  <a:lnTo>
                    <a:pt x="1556027" y="87254"/>
                  </a:lnTo>
                  <a:cubicBezTo>
                    <a:pt x="1556027" y="110395"/>
                    <a:pt x="1546834" y="132588"/>
                    <a:pt x="1530471" y="148952"/>
                  </a:cubicBezTo>
                  <a:cubicBezTo>
                    <a:pt x="1514108" y="165315"/>
                    <a:pt x="1491914" y="174508"/>
                    <a:pt x="1468773" y="174508"/>
                  </a:cubicBezTo>
                  <a:lnTo>
                    <a:pt x="87254" y="174508"/>
                  </a:lnTo>
                  <a:cubicBezTo>
                    <a:pt x="39065" y="174508"/>
                    <a:pt x="0" y="135443"/>
                    <a:pt x="0" y="87254"/>
                  </a:cubicBezTo>
                  <a:lnTo>
                    <a:pt x="0" y="87254"/>
                  </a:lnTo>
                  <a:cubicBezTo>
                    <a:pt x="0" y="39065"/>
                    <a:pt x="39065" y="0"/>
                    <a:pt x="87254" y="0"/>
                  </a:cubicBezTo>
                  <a:close/>
                </a:path>
              </a:pathLst>
            </a:custGeom>
            <a:solidFill>
              <a:srgbClr val="5CB6F9"/>
            </a:solidFill>
            <a:ln cap="rnd">
              <a:noFill/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1556027" cy="2316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4706246" y="4364105"/>
            <a:ext cx="1522777" cy="1522777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3A9BDC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71120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475485" y="1501655"/>
            <a:ext cx="10430668" cy="646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6"/>
              </a:lnSpc>
            </a:pPr>
            <a:r>
              <a:rPr lang="en-US" sz="4800" b="1">
                <a:solidFill>
                  <a:srgbClr val="050A30"/>
                </a:solidFill>
                <a:latin typeface="Poppins Bold"/>
                <a:ea typeface="Poppins Bold"/>
                <a:cs typeface="Poppins Bold"/>
                <a:sym typeface="Poppins Bold"/>
              </a:rPr>
              <a:t>System Overview Cont.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443362" y="2596268"/>
            <a:ext cx="6680533" cy="358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5"/>
              </a:lnSpc>
              <a:spcBef>
                <a:spcPct val="0"/>
              </a:spcBef>
            </a:pPr>
            <a:r>
              <a:rPr lang="en-US" sz="1996" b="1" spc="153">
                <a:solidFill>
                  <a:srgbClr val="5CB6F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HOW IT WORKS(USER FLOW)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828774" y="4593745"/>
            <a:ext cx="2236155" cy="1034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095"/>
              </a:lnSpc>
            </a:pPr>
            <a:r>
              <a:rPr lang="en-US" sz="1599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Users register their face and basic details in the system via the app 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6798233" y="4611493"/>
            <a:ext cx="2236155" cy="1034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095"/>
              </a:lnSpc>
            </a:pPr>
            <a:r>
              <a:rPr lang="en-US" sz="1599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Users can request access to specific doors for a defined date and time.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1607335" y="4542204"/>
            <a:ext cx="2381670" cy="1034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095"/>
              </a:lnSpc>
            </a:pPr>
            <a:r>
              <a:rPr lang="en-US" sz="1599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Users can view the status of their requests under the My Permission section.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661501" y="3430482"/>
            <a:ext cx="3806134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b="1">
                <a:solidFill>
                  <a:srgbClr val="050A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Permission Request Submission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9607765" y="4433394"/>
            <a:ext cx="1522777" cy="1522777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3A9BD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146050"/>
              <a:ext cx="71120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443362" y="6794502"/>
            <a:ext cx="4024273" cy="466336"/>
            <a:chOff x="0" y="0"/>
            <a:chExt cx="1505925" cy="17450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505925" cy="174508"/>
            </a:xfrm>
            <a:custGeom>
              <a:avLst/>
              <a:gdLst/>
              <a:ahLst/>
              <a:cxnLst/>
              <a:rect l="l" t="t" r="r" b="b"/>
              <a:pathLst>
                <a:path w="1505925" h="174508">
                  <a:moveTo>
                    <a:pt x="87254" y="0"/>
                  </a:moveTo>
                  <a:lnTo>
                    <a:pt x="1418671" y="0"/>
                  </a:lnTo>
                  <a:cubicBezTo>
                    <a:pt x="1466860" y="0"/>
                    <a:pt x="1505925" y="39065"/>
                    <a:pt x="1505925" y="87254"/>
                  </a:cubicBezTo>
                  <a:lnTo>
                    <a:pt x="1505925" y="87254"/>
                  </a:lnTo>
                  <a:cubicBezTo>
                    <a:pt x="1505925" y="110395"/>
                    <a:pt x="1496732" y="132588"/>
                    <a:pt x="1480369" y="148952"/>
                  </a:cubicBezTo>
                  <a:cubicBezTo>
                    <a:pt x="1464005" y="165315"/>
                    <a:pt x="1441812" y="174508"/>
                    <a:pt x="1418671" y="174508"/>
                  </a:cubicBezTo>
                  <a:lnTo>
                    <a:pt x="87254" y="174508"/>
                  </a:lnTo>
                  <a:cubicBezTo>
                    <a:pt x="39065" y="174508"/>
                    <a:pt x="0" y="135443"/>
                    <a:pt x="0" y="87254"/>
                  </a:cubicBezTo>
                  <a:lnTo>
                    <a:pt x="0" y="87254"/>
                  </a:lnTo>
                  <a:cubicBezTo>
                    <a:pt x="0" y="39065"/>
                    <a:pt x="39065" y="0"/>
                    <a:pt x="87254" y="0"/>
                  </a:cubicBezTo>
                  <a:close/>
                </a:path>
              </a:pathLst>
            </a:custGeom>
            <a:solidFill>
              <a:srgbClr val="5CB6F9"/>
            </a:solidFill>
            <a:ln cap="rnd">
              <a:noFill/>
              <a:prstDash val="solid"/>
              <a:round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-57150"/>
              <a:ext cx="1505925" cy="2316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552432" y="6836218"/>
            <a:ext cx="3806134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b="1">
                <a:solidFill>
                  <a:srgbClr val="050A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After Permission Approved</a:t>
            </a:r>
          </a:p>
        </p:txBody>
      </p:sp>
      <p:grpSp>
        <p:nvGrpSpPr>
          <p:cNvPr id="36" name="Group 36"/>
          <p:cNvGrpSpPr/>
          <p:nvPr/>
        </p:nvGrpSpPr>
        <p:grpSpPr>
          <a:xfrm rot="5400000">
            <a:off x="2190810" y="7088651"/>
            <a:ext cx="1512082" cy="2873937"/>
            <a:chOff x="0" y="0"/>
            <a:chExt cx="629740" cy="1196914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629740" cy="1196914"/>
            </a:xfrm>
            <a:custGeom>
              <a:avLst/>
              <a:gdLst/>
              <a:ahLst/>
              <a:cxnLst/>
              <a:rect l="l" t="t" r="r" b="b"/>
              <a:pathLst>
                <a:path w="629740" h="1196914">
                  <a:moveTo>
                    <a:pt x="245762" y="0"/>
                  </a:moveTo>
                  <a:lnTo>
                    <a:pt x="383978" y="0"/>
                  </a:lnTo>
                  <a:cubicBezTo>
                    <a:pt x="519708" y="0"/>
                    <a:pt x="629740" y="110031"/>
                    <a:pt x="629740" y="245762"/>
                  </a:cubicBezTo>
                  <a:lnTo>
                    <a:pt x="629740" y="951152"/>
                  </a:lnTo>
                  <a:cubicBezTo>
                    <a:pt x="629740" y="1086883"/>
                    <a:pt x="519708" y="1196914"/>
                    <a:pt x="383978" y="1196914"/>
                  </a:cubicBezTo>
                  <a:lnTo>
                    <a:pt x="245762" y="1196914"/>
                  </a:lnTo>
                  <a:cubicBezTo>
                    <a:pt x="110031" y="1196914"/>
                    <a:pt x="0" y="1086883"/>
                    <a:pt x="0" y="951152"/>
                  </a:cubicBezTo>
                  <a:lnTo>
                    <a:pt x="0" y="245762"/>
                  </a:lnTo>
                  <a:cubicBezTo>
                    <a:pt x="0" y="110031"/>
                    <a:pt x="110031" y="0"/>
                    <a:pt x="245762" y="0"/>
                  </a:cubicBezTo>
                  <a:close/>
                </a:path>
              </a:pathLst>
            </a:custGeom>
            <a:solidFill>
              <a:srgbClr val="F4F6FC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8" name="TextBox 38"/>
            <p:cNvSpPr txBox="1"/>
            <p:nvPr/>
          </p:nvSpPr>
          <p:spPr>
            <a:xfrm>
              <a:off x="0" y="-57150"/>
              <a:ext cx="629740" cy="12540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 rot="5400000">
            <a:off x="10459484" y="7185279"/>
            <a:ext cx="1512082" cy="2726874"/>
            <a:chOff x="0" y="0"/>
            <a:chExt cx="629740" cy="1135667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629740" cy="1135667"/>
            </a:xfrm>
            <a:custGeom>
              <a:avLst/>
              <a:gdLst/>
              <a:ahLst/>
              <a:cxnLst/>
              <a:rect l="l" t="t" r="r" b="b"/>
              <a:pathLst>
                <a:path w="629740" h="1135667">
                  <a:moveTo>
                    <a:pt x="245762" y="0"/>
                  </a:moveTo>
                  <a:lnTo>
                    <a:pt x="383978" y="0"/>
                  </a:lnTo>
                  <a:cubicBezTo>
                    <a:pt x="519708" y="0"/>
                    <a:pt x="629740" y="110031"/>
                    <a:pt x="629740" y="245762"/>
                  </a:cubicBezTo>
                  <a:lnTo>
                    <a:pt x="629740" y="889905"/>
                  </a:lnTo>
                  <a:cubicBezTo>
                    <a:pt x="629740" y="1025635"/>
                    <a:pt x="519708" y="1135667"/>
                    <a:pt x="383978" y="1135667"/>
                  </a:cubicBezTo>
                  <a:lnTo>
                    <a:pt x="245762" y="1135667"/>
                  </a:lnTo>
                  <a:cubicBezTo>
                    <a:pt x="110031" y="1135667"/>
                    <a:pt x="0" y="1025635"/>
                    <a:pt x="0" y="889905"/>
                  </a:cubicBezTo>
                  <a:lnTo>
                    <a:pt x="0" y="245762"/>
                  </a:lnTo>
                  <a:cubicBezTo>
                    <a:pt x="0" y="110031"/>
                    <a:pt x="110031" y="0"/>
                    <a:pt x="245762" y="0"/>
                  </a:cubicBezTo>
                  <a:close/>
                </a:path>
              </a:pathLst>
            </a:custGeom>
            <a:solidFill>
              <a:srgbClr val="F4F6FC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1" name="TextBox 41"/>
            <p:cNvSpPr txBox="1"/>
            <p:nvPr/>
          </p:nvSpPr>
          <p:spPr>
            <a:xfrm>
              <a:off x="0" y="-57150"/>
              <a:ext cx="629740" cy="11928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42" name="Group 42"/>
          <p:cNvGrpSpPr/>
          <p:nvPr/>
        </p:nvGrpSpPr>
        <p:grpSpPr>
          <a:xfrm rot="5400000">
            <a:off x="14485341" y="7204938"/>
            <a:ext cx="1512082" cy="2687555"/>
            <a:chOff x="0" y="0"/>
            <a:chExt cx="591264" cy="1050905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591264" cy="1050905"/>
            </a:xfrm>
            <a:custGeom>
              <a:avLst/>
              <a:gdLst/>
              <a:ahLst/>
              <a:cxnLst/>
              <a:rect l="l" t="t" r="r" b="b"/>
              <a:pathLst>
                <a:path w="591264" h="1050905">
                  <a:moveTo>
                    <a:pt x="245762" y="0"/>
                  </a:moveTo>
                  <a:lnTo>
                    <a:pt x="345502" y="0"/>
                  </a:lnTo>
                  <a:cubicBezTo>
                    <a:pt x="481233" y="0"/>
                    <a:pt x="591264" y="110031"/>
                    <a:pt x="591264" y="245762"/>
                  </a:cubicBezTo>
                  <a:lnTo>
                    <a:pt x="591264" y="805143"/>
                  </a:lnTo>
                  <a:cubicBezTo>
                    <a:pt x="591264" y="940874"/>
                    <a:pt x="481233" y="1050905"/>
                    <a:pt x="345502" y="1050905"/>
                  </a:cubicBezTo>
                  <a:lnTo>
                    <a:pt x="245762" y="1050905"/>
                  </a:lnTo>
                  <a:cubicBezTo>
                    <a:pt x="110031" y="1050905"/>
                    <a:pt x="0" y="940874"/>
                    <a:pt x="0" y="805143"/>
                  </a:cubicBezTo>
                  <a:lnTo>
                    <a:pt x="0" y="245762"/>
                  </a:lnTo>
                  <a:cubicBezTo>
                    <a:pt x="0" y="110031"/>
                    <a:pt x="110031" y="0"/>
                    <a:pt x="245762" y="0"/>
                  </a:cubicBezTo>
                  <a:close/>
                </a:path>
              </a:pathLst>
            </a:custGeom>
            <a:solidFill>
              <a:srgbClr val="F4F6FC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4" name="TextBox 44"/>
            <p:cNvSpPr txBox="1"/>
            <p:nvPr/>
          </p:nvSpPr>
          <p:spPr>
            <a:xfrm>
              <a:off x="0" y="-57150"/>
              <a:ext cx="591264" cy="11080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4565859" y="7718038"/>
            <a:ext cx="1095010" cy="1522777"/>
            <a:chOff x="0" y="0"/>
            <a:chExt cx="584474" cy="81280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584474" cy="812800"/>
            </a:xfrm>
            <a:custGeom>
              <a:avLst/>
              <a:gdLst/>
              <a:ahLst/>
              <a:cxnLst/>
              <a:rect l="l" t="t" r="r" b="b"/>
              <a:pathLst>
                <a:path w="584474" h="812800">
                  <a:moveTo>
                    <a:pt x="584474" y="406400"/>
                  </a:moveTo>
                  <a:lnTo>
                    <a:pt x="178074" y="0"/>
                  </a:lnTo>
                  <a:lnTo>
                    <a:pt x="178074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78074" y="609600"/>
                  </a:lnTo>
                  <a:lnTo>
                    <a:pt x="178074" y="812800"/>
                  </a:lnTo>
                  <a:lnTo>
                    <a:pt x="584474" y="406400"/>
                  </a:lnTo>
                  <a:close/>
                </a:path>
              </a:pathLst>
            </a:custGeom>
            <a:solidFill>
              <a:srgbClr val="3A9BDC"/>
            </a:solidFill>
          </p:spPr>
        </p:sp>
        <p:sp>
          <p:nvSpPr>
            <p:cNvPr id="47" name="TextBox 47"/>
            <p:cNvSpPr txBox="1"/>
            <p:nvPr/>
          </p:nvSpPr>
          <p:spPr>
            <a:xfrm>
              <a:off x="0" y="146050"/>
              <a:ext cx="482874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48" name="TextBox 48"/>
          <p:cNvSpPr txBox="1"/>
          <p:nvPr/>
        </p:nvSpPr>
        <p:spPr>
          <a:xfrm>
            <a:off x="1745138" y="8016967"/>
            <a:ext cx="2403428" cy="777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095"/>
              </a:lnSpc>
            </a:pPr>
            <a:r>
              <a:rPr lang="en-US" sz="1599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User arrives at the entry and log in to the application.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0099531" y="7888379"/>
            <a:ext cx="2236155" cy="1292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095"/>
              </a:lnSpc>
            </a:pPr>
            <a:r>
              <a:rPr lang="en-US" sz="1599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The system verifies the user’s identity and triggers access to the designated area.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4050547" y="7893727"/>
            <a:ext cx="2381670" cy="15492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95"/>
              </a:lnSpc>
            </a:pPr>
            <a:r>
              <a:rPr lang="en-US" sz="1599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Once the user completes their session, they can leave by marking through the application.</a:t>
            </a:r>
          </a:p>
          <a:p>
            <a:pPr marL="0" lvl="0" indent="0" algn="ctr">
              <a:lnSpc>
                <a:spcPts val="2095"/>
              </a:lnSpc>
            </a:pPr>
            <a:endParaRPr lang="en-US" sz="1599" dirty="0">
              <a:solidFill>
                <a:srgbClr val="050A3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51" name="Group 51"/>
          <p:cNvGrpSpPr/>
          <p:nvPr/>
        </p:nvGrpSpPr>
        <p:grpSpPr>
          <a:xfrm>
            <a:off x="12759937" y="7838867"/>
            <a:ext cx="1059247" cy="1522777"/>
            <a:chOff x="0" y="0"/>
            <a:chExt cx="565385" cy="812800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565385" cy="812800"/>
            </a:xfrm>
            <a:custGeom>
              <a:avLst/>
              <a:gdLst/>
              <a:ahLst/>
              <a:cxnLst/>
              <a:rect l="l" t="t" r="r" b="b"/>
              <a:pathLst>
                <a:path w="565385" h="812800">
                  <a:moveTo>
                    <a:pt x="565385" y="406400"/>
                  </a:moveTo>
                  <a:lnTo>
                    <a:pt x="158985" y="0"/>
                  </a:lnTo>
                  <a:lnTo>
                    <a:pt x="158985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58985" y="609600"/>
                  </a:lnTo>
                  <a:lnTo>
                    <a:pt x="158985" y="812800"/>
                  </a:lnTo>
                  <a:lnTo>
                    <a:pt x="565385" y="406400"/>
                  </a:lnTo>
                  <a:close/>
                </a:path>
              </a:pathLst>
            </a:custGeom>
            <a:solidFill>
              <a:srgbClr val="3A9BDC"/>
            </a:solidFill>
          </p:spPr>
        </p:sp>
        <p:sp>
          <p:nvSpPr>
            <p:cNvPr id="53" name="TextBox 53"/>
            <p:cNvSpPr txBox="1"/>
            <p:nvPr/>
          </p:nvSpPr>
          <p:spPr>
            <a:xfrm>
              <a:off x="0" y="146050"/>
              <a:ext cx="463785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54" name="TextBox 54"/>
          <p:cNvSpPr txBox="1"/>
          <p:nvPr/>
        </p:nvSpPr>
        <p:spPr>
          <a:xfrm>
            <a:off x="17176090" y="9395375"/>
            <a:ext cx="165110" cy="33554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  <p:grpSp>
        <p:nvGrpSpPr>
          <p:cNvPr id="55" name="Group 55"/>
          <p:cNvGrpSpPr/>
          <p:nvPr/>
        </p:nvGrpSpPr>
        <p:grpSpPr>
          <a:xfrm rot="5400000">
            <a:off x="6377802" y="7115990"/>
            <a:ext cx="1512082" cy="2726874"/>
            <a:chOff x="0" y="0"/>
            <a:chExt cx="629740" cy="1135667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629740" cy="1135667"/>
            </a:xfrm>
            <a:custGeom>
              <a:avLst/>
              <a:gdLst/>
              <a:ahLst/>
              <a:cxnLst/>
              <a:rect l="l" t="t" r="r" b="b"/>
              <a:pathLst>
                <a:path w="629740" h="1135667">
                  <a:moveTo>
                    <a:pt x="245762" y="0"/>
                  </a:moveTo>
                  <a:lnTo>
                    <a:pt x="383978" y="0"/>
                  </a:lnTo>
                  <a:cubicBezTo>
                    <a:pt x="519708" y="0"/>
                    <a:pt x="629740" y="110031"/>
                    <a:pt x="629740" y="245762"/>
                  </a:cubicBezTo>
                  <a:lnTo>
                    <a:pt x="629740" y="889905"/>
                  </a:lnTo>
                  <a:cubicBezTo>
                    <a:pt x="629740" y="1025635"/>
                    <a:pt x="519708" y="1135667"/>
                    <a:pt x="383978" y="1135667"/>
                  </a:cubicBezTo>
                  <a:lnTo>
                    <a:pt x="245762" y="1135667"/>
                  </a:lnTo>
                  <a:cubicBezTo>
                    <a:pt x="110031" y="1135667"/>
                    <a:pt x="0" y="1025635"/>
                    <a:pt x="0" y="889905"/>
                  </a:cubicBezTo>
                  <a:lnTo>
                    <a:pt x="0" y="245762"/>
                  </a:lnTo>
                  <a:cubicBezTo>
                    <a:pt x="0" y="110031"/>
                    <a:pt x="110031" y="0"/>
                    <a:pt x="245762" y="0"/>
                  </a:cubicBezTo>
                  <a:close/>
                </a:path>
              </a:pathLst>
            </a:custGeom>
            <a:solidFill>
              <a:srgbClr val="F4F6FC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57" name="TextBox 57"/>
            <p:cNvSpPr txBox="1"/>
            <p:nvPr/>
          </p:nvSpPr>
          <p:spPr>
            <a:xfrm>
              <a:off x="0" y="-57150"/>
              <a:ext cx="629740" cy="11928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58" name="TextBox 58"/>
          <p:cNvSpPr txBox="1"/>
          <p:nvPr/>
        </p:nvSpPr>
        <p:spPr>
          <a:xfrm>
            <a:off x="6015766" y="7993870"/>
            <a:ext cx="2236155" cy="1034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095"/>
              </a:lnSpc>
            </a:pPr>
            <a:r>
              <a:rPr lang="en-US" sz="1599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User scan QR code at there and verifies identity using facial recognition.</a:t>
            </a:r>
          </a:p>
        </p:txBody>
      </p:sp>
      <p:grpSp>
        <p:nvGrpSpPr>
          <p:cNvPr id="59" name="Group 59"/>
          <p:cNvGrpSpPr/>
          <p:nvPr/>
        </p:nvGrpSpPr>
        <p:grpSpPr>
          <a:xfrm>
            <a:off x="8606818" y="7838867"/>
            <a:ext cx="1165742" cy="1522777"/>
            <a:chOff x="0" y="0"/>
            <a:chExt cx="622228" cy="812800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622228" cy="812800"/>
            </a:xfrm>
            <a:custGeom>
              <a:avLst/>
              <a:gdLst/>
              <a:ahLst/>
              <a:cxnLst/>
              <a:rect l="l" t="t" r="r" b="b"/>
              <a:pathLst>
                <a:path w="622228" h="812800">
                  <a:moveTo>
                    <a:pt x="622228" y="406400"/>
                  </a:moveTo>
                  <a:lnTo>
                    <a:pt x="215828" y="0"/>
                  </a:lnTo>
                  <a:lnTo>
                    <a:pt x="21582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215828" y="609600"/>
                  </a:lnTo>
                  <a:lnTo>
                    <a:pt x="215828" y="812800"/>
                  </a:lnTo>
                  <a:lnTo>
                    <a:pt x="622228" y="406400"/>
                  </a:lnTo>
                  <a:close/>
                </a:path>
              </a:pathLst>
            </a:custGeom>
            <a:solidFill>
              <a:srgbClr val="3A9BDC"/>
            </a:solidFill>
          </p:spPr>
        </p:sp>
        <p:sp>
          <p:nvSpPr>
            <p:cNvPr id="61" name="TextBox 61"/>
            <p:cNvSpPr txBox="1"/>
            <p:nvPr/>
          </p:nvSpPr>
          <p:spPr>
            <a:xfrm>
              <a:off x="0" y="146050"/>
              <a:ext cx="520628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287124"/>
            <a:ext cx="268365" cy="560671"/>
          </a:xfrm>
          <a:custGeom>
            <a:avLst/>
            <a:gdLst/>
            <a:ahLst/>
            <a:cxnLst/>
            <a:rect l="l" t="t" r="r" b="b"/>
            <a:pathLst>
              <a:path w="268365" h="560671">
                <a:moveTo>
                  <a:pt x="0" y="0"/>
                </a:moveTo>
                <a:lnTo>
                  <a:pt x="268365" y="0"/>
                </a:lnTo>
                <a:lnTo>
                  <a:pt x="268365" y="560671"/>
                </a:lnTo>
                <a:lnTo>
                  <a:pt x="0" y="560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0735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465825" y="2869238"/>
            <a:ext cx="5008695" cy="846441"/>
            <a:chOff x="0" y="0"/>
            <a:chExt cx="1761162" cy="29762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61161" cy="297626"/>
            </a:xfrm>
            <a:custGeom>
              <a:avLst/>
              <a:gdLst/>
              <a:ahLst/>
              <a:cxnLst/>
              <a:rect l="l" t="t" r="r" b="b"/>
              <a:pathLst>
                <a:path w="1761161" h="297626">
                  <a:moveTo>
                    <a:pt x="32460" y="0"/>
                  </a:moveTo>
                  <a:lnTo>
                    <a:pt x="1728702" y="0"/>
                  </a:lnTo>
                  <a:cubicBezTo>
                    <a:pt x="1737311" y="0"/>
                    <a:pt x="1745567" y="3420"/>
                    <a:pt x="1751654" y="9507"/>
                  </a:cubicBezTo>
                  <a:cubicBezTo>
                    <a:pt x="1757742" y="15595"/>
                    <a:pt x="1761161" y="23851"/>
                    <a:pt x="1761161" y="32460"/>
                  </a:cubicBezTo>
                  <a:lnTo>
                    <a:pt x="1761161" y="265167"/>
                  </a:lnTo>
                  <a:cubicBezTo>
                    <a:pt x="1761161" y="273775"/>
                    <a:pt x="1757742" y="282032"/>
                    <a:pt x="1751654" y="288119"/>
                  </a:cubicBezTo>
                  <a:cubicBezTo>
                    <a:pt x="1745567" y="294206"/>
                    <a:pt x="1737311" y="297626"/>
                    <a:pt x="1728702" y="297626"/>
                  </a:cubicBezTo>
                  <a:lnTo>
                    <a:pt x="32460" y="297626"/>
                  </a:lnTo>
                  <a:cubicBezTo>
                    <a:pt x="14533" y="297626"/>
                    <a:pt x="0" y="283094"/>
                    <a:pt x="0" y="265167"/>
                  </a:cubicBezTo>
                  <a:lnTo>
                    <a:pt x="0" y="32460"/>
                  </a:lnTo>
                  <a:cubicBezTo>
                    <a:pt x="0" y="23851"/>
                    <a:pt x="3420" y="15595"/>
                    <a:pt x="9507" y="9507"/>
                  </a:cubicBezTo>
                  <a:cubicBezTo>
                    <a:pt x="15595" y="3420"/>
                    <a:pt x="23851" y="0"/>
                    <a:pt x="32460" y="0"/>
                  </a:cubicBez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1761162" cy="3547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65825" y="4165851"/>
            <a:ext cx="5008695" cy="846441"/>
            <a:chOff x="0" y="0"/>
            <a:chExt cx="1761162" cy="29762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61161" cy="297626"/>
            </a:xfrm>
            <a:custGeom>
              <a:avLst/>
              <a:gdLst/>
              <a:ahLst/>
              <a:cxnLst/>
              <a:rect l="l" t="t" r="r" b="b"/>
              <a:pathLst>
                <a:path w="1761161" h="297626">
                  <a:moveTo>
                    <a:pt x="32460" y="0"/>
                  </a:moveTo>
                  <a:lnTo>
                    <a:pt x="1728702" y="0"/>
                  </a:lnTo>
                  <a:cubicBezTo>
                    <a:pt x="1737311" y="0"/>
                    <a:pt x="1745567" y="3420"/>
                    <a:pt x="1751654" y="9507"/>
                  </a:cubicBezTo>
                  <a:cubicBezTo>
                    <a:pt x="1757742" y="15595"/>
                    <a:pt x="1761161" y="23851"/>
                    <a:pt x="1761161" y="32460"/>
                  </a:cubicBezTo>
                  <a:lnTo>
                    <a:pt x="1761161" y="265167"/>
                  </a:lnTo>
                  <a:cubicBezTo>
                    <a:pt x="1761161" y="273775"/>
                    <a:pt x="1757742" y="282032"/>
                    <a:pt x="1751654" y="288119"/>
                  </a:cubicBezTo>
                  <a:cubicBezTo>
                    <a:pt x="1745567" y="294206"/>
                    <a:pt x="1737311" y="297626"/>
                    <a:pt x="1728702" y="297626"/>
                  </a:cubicBezTo>
                  <a:lnTo>
                    <a:pt x="32460" y="297626"/>
                  </a:lnTo>
                  <a:cubicBezTo>
                    <a:pt x="14533" y="297626"/>
                    <a:pt x="0" y="283094"/>
                    <a:pt x="0" y="265167"/>
                  </a:cubicBezTo>
                  <a:lnTo>
                    <a:pt x="0" y="32460"/>
                  </a:lnTo>
                  <a:cubicBezTo>
                    <a:pt x="0" y="23851"/>
                    <a:pt x="3420" y="15595"/>
                    <a:pt x="9507" y="9507"/>
                  </a:cubicBezTo>
                  <a:cubicBezTo>
                    <a:pt x="15595" y="3420"/>
                    <a:pt x="23851" y="0"/>
                    <a:pt x="32460" y="0"/>
                  </a:cubicBez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1761162" cy="3547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465825" y="5479686"/>
            <a:ext cx="5008695" cy="1047670"/>
            <a:chOff x="0" y="0"/>
            <a:chExt cx="1761162" cy="36838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61161" cy="368383"/>
            </a:xfrm>
            <a:custGeom>
              <a:avLst/>
              <a:gdLst/>
              <a:ahLst/>
              <a:cxnLst/>
              <a:rect l="l" t="t" r="r" b="b"/>
              <a:pathLst>
                <a:path w="1761161" h="368383">
                  <a:moveTo>
                    <a:pt x="32460" y="0"/>
                  </a:moveTo>
                  <a:lnTo>
                    <a:pt x="1728702" y="0"/>
                  </a:lnTo>
                  <a:cubicBezTo>
                    <a:pt x="1737311" y="0"/>
                    <a:pt x="1745567" y="3420"/>
                    <a:pt x="1751654" y="9507"/>
                  </a:cubicBezTo>
                  <a:cubicBezTo>
                    <a:pt x="1757742" y="15595"/>
                    <a:pt x="1761161" y="23851"/>
                    <a:pt x="1761161" y="32460"/>
                  </a:cubicBezTo>
                  <a:lnTo>
                    <a:pt x="1761161" y="335923"/>
                  </a:lnTo>
                  <a:cubicBezTo>
                    <a:pt x="1761161" y="344532"/>
                    <a:pt x="1757742" y="352788"/>
                    <a:pt x="1751654" y="358876"/>
                  </a:cubicBezTo>
                  <a:cubicBezTo>
                    <a:pt x="1745567" y="364963"/>
                    <a:pt x="1737311" y="368383"/>
                    <a:pt x="1728702" y="368383"/>
                  </a:cubicBezTo>
                  <a:lnTo>
                    <a:pt x="32460" y="368383"/>
                  </a:lnTo>
                  <a:cubicBezTo>
                    <a:pt x="14533" y="368383"/>
                    <a:pt x="0" y="353850"/>
                    <a:pt x="0" y="335923"/>
                  </a:cubicBezTo>
                  <a:lnTo>
                    <a:pt x="0" y="32460"/>
                  </a:lnTo>
                  <a:cubicBezTo>
                    <a:pt x="0" y="23851"/>
                    <a:pt x="3420" y="15595"/>
                    <a:pt x="9507" y="9507"/>
                  </a:cubicBezTo>
                  <a:cubicBezTo>
                    <a:pt x="15595" y="3420"/>
                    <a:pt x="23851" y="0"/>
                    <a:pt x="32460" y="0"/>
                  </a:cubicBez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1761162" cy="425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465825" y="6952282"/>
            <a:ext cx="5008695" cy="846441"/>
            <a:chOff x="0" y="0"/>
            <a:chExt cx="1761162" cy="29762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761161" cy="297626"/>
            </a:xfrm>
            <a:custGeom>
              <a:avLst/>
              <a:gdLst/>
              <a:ahLst/>
              <a:cxnLst/>
              <a:rect l="l" t="t" r="r" b="b"/>
              <a:pathLst>
                <a:path w="1761161" h="297626">
                  <a:moveTo>
                    <a:pt x="32460" y="0"/>
                  </a:moveTo>
                  <a:lnTo>
                    <a:pt x="1728702" y="0"/>
                  </a:lnTo>
                  <a:cubicBezTo>
                    <a:pt x="1737311" y="0"/>
                    <a:pt x="1745567" y="3420"/>
                    <a:pt x="1751654" y="9507"/>
                  </a:cubicBezTo>
                  <a:cubicBezTo>
                    <a:pt x="1757742" y="15595"/>
                    <a:pt x="1761161" y="23851"/>
                    <a:pt x="1761161" y="32460"/>
                  </a:cubicBezTo>
                  <a:lnTo>
                    <a:pt x="1761161" y="265167"/>
                  </a:lnTo>
                  <a:cubicBezTo>
                    <a:pt x="1761161" y="273775"/>
                    <a:pt x="1757742" y="282032"/>
                    <a:pt x="1751654" y="288119"/>
                  </a:cubicBezTo>
                  <a:cubicBezTo>
                    <a:pt x="1745567" y="294206"/>
                    <a:pt x="1737311" y="297626"/>
                    <a:pt x="1728702" y="297626"/>
                  </a:cubicBezTo>
                  <a:lnTo>
                    <a:pt x="32460" y="297626"/>
                  </a:lnTo>
                  <a:cubicBezTo>
                    <a:pt x="14533" y="297626"/>
                    <a:pt x="0" y="283094"/>
                    <a:pt x="0" y="265167"/>
                  </a:cubicBezTo>
                  <a:lnTo>
                    <a:pt x="0" y="32460"/>
                  </a:lnTo>
                  <a:cubicBezTo>
                    <a:pt x="0" y="23851"/>
                    <a:pt x="3420" y="15595"/>
                    <a:pt x="9507" y="9507"/>
                  </a:cubicBezTo>
                  <a:cubicBezTo>
                    <a:pt x="15595" y="3420"/>
                    <a:pt x="23851" y="0"/>
                    <a:pt x="32460" y="0"/>
                  </a:cubicBez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1761162" cy="3547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668375" y="3088751"/>
            <a:ext cx="3837521" cy="369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37489" lvl="1" algn="l">
              <a:lnSpc>
                <a:spcPts val="2881"/>
              </a:lnSpc>
            </a:pPr>
            <a:r>
              <a:rPr lang="en-US" sz="21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Dual Authentication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68375" y="4385364"/>
            <a:ext cx="4299723" cy="369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37489" lvl="1" algn="l">
              <a:lnSpc>
                <a:spcPts val="2881"/>
              </a:lnSpc>
            </a:pPr>
            <a:r>
              <a:rPr lang="en-US" sz="21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Browser-Based Mobile App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668375" y="5848473"/>
            <a:ext cx="4299723" cy="357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37489" lvl="1" algn="l">
              <a:lnSpc>
                <a:spcPts val="2881"/>
              </a:lnSpc>
            </a:pPr>
            <a:r>
              <a:rPr lang="en-US" sz="21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Centralized Web Application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668375" y="7171794"/>
            <a:ext cx="4299723" cy="369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37489" lvl="1" algn="l">
              <a:lnSpc>
                <a:spcPts val="2881"/>
              </a:lnSpc>
            </a:pPr>
            <a:r>
              <a:rPr lang="en-US" sz="21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Super Admin Management</a:t>
            </a:r>
          </a:p>
        </p:txBody>
      </p:sp>
      <p:sp>
        <p:nvSpPr>
          <p:cNvPr id="19" name="Freeform 19"/>
          <p:cNvSpPr/>
          <p:nvPr/>
        </p:nvSpPr>
        <p:spPr>
          <a:xfrm>
            <a:off x="17982068" y="1501655"/>
            <a:ext cx="611864" cy="1278312"/>
          </a:xfrm>
          <a:custGeom>
            <a:avLst/>
            <a:gdLst/>
            <a:ahLst/>
            <a:cxnLst/>
            <a:rect l="l" t="t" r="r" b="b"/>
            <a:pathLst>
              <a:path w="611864" h="1278312">
                <a:moveTo>
                  <a:pt x="0" y="0"/>
                </a:moveTo>
                <a:lnTo>
                  <a:pt x="611864" y="0"/>
                </a:lnTo>
                <a:lnTo>
                  <a:pt x="611864" y="1278312"/>
                </a:lnTo>
                <a:lnTo>
                  <a:pt x="0" y="12783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07354"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-145783" y="2078462"/>
            <a:ext cx="561323" cy="1172722"/>
          </a:xfrm>
          <a:custGeom>
            <a:avLst/>
            <a:gdLst/>
            <a:ahLst/>
            <a:cxnLst/>
            <a:rect l="l" t="t" r="r" b="b"/>
            <a:pathLst>
              <a:path w="561323" h="1172722">
                <a:moveTo>
                  <a:pt x="0" y="0"/>
                </a:moveTo>
                <a:lnTo>
                  <a:pt x="561323" y="0"/>
                </a:lnTo>
                <a:lnTo>
                  <a:pt x="561323" y="1172723"/>
                </a:lnTo>
                <a:lnTo>
                  <a:pt x="0" y="11727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07354"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17469266" y="9533414"/>
            <a:ext cx="126638" cy="33554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322559" y="203029"/>
            <a:ext cx="17487696" cy="711371"/>
            <a:chOff x="0" y="0"/>
            <a:chExt cx="23316928" cy="948494"/>
          </a:xfrm>
        </p:grpSpPr>
        <p:sp>
          <p:nvSpPr>
            <p:cNvPr id="23" name="Freeform 23"/>
            <p:cNvSpPr/>
            <p:nvPr/>
          </p:nvSpPr>
          <p:spPr>
            <a:xfrm>
              <a:off x="20511798" y="259098"/>
              <a:ext cx="2805130" cy="689396"/>
            </a:xfrm>
            <a:custGeom>
              <a:avLst/>
              <a:gdLst/>
              <a:ahLst/>
              <a:cxnLst/>
              <a:rect l="l" t="t" r="r" b="b"/>
              <a:pathLst>
                <a:path w="2805130" h="689396">
                  <a:moveTo>
                    <a:pt x="0" y="0"/>
                  </a:moveTo>
                  <a:lnTo>
                    <a:pt x="2805130" y="0"/>
                  </a:lnTo>
                  <a:lnTo>
                    <a:pt x="2805130" y="689396"/>
                  </a:lnTo>
                  <a:lnTo>
                    <a:pt x="0" y="6893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sp>
          <p:nvSpPr>
            <p:cNvPr id="24" name="Freeform 24"/>
            <p:cNvSpPr/>
            <p:nvPr/>
          </p:nvSpPr>
          <p:spPr>
            <a:xfrm>
              <a:off x="0" y="0"/>
              <a:ext cx="2436648" cy="948494"/>
            </a:xfrm>
            <a:custGeom>
              <a:avLst/>
              <a:gdLst/>
              <a:ahLst/>
              <a:cxnLst/>
              <a:rect l="l" t="t" r="r" b="b"/>
              <a:pathLst>
                <a:path w="2436648" h="948494">
                  <a:moveTo>
                    <a:pt x="0" y="0"/>
                  </a:moveTo>
                  <a:lnTo>
                    <a:pt x="2436648" y="0"/>
                  </a:lnTo>
                  <a:lnTo>
                    <a:pt x="2436648" y="948494"/>
                  </a:lnTo>
                  <a:lnTo>
                    <a:pt x="0" y="9484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</p:grpSp>
      <p:sp>
        <p:nvSpPr>
          <p:cNvPr id="25" name="TextBox 25"/>
          <p:cNvSpPr txBox="1"/>
          <p:nvPr/>
        </p:nvSpPr>
        <p:spPr>
          <a:xfrm>
            <a:off x="1475485" y="1501655"/>
            <a:ext cx="10430668" cy="646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6"/>
              </a:lnSpc>
            </a:pPr>
            <a:r>
              <a:rPr lang="en-US" sz="4800" b="1">
                <a:solidFill>
                  <a:srgbClr val="050A30"/>
                </a:solidFill>
                <a:latin typeface="Poppins Bold"/>
                <a:ea typeface="Poppins Bold"/>
                <a:cs typeface="Poppins Bold"/>
                <a:sym typeface="Poppins Bold"/>
              </a:rPr>
              <a:t>Key Features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1465825" y="8405627"/>
            <a:ext cx="5008695" cy="856296"/>
            <a:chOff x="0" y="0"/>
            <a:chExt cx="1761162" cy="39178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761161" cy="391782"/>
            </a:xfrm>
            <a:custGeom>
              <a:avLst/>
              <a:gdLst/>
              <a:ahLst/>
              <a:cxnLst/>
              <a:rect l="l" t="t" r="r" b="b"/>
              <a:pathLst>
                <a:path w="1761161" h="391782">
                  <a:moveTo>
                    <a:pt x="32460" y="0"/>
                  </a:moveTo>
                  <a:lnTo>
                    <a:pt x="1728702" y="0"/>
                  </a:lnTo>
                  <a:cubicBezTo>
                    <a:pt x="1737311" y="0"/>
                    <a:pt x="1745567" y="3420"/>
                    <a:pt x="1751654" y="9507"/>
                  </a:cubicBezTo>
                  <a:cubicBezTo>
                    <a:pt x="1757742" y="15595"/>
                    <a:pt x="1761161" y="23851"/>
                    <a:pt x="1761161" y="32460"/>
                  </a:cubicBezTo>
                  <a:lnTo>
                    <a:pt x="1761161" y="359322"/>
                  </a:lnTo>
                  <a:cubicBezTo>
                    <a:pt x="1761161" y="377249"/>
                    <a:pt x="1746629" y="391782"/>
                    <a:pt x="1728702" y="391782"/>
                  </a:cubicBezTo>
                  <a:lnTo>
                    <a:pt x="32460" y="391782"/>
                  </a:lnTo>
                  <a:cubicBezTo>
                    <a:pt x="23851" y="391782"/>
                    <a:pt x="15595" y="388362"/>
                    <a:pt x="9507" y="382275"/>
                  </a:cubicBezTo>
                  <a:cubicBezTo>
                    <a:pt x="3420" y="376187"/>
                    <a:pt x="0" y="367931"/>
                    <a:pt x="0" y="359322"/>
                  </a:cubicBezTo>
                  <a:lnTo>
                    <a:pt x="0" y="32460"/>
                  </a:lnTo>
                  <a:cubicBezTo>
                    <a:pt x="0" y="23851"/>
                    <a:pt x="3420" y="15595"/>
                    <a:pt x="9507" y="9507"/>
                  </a:cubicBezTo>
                  <a:cubicBezTo>
                    <a:pt x="15595" y="3420"/>
                    <a:pt x="23851" y="0"/>
                    <a:pt x="32460" y="0"/>
                  </a:cubicBez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1761162" cy="4489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1668375" y="8679646"/>
            <a:ext cx="4299723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37489" lvl="1">
              <a:lnSpc>
                <a:spcPts val="2881"/>
              </a:lnSpc>
            </a:pPr>
            <a:r>
              <a:rPr lang="en-US" sz="21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Messaging System</a:t>
            </a:r>
          </a:p>
        </p:txBody>
      </p:sp>
      <p:grpSp>
        <p:nvGrpSpPr>
          <p:cNvPr id="30" name="Group 30"/>
          <p:cNvGrpSpPr/>
          <p:nvPr/>
        </p:nvGrpSpPr>
        <p:grpSpPr>
          <a:xfrm rot="5400000">
            <a:off x="11313199" y="-2230421"/>
            <a:ext cx="846441" cy="11045760"/>
            <a:chOff x="0" y="0"/>
            <a:chExt cx="386756" cy="4600249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386756" cy="4600249"/>
            </a:xfrm>
            <a:custGeom>
              <a:avLst/>
              <a:gdLst/>
              <a:ahLst/>
              <a:cxnLst/>
              <a:rect l="l" t="t" r="r" b="b"/>
              <a:pathLst>
                <a:path w="386756" h="4600249">
                  <a:moveTo>
                    <a:pt x="193378" y="0"/>
                  </a:moveTo>
                  <a:lnTo>
                    <a:pt x="193378" y="0"/>
                  </a:lnTo>
                  <a:cubicBezTo>
                    <a:pt x="300177" y="0"/>
                    <a:pt x="386756" y="86578"/>
                    <a:pt x="386756" y="193378"/>
                  </a:cubicBezTo>
                  <a:lnTo>
                    <a:pt x="386756" y="4406872"/>
                  </a:lnTo>
                  <a:cubicBezTo>
                    <a:pt x="386756" y="4513671"/>
                    <a:pt x="300177" y="4600249"/>
                    <a:pt x="193378" y="4600249"/>
                  </a:cubicBezTo>
                  <a:lnTo>
                    <a:pt x="193378" y="4600249"/>
                  </a:lnTo>
                  <a:cubicBezTo>
                    <a:pt x="142091" y="4600249"/>
                    <a:pt x="92904" y="4579876"/>
                    <a:pt x="56639" y="4543610"/>
                  </a:cubicBezTo>
                  <a:cubicBezTo>
                    <a:pt x="20374" y="4507345"/>
                    <a:pt x="0" y="4458158"/>
                    <a:pt x="0" y="4406872"/>
                  </a:cubicBezTo>
                  <a:lnTo>
                    <a:pt x="0" y="193378"/>
                  </a:lnTo>
                  <a:cubicBezTo>
                    <a:pt x="0" y="142091"/>
                    <a:pt x="20374" y="92904"/>
                    <a:pt x="56639" y="56639"/>
                  </a:cubicBezTo>
                  <a:cubicBezTo>
                    <a:pt x="92904" y="20374"/>
                    <a:pt x="142091" y="0"/>
                    <a:pt x="193378" y="0"/>
                  </a:cubicBezTo>
                  <a:close/>
                </a:path>
              </a:pathLst>
            </a:custGeom>
            <a:solidFill>
              <a:srgbClr val="F4F6FC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0" y="-57150"/>
              <a:ext cx="386756" cy="46573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6474519" y="2749092"/>
            <a:ext cx="10093025" cy="72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endParaRPr/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Combines QR code scanning with facial recognition for enhanced security.</a:t>
            </a:r>
          </a:p>
        </p:txBody>
      </p:sp>
      <p:grpSp>
        <p:nvGrpSpPr>
          <p:cNvPr id="34" name="Group 34"/>
          <p:cNvGrpSpPr/>
          <p:nvPr/>
        </p:nvGrpSpPr>
        <p:grpSpPr>
          <a:xfrm rot="5400000">
            <a:off x="11173489" y="-888174"/>
            <a:ext cx="1125861" cy="11045760"/>
            <a:chOff x="0" y="0"/>
            <a:chExt cx="468889" cy="4600249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468889" cy="4600249"/>
            </a:xfrm>
            <a:custGeom>
              <a:avLst/>
              <a:gdLst/>
              <a:ahLst/>
              <a:cxnLst/>
              <a:rect l="l" t="t" r="r" b="b"/>
              <a:pathLst>
                <a:path w="468889" h="4600249">
                  <a:moveTo>
                    <a:pt x="234445" y="0"/>
                  </a:moveTo>
                  <a:lnTo>
                    <a:pt x="234445" y="0"/>
                  </a:lnTo>
                  <a:cubicBezTo>
                    <a:pt x="296623" y="0"/>
                    <a:pt x="356255" y="24700"/>
                    <a:pt x="400222" y="68667"/>
                  </a:cubicBezTo>
                  <a:cubicBezTo>
                    <a:pt x="444189" y="112634"/>
                    <a:pt x="468889" y="172266"/>
                    <a:pt x="468889" y="234445"/>
                  </a:cubicBezTo>
                  <a:lnTo>
                    <a:pt x="468889" y="4365805"/>
                  </a:lnTo>
                  <a:cubicBezTo>
                    <a:pt x="468889" y="4427983"/>
                    <a:pt x="444189" y="4487615"/>
                    <a:pt x="400222" y="4531582"/>
                  </a:cubicBezTo>
                  <a:cubicBezTo>
                    <a:pt x="356255" y="4575549"/>
                    <a:pt x="296623" y="4600249"/>
                    <a:pt x="234445" y="4600249"/>
                  </a:cubicBezTo>
                  <a:lnTo>
                    <a:pt x="234445" y="4600249"/>
                  </a:lnTo>
                  <a:cubicBezTo>
                    <a:pt x="172266" y="4600249"/>
                    <a:pt x="112634" y="4575549"/>
                    <a:pt x="68667" y="4531582"/>
                  </a:cubicBezTo>
                  <a:cubicBezTo>
                    <a:pt x="24700" y="4487615"/>
                    <a:pt x="0" y="4427983"/>
                    <a:pt x="0" y="4365805"/>
                  </a:cubicBezTo>
                  <a:lnTo>
                    <a:pt x="0" y="234445"/>
                  </a:lnTo>
                  <a:cubicBezTo>
                    <a:pt x="0" y="172266"/>
                    <a:pt x="24700" y="112634"/>
                    <a:pt x="68667" y="68667"/>
                  </a:cubicBezTo>
                  <a:cubicBezTo>
                    <a:pt x="112634" y="24700"/>
                    <a:pt x="172266" y="0"/>
                    <a:pt x="234445" y="0"/>
                  </a:cubicBezTo>
                  <a:close/>
                </a:path>
              </a:pathLst>
            </a:custGeom>
            <a:solidFill>
              <a:srgbClr val="F4F6FC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6" name="TextBox 36"/>
            <p:cNvSpPr txBox="1"/>
            <p:nvPr/>
          </p:nvSpPr>
          <p:spPr>
            <a:xfrm>
              <a:off x="0" y="-57150"/>
              <a:ext cx="468889" cy="46573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6474519" y="4217297"/>
            <a:ext cx="9832045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Enables users to request and manage access easily.</a:t>
            </a:r>
          </a:p>
          <a:p>
            <a:pPr marL="431801" lvl="1" indent="-215900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Provides real time status for access approvals or denials through app.</a:t>
            </a:r>
          </a:p>
        </p:txBody>
      </p:sp>
      <p:grpSp>
        <p:nvGrpSpPr>
          <p:cNvPr id="38" name="Group 38"/>
          <p:cNvGrpSpPr/>
          <p:nvPr/>
        </p:nvGrpSpPr>
        <p:grpSpPr>
          <a:xfrm rot="5400000">
            <a:off x="11173489" y="504521"/>
            <a:ext cx="1125861" cy="11045760"/>
            <a:chOff x="0" y="0"/>
            <a:chExt cx="468889" cy="4600249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468889" cy="4600249"/>
            </a:xfrm>
            <a:custGeom>
              <a:avLst/>
              <a:gdLst/>
              <a:ahLst/>
              <a:cxnLst/>
              <a:rect l="l" t="t" r="r" b="b"/>
              <a:pathLst>
                <a:path w="468889" h="4600249">
                  <a:moveTo>
                    <a:pt x="234445" y="0"/>
                  </a:moveTo>
                  <a:lnTo>
                    <a:pt x="234445" y="0"/>
                  </a:lnTo>
                  <a:cubicBezTo>
                    <a:pt x="296623" y="0"/>
                    <a:pt x="356255" y="24700"/>
                    <a:pt x="400222" y="68667"/>
                  </a:cubicBezTo>
                  <a:cubicBezTo>
                    <a:pt x="444189" y="112634"/>
                    <a:pt x="468889" y="172266"/>
                    <a:pt x="468889" y="234445"/>
                  </a:cubicBezTo>
                  <a:lnTo>
                    <a:pt x="468889" y="4365805"/>
                  </a:lnTo>
                  <a:cubicBezTo>
                    <a:pt x="468889" y="4427983"/>
                    <a:pt x="444189" y="4487615"/>
                    <a:pt x="400222" y="4531582"/>
                  </a:cubicBezTo>
                  <a:cubicBezTo>
                    <a:pt x="356255" y="4575549"/>
                    <a:pt x="296623" y="4600249"/>
                    <a:pt x="234445" y="4600249"/>
                  </a:cubicBezTo>
                  <a:lnTo>
                    <a:pt x="234445" y="4600249"/>
                  </a:lnTo>
                  <a:cubicBezTo>
                    <a:pt x="172266" y="4600249"/>
                    <a:pt x="112634" y="4575549"/>
                    <a:pt x="68667" y="4531582"/>
                  </a:cubicBezTo>
                  <a:cubicBezTo>
                    <a:pt x="24700" y="4487615"/>
                    <a:pt x="0" y="4427983"/>
                    <a:pt x="0" y="4365805"/>
                  </a:cubicBezTo>
                  <a:lnTo>
                    <a:pt x="0" y="234445"/>
                  </a:lnTo>
                  <a:cubicBezTo>
                    <a:pt x="0" y="172266"/>
                    <a:pt x="24700" y="112634"/>
                    <a:pt x="68667" y="68667"/>
                  </a:cubicBezTo>
                  <a:cubicBezTo>
                    <a:pt x="112634" y="24700"/>
                    <a:pt x="172266" y="0"/>
                    <a:pt x="234445" y="0"/>
                  </a:cubicBezTo>
                  <a:close/>
                </a:path>
              </a:pathLst>
            </a:custGeom>
            <a:solidFill>
              <a:srgbClr val="F4F6FC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0" y="-57150"/>
              <a:ext cx="468889" cy="46573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6474519" y="5431591"/>
            <a:ext cx="9832045" cy="1425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Designed for admins to handle user registrations and permissions.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Allows monitoring of access logs and system configurations.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Supports generating and managing QR codes.</a:t>
            </a:r>
          </a:p>
          <a:p>
            <a:pPr algn="l">
              <a:lnSpc>
                <a:spcPts val="2800"/>
              </a:lnSpc>
            </a:pPr>
            <a:endParaRPr lang="en-US" sz="2000">
              <a:solidFill>
                <a:srgbClr val="050A3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2" name="Group 42"/>
          <p:cNvGrpSpPr/>
          <p:nvPr/>
        </p:nvGrpSpPr>
        <p:grpSpPr>
          <a:xfrm rot="5400000">
            <a:off x="11173489" y="1849457"/>
            <a:ext cx="1125861" cy="11045760"/>
            <a:chOff x="0" y="0"/>
            <a:chExt cx="468889" cy="4600249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468889" cy="4600249"/>
            </a:xfrm>
            <a:custGeom>
              <a:avLst/>
              <a:gdLst/>
              <a:ahLst/>
              <a:cxnLst/>
              <a:rect l="l" t="t" r="r" b="b"/>
              <a:pathLst>
                <a:path w="468889" h="4600249">
                  <a:moveTo>
                    <a:pt x="234445" y="0"/>
                  </a:moveTo>
                  <a:lnTo>
                    <a:pt x="234445" y="0"/>
                  </a:lnTo>
                  <a:cubicBezTo>
                    <a:pt x="296623" y="0"/>
                    <a:pt x="356255" y="24700"/>
                    <a:pt x="400222" y="68667"/>
                  </a:cubicBezTo>
                  <a:cubicBezTo>
                    <a:pt x="444189" y="112634"/>
                    <a:pt x="468889" y="172266"/>
                    <a:pt x="468889" y="234445"/>
                  </a:cubicBezTo>
                  <a:lnTo>
                    <a:pt x="468889" y="4365805"/>
                  </a:lnTo>
                  <a:cubicBezTo>
                    <a:pt x="468889" y="4427983"/>
                    <a:pt x="444189" y="4487615"/>
                    <a:pt x="400222" y="4531582"/>
                  </a:cubicBezTo>
                  <a:cubicBezTo>
                    <a:pt x="356255" y="4575549"/>
                    <a:pt x="296623" y="4600249"/>
                    <a:pt x="234445" y="4600249"/>
                  </a:cubicBezTo>
                  <a:lnTo>
                    <a:pt x="234445" y="4600249"/>
                  </a:lnTo>
                  <a:cubicBezTo>
                    <a:pt x="172266" y="4600249"/>
                    <a:pt x="112634" y="4575549"/>
                    <a:pt x="68667" y="4531582"/>
                  </a:cubicBezTo>
                  <a:cubicBezTo>
                    <a:pt x="24700" y="4487615"/>
                    <a:pt x="0" y="4427983"/>
                    <a:pt x="0" y="4365805"/>
                  </a:cubicBezTo>
                  <a:lnTo>
                    <a:pt x="0" y="234445"/>
                  </a:lnTo>
                  <a:cubicBezTo>
                    <a:pt x="0" y="172266"/>
                    <a:pt x="24700" y="112634"/>
                    <a:pt x="68667" y="68667"/>
                  </a:cubicBezTo>
                  <a:cubicBezTo>
                    <a:pt x="112634" y="24700"/>
                    <a:pt x="172266" y="0"/>
                    <a:pt x="234445" y="0"/>
                  </a:cubicBezTo>
                  <a:close/>
                </a:path>
              </a:pathLst>
            </a:custGeom>
            <a:solidFill>
              <a:srgbClr val="F4F6FC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4" name="TextBox 44"/>
            <p:cNvSpPr txBox="1"/>
            <p:nvPr/>
          </p:nvSpPr>
          <p:spPr>
            <a:xfrm>
              <a:off x="0" y="-57150"/>
              <a:ext cx="468889" cy="46573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45" name="TextBox 45"/>
          <p:cNvSpPr txBox="1"/>
          <p:nvPr/>
        </p:nvSpPr>
        <p:spPr>
          <a:xfrm>
            <a:off x="6474519" y="7024383"/>
            <a:ext cx="9832045" cy="107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Oversees the addition and management of company administrators.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Controls system-wide configurations for scalability and efficiency.</a:t>
            </a:r>
          </a:p>
          <a:p>
            <a:pPr algn="l">
              <a:lnSpc>
                <a:spcPts val="2800"/>
              </a:lnSpc>
            </a:pPr>
            <a:endParaRPr lang="en-US" sz="2000" dirty="0">
              <a:solidFill>
                <a:srgbClr val="050A3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6" name="Group 46"/>
          <p:cNvGrpSpPr/>
          <p:nvPr/>
        </p:nvGrpSpPr>
        <p:grpSpPr>
          <a:xfrm rot="5400000">
            <a:off x="11079988" y="3307591"/>
            <a:ext cx="1312863" cy="11045760"/>
            <a:chOff x="0" y="0"/>
            <a:chExt cx="468889" cy="4600249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468889" cy="4600249"/>
            </a:xfrm>
            <a:custGeom>
              <a:avLst/>
              <a:gdLst/>
              <a:ahLst/>
              <a:cxnLst/>
              <a:rect l="l" t="t" r="r" b="b"/>
              <a:pathLst>
                <a:path w="468889" h="4600249">
                  <a:moveTo>
                    <a:pt x="234445" y="0"/>
                  </a:moveTo>
                  <a:lnTo>
                    <a:pt x="234445" y="0"/>
                  </a:lnTo>
                  <a:cubicBezTo>
                    <a:pt x="296623" y="0"/>
                    <a:pt x="356255" y="24700"/>
                    <a:pt x="400222" y="68667"/>
                  </a:cubicBezTo>
                  <a:cubicBezTo>
                    <a:pt x="444189" y="112634"/>
                    <a:pt x="468889" y="172266"/>
                    <a:pt x="468889" y="234445"/>
                  </a:cubicBezTo>
                  <a:lnTo>
                    <a:pt x="468889" y="4365805"/>
                  </a:lnTo>
                  <a:cubicBezTo>
                    <a:pt x="468889" y="4427983"/>
                    <a:pt x="444189" y="4487615"/>
                    <a:pt x="400222" y="4531582"/>
                  </a:cubicBezTo>
                  <a:cubicBezTo>
                    <a:pt x="356255" y="4575549"/>
                    <a:pt x="296623" y="4600249"/>
                    <a:pt x="234445" y="4600249"/>
                  </a:cubicBezTo>
                  <a:lnTo>
                    <a:pt x="234445" y="4600249"/>
                  </a:lnTo>
                  <a:cubicBezTo>
                    <a:pt x="172266" y="4600249"/>
                    <a:pt x="112634" y="4575549"/>
                    <a:pt x="68667" y="4531582"/>
                  </a:cubicBezTo>
                  <a:cubicBezTo>
                    <a:pt x="24700" y="4487615"/>
                    <a:pt x="0" y="4427983"/>
                    <a:pt x="0" y="4365805"/>
                  </a:cubicBezTo>
                  <a:lnTo>
                    <a:pt x="0" y="234445"/>
                  </a:lnTo>
                  <a:cubicBezTo>
                    <a:pt x="0" y="172266"/>
                    <a:pt x="24700" y="112634"/>
                    <a:pt x="68667" y="68667"/>
                  </a:cubicBezTo>
                  <a:cubicBezTo>
                    <a:pt x="112634" y="24700"/>
                    <a:pt x="172266" y="0"/>
                    <a:pt x="234445" y="0"/>
                  </a:cubicBezTo>
                  <a:close/>
                </a:path>
              </a:pathLst>
            </a:custGeom>
            <a:solidFill>
              <a:srgbClr val="F4F6FC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8" name="TextBox 48"/>
            <p:cNvSpPr txBox="1"/>
            <p:nvPr/>
          </p:nvSpPr>
          <p:spPr>
            <a:xfrm>
              <a:off x="0" y="-57150"/>
              <a:ext cx="468889" cy="46573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49" name="TextBox 49"/>
          <p:cNvSpPr txBox="1"/>
          <p:nvPr/>
        </p:nvSpPr>
        <p:spPr>
          <a:xfrm>
            <a:off x="6474519" y="8335963"/>
            <a:ext cx="9832045" cy="1059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050A30"/>
                </a:solidFill>
                <a:latin typeface="Poppins"/>
                <a:ea typeface="Poppins"/>
                <a:cs typeface="Poppins"/>
                <a:sym typeface="Poppins"/>
              </a:rPr>
              <a:t>Enables users to contact admins through a "Contact Us" page, view admin responses via the app's notification icon, and facilitates real-time communication for resolving queries efficiently.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287124"/>
            <a:ext cx="268365" cy="560671"/>
          </a:xfrm>
          <a:custGeom>
            <a:avLst/>
            <a:gdLst/>
            <a:ahLst/>
            <a:cxnLst/>
            <a:rect l="l" t="t" r="r" b="b"/>
            <a:pathLst>
              <a:path w="268365" h="560671">
                <a:moveTo>
                  <a:pt x="0" y="0"/>
                </a:moveTo>
                <a:lnTo>
                  <a:pt x="268365" y="0"/>
                </a:lnTo>
                <a:lnTo>
                  <a:pt x="268365" y="560671"/>
                </a:lnTo>
                <a:lnTo>
                  <a:pt x="0" y="560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07354"/>
            </a:stretch>
          </a:blip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104073" y="3133206"/>
            <a:ext cx="2970120" cy="5876893"/>
            <a:chOff x="0" y="0"/>
            <a:chExt cx="2620010" cy="5184140"/>
          </a:xfrm>
        </p:grpSpPr>
        <p:sp>
          <p:nvSpPr>
            <p:cNvPr id="4" name="Freeform 4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-3340" r="-3340"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3A9BDC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3A9BDC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3A9BDC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3A9BDC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CB6F9"/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16953368" y="3133206"/>
            <a:ext cx="611864" cy="1278312"/>
          </a:xfrm>
          <a:custGeom>
            <a:avLst/>
            <a:gdLst/>
            <a:ahLst/>
            <a:cxnLst/>
            <a:rect l="l" t="t" r="r" b="b"/>
            <a:pathLst>
              <a:path w="611864" h="1278312">
                <a:moveTo>
                  <a:pt x="0" y="0"/>
                </a:moveTo>
                <a:lnTo>
                  <a:pt x="611864" y="0"/>
                </a:lnTo>
                <a:lnTo>
                  <a:pt x="611864" y="1278313"/>
                </a:lnTo>
                <a:lnTo>
                  <a:pt x="0" y="12783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07354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251252" y="5571810"/>
            <a:ext cx="446807" cy="933475"/>
          </a:xfrm>
          <a:custGeom>
            <a:avLst/>
            <a:gdLst/>
            <a:ahLst/>
            <a:cxnLst/>
            <a:rect l="l" t="t" r="r" b="b"/>
            <a:pathLst>
              <a:path w="446807" h="933475">
                <a:moveTo>
                  <a:pt x="0" y="0"/>
                </a:moveTo>
                <a:lnTo>
                  <a:pt x="446807" y="0"/>
                </a:lnTo>
                <a:lnTo>
                  <a:pt x="446807" y="933475"/>
                </a:lnTo>
                <a:lnTo>
                  <a:pt x="0" y="9334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07354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7683455" y="9567710"/>
            <a:ext cx="155492" cy="33554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50A30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322559" y="203029"/>
            <a:ext cx="17487696" cy="711371"/>
            <a:chOff x="0" y="0"/>
            <a:chExt cx="23316928" cy="948494"/>
          </a:xfrm>
        </p:grpSpPr>
        <p:sp>
          <p:nvSpPr>
            <p:cNvPr id="17" name="Freeform 17"/>
            <p:cNvSpPr/>
            <p:nvPr/>
          </p:nvSpPr>
          <p:spPr>
            <a:xfrm>
              <a:off x="20511798" y="259098"/>
              <a:ext cx="2805130" cy="689396"/>
            </a:xfrm>
            <a:custGeom>
              <a:avLst/>
              <a:gdLst/>
              <a:ahLst/>
              <a:cxnLst/>
              <a:rect l="l" t="t" r="r" b="b"/>
              <a:pathLst>
                <a:path w="2805130" h="689396">
                  <a:moveTo>
                    <a:pt x="0" y="0"/>
                  </a:moveTo>
                  <a:lnTo>
                    <a:pt x="2805130" y="0"/>
                  </a:lnTo>
                  <a:lnTo>
                    <a:pt x="2805130" y="689396"/>
                  </a:lnTo>
                  <a:lnTo>
                    <a:pt x="0" y="6893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>
              <a:off x="0" y="0"/>
              <a:ext cx="2436648" cy="948494"/>
            </a:xfrm>
            <a:custGeom>
              <a:avLst/>
              <a:gdLst/>
              <a:ahLst/>
              <a:cxnLst/>
              <a:rect l="l" t="t" r="r" b="b"/>
              <a:pathLst>
                <a:path w="2436648" h="948494">
                  <a:moveTo>
                    <a:pt x="0" y="0"/>
                  </a:moveTo>
                  <a:lnTo>
                    <a:pt x="2436648" y="0"/>
                  </a:lnTo>
                  <a:lnTo>
                    <a:pt x="2436648" y="948494"/>
                  </a:lnTo>
                  <a:lnTo>
                    <a:pt x="0" y="9484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</p:grpSp>
      <p:grpSp>
        <p:nvGrpSpPr>
          <p:cNvPr id="19" name="Group 19"/>
          <p:cNvGrpSpPr>
            <a:grpSpLocks noChangeAspect="1"/>
          </p:cNvGrpSpPr>
          <p:nvPr/>
        </p:nvGrpSpPr>
        <p:grpSpPr>
          <a:xfrm>
            <a:off x="4301846" y="3133206"/>
            <a:ext cx="2970120" cy="5876893"/>
            <a:chOff x="0" y="0"/>
            <a:chExt cx="2620010" cy="5184140"/>
          </a:xfrm>
        </p:grpSpPr>
        <p:sp>
          <p:nvSpPr>
            <p:cNvPr id="20" name="Freeform 20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7"/>
              <a:stretch>
                <a:fillRect l="-3408" r="-3408"/>
              </a:stretch>
            </a:blipFill>
          </p:spPr>
        </p:sp>
        <p:sp>
          <p:nvSpPr>
            <p:cNvPr id="22" name="Freeform 22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3A9BDC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3A9BDC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3A9BDC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3A9BDC"/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CB6F9"/>
            </a:solidFill>
          </p:spPr>
        </p:sp>
      </p:grpSp>
      <p:grpSp>
        <p:nvGrpSpPr>
          <p:cNvPr id="29" name="Group 29"/>
          <p:cNvGrpSpPr>
            <a:grpSpLocks noChangeAspect="1"/>
          </p:cNvGrpSpPr>
          <p:nvPr/>
        </p:nvGrpSpPr>
        <p:grpSpPr>
          <a:xfrm>
            <a:off x="7630957" y="3133206"/>
            <a:ext cx="2970120" cy="5876893"/>
            <a:chOff x="0" y="0"/>
            <a:chExt cx="2620010" cy="5184140"/>
          </a:xfrm>
        </p:grpSpPr>
        <p:sp>
          <p:nvSpPr>
            <p:cNvPr id="30" name="Freeform 30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id="31" name="Freeform 31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8"/>
              <a:stretch>
                <a:fillRect l="-2786" r="-2786"/>
              </a:stretch>
            </a:blipFill>
          </p:spPr>
        </p:sp>
        <p:sp>
          <p:nvSpPr>
            <p:cNvPr id="32" name="Freeform 32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33" name="Freeform 33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34" name="Freeform 34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3A9BDC"/>
            </a:solidFill>
          </p:spPr>
        </p:sp>
        <p:sp>
          <p:nvSpPr>
            <p:cNvPr id="35" name="Freeform 35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3A9BDC"/>
            </a:solidFill>
          </p:spPr>
        </p:sp>
        <p:sp>
          <p:nvSpPr>
            <p:cNvPr id="36" name="Freeform 36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3A9BDC"/>
            </a:solidFill>
          </p:spPr>
        </p:sp>
        <p:sp>
          <p:nvSpPr>
            <p:cNvPr id="37" name="Freeform 37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3A9BDC"/>
            </a:solidFill>
          </p:spPr>
        </p:sp>
        <p:sp>
          <p:nvSpPr>
            <p:cNvPr id="38" name="Freeform 38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CB6F9"/>
            </a:solidFill>
          </p:spPr>
        </p:sp>
      </p:grpSp>
      <p:grpSp>
        <p:nvGrpSpPr>
          <p:cNvPr id="39" name="Group 39"/>
          <p:cNvGrpSpPr>
            <a:grpSpLocks noChangeAspect="1"/>
          </p:cNvGrpSpPr>
          <p:nvPr/>
        </p:nvGrpSpPr>
        <p:grpSpPr>
          <a:xfrm>
            <a:off x="10960068" y="3133206"/>
            <a:ext cx="2970120" cy="5876893"/>
            <a:chOff x="0" y="0"/>
            <a:chExt cx="2620010" cy="5184140"/>
          </a:xfrm>
        </p:grpSpPr>
        <p:sp>
          <p:nvSpPr>
            <p:cNvPr id="40" name="Freeform 40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id="41" name="Freeform 41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9"/>
              <a:stretch>
                <a:fillRect l="-2437" r="-2437"/>
              </a:stretch>
            </a:blipFill>
          </p:spPr>
        </p:sp>
        <p:sp>
          <p:nvSpPr>
            <p:cNvPr id="42" name="Freeform 42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43" name="Freeform 43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44" name="Freeform 44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3A9BDC"/>
            </a:solidFill>
          </p:spPr>
        </p:sp>
        <p:sp>
          <p:nvSpPr>
            <p:cNvPr id="45" name="Freeform 45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3A9BDC"/>
            </a:solidFill>
          </p:spPr>
        </p:sp>
        <p:sp>
          <p:nvSpPr>
            <p:cNvPr id="46" name="Freeform 46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3A9BDC"/>
            </a:solidFill>
          </p:spPr>
        </p:sp>
        <p:sp>
          <p:nvSpPr>
            <p:cNvPr id="47" name="Freeform 47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3A9BDC"/>
            </a:solidFill>
          </p:spPr>
        </p:sp>
        <p:sp>
          <p:nvSpPr>
            <p:cNvPr id="48" name="Freeform 48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CB6F9"/>
            </a:solidFill>
          </p:spPr>
        </p:sp>
      </p:grpSp>
      <p:grpSp>
        <p:nvGrpSpPr>
          <p:cNvPr id="49" name="Group 49"/>
          <p:cNvGrpSpPr>
            <a:grpSpLocks noChangeAspect="1"/>
          </p:cNvGrpSpPr>
          <p:nvPr/>
        </p:nvGrpSpPr>
        <p:grpSpPr>
          <a:xfrm>
            <a:off x="14289180" y="3133206"/>
            <a:ext cx="2970120" cy="5876893"/>
            <a:chOff x="0" y="0"/>
            <a:chExt cx="2620010" cy="5184140"/>
          </a:xfrm>
        </p:grpSpPr>
        <p:sp>
          <p:nvSpPr>
            <p:cNvPr id="50" name="Freeform 50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id="51" name="Freeform 51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10"/>
              <a:stretch>
                <a:fillRect l="-3756" r="-3756"/>
              </a:stretch>
            </a:blipFill>
          </p:spPr>
        </p:sp>
        <p:sp>
          <p:nvSpPr>
            <p:cNvPr id="52" name="Freeform 52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53" name="Freeform 53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54" name="Freeform 54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3A9BDC"/>
            </a:solidFill>
          </p:spPr>
        </p:sp>
        <p:sp>
          <p:nvSpPr>
            <p:cNvPr id="55" name="Freeform 55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3A9BDC"/>
            </a:solidFill>
          </p:spPr>
        </p:sp>
        <p:sp>
          <p:nvSpPr>
            <p:cNvPr id="56" name="Freeform 56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3A9BDC"/>
            </a:solidFill>
          </p:spPr>
        </p:sp>
        <p:sp>
          <p:nvSpPr>
            <p:cNvPr id="57" name="Freeform 57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3A9BDC"/>
            </a:solidFill>
          </p:spPr>
        </p:sp>
        <p:sp>
          <p:nvSpPr>
            <p:cNvPr id="58" name="Freeform 58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CB6F9"/>
            </a:solidFill>
          </p:spPr>
        </p:sp>
      </p:grpSp>
      <p:sp>
        <p:nvSpPr>
          <p:cNvPr id="59" name="TextBox 59"/>
          <p:cNvSpPr txBox="1"/>
          <p:nvPr/>
        </p:nvSpPr>
        <p:spPr>
          <a:xfrm>
            <a:off x="2635848" y="1640186"/>
            <a:ext cx="12461304" cy="646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6"/>
              </a:lnSpc>
            </a:pPr>
            <a:r>
              <a:rPr lang="en-US" sz="4800" b="1">
                <a:solidFill>
                  <a:srgbClr val="050A30"/>
                </a:solidFill>
                <a:latin typeface="Poppins Bold"/>
                <a:ea typeface="Poppins Bold"/>
                <a:cs typeface="Poppins Bold"/>
                <a:sym typeface="Poppins Bold"/>
              </a:rPr>
              <a:t>Graphical User Interface of the System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251252" y="2639793"/>
            <a:ext cx="6680533" cy="358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5"/>
              </a:lnSpc>
              <a:spcBef>
                <a:spcPct val="0"/>
              </a:spcBef>
            </a:pPr>
            <a:r>
              <a:rPr lang="en-US" sz="1996" b="1" spc="153">
                <a:solidFill>
                  <a:srgbClr val="5CB6F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BROWSER-BASED MOBILE APPLICATION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287124"/>
            <a:ext cx="268365" cy="560671"/>
          </a:xfrm>
          <a:custGeom>
            <a:avLst/>
            <a:gdLst/>
            <a:ahLst/>
            <a:cxnLst/>
            <a:rect l="l" t="t" r="r" b="b"/>
            <a:pathLst>
              <a:path w="268365" h="560671">
                <a:moveTo>
                  <a:pt x="0" y="0"/>
                </a:moveTo>
                <a:lnTo>
                  <a:pt x="268365" y="0"/>
                </a:lnTo>
                <a:lnTo>
                  <a:pt x="268365" y="560671"/>
                </a:lnTo>
                <a:lnTo>
                  <a:pt x="0" y="560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0735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22559" y="203029"/>
            <a:ext cx="17487696" cy="711371"/>
            <a:chOff x="0" y="0"/>
            <a:chExt cx="23316928" cy="948494"/>
          </a:xfrm>
        </p:grpSpPr>
        <p:sp>
          <p:nvSpPr>
            <p:cNvPr id="4" name="Freeform 4"/>
            <p:cNvSpPr/>
            <p:nvPr/>
          </p:nvSpPr>
          <p:spPr>
            <a:xfrm>
              <a:off x="20511798" y="259098"/>
              <a:ext cx="2805130" cy="689396"/>
            </a:xfrm>
            <a:custGeom>
              <a:avLst/>
              <a:gdLst/>
              <a:ahLst/>
              <a:cxnLst/>
              <a:rect l="l" t="t" r="r" b="b"/>
              <a:pathLst>
                <a:path w="2805130" h="689396">
                  <a:moveTo>
                    <a:pt x="0" y="0"/>
                  </a:moveTo>
                  <a:lnTo>
                    <a:pt x="2805130" y="0"/>
                  </a:lnTo>
                  <a:lnTo>
                    <a:pt x="2805130" y="689396"/>
                  </a:lnTo>
                  <a:lnTo>
                    <a:pt x="0" y="6893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2436648" cy="948494"/>
            </a:xfrm>
            <a:custGeom>
              <a:avLst/>
              <a:gdLst/>
              <a:ahLst/>
              <a:cxnLst/>
              <a:rect l="l" t="t" r="r" b="b"/>
              <a:pathLst>
                <a:path w="2436648" h="948494">
                  <a:moveTo>
                    <a:pt x="0" y="0"/>
                  </a:moveTo>
                  <a:lnTo>
                    <a:pt x="2436648" y="0"/>
                  </a:lnTo>
                  <a:lnTo>
                    <a:pt x="2436648" y="948494"/>
                  </a:lnTo>
                  <a:lnTo>
                    <a:pt x="0" y="9484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</p:grpSp>
      <p:sp>
        <p:nvSpPr>
          <p:cNvPr id="6" name="Freeform 6"/>
          <p:cNvSpPr/>
          <p:nvPr/>
        </p:nvSpPr>
        <p:spPr>
          <a:xfrm>
            <a:off x="3018847" y="3283394"/>
            <a:ext cx="13829874" cy="6482753"/>
          </a:xfrm>
          <a:custGeom>
            <a:avLst/>
            <a:gdLst/>
            <a:ahLst/>
            <a:cxnLst/>
            <a:rect l="l" t="t" r="r" b="b"/>
            <a:pathLst>
              <a:path w="13829874" h="6482753">
                <a:moveTo>
                  <a:pt x="0" y="0"/>
                </a:moveTo>
                <a:lnTo>
                  <a:pt x="13829873" y="0"/>
                </a:lnTo>
                <a:lnTo>
                  <a:pt x="13829873" y="6482753"/>
                </a:lnTo>
                <a:lnTo>
                  <a:pt x="0" y="64827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403487" y="5571810"/>
            <a:ext cx="754814" cy="444831"/>
            <a:chOff x="0" y="0"/>
            <a:chExt cx="1071109" cy="63123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71109" cy="631232"/>
            </a:xfrm>
            <a:custGeom>
              <a:avLst/>
              <a:gdLst/>
              <a:ahLst/>
              <a:cxnLst/>
              <a:rect l="l" t="t" r="r" b="b"/>
              <a:pathLst>
                <a:path w="1071109" h="631232">
                  <a:moveTo>
                    <a:pt x="1071109" y="315616"/>
                  </a:moveTo>
                  <a:lnTo>
                    <a:pt x="664709" y="0"/>
                  </a:lnTo>
                  <a:lnTo>
                    <a:pt x="664709" y="203200"/>
                  </a:lnTo>
                  <a:lnTo>
                    <a:pt x="0" y="203200"/>
                  </a:lnTo>
                  <a:lnTo>
                    <a:pt x="0" y="428032"/>
                  </a:lnTo>
                  <a:lnTo>
                    <a:pt x="664709" y="428032"/>
                  </a:lnTo>
                  <a:lnTo>
                    <a:pt x="664709" y="631232"/>
                  </a:lnTo>
                  <a:lnTo>
                    <a:pt x="1071109" y="315616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146050"/>
              <a:ext cx="969509" cy="2819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7678646" y="9567710"/>
            <a:ext cx="165110" cy="33554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50A30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635848" y="1640186"/>
            <a:ext cx="12461304" cy="646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6"/>
              </a:lnSpc>
            </a:pPr>
            <a:r>
              <a:rPr lang="en-US" sz="4800" b="1">
                <a:solidFill>
                  <a:srgbClr val="050A30"/>
                </a:solidFill>
                <a:latin typeface="Poppins Bold"/>
                <a:ea typeface="Poppins Bold"/>
                <a:cs typeface="Poppins Bold"/>
                <a:sym typeface="Poppins Bold"/>
              </a:rPr>
              <a:t>Graphical User Interface of the System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51252" y="2639793"/>
            <a:ext cx="6680533" cy="358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5"/>
              </a:lnSpc>
              <a:spcBef>
                <a:spcPct val="0"/>
              </a:spcBef>
            </a:pPr>
            <a:r>
              <a:rPr lang="en-US" sz="1996" b="1" spc="153">
                <a:solidFill>
                  <a:srgbClr val="5CB6F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WEB APPLICATION FOR SUPER-ADMINS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77272" y="5628808"/>
            <a:ext cx="2641575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 b="1" spc="123">
                <a:solidFill>
                  <a:srgbClr val="050A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WEB DASHBOARD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2055667" y="6016641"/>
            <a:ext cx="1102634" cy="444831"/>
            <a:chOff x="0" y="0"/>
            <a:chExt cx="1564680" cy="63123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64680" cy="631232"/>
            </a:xfrm>
            <a:custGeom>
              <a:avLst/>
              <a:gdLst/>
              <a:ahLst/>
              <a:cxnLst/>
              <a:rect l="l" t="t" r="r" b="b"/>
              <a:pathLst>
                <a:path w="1564680" h="631232">
                  <a:moveTo>
                    <a:pt x="1564680" y="315616"/>
                  </a:moveTo>
                  <a:lnTo>
                    <a:pt x="1158280" y="0"/>
                  </a:lnTo>
                  <a:lnTo>
                    <a:pt x="1158280" y="203200"/>
                  </a:lnTo>
                  <a:lnTo>
                    <a:pt x="0" y="203200"/>
                  </a:lnTo>
                  <a:lnTo>
                    <a:pt x="0" y="428032"/>
                  </a:lnTo>
                  <a:lnTo>
                    <a:pt x="1158280" y="428032"/>
                  </a:lnTo>
                  <a:lnTo>
                    <a:pt x="1158280" y="631232"/>
                  </a:lnTo>
                  <a:lnTo>
                    <a:pt x="1564680" y="315616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146050"/>
              <a:ext cx="1463080" cy="2819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377272" y="6021251"/>
            <a:ext cx="2641575" cy="373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75"/>
              </a:lnSpc>
            </a:pPr>
            <a:r>
              <a:rPr lang="en-US" sz="1599" b="1" spc="123">
                <a:solidFill>
                  <a:srgbClr val="050A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COMPANIES MANAGEMENT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77272" y="6533860"/>
            <a:ext cx="2641575" cy="379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7"/>
              </a:lnSpc>
            </a:pPr>
            <a:r>
              <a:rPr lang="en-US" sz="1599" b="1" spc="123">
                <a:solidFill>
                  <a:srgbClr val="050A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ADMINS</a:t>
            </a:r>
          </a:p>
          <a:p>
            <a:pPr algn="l">
              <a:lnSpc>
                <a:spcPts val="1407"/>
              </a:lnSpc>
            </a:pPr>
            <a:r>
              <a:rPr lang="en-US" sz="1599" b="1" spc="123">
                <a:solidFill>
                  <a:srgbClr val="050A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MANAGEMENT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2055667" y="6420148"/>
            <a:ext cx="1140828" cy="444831"/>
            <a:chOff x="0" y="0"/>
            <a:chExt cx="1618878" cy="63123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618878" cy="631232"/>
            </a:xfrm>
            <a:custGeom>
              <a:avLst/>
              <a:gdLst/>
              <a:ahLst/>
              <a:cxnLst/>
              <a:rect l="l" t="t" r="r" b="b"/>
              <a:pathLst>
                <a:path w="1618878" h="631232">
                  <a:moveTo>
                    <a:pt x="1618878" y="315616"/>
                  </a:moveTo>
                  <a:lnTo>
                    <a:pt x="1212478" y="0"/>
                  </a:lnTo>
                  <a:lnTo>
                    <a:pt x="1212478" y="203200"/>
                  </a:lnTo>
                  <a:lnTo>
                    <a:pt x="0" y="203200"/>
                  </a:lnTo>
                  <a:lnTo>
                    <a:pt x="0" y="428032"/>
                  </a:lnTo>
                  <a:lnTo>
                    <a:pt x="1212478" y="428032"/>
                  </a:lnTo>
                  <a:lnTo>
                    <a:pt x="1212478" y="631232"/>
                  </a:lnTo>
                  <a:lnTo>
                    <a:pt x="1618878" y="315616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146050"/>
              <a:ext cx="1517278" cy="2819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377272" y="6970359"/>
            <a:ext cx="2641575" cy="394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39"/>
              </a:lnSpc>
            </a:pPr>
            <a:r>
              <a:rPr lang="en-US" sz="1599" b="1" spc="123">
                <a:solidFill>
                  <a:srgbClr val="050A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ACCOUNT </a:t>
            </a:r>
          </a:p>
          <a:p>
            <a:pPr algn="l">
              <a:lnSpc>
                <a:spcPts val="1439"/>
              </a:lnSpc>
            </a:pPr>
            <a:r>
              <a:rPr lang="en-US" sz="1599" b="1" spc="123">
                <a:solidFill>
                  <a:srgbClr val="050A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SETTINGS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659163" y="6893554"/>
            <a:ext cx="1488648" cy="444831"/>
            <a:chOff x="0" y="0"/>
            <a:chExt cx="2112449" cy="63123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112449" cy="631232"/>
            </a:xfrm>
            <a:custGeom>
              <a:avLst/>
              <a:gdLst/>
              <a:ahLst/>
              <a:cxnLst/>
              <a:rect l="l" t="t" r="r" b="b"/>
              <a:pathLst>
                <a:path w="2112449" h="631232">
                  <a:moveTo>
                    <a:pt x="2112449" y="315616"/>
                  </a:moveTo>
                  <a:lnTo>
                    <a:pt x="1706049" y="0"/>
                  </a:lnTo>
                  <a:lnTo>
                    <a:pt x="1706049" y="203200"/>
                  </a:lnTo>
                  <a:lnTo>
                    <a:pt x="0" y="203200"/>
                  </a:lnTo>
                  <a:lnTo>
                    <a:pt x="0" y="428032"/>
                  </a:lnTo>
                  <a:lnTo>
                    <a:pt x="1706049" y="428032"/>
                  </a:lnTo>
                  <a:lnTo>
                    <a:pt x="1706049" y="631232"/>
                  </a:lnTo>
                  <a:lnTo>
                    <a:pt x="2112449" y="315616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146050"/>
              <a:ext cx="2010849" cy="2819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377272" y="7459944"/>
            <a:ext cx="2641575" cy="213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39"/>
              </a:lnSpc>
            </a:pPr>
            <a:r>
              <a:rPr lang="en-US" sz="1599" b="1" spc="123">
                <a:solidFill>
                  <a:srgbClr val="050A30"/>
                </a:solidFill>
                <a:latin typeface="Poppins Bold"/>
                <a:ea typeface="Poppins Bold"/>
                <a:cs typeface="Poppins Bold"/>
                <a:sym typeface="Poppins Bold"/>
              </a:rPr>
              <a:t>LOGOUT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1474656" y="7322784"/>
            <a:ext cx="1712052" cy="444831"/>
            <a:chOff x="0" y="0"/>
            <a:chExt cx="2429467" cy="631232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2429467" cy="631232"/>
            </a:xfrm>
            <a:custGeom>
              <a:avLst/>
              <a:gdLst/>
              <a:ahLst/>
              <a:cxnLst/>
              <a:rect l="l" t="t" r="r" b="b"/>
              <a:pathLst>
                <a:path w="2429467" h="631232">
                  <a:moveTo>
                    <a:pt x="2429467" y="315616"/>
                  </a:moveTo>
                  <a:lnTo>
                    <a:pt x="2023067" y="0"/>
                  </a:lnTo>
                  <a:lnTo>
                    <a:pt x="2023067" y="203200"/>
                  </a:lnTo>
                  <a:lnTo>
                    <a:pt x="0" y="203200"/>
                  </a:lnTo>
                  <a:lnTo>
                    <a:pt x="0" y="428032"/>
                  </a:lnTo>
                  <a:lnTo>
                    <a:pt x="2023067" y="428032"/>
                  </a:lnTo>
                  <a:lnTo>
                    <a:pt x="2023067" y="631232"/>
                  </a:lnTo>
                  <a:lnTo>
                    <a:pt x="2429467" y="315616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146050"/>
              <a:ext cx="2327867" cy="2819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 rot="5400000">
            <a:off x="14108292" y="2920129"/>
            <a:ext cx="589500" cy="444831"/>
            <a:chOff x="0" y="0"/>
            <a:chExt cx="836522" cy="631232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36522" cy="631232"/>
            </a:xfrm>
            <a:custGeom>
              <a:avLst/>
              <a:gdLst/>
              <a:ahLst/>
              <a:cxnLst/>
              <a:rect l="l" t="t" r="r" b="b"/>
              <a:pathLst>
                <a:path w="836522" h="631232">
                  <a:moveTo>
                    <a:pt x="836522" y="315616"/>
                  </a:moveTo>
                  <a:lnTo>
                    <a:pt x="430122" y="0"/>
                  </a:lnTo>
                  <a:lnTo>
                    <a:pt x="430122" y="203200"/>
                  </a:lnTo>
                  <a:lnTo>
                    <a:pt x="0" y="203200"/>
                  </a:lnTo>
                  <a:lnTo>
                    <a:pt x="0" y="428032"/>
                  </a:lnTo>
                  <a:lnTo>
                    <a:pt x="430122" y="428032"/>
                  </a:lnTo>
                  <a:lnTo>
                    <a:pt x="430122" y="631232"/>
                  </a:lnTo>
                  <a:lnTo>
                    <a:pt x="836522" y="315616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146050"/>
              <a:ext cx="734922" cy="2819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3718223" y="2239499"/>
            <a:ext cx="1369638" cy="559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b="1" spc="123">
                <a:solidFill>
                  <a:srgbClr val="050A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THEME CHANGING</a:t>
            </a:r>
          </a:p>
        </p:txBody>
      </p:sp>
      <p:grpSp>
        <p:nvGrpSpPr>
          <p:cNvPr id="34" name="Group 34"/>
          <p:cNvGrpSpPr/>
          <p:nvPr/>
        </p:nvGrpSpPr>
        <p:grpSpPr>
          <a:xfrm rot="5400000">
            <a:off x="15644608" y="2848549"/>
            <a:ext cx="544060" cy="444831"/>
            <a:chOff x="0" y="0"/>
            <a:chExt cx="772042" cy="631232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772042" cy="631232"/>
            </a:xfrm>
            <a:custGeom>
              <a:avLst/>
              <a:gdLst/>
              <a:ahLst/>
              <a:cxnLst/>
              <a:rect l="l" t="t" r="r" b="b"/>
              <a:pathLst>
                <a:path w="772042" h="631232">
                  <a:moveTo>
                    <a:pt x="772042" y="315616"/>
                  </a:moveTo>
                  <a:lnTo>
                    <a:pt x="365642" y="0"/>
                  </a:lnTo>
                  <a:lnTo>
                    <a:pt x="365642" y="203200"/>
                  </a:lnTo>
                  <a:lnTo>
                    <a:pt x="0" y="203200"/>
                  </a:lnTo>
                  <a:lnTo>
                    <a:pt x="0" y="428032"/>
                  </a:lnTo>
                  <a:lnTo>
                    <a:pt x="365642" y="428032"/>
                  </a:lnTo>
                  <a:lnTo>
                    <a:pt x="365642" y="631232"/>
                  </a:lnTo>
                  <a:lnTo>
                    <a:pt x="772042" y="315616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146050"/>
              <a:ext cx="670442" cy="2819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15097153" y="2239499"/>
            <a:ext cx="1905190" cy="559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b="1" spc="123">
                <a:solidFill>
                  <a:srgbClr val="050A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PROFILE MANAGEMENT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896</Words>
  <Application>Microsoft Office PowerPoint</Application>
  <PresentationFormat>Custom</PresentationFormat>
  <Paragraphs>130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Poppins Bold</vt:lpstr>
      <vt:lpstr>Poppins Medium</vt:lpstr>
      <vt:lpstr>Canva Sans</vt:lpstr>
      <vt:lpstr>Arial</vt:lpstr>
      <vt:lpstr>Poppins</vt:lpstr>
      <vt:lpstr>Poppins Semi-Bold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SecurePass Presentation</dc:title>
  <dc:creator>Imasha</dc:creator>
  <cp:lastModifiedBy>Chathura Dissanayake</cp:lastModifiedBy>
  <cp:revision>21</cp:revision>
  <dcterms:created xsi:type="dcterms:W3CDTF">2006-08-16T00:00:00Z</dcterms:created>
  <dcterms:modified xsi:type="dcterms:W3CDTF">2025-01-22T11:49:59Z</dcterms:modified>
  <dc:identifier>DAGcR390nRU</dc:identifier>
</cp:coreProperties>
</file>