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80" r:id="rId6"/>
    <p:sldId id="281" r:id="rId7"/>
    <p:sldId id="268" r:id="rId8"/>
    <p:sldId id="278" r:id="rId9"/>
    <p:sldId id="282" r:id="rId10"/>
    <p:sldId id="290" r:id="rId11"/>
    <p:sldId id="285" r:id="rId12"/>
    <p:sldId id="292" r:id="rId13"/>
    <p:sldId id="286" r:id="rId14"/>
    <p:sldId id="291" r:id="rId15"/>
    <p:sldId id="275" r:id="rId16"/>
    <p:sldId id="276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B9B75-CD91-4A6F-94BD-D6B71FE6C3AB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5EB15-BCF4-471D-B656-1404989A5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6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5EB15-BCF4-471D-B656-1404989A54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5EB15-BCF4-471D-B656-1404989A54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5EB15-BCF4-471D-B656-1404989A54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5EB15-BCF4-471D-B656-1404989A54F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6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88BF-9E20-4081-B7C5-C6DE169C1CB2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BE0-9583-486F-93D0-1334AC5D58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88BF-9E20-4081-B7C5-C6DE169C1CB2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BE0-9583-486F-93D0-1334AC5D58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88BF-9E20-4081-B7C5-C6DE169C1CB2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BE0-9583-486F-93D0-1334AC5D58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88BF-9E20-4081-B7C5-C6DE169C1CB2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BE0-9583-486F-93D0-1334AC5D58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88BF-9E20-4081-B7C5-C6DE169C1CB2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BE0-9583-486F-93D0-1334AC5D58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88BF-9E20-4081-B7C5-C6DE169C1CB2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BE0-9583-486F-93D0-1334AC5D58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88BF-9E20-4081-B7C5-C6DE169C1CB2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BE0-9583-486F-93D0-1334AC5D58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88BF-9E20-4081-B7C5-C6DE169C1CB2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BE0-9583-486F-93D0-1334AC5D58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88BF-9E20-4081-B7C5-C6DE169C1CB2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BE0-9583-486F-93D0-1334AC5D58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88BF-9E20-4081-B7C5-C6DE169C1CB2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BE0-9583-486F-93D0-1334AC5D58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88BF-9E20-4081-B7C5-C6DE169C1CB2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2A2BE0-9583-486F-93D0-1334AC5D5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C588BF-9E20-4081-B7C5-C6DE169C1CB2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2A2BE0-9583-486F-93D0-1334AC5D58F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1902" y="3581400"/>
            <a:ext cx="8458200" cy="106680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MR.W.D.S.S</a:t>
            </a:r>
            <a:r>
              <a:rPr lang="en-US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BANDARA</a:t>
            </a:r>
            <a:endParaRPr lang="en-US" sz="24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14400" y="2209800"/>
            <a:ext cx="723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Lucida Sans Unicode" pitchFamily="34" charset="0"/>
              </a:rPr>
              <a:t>ECX6595-INDIVIDUAL PROJECT TYPE B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6800" y="2819400"/>
            <a:ext cx="723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Lucida Sans Unicode" pitchFamily="34" charset="0"/>
              </a:rPr>
              <a:t>2</a:t>
            </a:r>
            <a:r>
              <a:rPr lang="en-US" sz="2400" baseline="30000" dirty="0" smtClean="0">
                <a:latin typeface="Lucida Sans Unicode" pitchFamily="34" charset="0"/>
              </a:rPr>
              <a:t>nd</a:t>
            </a:r>
            <a:r>
              <a:rPr lang="en-US" sz="2400" dirty="0" smtClean="0">
                <a:latin typeface="Lucida Sans Unicode" pitchFamily="34" charset="0"/>
              </a:rPr>
              <a:t> </a:t>
            </a:r>
            <a:r>
              <a:rPr lang="en-US" sz="2400" dirty="0">
                <a:latin typeface="Lucida Sans Unicode" pitchFamily="34" charset="0"/>
              </a:rPr>
              <a:t>PROGRESS PRESENTATION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828800" y="5257800"/>
            <a:ext cx="6019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400" dirty="0">
                <a:latin typeface="Lucida Sans Unicode" pitchFamily="34" charset="0"/>
              </a:rPr>
              <a:t>PREPARED BY </a:t>
            </a:r>
            <a:r>
              <a:rPr lang="en-US" sz="2400" dirty="0" smtClean="0">
                <a:latin typeface="Lucida Sans Unicode" pitchFamily="34" charset="0"/>
              </a:rPr>
              <a:t>– M.M.K.D. RATHNAYAKE 30767215</a:t>
            </a:r>
            <a:endParaRPr lang="en-US" sz="2400" dirty="0">
              <a:latin typeface="Lucida Sans Unicode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3434" y="990600"/>
            <a:ext cx="6815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SMART KEYBOARD WITH MOUSE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458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4\Projects\Key board\2nd Prgress\HAND\Photo056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03553"/>
            <a:ext cx="3962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2014\Projects\Key board\2nd Prgress\HAND\Photo05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03553"/>
            <a:ext cx="3962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838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Physical  view  of the Developed </a:t>
            </a:r>
            <a:r>
              <a:rPr lang="en-US" sz="2800" b="1" dirty="0"/>
              <a:t>H</a:t>
            </a:r>
            <a:r>
              <a:rPr lang="en-US" sz="2800" b="1" dirty="0" smtClean="0"/>
              <a:t>and glove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89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236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Keyboard unit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36332"/>
            <a:ext cx="8381999" cy="566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0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28544" y="-9099"/>
            <a:ext cx="9115455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Functional Block Diagram of the </a:t>
            </a:r>
            <a:r>
              <a:rPr lang="en-US" sz="3200" dirty="0" smtClean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System</a:t>
            </a:r>
            <a:endParaRPr lang="en-US" sz="3200" dirty="0">
              <a:ln>
                <a:solidFill>
                  <a:schemeClr val="tx2">
                    <a:lumMod val="50000"/>
                  </a:schemeClr>
                </a:solidFill>
              </a:ln>
            </a:endParaRPr>
          </a:p>
        </p:txBody>
      </p:sp>
      <p:sp>
        <p:nvSpPr>
          <p:cNvPr id="3" name="Diamond 2"/>
          <p:cNvSpPr/>
          <p:nvPr/>
        </p:nvSpPr>
        <p:spPr>
          <a:xfrm>
            <a:off x="2148070" y="2044199"/>
            <a:ext cx="1972734" cy="15291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SW0 “ON”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lowchart: Data 89"/>
          <p:cNvSpPr/>
          <p:nvPr/>
        </p:nvSpPr>
        <p:spPr>
          <a:xfrm>
            <a:off x="28545" y="3908445"/>
            <a:ext cx="2014752" cy="1151084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 no. of clicks per touch point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171042" y="5852275"/>
            <a:ext cx="1747539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Decide the character or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43200" y="5796480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Activate  Key 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421925" y="4191565"/>
            <a:ext cx="1600200" cy="7187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Activate Keyboard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749468" y="5712726"/>
            <a:ext cx="12192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data to 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996684" y="4113582"/>
            <a:ext cx="1828800" cy="25972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Display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54155" y="672285"/>
            <a:ext cx="1639453" cy="8384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Activate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Mouse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7" name="Flowchart: Data 96"/>
          <p:cNvSpPr/>
          <p:nvPr/>
        </p:nvSpPr>
        <p:spPr>
          <a:xfrm>
            <a:off x="4114801" y="672285"/>
            <a:ext cx="2692168" cy="1016624"/>
          </a:xfrm>
          <a:prstGeom prst="flowChartInputOutpu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Takes Accelerometer data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086600" y="838199"/>
            <a:ext cx="1981200" cy="8507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 A/D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39000" y="2441201"/>
            <a:ext cx="1828800" cy="91842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Decide Curser Position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698909" y="2360993"/>
            <a:ext cx="1723500" cy="9986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Check mouse click statements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749467" y="4221701"/>
            <a:ext cx="1351081" cy="65851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the data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ight Arrow 105"/>
          <p:cNvSpPr/>
          <p:nvPr/>
        </p:nvSpPr>
        <p:spPr>
          <a:xfrm>
            <a:off x="6574580" y="1071759"/>
            <a:ext cx="464778" cy="38358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 rot="5400000">
            <a:off x="7709072" y="1953322"/>
            <a:ext cx="646340" cy="2423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 rot="10800000">
            <a:off x="6483799" y="2857464"/>
            <a:ext cx="646340" cy="2423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Arrow 114"/>
          <p:cNvSpPr/>
          <p:nvPr/>
        </p:nvSpPr>
        <p:spPr>
          <a:xfrm rot="5400000">
            <a:off x="5152253" y="3630194"/>
            <a:ext cx="567694" cy="2491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>
            <a:off x="4277063" y="6123398"/>
            <a:ext cx="409528" cy="313627"/>
          </a:xfrm>
          <a:prstGeom prst="rightArrow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2043297" y="6140440"/>
            <a:ext cx="588798" cy="296585"/>
          </a:xfrm>
          <a:prstGeom prst="rightArrow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5400000">
            <a:off x="5069004" y="5228807"/>
            <a:ext cx="580128" cy="2423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15064" y="2341311"/>
            <a:ext cx="1156581" cy="9349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ight Arrow 127"/>
          <p:cNvSpPr/>
          <p:nvPr/>
        </p:nvSpPr>
        <p:spPr>
          <a:xfrm>
            <a:off x="1524000" y="2664995"/>
            <a:ext cx="566296" cy="313627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Arrow 128"/>
          <p:cNvSpPr/>
          <p:nvPr/>
        </p:nvSpPr>
        <p:spPr>
          <a:xfrm rot="16200000">
            <a:off x="2929673" y="1604729"/>
            <a:ext cx="409528" cy="31362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 rot="5400000">
            <a:off x="2944474" y="3749732"/>
            <a:ext cx="409528" cy="31362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lt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31" name="Right Arrow 130"/>
          <p:cNvSpPr/>
          <p:nvPr/>
        </p:nvSpPr>
        <p:spPr>
          <a:xfrm rot="10800000">
            <a:off x="1872378" y="4483987"/>
            <a:ext cx="409528" cy="313627"/>
          </a:xfrm>
          <a:prstGeom prst="rightArrow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 rot="5400000">
            <a:off x="654710" y="5345951"/>
            <a:ext cx="580128" cy="242316"/>
          </a:xfrm>
          <a:prstGeom prst="rightArrow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Arrow 132"/>
          <p:cNvSpPr/>
          <p:nvPr/>
        </p:nvSpPr>
        <p:spPr>
          <a:xfrm>
            <a:off x="4001654" y="920771"/>
            <a:ext cx="409528" cy="31362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/>
          <p:cNvSpPr/>
          <p:nvPr/>
        </p:nvSpPr>
        <p:spPr>
          <a:xfrm>
            <a:off x="6074271" y="5712726"/>
            <a:ext cx="874306" cy="914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3306052" y="1705148"/>
            <a:ext cx="5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3306052" y="3701781"/>
            <a:ext cx="58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8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7620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Microcontroller Unit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8839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Microcontroller unit [ 16F877A ]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Translate the tilt angle data to displacement of mouse cursor that is calculating   new         hand position from stationary point.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Communicates with operating  system through the use of a device driver.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Identify the key combination of the key glove and send corresponding controlled signals  to  switching matrix of  the  key encoder.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2014\Projects\Key board\2nd Prgress\HAND\Photo05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09800" y="457200"/>
            <a:ext cx="44958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Physical  view  of the Developed Power supply unit and PIC basic circuit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537686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Clr>
                <a:schemeClr val="bg2">
                  <a:lumMod val="10000"/>
                </a:schemeClr>
              </a:buClr>
              <a:buNone/>
            </a:pPr>
            <a:endParaRPr lang="en-US" dirty="0" smtClean="0"/>
          </a:p>
          <a:p>
            <a:endParaRPr lang="en-US" dirty="0"/>
          </a:p>
          <a:p>
            <a:pPr>
              <a:lnSpc>
                <a:spcPct val="200000"/>
              </a:lnSpc>
              <a:buClrTx/>
            </a:pPr>
            <a:r>
              <a:rPr lang="en-US" dirty="0" smtClean="0"/>
              <a:t>Designed the system and wearable module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buClrTx/>
            </a:pPr>
            <a:r>
              <a:rPr lang="en-US" dirty="0" smtClean="0"/>
              <a:t>Purchased most of the  required components for the project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buClrTx/>
            </a:pPr>
            <a:r>
              <a:rPr lang="en-US" dirty="0" smtClean="0"/>
              <a:t>Developed the power supply circuit , PIC basic circuit &amp; wearable module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buClrTx/>
            </a:pPr>
            <a:r>
              <a:rPr lang="en-US" dirty="0" smtClean="0"/>
              <a:t>Tested the ADXL 335 accelerometer sensor.</a:t>
            </a:r>
          </a:p>
          <a:p>
            <a:pPr>
              <a:lnSpc>
                <a:spcPct val="200000"/>
              </a:lnSpc>
              <a:buClrTx/>
            </a:pPr>
            <a:r>
              <a:rPr lang="en-US" dirty="0" smtClean="0"/>
              <a:t>Studying the programing language MIKRO C.</a:t>
            </a:r>
          </a:p>
          <a:p>
            <a:pPr>
              <a:lnSpc>
                <a:spcPct val="200000"/>
              </a:lnSpc>
              <a:buClrTx/>
            </a:pPr>
            <a:endParaRPr lang="en-US" dirty="0"/>
          </a:p>
          <a:p>
            <a:pPr marL="0" indent="0" eaLnBrk="1" hangingPunct="1">
              <a:buClr>
                <a:schemeClr val="bg2">
                  <a:lumMod val="10000"/>
                </a:schemeClr>
              </a:buCl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762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Current status of the project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4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64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>
              <a:lnSpc>
                <a:spcPct val="25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 Develop </a:t>
            </a:r>
            <a:r>
              <a:rPr lang="en-US" dirty="0"/>
              <a:t>all the circuits.</a:t>
            </a:r>
          </a:p>
          <a:p>
            <a:pPr>
              <a:lnSpc>
                <a:spcPct val="25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 Develop </a:t>
            </a:r>
            <a:r>
              <a:rPr lang="en-US" dirty="0"/>
              <a:t>the programming part of the project.</a:t>
            </a:r>
          </a:p>
          <a:p>
            <a:pPr>
              <a:lnSpc>
                <a:spcPct val="25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 Testing </a:t>
            </a:r>
            <a:r>
              <a:rPr lang="en-US" dirty="0"/>
              <a:t>and calibrating system.</a:t>
            </a:r>
          </a:p>
          <a:p>
            <a:pPr>
              <a:lnSpc>
                <a:spcPct val="25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 Implement </a:t>
            </a:r>
            <a:r>
              <a:rPr lang="en-US" dirty="0"/>
              <a:t>the whole system.</a:t>
            </a:r>
          </a:p>
          <a:p>
            <a:pPr eaLnBrk="1" hangingPunct="1"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925" y="685800"/>
            <a:ext cx="8305800" cy="762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Future plans of the project 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0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514600"/>
            <a:ext cx="6673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THANK YOU 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515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1662752" y="1547883"/>
            <a:ext cx="57912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v"/>
            </a:pPr>
            <a:r>
              <a:rPr lang="en-US" b="1" dirty="0" smtClean="0"/>
              <a:t> Introduction</a:t>
            </a:r>
          </a:p>
          <a:p>
            <a:pPr marL="0" indent="0">
              <a:buClr>
                <a:schemeClr val="bg2">
                  <a:lumMod val="10000"/>
                </a:schemeClr>
              </a:buClr>
              <a:buNone/>
            </a:pPr>
            <a:endParaRPr lang="en-US" b="1" dirty="0" smtClean="0"/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v"/>
            </a:pPr>
            <a:r>
              <a:rPr lang="en-US" b="1" dirty="0" smtClean="0"/>
              <a:t> Proposed system 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v"/>
            </a:pPr>
            <a:endParaRPr lang="en-US" b="1" dirty="0" smtClean="0"/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v"/>
            </a:pPr>
            <a:r>
              <a:rPr lang="en-US" b="1" dirty="0" smtClean="0"/>
              <a:t> Current status of the project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v"/>
            </a:pPr>
            <a:endParaRPr lang="en-US" b="1" dirty="0" smtClean="0"/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v"/>
            </a:pPr>
            <a:r>
              <a:rPr lang="en-US" b="1" dirty="0" smtClean="0"/>
              <a:t> Future plans</a:t>
            </a:r>
          </a:p>
          <a:p>
            <a:pPr lvl="3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914400" y="493594"/>
            <a:ext cx="8229600" cy="86836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+mn-lt"/>
              </a:rPr>
              <a:t>Contents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6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n>
                  <a:solidFill>
                    <a:srgbClr val="002060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n>
                <a:solidFill>
                  <a:srgbClr val="002060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9904" y="4114800"/>
            <a:ext cx="8229600" cy="4389120"/>
          </a:xfrm>
        </p:spPr>
        <p:txBody>
          <a:bodyPr/>
          <a:lstStyle/>
          <a:p>
            <a:pPr algn="just" eaLnBrk="1" hangingPunct="1">
              <a:buClr>
                <a:schemeClr val="bg2">
                  <a:lumMod val="10000"/>
                </a:schemeClr>
              </a:buClr>
              <a:buFont typeface="Wingdings" pitchFamily="2" charset="2"/>
              <a:buChar char="v"/>
            </a:pPr>
            <a:endParaRPr lang="en-US" sz="1200" dirty="0" smtClean="0"/>
          </a:p>
          <a:p>
            <a:pPr algn="just" eaLnBrk="1" hangingPunct="1"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A mouse is a pointing device</a:t>
            </a:r>
            <a:r>
              <a:rPr lang="en-US" dirty="0"/>
              <a:t> </a:t>
            </a:r>
            <a:r>
              <a:rPr lang="en-US" dirty="0" smtClean="0"/>
              <a:t>for human computer interface.</a:t>
            </a:r>
          </a:p>
          <a:p>
            <a:pPr algn="just" eaLnBrk="1" hangingPunct="1"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A Keyboard is the primary text input device for human computer interface.</a:t>
            </a:r>
          </a:p>
        </p:txBody>
      </p:sp>
      <p:pic>
        <p:nvPicPr>
          <p:cNvPr id="1027" name="Picture 3" descr="D:\2014\Projects\Key board\1st PROGRESS\its_hands_keyboard_mous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79895"/>
            <a:ext cx="385354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667301"/>
            <a:ext cx="4114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sz="2600" dirty="0"/>
              <a:t>H</a:t>
            </a:r>
            <a:r>
              <a:rPr lang="en-US" sz="2600" dirty="0" smtClean="0"/>
              <a:t>uman </a:t>
            </a:r>
            <a:r>
              <a:rPr lang="en-US" sz="2600" dirty="0"/>
              <a:t>computer interface is the physical boundary contractions between the human and the input/output devices of a computer.</a:t>
            </a:r>
          </a:p>
        </p:txBody>
      </p:sp>
    </p:spTree>
    <p:extLst>
      <p:ext uri="{BB962C8B-B14F-4D97-AF65-F5344CB8AC3E}">
        <p14:creationId xmlns:p14="http://schemas.microsoft.com/office/powerpoint/2010/main" val="3255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54843" y="497006"/>
            <a:ext cx="8382000" cy="1905000"/>
          </a:xfrm>
        </p:spPr>
        <p:txBody>
          <a:bodyPr/>
          <a:lstStyle/>
          <a:p>
            <a:pPr algn="just">
              <a:buClr>
                <a:schemeClr val="bg2">
                  <a:lumMod val="10000"/>
                </a:schemeClr>
              </a:buClr>
              <a:buFont typeface="Wingdings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Aim</a:t>
            </a:r>
          </a:p>
          <a:p>
            <a:pPr algn="just" eaLnBrk="1" hangingPunct="1">
              <a:buFont typeface="Wingdings 3" pitchFamily="18" charset="2"/>
              <a:buBlip>
                <a:blip r:embed="rId3"/>
              </a:buBlip>
              <a:defRPr/>
            </a:pPr>
            <a:endParaRPr lang="en-US" sz="1000" b="1" dirty="0" smtClean="0"/>
          </a:p>
          <a:p>
            <a:pPr algn="just">
              <a:buClrTx/>
              <a:buFont typeface="Wingdings" pitchFamily="2" charset="2"/>
              <a:buChar char="Ø"/>
              <a:defRPr/>
            </a:pPr>
            <a:r>
              <a:rPr lang="en-US" sz="2800" dirty="0"/>
              <a:t>To design and implement a new conceptual on hand computer key board with a </a:t>
            </a:r>
            <a:r>
              <a:rPr lang="en-US" sz="2800" dirty="0" smtClean="0"/>
              <a:t>mouse.</a:t>
            </a:r>
          </a:p>
          <a:p>
            <a:pPr marL="0" indent="0" algn="just">
              <a:buNone/>
              <a:defRPr/>
            </a:pPr>
            <a:endParaRPr lang="en-US" sz="2800" dirty="0" smtClean="0"/>
          </a:p>
          <a:p>
            <a:pPr lvl="2" algn="just" eaLnBrk="1" hangingPunct="1">
              <a:buFont typeface="Wingdings 2" pitchFamily="18" charset="2"/>
              <a:buNone/>
              <a:defRPr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buFont typeface="Wingdings 3" pitchFamily="18" charset="2"/>
              <a:buNone/>
              <a:defRPr/>
            </a:pPr>
            <a:endParaRPr lang="en-US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07075" y="2133600"/>
            <a:ext cx="8382000" cy="5257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Tx/>
              <a:buFont typeface="Wingdings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Objectives</a:t>
            </a:r>
          </a:p>
          <a:p>
            <a:pPr algn="just"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sz="2800" dirty="0"/>
              <a:t>Assign maximum number of Characters and other keys to limited number of key allocation spaces </a:t>
            </a:r>
            <a:r>
              <a:rPr lang="en-US" sz="2800" dirty="0" smtClean="0"/>
              <a:t> in hand’s </a:t>
            </a:r>
            <a:r>
              <a:rPr lang="en-US" sz="2800" dirty="0"/>
              <a:t>fingers</a:t>
            </a:r>
            <a:r>
              <a:rPr lang="en-US" sz="2800" dirty="0" smtClean="0"/>
              <a:t>.</a:t>
            </a:r>
          </a:p>
          <a:p>
            <a:pPr algn="just"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endParaRPr lang="en-US" sz="1100" dirty="0" smtClean="0"/>
          </a:p>
          <a:p>
            <a:pPr algn="just"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sz="2800" dirty="0"/>
              <a:t>Detect hand movements in the free space  and obtain mouse operations</a:t>
            </a:r>
            <a:r>
              <a:rPr lang="en-US" sz="2800" dirty="0" smtClean="0"/>
              <a:t>.</a:t>
            </a:r>
          </a:p>
          <a:p>
            <a:pPr marL="0" indent="0" algn="just">
              <a:buClr>
                <a:schemeClr val="bg2">
                  <a:lumMod val="10000"/>
                </a:schemeClr>
              </a:buClr>
              <a:buNone/>
            </a:pPr>
            <a:endParaRPr lang="en-US" sz="1100" dirty="0" smtClean="0"/>
          </a:p>
          <a:p>
            <a:pPr algn="just"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sz="2800" dirty="0"/>
              <a:t>To make a Human </a:t>
            </a:r>
            <a:r>
              <a:rPr lang="en-US" sz="2800" dirty="0" smtClean="0"/>
              <a:t>Computer </a:t>
            </a:r>
            <a:r>
              <a:rPr lang="en-US" sz="2800" dirty="0"/>
              <a:t>Interface Device.</a:t>
            </a:r>
          </a:p>
          <a:p>
            <a:pPr algn="just"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endParaRPr lang="en-US" sz="2800" dirty="0"/>
          </a:p>
          <a:p>
            <a:pPr algn="just">
              <a:buClr>
                <a:srgbClr val="FF0000"/>
              </a:buClr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buFont typeface="Wingdings 3" pitchFamily="18" charset="2"/>
              <a:buNone/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528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87416" y="609600"/>
            <a:ext cx="8229600" cy="868362"/>
          </a:xfrm>
          <a:prstGeom prst="rect">
            <a:avLst/>
          </a:prstGeom>
        </p:spPr>
        <p:txBody>
          <a:bodyPr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000" dirty="0" smtClean="0">
                <a:latin typeface="Times New Roman" pitchFamily="18" charset="0"/>
                <a:ea typeface="+mj-ea"/>
                <a:cs typeface="Times New Roman" pitchFamily="18" charset="0"/>
              </a:rPr>
              <a:t>The </a:t>
            </a:r>
            <a:r>
              <a:rPr lang="en-US" sz="5000" dirty="0">
                <a:latin typeface="Times New Roman" pitchFamily="18" charset="0"/>
                <a:ea typeface="+mj-ea"/>
                <a:cs typeface="Times New Roman" pitchFamily="18" charset="0"/>
              </a:rPr>
              <a:t>P</a:t>
            </a:r>
            <a:r>
              <a:rPr lang="en-US" sz="5000" dirty="0" smtClean="0">
                <a:latin typeface="Times New Roman" pitchFamily="18" charset="0"/>
                <a:ea typeface="+mj-ea"/>
                <a:cs typeface="Times New Roman" pitchFamily="18" charset="0"/>
              </a:rPr>
              <a:t>roposed </a:t>
            </a:r>
            <a:r>
              <a:rPr lang="en-US" sz="5000" dirty="0">
                <a:latin typeface="Times New Roman" pitchFamily="18" charset="0"/>
                <a:ea typeface="+mj-ea"/>
                <a:cs typeface="Times New Roman" pitchFamily="18" charset="0"/>
              </a:rPr>
              <a:t>S</a:t>
            </a:r>
            <a:r>
              <a:rPr lang="en-US" sz="5000" dirty="0" smtClean="0">
                <a:latin typeface="Times New Roman" pitchFamily="18" charset="0"/>
                <a:ea typeface="+mj-ea"/>
                <a:cs typeface="Times New Roman" pitchFamily="18" charset="0"/>
              </a:rPr>
              <a:t>ystem</a:t>
            </a:r>
            <a:endParaRPr lang="en-US" sz="5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24600" y="2212743"/>
            <a:ext cx="1087234" cy="214605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pPr algn="ctr"/>
            <a:endParaRPr lang="en-US" dirty="0" smtClean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Interface circuit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95600" y="5006788"/>
            <a:ext cx="1752600" cy="144780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dirty="0">
              <a:latin typeface="Comic Sans MS" pitchFamily="66" charset="0"/>
            </a:endParaRPr>
          </a:p>
          <a:p>
            <a:pPr algn="ctr"/>
            <a:endParaRPr lang="en-US" dirty="0" smtClean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Display</a:t>
            </a:r>
            <a:endParaRPr lang="en-US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9258" y="2263253"/>
            <a:ext cx="1640542" cy="1999396"/>
            <a:chOff x="873457" y="1830506"/>
            <a:chExt cx="1640542" cy="1999396"/>
          </a:xfrm>
          <a:solidFill>
            <a:schemeClr val="bg2"/>
          </a:solidFill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73457" y="1830506"/>
              <a:ext cx="1640542" cy="1012678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+mn-lt"/>
                </a:rPr>
                <a:t>Hand movement detection </a:t>
              </a:r>
              <a:endParaRPr lang="en-US" dirty="0">
                <a:latin typeface="+mn-lt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73457" y="2994645"/>
              <a:ext cx="1640542" cy="835257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omic Sans MS" pitchFamily="66" charset="0"/>
              </a:endParaRPr>
            </a:p>
            <a:p>
              <a:pPr algn="ctr"/>
              <a:r>
                <a:rPr lang="en-US" dirty="0" smtClean="0">
                  <a:latin typeface="+mn-lt"/>
                </a:rPr>
                <a:t>Key Matrix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18366" y="5311588"/>
            <a:ext cx="2687434" cy="83820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dirty="0">
              <a:latin typeface="Comic Sans MS" pitchFamily="66" charset="0"/>
            </a:endParaRPr>
          </a:p>
          <a:p>
            <a:pPr algn="ctr"/>
            <a:r>
              <a:rPr lang="en-US" dirty="0" smtClean="0">
                <a:latin typeface="+mn-lt"/>
              </a:rPr>
              <a:t>Computer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29000" y="1931893"/>
            <a:ext cx="1600200" cy="2796987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pPr algn="ctr"/>
            <a:endParaRPr lang="en-US" dirty="0" smtClean="0">
              <a:latin typeface="+mn-lt"/>
            </a:endParaRPr>
          </a:p>
          <a:p>
            <a:pPr algn="ctr"/>
            <a:endParaRPr lang="en-US" dirty="0" smtClean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Micro</a:t>
            </a:r>
          </a:p>
          <a:p>
            <a:pPr algn="ctr"/>
            <a:r>
              <a:rPr lang="en-US" dirty="0" smtClean="0">
                <a:latin typeface="+mn-lt"/>
              </a:rPr>
              <a:t>controller</a:t>
            </a:r>
            <a:endParaRPr lang="en-US" dirty="0">
              <a:latin typeface="+mn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334000" y="2949388"/>
            <a:ext cx="609600" cy="457200"/>
          </a:xfrm>
          <a:prstGeom prst="rightArrow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4800601" y="5463988"/>
            <a:ext cx="609600" cy="457200"/>
          </a:xfrm>
          <a:prstGeom prst="rightArrow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6553200" y="4647791"/>
            <a:ext cx="609600" cy="457200"/>
          </a:xfrm>
          <a:prstGeom prst="rightArrow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514600" y="2505835"/>
            <a:ext cx="609600" cy="1524000"/>
            <a:chOff x="2783542" y="1981200"/>
            <a:chExt cx="609600" cy="1524000"/>
          </a:xfrm>
          <a:solidFill>
            <a:srgbClr val="002060"/>
          </a:solidFill>
        </p:grpSpPr>
        <p:sp>
          <p:nvSpPr>
            <p:cNvPr id="26" name="Right Arrow 25"/>
            <p:cNvSpPr/>
            <p:nvPr/>
          </p:nvSpPr>
          <p:spPr>
            <a:xfrm>
              <a:off x="2783542" y="1981200"/>
              <a:ext cx="609600" cy="457200"/>
            </a:xfrm>
            <a:prstGeom prst="rightArrow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2783542" y="3048000"/>
              <a:ext cx="609600" cy="457200"/>
            </a:xfrm>
            <a:prstGeom prst="rightArrow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96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54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</a:rPr>
              <a:t>Hand Movement Detection</a:t>
            </a:r>
            <a:endParaRPr 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3916908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1295400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1" dirty="0"/>
              <a:t>Possible </a:t>
            </a:r>
            <a:r>
              <a:rPr lang="en-US" sz="2400" b="1" dirty="0" smtClean="0"/>
              <a:t>Hand </a:t>
            </a:r>
            <a:r>
              <a:rPr lang="en-US" sz="2400" b="1" dirty="0"/>
              <a:t>tilt movements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5313" y="2819400"/>
            <a:ext cx="472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Pitch , the vertical hand  movement            (up or down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5313" y="4338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Yaw, the Horizontal hand movement</a:t>
            </a:r>
          </a:p>
          <a:p>
            <a:r>
              <a:rPr lang="en-US" dirty="0"/>
              <a:t> </a:t>
            </a:r>
            <a:r>
              <a:rPr lang="en-US" dirty="0" smtClean="0"/>
              <a:t>   ( Right or  Left)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33400" y="685800"/>
            <a:ext cx="8077200" cy="5943600"/>
          </a:xfrm>
        </p:spPr>
        <p:txBody>
          <a:bodyPr>
            <a:normAutofit/>
          </a:bodyPr>
          <a:lstStyle/>
          <a:p>
            <a:pPr lvl="1" algn="just" eaLnBrk="1" hangingPunct="1">
              <a:buFont typeface="Verdana" pitchFamily="34" charset="0"/>
              <a:buBlip>
                <a:blip r:embed="rId3"/>
              </a:buBlip>
            </a:pPr>
            <a:endParaRPr lang="en-US" sz="600" dirty="0" smtClean="0"/>
          </a:p>
          <a:p>
            <a:pPr marL="566737" lvl="3" indent="-457200" eaLnBrk="1" hangingPunct="1">
              <a:spcBef>
                <a:spcPts val="400"/>
              </a:spcBef>
              <a:buClr>
                <a:schemeClr val="bg2">
                  <a:lumMod val="10000"/>
                </a:schemeClr>
              </a:buClr>
              <a:buSzPct val="91000"/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2060"/>
                </a:solidFill>
              </a:rPr>
              <a:t>Accelerometer Sensors</a:t>
            </a:r>
          </a:p>
          <a:p>
            <a:pPr marL="1035050" lvl="3" indent="-342900" algn="just">
              <a:lnSpc>
                <a:spcPct val="150000"/>
              </a:lnSpc>
              <a:spcBef>
                <a:spcPts val="400"/>
              </a:spcBef>
              <a:buClrTx/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ADXL 335 is a 3 axis accelerometer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analog signal voltage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outputs.</a:t>
            </a:r>
          </a:p>
          <a:p>
            <a:pPr marL="1035050" lvl="3" indent="-342900" algn="just">
              <a:lnSpc>
                <a:spcPct val="150000"/>
              </a:lnSpc>
              <a:spcBef>
                <a:spcPts val="400"/>
              </a:spcBef>
              <a:buClrTx/>
              <a:buSzPct val="68000"/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en-US" sz="3000" dirty="0" smtClean="0"/>
              <a:t>Features</a:t>
            </a:r>
            <a:endParaRPr lang="en-US" sz="2800" dirty="0"/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3-axis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sensing 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thin, low power package 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Dimensions =15.7mm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×20.3 mm ×1.45 mm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Single-supply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operation: 3 V to 5 V 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Excellent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temperature stability </a:t>
            </a:r>
          </a:p>
          <a:p>
            <a:pPr lvl="3" algn="just" eaLnBrk="1" hangingPunct="1">
              <a:buClr>
                <a:schemeClr val="accent1"/>
              </a:buClr>
              <a:buFont typeface="Wingdings" pitchFamily="2" charset="2"/>
              <a:buChar char="Ø"/>
            </a:pPr>
            <a:endParaRPr lang="en-US" sz="2800" dirty="0" smtClean="0"/>
          </a:p>
          <a:p>
            <a:pPr lvl="3" algn="just" eaLnBrk="1" hangingPunct="1">
              <a:buClr>
                <a:schemeClr val="accent1"/>
              </a:buClr>
              <a:buFont typeface="Wingdings" pitchFamily="2" charset="2"/>
              <a:buChar char="Ø"/>
            </a:pPr>
            <a:endParaRPr lang="en-US" sz="2800" dirty="0" smtClean="0"/>
          </a:p>
        </p:txBody>
      </p:sp>
      <p:pic>
        <p:nvPicPr>
          <p:cNvPr id="6" name="Picture 5" descr="ADXL335-Module-Triple-accelerameter-Analog-Output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619">
            <a:off x="6200549" y="2141341"/>
            <a:ext cx="2212378" cy="2104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2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encrypted-tbn0.gstatic.com/images?q=tbn:ANd9GcQh8apQOHos4lk2BvwNHq7LPbvww6BRwlGCv2xNh8b2npux_J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https://encrypted-tbn0.gstatic.com/images?q=tbn:ANd9GcQh8apQOHos4lk2BvwNHq7LPbvww6BRwlGCv2xNh8b2npux_J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6" descr="https://encrypted-tbn0.gstatic.com/images?q=tbn:ANd9GcQh8apQOHos4lk2BvwNHq7LPbvww6BRwlGCv2xNh8b2npux_JK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219200"/>
            <a:ext cx="7200900" cy="545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8700" y="465138"/>
            <a:ext cx="742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Hand Movement Detection Unit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2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8714" y="381000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Key Matrix</a:t>
            </a:r>
            <a:endParaRPr lang="en-US" sz="36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3" y="1897039"/>
            <a:ext cx="5149757" cy="38827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57082" y="1112293"/>
            <a:ext cx="3322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/>
              <a:t>The Keys  Assign on the Touch points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91201" y="1774686"/>
            <a:ext cx="32185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Alphabet ( A……..Z)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Numbers (0……...9)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Space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Backspace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ESC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Caps Lock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Enter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Brackets ( 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Delete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+ - / =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@ ? , 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Mouse Keys (Right &amp; Left)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FFFF0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484</Words>
  <Application>Microsoft Office PowerPoint</Application>
  <PresentationFormat>On-screen Show (4:3)</PresentationFormat>
  <Paragraphs>136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PowerPoint Presentation</vt:lpstr>
      <vt:lpstr>PowerPoint Presentation</vt:lpstr>
      <vt:lpstr>Introduction</vt:lpstr>
      <vt:lpstr>PowerPoint Presentation</vt:lpstr>
      <vt:lpstr>PowerPoint Presentation</vt:lpstr>
      <vt:lpstr>Hand Movement Detection</vt:lpstr>
      <vt:lpstr>PowerPoint Presentation</vt:lpstr>
      <vt:lpstr>PowerPoint Presentation</vt:lpstr>
      <vt:lpstr>The Key Matrix</vt:lpstr>
      <vt:lpstr>PowerPoint Presentation</vt:lpstr>
      <vt:lpstr>Keyboard unit</vt:lpstr>
      <vt:lpstr>PowerPoint Presentation</vt:lpstr>
      <vt:lpstr>PowerPoint Presentation</vt:lpstr>
      <vt:lpstr>PowerPoint Presentation</vt:lpstr>
      <vt:lpstr>Current status of the project</vt:lpstr>
      <vt:lpstr>Future plans of the project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Dilanka</dc:creator>
  <cp:lastModifiedBy>Dilanka</cp:lastModifiedBy>
  <cp:revision>106</cp:revision>
  <dcterms:created xsi:type="dcterms:W3CDTF">2014-03-07T09:59:47Z</dcterms:created>
  <dcterms:modified xsi:type="dcterms:W3CDTF">2014-07-23T14:41:34Z</dcterms:modified>
</cp:coreProperties>
</file>