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HUaEhVTY3yT6w35+PUHtjj3L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D2D672-79C7-492A-925D-9543441643EB}">
  <a:tblStyle styleId="{4AD2D672-79C7-492A-925D-9543441643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  <a:tblStyle styleId="{8CB522B1-141C-4419-834F-74893883FDC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7F2144-AE17-4EB8-8738-D846FCCB986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8270fb980_0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8270fb980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270fb98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270fb9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270fb98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270fb9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8270fb9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8270fb98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8270fb98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8270fb980_0_5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270fb98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78270fb980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8270fb98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8270fb980_0_4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270fb980_0_2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78270fb980_0_22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78270fb980_0_2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78270fb980_0_2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78270fb980_0_2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270fb980_0_2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78270fb980_0_2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78270fb980_0_2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78270fb980_0_2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78270fb980_0_2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270fb980_0_2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78270fb980_0_2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78270fb980_0_2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270fb980_0_2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78270fb980_0_23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78270fb980_0_23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78270fb980_0_2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78270fb980_0_2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78270fb980_0_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270fb980_0_24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78270fb980_0_24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g78270fb980_0_2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78270fb980_0_2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78270fb980_0_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270fb980_0_25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78270fb980_0_25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78270fb980_0_25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78270fb980_0_25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78270fb980_0_25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78270fb980_0_2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78270fb980_0_2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78270fb980_0_2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270fb980_0_2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78270fb980_0_2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78270fb980_0_2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78270fb980_0_2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270fb980_0_26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78270fb980_0_26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78270fb980_0_26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78270fb980_0_2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78270fb980_0_2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78270fb980_0_2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270fb980_0_27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78270fb980_0_27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78270fb980_0_27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78270fb980_0_2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78270fb980_0_2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78270fb980_0_2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270fb980_0_2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78270fb980_0_27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78270fb980_0_2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78270fb980_0_2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78270fb980_0_2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270fb980_0_28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78270fb980_0_28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78270fb980_0_2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78270fb980_0_2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78270fb980_0_2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270fb980_0_3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78270fb980_0_3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g78270fb980_0_3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78270fb980_0_3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78270fb980_0_3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270fb980_0_3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78270fb980_0_3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g78270fb980_0_3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78270fb980_0_3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78270fb980_0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270fb980_0_4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78270fb980_0_4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g78270fb980_0_4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78270fb980_0_4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78270fb980_0_4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270fb980_0_4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78270fb980_0_4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78270fb980_0_4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g78270fb980_0_4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78270fb980_0_4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78270fb980_0_4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8270fb980_0_4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78270fb980_0_4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g78270fb980_0_4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g78270fb980_0_4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g78270fb980_0_4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g78270fb980_0_4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78270fb980_0_4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78270fb980_0_4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270fb980_0_4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78270fb980_0_4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78270fb980_0_4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78270fb980_0_4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270fb980_0_4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78270fb980_0_4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78270fb980_0_4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8270fb980_0_4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78270fb980_0_4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g78270fb980_0_4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g78270fb980_0_4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78270fb980_0_4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78270fb980_0_4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8270fb980_0_4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78270fb980_0_4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g78270fb980_0_4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g78270fb980_0_4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78270fb980_0_4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78270fb980_0_4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270fb980_0_4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78270fb980_0_4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78270fb980_0_4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78270fb980_0_4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78270fb980_0_4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270fb980_0_4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78270fb980_0_4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78270fb980_0_4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78270fb980_0_4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78270fb980_0_4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270fb980_0_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78270fb980_0_2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78270fb980_0_2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78270fb980_0_2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78270fb980_0_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270fb980_0_3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g78270fb980_0_3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78270fb980_0_3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g78270fb980_0_3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g78270fb980_0_3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hathurangiheshani/MIT_Covid19_Datathon_TeamE" TargetMode="External"/><Relationship Id="rId4" Type="http://schemas.openxmlformats.org/officeDocument/2006/relationships/hyperlink" Target="https://public.tableau.com/profile/chathurangi.pathiravasan#!/vizhome/MITDatathon/MidPresentation?publish=yes" TargetMode="External"/><Relationship Id="rId5" Type="http://schemas.openxmlformats.org/officeDocument/2006/relationships/hyperlink" Target="https://public.tableau.com/profile/raiana#!/vizhome/covid_15893383290120/Dashboard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ychealth/coronavirus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Track E | Megacity Pandemic Response in NYC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Team E_008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Chathurangi Pathiravasan, Ph.D, BU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David Perticone, Ph.D. MIT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Raiana	Rocha, University of São Paulo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and future directions</a:t>
            </a:r>
            <a:endParaRPr/>
          </a:p>
        </p:txBody>
      </p:sp>
      <p:sp>
        <p:nvSpPr>
          <p:cNvPr id="303" name="Google Shape;30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Similar density populations can have different infection rates so there might be other covariates.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variety of approaches showed differences between high and low infection zones using ZIP Code based analysis.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census data should be supplemented with additional variables such as,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Patient specific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about death rates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Lower granularity approaches should be tried.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still various approaches worth exploring.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8270fb980_0_5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09" name="Google Shape;309;g78270fb980_0_5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https://github.com/chathurangiheshani/MIT_Covid19_Datathon_TeamE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Visualization with Tableau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https://public.tableau.com/profile/chathurangi.pathiravasan#!/vizhome/MITDatathon/MidPresentation?publish=yes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https://public.tableau.com/profile/raiana#!/vizhome/covid_15893383290120/Dashboard1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are the patterns in population health and correlations with COVID-19 outcomes in NYC?  (EDA, Feature Engineering).</a:t>
            </a:r>
            <a:endParaRPr/>
          </a:p>
          <a:p>
            <a:pPr indent="-28575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/>
              <a:t>We will explore zip code based analysis including temporal evolution and socio-economic factors.</a:t>
            </a:r>
            <a:endParaRPr sz="2700"/>
          </a:p>
          <a:p>
            <a:pPr indent="-28575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/>
              <a:t>We developed a metric for the infection spread in each ZIP Code and used that to search for differences in high and low infection rate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270fb980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247" name="Google Shape;247;g78270fb980_0_27"/>
          <p:cNvSpPr txBox="1"/>
          <p:nvPr>
            <p:ph idx="1" type="body"/>
          </p:nvPr>
        </p:nvSpPr>
        <p:spPr>
          <a:xfrm>
            <a:off x="838200" y="14689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primary feature dataset used was the </a:t>
            </a:r>
            <a:r>
              <a:rPr lang="en-US" sz="2400"/>
              <a:t>American Community Survey. It has 229 variables by zip code grouped as follows: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NYCHealth github provided zip code granularity of infections counts and rates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https://github.com/nychealth/coronavirus-data</a:t>
            </a:r>
            <a:r>
              <a:rPr lang="en-US" sz="2400"/>
              <a:t> (scraped by all commits to repo)</a:t>
            </a:r>
            <a:endParaRPr sz="2400"/>
          </a:p>
        </p:txBody>
      </p:sp>
      <p:graphicFrame>
        <p:nvGraphicFramePr>
          <p:cNvPr id="248" name="Google Shape;248;g78270fb980_0_27"/>
          <p:cNvGraphicFramePr/>
          <p:nvPr/>
        </p:nvGraphicFramePr>
        <p:xfrm>
          <a:off x="1938284" y="262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{4AD2D672-79C7-492A-925D-9543441643EB}</a:tableStyleId>
              </a:tblPr>
              <a:tblGrid>
                <a:gridCol w="3998275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Category- American Community Survey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Percent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Demographics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Financial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Housing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Commute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Education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Employment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78270fb980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700" y="0"/>
            <a:ext cx="6939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78270fb980_0_33"/>
          <p:cNvSpPr txBox="1"/>
          <p:nvPr>
            <p:ph type="title"/>
          </p:nvPr>
        </p:nvSpPr>
        <p:spPr>
          <a:xfrm>
            <a:off x="455400" y="158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Data Analysis </a:t>
            </a:r>
            <a:endParaRPr/>
          </a:p>
        </p:txBody>
      </p:sp>
      <p:pic>
        <p:nvPicPr>
          <p:cNvPr id="260" name="Google Shape;2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696"/>
            <a:ext cx="12192002" cy="43521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 txBox="1"/>
          <p:nvPr/>
        </p:nvSpPr>
        <p:spPr>
          <a:xfrm>
            <a:off x="6726375" y="5796325"/>
            <a:ext cx="3946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Time Lapse Infections by ZIP Code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561575" y="5796325"/>
            <a:ext cx="3946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Population Density by ZIP Code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8270fb980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Infection growth modeling</a:t>
            </a:r>
            <a:endParaRPr/>
          </a:p>
        </p:txBody>
      </p:sp>
      <p:sp>
        <p:nvSpPr>
          <p:cNvPr id="268" name="Google Shape;268;g78270fb980_0_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2700"/>
              <a:t>We normalize each time Series to be between 0 and 1 and fit to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2700"/>
              <a:t>High and Low infection rate curves are shown on the right.</a:t>
            </a:r>
            <a:endParaRPr sz="27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2700"/>
              <a:t>We selected 30 highly infectious and 30 less infectious Zip Codes and searched for differences</a:t>
            </a:r>
            <a:endParaRPr sz="2700"/>
          </a:p>
        </p:txBody>
      </p:sp>
      <p:pic>
        <p:nvPicPr>
          <p:cNvPr id="269" name="Google Shape;269;g78270fb980_0_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389237"/>
            <a:ext cx="5946300" cy="4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78270fb980_0_39"/>
          <p:cNvSpPr txBox="1"/>
          <p:nvPr/>
        </p:nvSpPr>
        <p:spPr>
          <a:xfrm>
            <a:off x="332066" y="6858000"/>
            <a:ext cx="108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78270fb98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913" y="2787568"/>
            <a:ext cx="1717471" cy="64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g78270fb980_0_547"/>
          <p:cNvGraphicFramePr/>
          <p:nvPr/>
        </p:nvGraphicFramePr>
        <p:xfrm>
          <a:off x="1227188" y="328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{8CB522B1-141C-4419-834F-74893883FDC6}</a:tableStyleId>
              </a:tblPr>
              <a:tblGrid>
                <a:gridCol w="1243700"/>
                <a:gridCol w="4157750"/>
                <a:gridCol w="1566100"/>
                <a:gridCol w="2770075"/>
              </a:tblGrid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Demographic</a:t>
                      </a:r>
                      <a:endParaRPr b="1" sz="1700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Housing</a:t>
                      </a:r>
                      <a:endParaRPr b="1" sz="1700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Commute</a:t>
                      </a:r>
                      <a:endParaRPr b="1" sz="1700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Employment</a:t>
                      </a:r>
                      <a:endParaRPr b="1" sz="1700"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male_under_5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renter_occupied_housing_units_paying_cash_median_gross_rent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commute_35_44_mins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employed_wholesale_trade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male_65_to_66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owner_occupied_housing_units_median_value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walked_to_work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occupation_management_arts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male_70_to_74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owner_occupied_housing_units_upper_value_quartile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worked_at_home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management_business_sci_arts_employed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female_80_to_84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vacant_housing_units_for_sale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no_car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asian_male_55_64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dwellings_3_to_4_units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dwellings_5_to_9_units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median_year_structure_built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male_male_households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median_rent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million_dollar_housing_units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g78270fb980_0_547"/>
          <p:cNvSpPr txBox="1"/>
          <p:nvPr/>
        </p:nvSpPr>
        <p:spPr>
          <a:xfrm>
            <a:off x="838200" y="1690688"/>
            <a:ext cx="10315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Explored all 229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using a Pearson ChiSquared test to identify feature differences. We us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control set of 60 random selected ZIP Codes to exclude chance variable differences.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interesting ACS features are shown below. We used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Fisher Exact Test to determine these could not have arisen from the random set.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78270fb980_0_547"/>
          <p:cNvSpPr txBox="1"/>
          <p:nvPr/>
        </p:nvSpPr>
        <p:spPr>
          <a:xfrm>
            <a:off x="838200" y="299150"/>
            <a:ext cx="10467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Feature Selection based on 𝝌</a:t>
            </a:r>
            <a:r>
              <a:rPr baseline="30000" lang="en-US" sz="4800"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8270fb980_0_376"/>
          <p:cNvSpPr txBox="1"/>
          <p:nvPr>
            <p:ph type="title"/>
          </p:nvPr>
        </p:nvSpPr>
        <p:spPr>
          <a:xfrm>
            <a:off x="285368" y="104516"/>
            <a:ext cx="8538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0000"/>
                </a:solidFill>
              </a:rPr>
              <a:t>Feature selection using Machine Learning</a:t>
            </a:r>
            <a:endParaRPr b="1" sz="2800">
              <a:solidFill>
                <a:srgbClr val="000000"/>
              </a:solidFill>
            </a:endParaRPr>
          </a:p>
        </p:txBody>
      </p:sp>
      <p:graphicFrame>
        <p:nvGraphicFramePr>
          <p:cNvPr id="284" name="Google Shape;284;g78270fb980_0_376"/>
          <p:cNvGraphicFramePr/>
          <p:nvPr/>
        </p:nvGraphicFramePr>
        <p:xfrm>
          <a:off x="8101225" y="793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{337F2144-AE17-4EB8-8738-D846FCCB986D}</a:tableStyleId>
              </a:tblPr>
              <a:tblGrid>
                <a:gridCol w="1319450"/>
                <a:gridCol w="1319450"/>
                <a:gridCol w="1319450"/>
              </a:tblGrid>
              <a:tr h="5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SVM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Sensitivity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Specificity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5" name="Google Shape;285;g78270fb980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2725"/>
            <a:ext cx="4283801" cy="50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78270fb980_0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500" y="988575"/>
            <a:ext cx="4079000" cy="53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78270fb980_0_376"/>
          <p:cNvSpPr txBox="1"/>
          <p:nvPr/>
        </p:nvSpPr>
        <p:spPr>
          <a:xfrm>
            <a:off x="662316" y="6398833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Random Forest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78270fb980_0_376"/>
          <p:cNvSpPr/>
          <p:nvPr/>
        </p:nvSpPr>
        <p:spPr>
          <a:xfrm>
            <a:off x="5608910" y="6398818"/>
            <a:ext cx="25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SVM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78270fb980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07" y="218785"/>
            <a:ext cx="4312920" cy="308065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78270fb980_0_460"/>
          <p:cNvSpPr txBox="1"/>
          <p:nvPr>
            <p:ph type="title"/>
          </p:nvPr>
        </p:nvSpPr>
        <p:spPr>
          <a:xfrm>
            <a:off x="285369" y="104516"/>
            <a:ext cx="416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0000"/>
                </a:solidFill>
              </a:rPr>
              <a:t>Trajectory Analysis </a:t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295" name="Google Shape;295;g78270fb980_0_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61" y="3185173"/>
            <a:ext cx="4018788" cy="316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78270fb980_0_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5013" y="2951145"/>
            <a:ext cx="7839335" cy="36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78270fb980_0_460"/>
          <p:cNvSpPr txBox="1"/>
          <p:nvPr/>
        </p:nvSpPr>
        <p:spPr>
          <a:xfrm>
            <a:off x="4636008" y="612648"/>
            <a:ext cx="6794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expand to all ZIP Codes we used cluster analysis of the infection rate time series 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analysis identified 3 clusters</a:t>
            </a:r>
            <a:endParaRPr sz="1600"/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identified the feature differences based on ChiSquared tests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2020-05-13T21:18:18Z</dcterms:created>
  <dc:creator>ping pert</dc:creator>
</cp:coreProperties>
</file>