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Semi-Bold" charset="1" panose="00000700000000000000"/>
      <p:regular r:id="rId20"/>
    </p:embeddedFont>
    <p:embeddedFont>
      <p:font typeface="Poppins" charset="1" panose="00000500000000000000"/>
      <p:regular r:id="rId21"/>
    </p:embeddedFont>
    <p:embeddedFont>
      <p:font typeface="Poppins Bold" charset="1" panose="00000800000000000000"/>
      <p:regular r:id="rId22"/>
    </p:embeddedFont>
    <p:embeddedFont>
      <p:font typeface="DM Sans" charset="1" panose="00000000000000000000"/>
      <p:regular r:id="rId23"/>
    </p:embeddedFont>
    <p:embeddedFont>
      <p:font typeface="Open Sans Bold" charset="1" panose="020B0806030504020204"/>
      <p:regular r:id="rId24"/>
    </p:embeddedFont>
    <p:embeddedFont>
      <p:font typeface="Open Sans" charset="1" panose="020B0606030504020204"/>
      <p:regular r:id="rId25"/>
    </p:embeddedFont>
    <p:embeddedFont>
      <p:font typeface="Open Sans Light" charset="1" panose="020B0306030504020204"/>
      <p:regular r:id="rId26"/>
    </p:embeddedFont>
    <p:embeddedFont>
      <p:font typeface="DM Sans Bold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6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652409" y="6202353"/>
            <a:ext cx="6983181" cy="1164409"/>
            <a:chOff x="0" y="0"/>
            <a:chExt cx="1839192" cy="3066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306676"/>
            </a:xfrm>
            <a:custGeom>
              <a:avLst/>
              <a:gdLst/>
              <a:ahLst/>
              <a:cxnLst/>
              <a:rect r="r" b="b" t="t" l="l"/>
              <a:pathLst>
                <a:path h="306676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306676"/>
                  </a:lnTo>
                  <a:lnTo>
                    <a:pt x="0" y="306676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344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13863" y="1028700"/>
            <a:ext cx="6474137" cy="6925545"/>
          </a:xfrm>
          <a:custGeom>
            <a:avLst/>
            <a:gdLst/>
            <a:ahLst/>
            <a:cxnLst/>
            <a:rect r="r" b="b" t="t" l="l"/>
            <a:pathLst>
              <a:path h="6925545" w="6474137">
                <a:moveTo>
                  <a:pt x="0" y="0"/>
                </a:moveTo>
                <a:lnTo>
                  <a:pt x="6474137" y="0"/>
                </a:lnTo>
                <a:lnTo>
                  <a:pt x="6474137" y="6925545"/>
                </a:lnTo>
                <a:lnTo>
                  <a:pt x="0" y="69255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00114" y="1256462"/>
            <a:ext cx="13066873" cy="441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CrickInfo</a:t>
            </a:r>
          </a:p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Project 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35017" y="6371867"/>
            <a:ext cx="6617965" cy="86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5"/>
              </a:lnSpc>
            </a:pPr>
            <a:r>
              <a:rPr lang="en-US" sz="3245" spc="-64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NAME - ALGO RANGERS</a:t>
            </a:r>
          </a:p>
          <a:p>
            <a:pPr algn="ctr">
              <a:lnSpc>
                <a:spcPts val="3245"/>
              </a:lnSpc>
            </a:pPr>
            <a:r>
              <a:rPr lang="en-US" sz="3245" spc="-64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NUMBER 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8421" y="5448138"/>
            <a:ext cx="8373748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SRI LANKA CRICKET SQUAD SELECTOR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561" y="-217214"/>
            <a:ext cx="7499923" cy="10135031"/>
          </a:xfrm>
          <a:custGeom>
            <a:avLst/>
            <a:gdLst/>
            <a:ahLst/>
            <a:cxnLst/>
            <a:rect r="r" b="b" t="t" l="l"/>
            <a:pathLst>
              <a:path h="10135031" w="7499923">
                <a:moveTo>
                  <a:pt x="0" y="0"/>
                </a:moveTo>
                <a:lnTo>
                  <a:pt x="7499923" y="0"/>
                </a:lnTo>
                <a:lnTo>
                  <a:pt x="7499923" y="10135031"/>
                </a:lnTo>
                <a:lnTo>
                  <a:pt x="0" y="1013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94763"/>
            <a:ext cx="5215900" cy="3709809"/>
          </a:xfrm>
          <a:custGeom>
            <a:avLst/>
            <a:gdLst/>
            <a:ahLst/>
            <a:cxnLst/>
            <a:rect r="r" b="b" t="t" l="l"/>
            <a:pathLst>
              <a:path h="3709809" w="5215900">
                <a:moveTo>
                  <a:pt x="0" y="0"/>
                </a:moveTo>
                <a:lnTo>
                  <a:pt x="5215900" y="0"/>
                </a:lnTo>
                <a:lnTo>
                  <a:pt x="5215900" y="3709809"/>
                </a:lnTo>
                <a:lnTo>
                  <a:pt x="0" y="3709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043257" y="3894763"/>
            <a:ext cx="5215900" cy="3709809"/>
          </a:xfrm>
          <a:custGeom>
            <a:avLst/>
            <a:gdLst/>
            <a:ahLst/>
            <a:cxnLst/>
            <a:rect r="r" b="b" t="t" l="l"/>
            <a:pathLst>
              <a:path h="3709809" w="5215900">
                <a:moveTo>
                  <a:pt x="0" y="0"/>
                </a:moveTo>
                <a:lnTo>
                  <a:pt x="5215901" y="0"/>
                </a:lnTo>
                <a:lnTo>
                  <a:pt x="5215901" y="3709809"/>
                </a:lnTo>
                <a:lnTo>
                  <a:pt x="0" y="37098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536040" y="3897578"/>
            <a:ext cx="5211942" cy="3706994"/>
          </a:xfrm>
          <a:custGeom>
            <a:avLst/>
            <a:gdLst/>
            <a:ahLst/>
            <a:cxnLst/>
            <a:rect r="r" b="b" t="t" l="l"/>
            <a:pathLst>
              <a:path h="3706994" w="5211942">
                <a:moveTo>
                  <a:pt x="0" y="0"/>
                </a:moveTo>
                <a:lnTo>
                  <a:pt x="5211942" y="0"/>
                </a:lnTo>
                <a:lnTo>
                  <a:pt x="5211942" y="3706994"/>
                </a:lnTo>
                <a:lnTo>
                  <a:pt x="0" y="3706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534964" y="1311653"/>
            <a:ext cx="13218073" cy="132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8"/>
              </a:lnSpc>
            </a:pPr>
            <a:r>
              <a:rPr lang="en-US" b="true" sz="8472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Interface (UI)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91623" y="7722815"/>
            <a:ext cx="389370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orm to select match type, pitch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condition, etc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44707" y="7722815"/>
            <a:ext cx="401300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</a:t>
            </a: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of selected players with stats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7825" y="7746945"/>
            <a:ext cx="405765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</a:t>
            </a:r>
            <a:r>
              <a:rPr lang="en-US" b="true" sz="1899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onsive &amp; user-friendly design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1987" y="2428623"/>
            <a:ext cx="5996225" cy="453740"/>
            <a:chOff x="0" y="0"/>
            <a:chExt cx="2007286" cy="1518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286" cy="151893"/>
            </a:xfrm>
            <a:custGeom>
              <a:avLst/>
              <a:gdLst/>
              <a:ahLst/>
              <a:cxnLst/>
              <a:rect r="r" b="b" t="t" l="l"/>
              <a:pathLst>
                <a:path h="151893" w="2007286">
                  <a:moveTo>
                    <a:pt x="64557" y="0"/>
                  </a:moveTo>
                  <a:lnTo>
                    <a:pt x="1942729" y="0"/>
                  </a:lnTo>
                  <a:cubicBezTo>
                    <a:pt x="1959851" y="0"/>
                    <a:pt x="1976271" y="6801"/>
                    <a:pt x="1988377" y="18908"/>
                  </a:cubicBezTo>
                  <a:cubicBezTo>
                    <a:pt x="2000484" y="31015"/>
                    <a:pt x="2007286" y="47435"/>
                    <a:pt x="2007286" y="64557"/>
                  </a:cubicBezTo>
                  <a:lnTo>
                    <a:pt x="2007286" y="87336"/>
                  </a:lnTo>
                  <a:cubicBezTo>
                    <a:pt x="2007286" y="104458"/>
                    <a:pt x="2000484" y="120878"/>
                    <a:pt x="1988377" y="132985"/>
                  </a:cubicBezTo>
                  <a:cubicBezTo>
                    <a:pt x="1976271" y="145092"/>
                    <a:pt x="1959851" y="151893"/>
                    <a:pt x="1942729" y="151893"/>
                  </a:cubicBezTo>
                  <a:lnTo>
                    <a:pt x="64557" y="151893"/>
                  </a:lnTo>
                  <a:cubicBezTo>
                    <a:pt x="47435" y="151893"/>
                    <a:pt x="31015" y="145092"/>
                    <a:pt x="18908" y="132985"/>
                  </a:cubicBezTo>
                  <a:cubicBezTo>
                    <a:pt x="6801" y="120878"/>
                    <a:pt x="0" y="104458"/>
                    <a:pt x="0" y="87336"/>
                  </a:cubicBezTo>
                  <a:lnTo>
                    <a:pt x="0" y="64557"/>
                  </a:lnTo>
                  <a:cubicBezTo>
                    <a:pt x="0" y="47435"/>
                    <a:pt x="6801" y="31015"/>
                    <a:pt x="18908" y="18908"/>
                  </a:cubicBezTo>
                  <a:cubicBezTo>
                    <a:pt x="31015" y="6801"/>
                    <a:pt x="47435" y="0"/>
                    <a:pt x="6455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007286" cy="66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1987" y="3251371"/>
            <a:ext cx="6269193" cy="2128485"/>
            <a:chOff x="0" y="0"/>
            <a:chExt cx="2098664" cy="7125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98664" cy="712528"/>
            </a:xfrm>
            <a:custGeom>
              <a:avLst/>
              <a:gdLst/>
              <a:ahLst/>
              <a:cxnLst/>
              <a:rect r="r" b="b" t="t" l="l"/>
              <a:pathLst>
                <a:path h="712528" w="2098664">
                  <a:moveTo>
                    <a:pt x="61746" y="0"/>
                  </a:moveTo>
                  <a:lnTo>
                    <a:pt x="2036918" y="0"/>
                  </a:lnTo>
                  <a:cubicBezTo>
                    <a:pt x="2071020" y="0"/>
                    <a:pt x="2098664" y="27645"/>
                    <a:pt x="2098664" y="61746"/>
                  </a:cubicBezTo>
                  <a:lnTo>
                    <a:pt x="2098664" y="650782"/>
                  </a:lnTo>
                  <a:cubicBezTo>
                    <a:pt x="2098664" y="667158"/>
                    <a:pt x="2092159" y="682864"/>
                    <a:pt x="2080579" y="694443"/>
                  </a:cubicBezTo>
                  <a:cubicBezTo>
                    <a:pt x="2068999" y="706023"/>
                    <a:pt x="2053294" y="712528"/>
                    <a:pt x="2036918" y="712528"/>
                  </a:cubicBezTo>
                  <a:lnTo>
                    <a:pt x="61746" y="712528"/>
                  </a:lnTo>
                  <a:cubicBezTo>
                    <a:pt x="27645" y="712528"/>
                    <a:pt x="0" y="684883"/>
                    <a:pt x="0" y="650782"/>
                  </a:cubicBezTo>
                  <a:lnTo>
                    <a:pt x="0" y="61746"/>
                  </a:lnTo>
                  <a:cubicBezTo>
                    <a:pt x="0" y="27645"/>
                    <a:pt x="27645" y="0"/>
                    <a:pt x="61746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098664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1987" y="5827902"/>
            <a:ext cx="6851507" cy="1407380"/>
            <a:chOff x="0" y="0"/>
            <a:chExt cx="2293598" cy="4711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93598" cy="471132"/>
            </a:xfrm>
            <a:custGeom>
              <a:avLst/>
              <a:gdLst/>
              <a:ahLst/>
              <a:cxnLst/>
              <a:rect r="r" b="b" t="t" l="l"/>
              <a:pathLst>
                <a:path h="471132" w="2293598">
                  <a:moveTo>
                    <a:pt x="56498" y="0"/>
                  </a:moveTo>
                  <a:lnTo>
                    <a:pt x="2237100" y="0"/>
                  </a:lnTo>
                  <a:cubicBezTo>
                    <a:pt x="2252084" y="0"/>
                    <a:pt x="2266455" y="5952"/>
                    <a:pt x="2277050" y="16548"/>
                  </a:cubicBezTo>
                  <a:cubicBezTo>
                    <a:pt x="2287646" y="27143"/>
                    <a:pt x="2293598" y="41514"/>
                    <a:pt x="2293598" y="56498"/>
                  </a:cubicBezTo>
                  <a:lnTo>
                    <a:pt x="2293598" y="414634"/>
                  </a:lnTo>
                  <a:cubicBezTo>
                    <a:pt x="2293598" y="429618"/>
                    <a:pt x="2287646" y="443989"/>
                    <a:pt x="2277050" y="454584"/>
                  </a:cubicBezTo>
                  <a:cubicBezTo>
                    <a:pt x="2266455" y="465180"/>
                    <a:pt x="2252084" y="471132"/>
                    <a:pt x="2237100" y="471132"/>
                  </a:cubicBezTo>
                  <a:lnTo>
                    <a:pt x="56498" y="471132"/>
                  </a:lnTo>
                  <a:cubicBezTo>
                    <a:pt x="41514" y="471132"/>
                    <a:pt x="27143" y="465180"/>
                    <a:pt x="16548" y="454584"/>
                  </a:cubicBezTo>
                  <a:cubicBezTo>
                    <a:pt x="5952" y="443989"/>
                    <a:pt x="0" y="429618"/>
                    <a:pt x="0" y="414634"/>
                  </a:cubicBezTo>
                  <a:lnTo>
                    <a:pt x="0" y="56498"/>
                  </a:lnTo>
                  <a:cubicBezTo>
                    <a:pt x="0" y="41514"/>
                    <a:pt x="5952" y="27143"/>
                    <a:pt x="16548" y="16548"/>
                  </a:cubicBezTo>
                  <a:cubicBezTo>
                    <a:pt x="27143" y="5952"/>
                    <a:pt x="41514" y="0"/>
                    <a:pt x="5649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293598" cy="385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351780" y="2591281"/>
            <a:ext cx="2505815" cy="5104438"/>
          </a:xfrm>
          <a:custGeom>
            <a:avLst/>
            <a:gdLst/>
            <a:ahLst/>
            <a:cxnLst/>
            <a:rect r="r" b="b" t="t" l="l"/>
            <a:pathLst>
              <a:path h="5104438" w="2505815">
                <a:moveTo>
                  <a:pt x="0" y="0"/>
                </a:moveTo>
                <a:lnTo>
                  <a:pt x="2505815" y="0"/>
                </a:lnTo>
                <a:lnTo>
                  <a:pt x="2505815" y="5104438"/>
                </a:lnTo>
                <a:lnTo>
                  <a:pt x="0" y="5104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75374" y="2265438"/>
            <a:ext cx="7821599" cy="6228837"/>
          </a:xfrm>
          <a:custGeom>
            <a:avLst/>
            <a:gdLst/>
            <a:ahLst/>
            <a:cxnLst/>
            <a:rect r="r" b="b" t="t" l="l"/>
            <a:pathLst>
              <a:path h="6228837" w="7821599">
                <a:moveTo>
                  <a:pt x="0" y="0"/>
                </a:moveTo>
                <a:lnTo>
                  <a:pt x="7821599" y="0"/>
                </a:lnTo>
                <a:lnTo>
                  <a:pt x="7821599" y="6228837"/>
                </a:lnTo>
                <a:lnTo>
                  <a:pt x="0" y="6228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77296"/>
            <a:ext cx="8011662" cy="10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b="true" sz="76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 &amp; API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47882" y="2476216"/>
            <a:ext cx="5764434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b="true" sz="29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Framework:-</a:t>
            </a: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Flask or FastAPI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76182" y="3439424"/>
            <a:ext cx="5580801" cy="1714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5"/>
              </a:lnSpc>
            </a:pPr>
            <a:r>
              <a:rPr lang="en-US" b="true" sz="2011" spc="3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Endpoints: </a:t>
            </a:r>
          </a:p>
          <a:p>
            <a:pPr algn="just">
              <a:lnSpc>
                <a:spcPts val="2715"/>
              </a:lnSpc>
            </a:pPr>
          </a:p>
          <a:p>
            <a:pPr algn="just" marL="434306" indent="-217153" lvl="1">
              <a:lnSpc>
                <a:spcPts val="2715"/>
              </a:lnSpc>
              <a:buFont typeface="Arial"/>
              <a:buChar char="•"/>
            </a:pPr>
            <a:r>
              <a:rPr lang="en-US" b="true" sz="2011" spc="3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 - Accepts inputs and returns predicted squad.</a:t>
            </a:r>
          </a:p>
          <a:p>
            <a:pPr algn="just" marL="434306" indent="-217153" lvl="1">
              <a:lnSpc>
                <a:spcPts val="2715"/>
              </a:lnSpc>
              <a:buFont typeface="Arial"/>
              <a:buChar char="•"/>
            </a:pPr>
            <a:r>
              <a:rPr lang="en-US" b="true" sz="2011" spc="32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Players - Fetches player stats.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76182" y="5998981"/>
            <a:ext cx="2069145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2"/>
              </a:lnSpc>
            </a:pPr>
            <a:r>
              <a:rPr lang="en-US" sz="29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Dataflow:-</a:t>
            </a: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76182" y="6493492"/>
            <a:ext cx="6118817" cy="1064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15"/>
              </a:lnSpc>
            </a:pPr>
            <a:r>
              <a:rPr lang="en-US" b="true" sz="2085" spc="33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 → API → Model → Response → UI</a:t>
            </a:r>
          </a:p>
          <a:p>
            <a:pPr algn="just">
              <a:lnSpc>
                <a:spcPts val="2815"/>
              </a:lnSpc>
            </a:pPr>
          </a:p>
          <a:p>
            <a:pPr algn="just">
              <a:lnSpc>
                <a:spcPts val="281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3357" y="1936759"/>
            <a:ext cx="5697588" cy="5697588"/>
          </a:xfrm>
          <a:custGeom>
            <a:avLst/>
            <a:gdLst/>
            <a:ahLst/>
            <a:cxnLst/>
            <a:rect r="r" b="b" t="t" l="l"/>
            <a:pathLst>
              <a:path h="5697588" w="5697588">
                <a:moveTo>
                  <a:pt x="0" y="0"/>
                </a:moveTo>
                <a:lnTo>
                  <a:pt x="5697588" y="0"/>
                </a:lnTo>
                <a:lnTo>
                  <a:pt x="5697588" y="5697588"/>
                </a:lnTo>
                <a:lnTo>
                  <a:pt x="0" y="5697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6698" y="4737928"/>
            <a:ext cx="12510863" cy="2655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omplete data for some players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Aligning player roles across different match formats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Ensuring fairness in player selection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Keeping the model explainable and unbiased</a:t>
            </a:r>
          </a:p>
          <a:p>
            <a:pPr algn="l" marL="0" indent="0" lvl="0">
              <a:lnSpc>
                <a:spcPts val="426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26698" y="1345457"/>
            <a:ext cx="10242199" cy="299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6"/>
              </a:lnSpc>
            </a:pPr>
            <a:r>
              <a:rPr lang="en-US" sz="1143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Faced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34919" y="2601119"/>
            <a:ext cx="5224381" cy="5924556"/>
          </a:xfrm>
          <a:custGeom>
            <a:avLst/>
            <a:gdLst/>
            <a:ahLst/>
            <a:cxnLst/>
            <a:rect r="r" b="b" t="t" l="l"/>
            <a:pathLst>
              <a:path h="5924556" w="5224381">
                <a:moveTo>
                  <a:pt x="0" y="0"/>
                </a:moveTo>
                <a:lnTo>
                  <a:pt x="5224381" y="0"/>
                </a:lnTo>
                <a:lnTo>
                  <a:pt x="5224381" y="5924556"/>
                </a:lnTo>
                <a:lnTo>
                  <a:pt x="0" y="592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4845" y="4737928"/>
            <a:ext cx="11295793" cy="318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fitn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ess &amp; injury tracking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l-time performance updates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deep learning for form prediction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</a:t>
            </a: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end to women’s teams or international teams</a:t>
            </a:r>
          </a:p>
          <a:p>
            <a:pPr algn="l" marL="681635" indent="-340818" lvl="1">
              <a:lnSpc>
                <a:spcPts val="4262"/>
              </a:lnSpc>
              <a:spcBef>
                <a:spcPct val="0"/>
              </a:spcBef>
              <a:buFont typeface="Arial"/>
              <a:buChar char="•"/>
            </a:pPr>
            <a:r>
              <a:rPr lang="en-US" sz="3157" spc="189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 voice-based UI for accessibility</a:t>
            </a:r>
          </a:p>
          <a:p>
            <a:pPr algn="l" marL="0" indent="0" lvl="0">
              <a:lnSpc>
                <a:spcPts val="426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26698" y="1181100"/>
            <a:ext cx="12000853" cy="2992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6"/>
              </a:lnSpc>
            </a:pPr>
            <a:r>
              <a:rPr lang="en-US" sz="11439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Improvements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52409" y="6483944"/>
            <a:ext cx="7302936" cy="1052894"/>
            <a:chOff x="0" y="0"/>
            <a:chExt cx="1923407" cy="2773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23407" cy="277306"/>
            </a:xfrm>
            <a:custGeom>
              <a:avLst/>
              <a:gdLst/>
              <a:ahLst/>
              <a:cxnLst/>
              <a:rect r="r" b="b" t="t" l="l"/>
              <a:pathLst>
                <a:path h="277306" w="1923407">
                  <a:moveTo>
                    <a:pt x="0" y="0"/>
                  </a:moveTo>
                  <a:lnTo>
                    <a:pt x="1923407" y="0"/>
                  </a:lnTo>
                  <a:lnTo>
                    <a:pt x="1923407" y="277306"/>
                  </a:lnTo>
                  <a:lnTo>
                    <a:pt x="0" y="277306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23407" cy="315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994895" y="6522044"/>
            <a:ext cx="6617965" cy="91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ALGO RANGERS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NUMBER 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95420" y="2636305"/>
            <a:ext cx="8011990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Our Team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95420" y="3755763"/>
            <a:ext cx="7898287" cy="341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</a:t>
            </a: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ug1-0323   W.G.K.C. De Mel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22ug1-0010   T.H.R C. Nirosha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22ug1-0013   T.H.R C. Nadeesha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22ug1-0082   H.V. Rashini Nilumika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22ug1-0233   T.T. Jayasekara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22ug1-0460  A.V.D. Amarathunga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22ug1-0459  S.S.D. Fernando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22ug1-0281   P.N.M.S.S. Wijesinghe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22ug1-0471   K.K.P. Bimsara</a:t>
            </a:r>
          </a:p>
          <a:p>
            <a:pPr algn="l" marL="0" indent="0" lvl="0">
              <a:lnSpc>
                <a:spcPts val="2724"/>
              </a:lnSpc>
              <a:spcBef>
                <a:spcPct val="0"/>
              </a:spcBef>
            </a:pPr>
            <a:r>
              <a:rPr lang="en-US" sz="2017" spc="12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22ug1-0472  K.G.P. Kavishka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Team Algo Rangers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3111" y="3474019"/>
            <a:ext cx="14821778" cy="1363295"/>
            <a:chOff x="0" y="0"/>
            <a:chExt cx="4961712" cy="4563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1712" cy="456374"/>
            </a:xfrm>
            <a:custGeom>
              <a:avLst/>
              <a:gdLst/>
              <a:ahLst/>
              <a:cxnLst/>
              <a:rect r="r" b="b" t="t" l="l"/>
              <a:pathLst>
                <a:path h="456374" w="4961712">
                  <a:moveTo>
                    <a:pt x="26117" y="0"/>
                  </a:moveTo>
                  <a:lnTo>
                    <a:pt x="4935596" y="0"/>
                  </a:lnTo>
                  <a:cubicBezTo>
                    <a:pt x="4942522" y="0"/>
                    <a:pt x="4949165" y="2752"/>
                    <a:pt x="4954063" y="7649"/>
                  </a:cubicBezTo>
                  <a:cubicBezTo>
                    <a:pt x="4958961" y="12547"/>
                    <a:pt x="4961712" y="19190"/>
                    <a:pt x="4961712" y="26117"/>
                  </a:cubicBezTo>
                  <a:lnTo>
                    <a:pt x="4961712" y="430257"/>
                  </a:lnTo>
                  <a:cubicBezTo>
                    <a:pt x="4961712" y="444681"/>
                    <a:pt x="4950020" y="456374"/>
                    <a:pt x="4935596" y="456374"/>
                  </a:cubicBezTo>
                  <a:lnTo>
                    <a:pt x="26117" y="456374"/>
                  </a:lnTo>
                  <a:cubicBezTo>
                    <a:pt x="19190" y="456374"/>
                    <a:pt x="12547" y="453623"/>
                    <a:pt x="7649" y="448725"/>
                  </a:cubicBezTo>
                  <a:cubicBezTo>
                    <a:pt x="2752" y="443827"/>
                    <a:pt x="0" y="437184"/>
                    <a:pt x="0" y="430257"/>
                  </a:cubicBezTo>
                  <a:lnTo>
                    <a:pt x="0" y="26117"/>
                  </a:lnTo>
                  <a:cubicBezTo>
                    <a:pt x="0" y="19190"/>
                    <a:pt x="2752" y="12547"/>
                    <a:pt x="7649" y="7649"/>
                  </a:cubicBezTo>
                  <a:cubicBezTo>
                    <a:pt x="12547" y="2752"/>
                    <a:pt x="19190" y="0"/>
                    <a:pt x="2611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4961712" cy="370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27136" y="5888745"/>
            <a:ext cx="14433728" cy="1694796"/>
            <a:chOff x="0" y="0"/>
            <a:chExt cx="4831809" cy="5673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31809" cy="567347"/>
            </a:xfrm>
            <a:custGeom>
              <a:avLst/>
              <a:gdLst/>
              <a:ahLst/>
              <a:cxnLst/>
              <a:rect r="r" b="b" t="t" l="l"/>
              <a:pathLst>
                <a:path h="567347" w="4831809">
                  <a:moveTo>
                    <a:pt x="26819" y="0"/>
                  </a:moveTo>
                  <a:lnTo>
                    <a:pt x="4804990" y="0"/>
                  </a:lnTo>
                  <a:cubicBezTo>
                    <a:pt x="4812103" y="0"/>
                    <a:pt x="4818925" y="2826"/>
                    <a:pt x="4823954" y="7855"/>
                  </a:cubicBezTo>
                  <a:cubicBezTo>
                    <a:pt x="4828984" y="12885"/>
                    <a:pt x="4831809" y="19706"/>
                    <a:pt x="4831809" y="26819"/>
                  </a:cubicBezTo>
                  <a:lnTo>
                    <a:pt x="4831809" y="540528"/>
                  </a:lnTo>
                  <a:cubicBezTo>
                    <a:pt x="4831809" y="547641"/>
                    <a:pt x="4828984" y="554462"/>
                    <a:pt x="4823954" y="559492"/>
                  </a:cubicBezTo>
                  <a:cubicBezTo>
                    <a:pt x="4818925" y="564521"/>
                    <a:pt x="4812103" y="567347"/>
                    <a:pt x="4804990" y="567347"/>
                  </a:cubicBezTo>
                  <a:lnTo>
                    <a:pt x="26819" y="567347"/>
                  </a:lnTo>
                  <a:cubicBezTo>
                    <a:pt x="19706" y="567347"/>
                    <a:pt x="12885" y="564521"/>
                    <a:pt x="7855" y="559492"/>
                  </a:cubicBezTo>
                  <a:cubicBezTo>
                    <a:pt x="2826" y="554462"/>
                    <a:pt x="0" y="547641"/>
                    <a:pt x="0" y="540528"/>
                  </a:cubicBezTo>
                  <a:lnTo>
                    <a:pt x="0" y="26819"/>
                  </a:lnTo>
                  <a:cubicBezTo>
                    <a:pt x="0" y="19706"/>
                    <a:pt x="2826" y="12885"/>
                    <a:pt x="7855" y="7855"/>
                  </a:cubicBezTo>
                  <a:cubicBezTo>
                    <a:pt x="12885" y="2826"/>
                    <a:pt x="19706" y="0"/>
                    <a:pt x="2681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4831809" cy="481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1610" y="5143500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4"/>
                </a:lnTo>
                <a:lnTo>
                  <a:pt x="0" y="1252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734024" y="3088658"/>
            <a:ext cx="2819953" cy="770722"/>
            <a:chOff x="0" y="0"/>
            <a:chExt cx="742704" cy="2029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2704" cy="202988"/>
            </a:xfrm>
            <a:custGeom>
              <a:avLst/>
              <a:gdLst/>
              <a:ahLst/>
              <a:cxnLst/>
              <a:rect r="r" b="b" t="t" l="l"/>
              <a:pathLst>
                <a:path h="202988" w="742704">
                  <a:moveTo>
                    <a:pt x="101494" y="0"/>
                  </a:moveTo>
                  <a:lnTo>
                    <a:pt x="641209" y="0"/>
                  </a:lnTo>
                  <a:cubicBezTo>
                    <a:pt x="668127" y="0"/>
                    <a:pt x="693943" y="10693"/>
                    <a:pt x="712977" y="29727"/>
                  </a:cubicBezTo>
                  <a:cubicBezTo>
                    <a:pt x="732010" y="48761"/>
                    <a:pt x="742704" y="74576"/>
                    <a:pt x="742704" y="101494"/>
                  </a:cubicBezTo>
                  <a:lnTo>
                    <a:pt x="742704" y="101494"/>
                  </a:lnTo>
                  <a:cubicBezTo>
                    <a:pt x="742704" y="157548"/>
                    <a:pt x="697263" y="202988"/>
                    <a:pt x="641209" y="202988"/>
                  </a:cubicBezTo>
                  <a:lnTo>
                    <a:pt x="101494" y="202988"/>
                  </a:lnTo>
                  <a:cubicBezTo>
                    <a:pt x="45441" y="202988"/>
                    <a:pt x="0" y="157548"/>
                    <a:pt x="0" y="101494"/>
                  </a:cubicBezTo>
                  <a:lnTo>
                    <a:pt x="0" y="101494"/>
                  </a:lnTo>
                  <a:cubicBezTo>
                    <a:pt x="0" y="45441"/>
                    <a:pt x="45441" y="0"/>
                    <a:pt x="1014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42704" cy="24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18937" y="1224238"/>
            <a:ext cx="10248239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08343" y="6340781"/>
            <a:ext cx="12071313" cy="109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6"/>
              </a:lnSpc>
              <a:spcBef>
                <a:spcPct val="0"/>
              </a:spcBef>
            </a:pP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</a:t>
            </a:r>
            <a:r>
              <a:rPr lang="en-US" sz="2182" spc="13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ual selection is time-consuming and subjective. Our system uses data to assist selectors with objective, performance-based squad recommendations.</a:t>
            </a:r>
          </a:p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44940" y="3768506"/>
            <a:ext cx="12988640" cy="93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95"/>
              </a:lnSpc>
              <a:spcBef>
                <a:spcPct val="0"/>
              </a:spcBef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uild a web application that recommends an optimal Sri Lankan cricket squad using machine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636721" y="3262253"/>
            <a:ext cx="3007705" cy="4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b="true" sz="27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GOAL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319855" y="5503384"/>
            <a:ext cx="3648289" cy="770722"/>
            <a:chOff x="0" y="0"/>
            <a:chExt cx="960866" cy="2029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60866" cy="202988"/>
            </a:xfrm>
            <a:custGeom>
              <a:avLst/>
              <a:gdLst/>
              <a:ahLst/>
              <a:cxnLst/>
              <a:rect r="r" b="b" t="t" l="l"/>
              <a:pathLst>
                <a:path h="202988" w="960866">
                  <a:moveTo>
                    <a:pt x="101494" y="0"/>
                  </a:moveTo>
                  <a:lnTo>
                    <a:pt x="859372" y="0"/>
                  </a:lnTo>
                  <a:cubicBezTo>
                    <a:pt x="915426" y="0"/>
                    <a:pt x="960866" y="45441"/>
                    <a:pt x="960866" y="101494"/>
                  </a:cubicBezTo>
                  <a:lnTo>
                    <a:pt x="960866" y="101494"/>
                  </a:lnTo>
                  <a:cubicBezTo>
                    <a:pt x="960866" y="128412"/>
                    <a:pt x="950173" y="154228"/>
                    <a:pt x="931139" y="173261"/>
                  </a:cubicBezTo>
                  <a:cubicBezTo>
                    <a:pt x="912106" y="192295"/>
                    <a:pt x="886290" y="202988"/>
                    <a:pt x="859372" y="202988"/>
                  </a:cubicBezTo>
                  <a:lnTo>
                    <a:pt x="101494" y="202988"/>
                  </a:lnTo>
                  <a:cubicBezTo>
                    <a:pt x="45441" y="202988"/>
                    <a:pt x="0" y="157548"/>
                    <a:pt x="0" y="101494"/>
                  </a:cubicBezTo>
                  <a:lnTo>
                    <a:pt x="0" y="101494"/>
                  </a:lnTo>
                  <a:cubicBezTo>
                    <a:pt x="0" y="45441"/>
                    <a:pt x="45441" y="0"/>
                    <a:pt x="1014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60866" cy="24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546272" y="5676980"/>
            <a:ext cx="3188604" cy="4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b="true" sz="27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Why this project?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2846" y="625421"/>
            <a:ext cx="5437626" cy="5740296"/>
          </a:xfrm>
          <a:custGeom>
            <a:avLst/>
            <a:gdLst/>
            <a:ahLst/>
            <a:cxnLst/>
            <a:rect r="r" b="b" t="t" l="l"/>
            <a:pathLst>
              <a:path h="5740296" w="5437626">
                <a:moveTo>
                  <a:pt x="0" y="0"/>
                </a:moveTo>
                <a:lnTo>
                  <a:pt x="5437626" y="0"/>
                </a:lnTo>
                <a:lnTo>
                  <a:pt x="5437626" y="5740296"/>
                </a:lnTo>
                <a:lnTo>
                  <a:pt x="0" y="5740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85733" y="3474019"/>
            <a:ext cx="14769156" cy="1266203"/>
            <a:chOff x="0" y="0"/>
            <a:chExt cx="4944096" cy="4238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44096" cy="423872"/>
            </a:xfrm>
            <a:custGeom>
              <a:avLst/>
              <a:gdLst/>
              <a:ahLst/>
              <a:cxnLst/>
              <a:rect r="r" b="b" t="t" l="l"/>
              <a:pathLst>
                <a:path h="423872" w="4944096">
                  <a:moveTo>
                    <a:pt x="26210" y="0"/>
                  </a:moveTo>
                  <a:lnTo>
                    <a:pt x="4917887" y="0"/>
                  </a:lnTo>
                  <a:cubicBezTo>
                    <a:pt x="4932362" y="0"/>
                    <a:pt x="4944096" y="11735"/>
                    <a:pt x="4944096" y="26210"/>
                  </a:cubicBezTo>
                  <a:lnTo>
                    <a:pt x="4944096" y="397662"/>
                  </a:lnTo>
                  <a:cubicBezTo>
                    <a:pt x="4944096" y="412137"/>
                    <a:pt x="4932362" y="423872"/>
                    <a:pt x="4917887" y="423872"/>
                  </a:cubicBezTo>
                  <a:lnTo>
                    <a:pt x="26210" y="423872"/>
                  </a:lnTo>
                  <a:cubicBezTo>
                    <a:pt x="11735" y="423872"/>
                    <a:pt x="0" y="412137"/>
                    <a:pt x="0" y="397662"/>
                  </a:cubicBezTo>
                  <a:lnTo>
                    <a:pt x="0" y="26210"/>
                  </a:lnTo>
                  <a:cubicBezTo>
                    <a:pt x="0" y="11735"/>
                    <a:pt x="11735" y="0"/>
                    <a:pt x="2621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4944096" cy="338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33125" y="3088658"/>
            <a:ext cx="4477565" cy="770722"/>
            <a:chOff x="0" y="0"/>
            <a:chExt cx="1179276" cy="2029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9276" cy="202988"/>
            </a:xfrm>
            <a:custGeom>
              <a:avLst/>
              <a:gdLst/>
              <a:ahLst/>
              <a:cxnLst/>
              <a:rect r="r" b="b" t="t" l="l"/>
              <a:pathLst>
                <a:path h="202988" w="1179276">
                  <a:moveTo>
                    <a:pt x="88181" y="0"/>
                  </a:moveTo>
                  <a:lnTo>
                    <a:pt x="1091095" y="0"/>
                  </a:lnTo>
                  <a:cubicBezTo>
                    <a:pt x="1114482" y="0"/>
                    <a:pt x="1136911" y="9291"/>
                    <a:pt x="1153449" y="25828"/>
                  </a:cubicBezTo>
                  <a:cubicBezTo>
                    <a:pt x="1169986" y="42365"/>
                    <a:pt x="1179276" y="64794"/>
                    <a:pt x="1179276" y="88181"/>
                  </a:cubicBezTo>
                  <a:lnTo>
                    <a:pt x="1179276" y="114807"/>
                  </a:lnTo>
                  <a:cubicBezTo>
                    <a:pt x="1179276" y="163508"/>
                    <a:pt x="1139796" y="202988"/>
                    <a:pt x="1091095" y="202988"/>
                  </a:cubicBezTo>
                  <a:lnTo>
                    <a:pt x="88181" y="202988"/>
                  </a:lnTo>
                  <a:cubicBezTo>
                    <a:pt x="39480" y="202988"/>
                    <a:pt x="0" y="163508"/>
                    <a:pt x="0" y="114807"/>
                  </a:cubicBezTo>
                  <a:lnTo>
                    <a:pt x="0" y="88181"/>
                  </a:lnTo>
                  <a:cubicBezTo>
                    <a:pt x="0" y="64794"/>
                    <a:pt x="9291" y="42365"/>
                    <a:pt x="25828" y="25828"/>
                  </a:cubicBezTo>
                  <a:cubicBezTo>
                    <a:pt x="42365" y="9291"/>
                    <a:pt x="64794" y="0"/>
                    <a:pt x="8818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79276" cy="24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5733" y="5283146"/>
            <a:ext cx="14769156" cy="1266203"/>
            <a:chOff x="0" y="0"/>
            <a:chExt cx="4944096" cy="4238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44096" cy="423872"/>
            </a:xfrm>
            <a:custGeom>
              <a:avLst/>
              <a:gdLst/>
              <a:ahLst/>
              <a:cxnLst/>
              <a:rect r="r" b="b" t="t" l="l"/>
              <a:pathLst>
                <a:path h="423872" w="4944096">
                  <a:moveTo>
                    <a:pt x="26210" y="0"/>
                  </a:moveTo>
                  <a:lnTo>
                    <a:pt x="4917887" y="0"/>
                  </a:lnTo>
                  <a:cubicBezTo>
                    <a:pt x="4932362" y="0"/>
                    <a:pt x="4944096" y="11735"/>
                    <a:pt x="4944096" y="26210"/>
                  </a:cubicBezTo>
                  <a:lnTo>
                    <a:pt x="4944096" y="397662"/>
                  </a:lnTo>
                  <a:cubicBezTo>
                    <a:pt x="4944096" y="412137"/>
                    <a:pt x="4932362" y="423872"/>
                    <a:pt x="4917887" y="423872"/>
                  </a:cubicBezTo>
                  <a:lnTo>
                    <a:pt x="26210" y="423872"/>
                  </a:lnTo>
                  <a:cubicBezTo>
                    <a:pt x="11735" y="423872"/>
                    <a:pt x="0" y="412137"/>
                    <a:pt x="0" y="397662"/>
                  </a:cubicBezTo>
                  <a:lnTo>
                    <a:pt x="0" y="26210"/>
                  </a:lnTo>
                  <a:cubicBezTo>
                    <a:pt x="0" y="11735"/>
                    <a:pt x="11735" y="0"/>
                    <a:pt x="2621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4944096" cy="338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85733" y="7092274"/>
            <a:ext cx="14769156" cy="1266203"/>
            <a:chOff x="0" y="0"/>
            <a:chExt cx="4944096" cy="4238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44096" cy="423872"/>
            </a:xfrm>
            <a:custGeom>
              <a:avLst/>
              <a:gdLst/>
              <a:ahLst/>
              <a:cxnLst/>
              <a:rect r="r" b="b" t="t" l="l"/>
              <a:pathLst>
                <a:path h="423872" w="4944096">
                  <a:moveTo>
                    <a:pt x="26210" y="0"/>
                  </a:moveTo>
                  <a:lnTo>
                    <a:pt x="4917887" y="0"/>
                  </a:lnTo>
                  <a:cubicBezTo>
                    <a:pt x="4932362" y="0"/>
                    <a:pt x="4944096" y="11735"/>
                    <a:pt x="4944096" y="26210"/>
                  </a:cubicBezTo>
                  <a:lnTo>
                    <a:pt x="4944096" y="397662"/>
                  </a:lnTo>
                  <a:cubicBezTo>
                    <a:pt x="4944096" y="412137"/>
                    <a:pt x="4932362" y="423872"/>
                    <a:pt x="4917887" y="423872"/>
                  </a:cubicBezTo>
                  <a:lnTo>
                    <a:pt x="26210" y="423872"/>
                  </a:lnTo>
                  <a:cubicBezTo>
                    <a:pt x="11735" y="423872"/>
                    <a:pt x="0" y="412137"/>
                    <a:pt x="0" y="397662"/>
                  </a:cubicBezTo>
                  <a:lnTo>
                    <a:pt x="0" y="26210"/>
                  </a:lnTo>
                  <a:cubicBezTo>
                    <a:pt x="0" y="11735"/>
                    <a:pt x="11735" y="0"/>
                    <a:pt x="2621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85725"/>
              <a:ext cx="4944096" cy="338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18937" y="1224238"/>
            <a:ext cx="12011097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39104" y="3821279"/>
            <a:ext cx="12988640" cy="91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5"/>
              </a:lnSpc>
              <a:spcBef>
                <a:spcPct val="0"/>
              </a:spcBef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Cricket squad selection is often s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ubjective and manually done by selectors.</a:t>
            </a:r>
          </a:p>
          <a:p>
            <a:pPr algn="l" marL="0" indent="0" lvl="0">
              <a:lnSpc>
                <a:spcPts val="366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034988" y="3262253"/>
            <a:ext cx="4218025" cy="42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3"/>
              </a:lnSpc>
            </a:pPr>
            <a:r>
              <a:rPr lang="en-US" b="true" sz="27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what’s the challenge?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28614" y="5428678"/>
            <a:ext cx="13199130" cy="93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5"/>
              </a:lnSpc>
              <a:spcBef>
                <a:spcPct val="0"/>
              </a:spcBef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Factors like player form, match conditions, and role 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balance are not always weighted consistently.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28614" y="7385242"/>
            <a:ext cx="13199130" cy="973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911" spc="46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Manual selection can lead to </a:t>
            </a:r>
            <a:r>
              <a:rPr lang="en-US" sz="2911" spc="46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biases, inefficiencies, or lack of transparency.</a:t>
            </a:r>
          </a:p>
          <a:p>
            <a:pPr algn="l">
              <a:lnSpc>
                <a:spcPts val="3930"/>
              </a:lnSpc>
              <a:spcBef>
                <a:spcPct val="0"/>
              </a:spcBef>
            </a:pPr>
            <a:r>
              <a:rPr lang="en-US" sz="2911" spc="46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5733" y="3474019"/>
            <a:ext cx="10529062" cy="5173739"/>
            <a:chOff x="0" y="0"/>
            <a:chExt cx="3524690" cy="1731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24690" cy="1731952"/>
            </a:xfrm>
            <a:custGeom>
              <a:avLst/>
              <a:gdLst/>
              <a:ahLst/>
              <a:cxnLst/>
              <a:rect r="r" b="b" t="t" l="l"/>
              <a:pathLst>
                <a:path h="1731952" w="3524690">
                  <a:moveTo>
                    <a:pt x="36765" y="0"/>
                  </a:moveTo>
                  <a:lnTo>
                    <a:pt x="3487926" y="0"/>
                  </a:lnTo>
                  <a:cubicBezTo>
                    <a:pt x="3497676" y="0"/>
                    <a:pt x="3507027" y="3873"/>
                    <a:pt x="3513922" y="10768"/>
                  </a:cubicBezTo>
                  <a:cubicBezTo>
                    <a:pt x="3520817" y="17663"/>
                    <a:pt x="3524690" y="27014"/>
                    <a:pt x="3524690" y="36765"/>
                  </a:cubicBezTo>
                  <a:lnTo>
                    <a:pt x="3524690" y="1695187"/>
                  </a:lnTo>
                  <a:cubicBezTo>
                    <a:pt x="3524690" y="1704938"/>
                    <a:pt x="3520817" y="1714289"/>
                    <a:pt x="3513922" y="1721184"/>
                  </a:cubicBezTo>
                  <a:cubicBezTo>
                    <a:pt x="3507027" y="1728078"/>
                    <a:pt x="3497676" y="1731952"/>
                    <a:pt x="3487926" y="1731952"/>
                  </a:cubicBezTo>
                  <a:lnTo>
                    <a:pt x="36765" y="1731952"/>
                  </a:lnTo>
                  <a:cubicBezTo>
                    <a:pt x="16460" y="1731952"/>
                    <a:pt x="0" y="1715492"/>
                    <a:pt x="0" y="1695187"/>
                  </a:cubicBezTo>
                  <a:lnTo>
                    <a:pt x="0" y="36765"/>
                  </a:lnTo>
                  <a:cubicBezTo>
                    <a:pt x="0" y="27014"/>
                    <a:pt x="3873" y="17663"/>
                    <a:pt x="10768" y="10768"/>
                  </a:cubicBezTo>
                  <a:cubicBezTo>
                    <a:pt x="17663" y="3873"/>
                    <a:pt x="27014" y="0"/>
                    <a:pt x="36765" y="0"/>
                  </a:cubicBezTo>
                  <a:close/>
                </a:path>
              </a:pathLst>
            </a:custGeom>
            <a:solidFill>
              <a:srgbClr val="AAD7D4">
                <a:alpha val="4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3524690" cy="1646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77488" y="1904363"/>
            <a:ext cx="8010512" cy="6743395"/>
          </a:xfrm>
          <a:custGeom>
            <a:avLst/>
            <a:gdLst/>
            <a:ahLst/>
            <a:cxnLst/>
            <a:rect r="r" b="b" t="t" l="l"/>
            <a:pathLst>
              <a:path h="6743395" w="8010512">
                <a:moveTo>
                  <a:pt x="0" y="0"/>
                </a:moveTo>
                <a:lnTo>
                  <a:pt x="8010512" y="0"/>
                </a:lnTo>
                <a:lnTo>
                  <a:pt x="8010512" y="6743395"/>
                </a:lnTo>
                <a:lnTo>
                  <a:pt x="0" y="6743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94552" y="3915492"/>
            <a:ext cx="8477146" cy="425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Apply machine learning for data-driven player selection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Create an end-to-end ML-powered web system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Design a clean and responsive </a:t>
            </a: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user interface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Ensure modular and maintainable code</a:t>
            </a:r>
          </a:p>
          <a:p>
            <a:pPr algn="l" marL="607021" indent="-303511" lvl="1">
              <a:lnSpc>
                <a:spcPts val="3795"/>
              </a:lnSpc>
              <a:buFont typeface="Arial"/>
              <a:buChar char="•"/>
            </a:pPr>
            <a:r>
              <a:rPr lang="en-US" sz="2811" spc="44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 Enable scalability for future sports analytics projects</a:t>
            </a:r>
          </a:p>
          <a:p>
            <a:pPr algn="l">
              <a:lnSpc>
                <a:spcPts val="36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18937" y="1224238"/>
            <a:ext cx="12011097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Objectives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50429" y="2486361"/>
            <a:ext cx="6587404" cy="6587404"/>
          </a:xfrm>
          <a:custGeom>
            <a:avLst/>
            <a:gdLst/>
            <a:ahLst/>
            <a:cxnLst/>
            <a:rect r="r" b="b" t="t" l="l"/>
            <a:pathLst>
              <a:path h="6587404" w="6587404">
                <a:moveTo>
                  <a:pt x="0" y="0"/>
                </a:moveTo>
                <a:lnTo>
                  <a:pt x="6587404" y="0"/>
                </a:lnTo>
                <a:lnTo>
                  <a:pt x="6587404" y="6587404"/>
                </a:lnTo>
                <a:lnTo>
                  <a:pt x="0" y="65874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16724" y="2677195"/>
            <a:ext cx="2961592" cy="789350"/>
            <a:chOff x="0" y="0"/>
            <a:chExt cx="780008" cy="2078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0008" cy="207895"/>
            </a:xfrm>
            <a:custGeom>
              <a:avLst/>
              <a:gdLst/>
              <a:ahLst/>
              <a:cxnLst/>
              <a:rect r="r" b="b" t="t" l="l"/>
              <a:pathLst>
                <a:path h="207895" w="780008">
                  <a:moveTo>
                    <a:pt x="103947" y="0"/>
                  </a:moveTo>
                  <a:lnTo>
                    <a:pt x="676061" y="0"/>
                  </a:lnTo>
                  <a:cubicBezTo>
                    <a:pt x="703629" y="0"/>
                    <a:pt x="730069" y="10952"/>
                    <a:pt x="749562" y="30445"/>
                  </a:cubicBezTo>
                  <a:cubicBezTo>
                    <a:pt x="769056" y="49939"/>
                    <a:pt x="780008" y="76379"/>
                    <a:pt x="780008" y="103947"/>
                  </a:cubicBezTo>
                  <a:lnTo>
                    <a:pt x="780008" y="103947"/>
                  </a:lnTo>
                  <a:cubicBezTo>
                    <a:pt x="780008" y="131516"/>
                    <a:pt x="769056" y="157955"/>
                    <a:pt x="749562" y="177449"/>
                  </a:cubicBezTo>
                  <a:cubicBezTo>
                    <a:pt x="730069" y="196943"/>
                    <a:pt x="703629" y="207895"/>
                    <a:pt x="676061" y="207895"/>
                  </a:cubicBezTo>
                  <a:lnTo>
                    <a:pt x="103947" y="207895"/>
                  </a:lnTo>
                  <a:cubicBezTo>
                    <a:pt x="76379" y="207895"/>
                    <a:pt x="49939" y="196943"/>
                    <a:pt x="30445" y="177449"/>
                  </a:cubicBezTo>
                  <a:cubicBezTo>
                    <a:pt x="10952" y="157955"/>
                    <a:pt x="0" y="131516"/>
                    <a:pt x="0" y="103947"/>
                  </a:cubicBezTo>
                  <a:lnTo>
                    <a:pt x="0" y="103947"/>
                  </a:lnTo>
                  <a:cubicBezTo>
                    <a:pt x="0" y="76379"/>
                    <a:pt x="10952" y="49939"/>
                    <a:pt x="30445" y="30445"/>
                  </a:cubicBezTo>
                  <a:cubicBezTo>
                    <a:pt x="49939" y="10952"/>
                    <a:pt x="76379" y="0"/>
                    <a:pt x="10394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80008" cy="24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74461" y="6330594"/>
            <a:ext cx="3895757" cy="945823"/>
            <a:chOff x="0" y="0"/>
            <a:chExt cx="1026043" cy="2491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6043" cy="249106"/>
            </a:xfrm>
            <a:custGeom>
              <a:avLst/>
              <a:gdLst/>
              <a:ahLst/>
              <a:cxnLst/>
              <a:rect r="r" b="b" t="t" l="l"/>
              <a:pathLst>
                <a:path h="249106" w="1026043">
                  <a:moveTo>
                    <a:pt x="101351" y="0"/>
                  </a:moveTo>
                  <a:lnTo>
                    <a:pt x="924692" y="0"/>
                  </a:lnTo>
                  <a:cubicBezTo>
                    <a:pt x="980667" y="0"/>
                    <a:pt x="1026043" y="45376"/>
                    <a:pt x="1026043" y="101351"/>
                  </a:cubicBezTo>
                  <a:lnTo>
                    <a:pt x="1026043" y="147755"/>
                  </a:lnTo>
                  <a:cubicBezTo>
                    <a:pt x="1026043" y="203729"/>
                    <a:pt x="980667" y="249106"/>
                    <a:pt x="924692" y="249106"/>
                  </a:cubicBezTo>
                  <a:lnTo>
                    <a:pt x="101351" y="249106"/>
                  </a:lnTo>
                  <a:cubicBezTo>
                    <a:pt x="45376" y="249106"/>
                    <a:pt x="0" y="203729"/>
                    <a:pt x="0" y="147755"/>
                  </a:cubicBezTo>
                  <a:lnTo>
                    <a:pt x="0" y="101351"/>
                  </a:lnTo>
                  <a:cubicBezTo>
                    <a:pt x="0" y="45376"/>
                    <a:pt x="45376" y="0"/>
                    <a:pt x="10135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26043" cy="287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44604" y="198336"/>
            <a:ext cx="7999053" cy="23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b="true" sz="7938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2784" y="2891993"/>
            <a:ext cx="2169471" cy="42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b="true" sz="27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Match Type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4027" y="3715459"/>
            <a:ext cx="4506402" cy="70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  <a:r>
              <a:rPr lang="en-US" sz="2082" spc="1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2082" spc="12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put match type (ODI, T20, Test), pitch conditions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8252" y="6498477"/>
            <a:ext cx="3248175" cy="6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1"/>
              </a:lnSpc>
            </a:pPr>
            <a:r>
              <a:rPr lang="en-US" b="true" sz="24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Automatic squad generation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676467"/>
            <a:ext cx="4475968" cy="70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  <a:r>
              <a:rPr lang="en-US" sz="2082" spc="1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Aut</a:t>
            </a:r>
            <a:r>
              <a:rPr lang="en-US" sz="2082" spc="12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omatic squad generation using trained ML models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41469" y="3715459"/>
            <a:ext cx="3658314" cy="70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11"/>
              </a:lnSpc>
              <a:spcBef>
                <a:spcPct val="0"/>
              </a:spcBef>
            </a:pPr>
            <a:r>
              <a:rPr lang="en-US" sz="2082" spc="1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082" spc="124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isplay player stats (avg, economy, strike rate, etc.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41469" y="7660079"/>
            <a:ext cx="3658314" cy="36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6"/>
              </a:lnSpc>
              <a:spcBef>
                <a:spcPct val="0"/>
              </a:spcBef>
            </a:pPr>
            <a:r>
              <a:rPr lang="en-US" sz="2182" spc="1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RESTful API access</a:t>
            </a:r>
            <a:r>
              <a:rPr lang="en-US" sz="2182" spc="13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489830" y="2677195"/>
            <a:ext cx="2961592" cy="789350"/>
            <a:chOff x="0" y="0"/>
            <a:chExt cx="780008" cy="20789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80008" cy="207895"/>
            </a:xfrm>
            <a:custGeom>
              <a:avLst/>
              <a:gdLst/>
              <a:ahLst/>
              <a:cxnLst/>
              <a:rect r="r" b="b" t="t" l="l"/>
              <a:pathLst>
                <a:path h="207895" w="780008">
                  <a:moveTo>
                    <a:pt x="103947" y="0"/>
                  </a:moveTo>
                  <a:lnTo>
                    <a:pt x="676061" y="0"/>
                  </a:lnTo>
                  <a:cubicBezTo>
                    <a:pt x="703629" y="0"/>
                    <a:pt x="730069" y="10952"/>
                    <a:pt x="749562" y="30445"/>
                  </a:cubicBezTo>
                  <a:cubicBezTo>
                    <a:pt x="769056" y="49939"/>
                    <a:pt x="780008" y="76379"/>
                    <a:pt x="780008" y="103947"/>
                  </a:cubicBezTo>
                  <a:lnTo>
                    <a:pt x="780008" y="103947"/>
                  </a:lnTo>
                  <a:cubicBezTo>
                    <a:pt x="780008" y="131516"/>
                    <a:pt x="769056" y="157955"/>
                    <a:pt x="749562" y="177449"/>
                  </a:cubicBezTo>
                  <a:cubicBezTo>
                    <a:pt x="730069" y="196943"/>
                    <a:pt x="703629" y="207895"/>
                    <a:pt x="676061" y="207895"/>
                  </a:cubicBezTo>
                  <a:lnTo>
                    <a:pt x="103947" y="207895"/>
                  </a:lnTo>
                  <a:cubicBezTo>
                    <a:pt x="76379" y="207895"/>
                    <a:pt x="49939" y="196943"/>
                    <a:pt x="30445" y="177449"/>
                  </a:cubicBezTo>
                  <a:cubicBezTo>
                    <a:pt x="10952" y="157955"/>
                    <a:pt x="0" y="131516"/>
                    <a:pt x="0" y="103947"/>
                  </a:cubicBezTo>
                  <a:lnTo>
                    <a:pt x="0" y="103947"/>
                  </a:lnTo>
                  <a:cubicBezTo>
                    <a:pt x="0" y="76379"/>
                    <a:pt x="10952" y="49939"/>
                    <a:pt x="30445" y="30445"/>
                  </a:cubicBezTo>
                  <a:cubicBezTo>
                    <a:pt x="49939" y="10952"/>
                    <a:pt x="76379" y="0"/>
                    <a:pt x="10394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80008" cy="245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687860" y="2860162"/>
            <a:ext cx="2565532" cy="42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b="true" sz="27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Player Stats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718858" y="6293976"/>
            <a:ext cx="3895757" cy="945823"/>
            <a:chOff x="0" y="0"/>
            <a:chExt cx="1026043" cy="2491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6043" cy="249106"/>
            </a:xfrm>
            <a:custGeom>
              <a:avLst/>
              <a:gdLst/>
              <a:ahLst/>
              <a:cxnLst/>
              <a:rect r="r" b="b" t="t" l="l"/>
              <a:pathLst>
                <a:path h="249106" w="1026043">
                  <a:moveTo>
                    <a:pt x="101351" y="0"/>
                  </a:moveTo>
                  <a:lnTo>
                    <a:pt x="924692" y="0"/>
                  </a:lnTo>
                  <a:cubicBezTo>
                    <a:pt x="980667" y="0"/>
                    <a:pt x="1026043" y="45376"/>
                    <a:pt x="1026043" y="101351"/>
                  </a:cubicBezTo>
                  <a:lnTo>
                    <a:pt x="1026043" y="147755"/>
                  </a:lnTo>
                  <a:cubicBezTo>
                    <a:pt x="1026043" y="203729"/>
                    <a:pt x="980667" y="249106"/>
                    <a:pt x="924692" y="249106"/>
                  </a:cubicBezTo>
                  <a:lnTo>
                    <a:pt x="101351" y="249106"/>
                  </a:lnTo>
                  <a:cubicBezTo>
                    <a:pt x="45376" y="249106"/>
                    <a:pt x="0" y="203729"/>
                    <a:pt x="0" y="147755"/>
                  </a:cubicBezTo>
                  <a:lnTo>
                    <a:pt x="0" y="101351"/>
                  </a:lnTo>
                  <a:cubicBezTo>
                    <a:pt x="0" y="45376"/>
                    <a:pt x="45376" y="0"/>
                    <a:pt x="10135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26043" cy="287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383970" y="6555179"/>
            <a:ext cx="2565532" cy="42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b="true" sz="278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API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4561" y="-217214"/>
            <a:ext cx="7499923" cy="10135031"/>
          </a:xfrm>
          <a:custGeom>
            <a:avLst/>
            <a:gdLst/>
            <a:ahLst/>
            <a:cxnLst/>
            <a:rect r="r" b="b" t="t" l="l"/>
            <a:pathLst>
              <a:path h="10135031" w="7499923">
                <a:moveTo>
                  <a:pt x="0" y="0"/>
                </a:moveTo>
                <a:lnTo>
                  <a:pt x="7499923" y="0"/>
                </a:lnTo>
                <a:lnTo>
                  <a:pt x="7499923" y="10135031"/>
                </a:lnTo>
                <a:lnTo>
                  <a:pt x="0" y="1013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5362" y="3403311"/>
            <a:ext cx="3671143" cy="6356958"/>
          </a:xfrm>
          <a:custGeom>
            <a:avLst/>
            <a:gdLst/>
            <a:ahLst/>
            <a:cxnLst/>
            <a:rect r="r" b="b" t="t" l="l"/>
            <a:pathLst>
              <a:path h="6356958" w="3671143">
                <a:moveTo>
                  <a:pt x="0" y="0"/>
                </a:moveTo>
                <a:lnTo>
                  <a:pt x="3671143" y="0"/>
                </a:lnTo>
                <a:lnTo>
                  <a:pt x="367114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34964" y="702053"/>
            <a:ext cx="13218073" cy="2541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58"/>
              </a:lnSpc>
            </a:pPr>
            <a:r>
              <a:rPr lang="en-US" b="true" sz="8472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Architecture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84286" y="2234653"/>
            <a:ext cx="7002416" cy="7101149"/>
            <a:chOff x="0" y="0"/>
            <a:chExt cx="9336554" cy="946819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2944628"/>
              <a:ext cx="6523571" cy="65235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1222" t="0" r="-69951" b="0"/>
                </a:stretch>
              </a:blip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3690855" y="0"/>
              <a:ext cx="1950955" cy="1950955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7385599" y="2224615"/>
              <a:ext cx="1950955" cy="1950955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7385599" y="6531361"/>
              <a:ext cx="1950955" cy="1950955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814274"/>
              <a:ext cx="1950955" cy="1950955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AD7D4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480977" y="1384261"/>
              <a:ext cx="989001" cy="810981"/>
            </a:xfrm>
            <a:custGeom>
              <a:avLst/>
              <a:gdLst/>
              <a:ahLst/>
              <a:cxnLst/>
              <a:rect r="r" b="b" t="t" l="l"/>
              <a:pathLst>
                <a:path h="810981" w="989001">
                  <a:moveTo>
                    <a:pt x="0" y="0"/>
                  </a:moveTo>
                  <a:lnTo>
                    <a:pt x="989001" y="0"/>
                  </a:lnTo>
                  <a:lnTo>
                    <a:pt x="989001" y="810981"/>
                  </a:lnTo>
                  <a:lnTo>
                    <a:pt x="0" y="8109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197055" y="405714"/>
              <a:ext cx="938556" cy="1139527"/>
            </a:xfrm>
            <a:custGeom>
              <a:avLst/>
              <a:gdLst/>
              <a:ahLst/>
              <a:cxnLst/>
              <a:rect r="r" b="b" t="t" l="l"/>
              <a:pathLst>
                <a:path h="1139527" w="938556">
                  <a:moveTo>
                    <a:pt x="0" y="0"/>
                  </a:moveTo>
                  <a:lnTo>
                    <a:pt x="938556" y="0"/>
                  </a:lnTo>
                  <a:lnTo>
                    <a:pt x="938556" y="1139527"/>
                  </a:lnTo>
                  <a:lnTo>
                    <a:pt x="0" y="1139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7702193" y="2765229"/>
              <a:ext cx="1317768" cy="869727"/>
            </a:xfrm>
            <a:custGeom>
              <a:avLst/>
              <a:gdLst/>
              <a:ahLst/>
              <a:cxnLst/>
              <a:rect r="r" b="b" t="t" l="l"/>
              <a:pathLst>
                <a:path h="869727" w="1317768">
                  <a:moveTo>
                    <a:pt x="0" y="0"/>
                  </a:moveTo>
                  <a:lnTo>
                    <a:pt x="1317768" y="0"/>
                  </a:lnTo>
                  <a:lnTo>
                    <a:pt x="1317768" y="869727"/>
                  </a:lnTo>
                  <a:lnTo>
                    <a:pt x="0" y="8697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7796109" y="6949062"/>
              <a:ext cx="1129934" cy="1115553"/>
            </a:xfrm>
            <a:custGeom>
              <a:avLst/>
              <a:gdLst/>
              <a:ahLst/>
              <a:cxnLst/>
              <a:rect r="r" b="b" t="t" l="l"/>
              <a:pathLst>
                <a:path h="1115553" w="1129934">
                  <a:moveTo>
                    <a:pt x="0" y="0"/>
                  </a:moveTo>
                  <a:lnTo>
                    <a:pt x="1129935" y="0"/>
                  </a:lnTo>
                  <a:lnTo>
                    <a:pt x="1129935" y="1115553"/>
                  </a:lnTo>
                  <a:lnTo>
                    <a:pt x="0" y="11155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132731" y="988808"/>
            <a:ext cx="15744307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Machine Learning Pipeline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80514" y="3462096"/>
            <a:ext cx="6613419" cy="1561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496" indent="-203248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</a:t>
            </a: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atch type, pitch type, venue</a:t>
            </a:r>
          </a:p>
          <a:p>
            <a:pPr algn="l" marL="406496" indent="-203248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Player performance metrics (batting avg, bowling economy, recent form)</a:t>
            </a:r>
          </a:p>
          <a:p>
            <a:pPr algn="l" marL="406496" indent="-203248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Role: batsman, bowler, all-rounder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132731" y="2530255"/>
            <a:ext cx="4777987" cy="750941"/>
            <a:chOff x="0" y="0"/>
            <a:chExt cx="1258400" cy="1977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8400" cy="197779"/>
            </a:xfrm>
            <a:custGeom>
              <a:avLst/>
              <a:gdLst/>
              <a:ahLst/>
              <a:cxnLst/>
              <a:rect r="r" b="b" t="t" l="l"/>
              <a:pathLst>
                <a:path h="197779" w="1258400">
                  <a:moveTo>
                    <a:pt x="82637" y="0"/>
                  </a:moveTo>
                  <a:lnTo>
                    <a:pt x="1175763" y="0"/>
                  </a:lnTo>
                  <a:cubicBezTo>
                    <a:pt x="1197680" y="0"/>
                    <a:pt x="1218699" y="8706"/>
                    <a:pt x="1234196" y="24204"/>
                  </a:cubicBezTo>
                  <a:cubicBezTo>
                    <a:pt x="1249694" y="39701"/>
                    <a:pt x="1258400" y="60720"/>
                    <a:pt x="1258400" y="82637"/>
                  </a:cubicBezTo>
                  <a:lnTo>
                    <a:pt x="1258400" y="115142"/>
                  </a:lnTo>
                  <a:cubicBezTo>
                    <a:pt x="1258400" y="160781"/>
                    <a:pt x="1221402" y="197779"/>
                    <a:pt x="1175763" y="197779"/>
                  </a:cubicBezTo>
                  <a:lnTo>
                    <a:pt x="82637" y="197779"/>
                  </a:lnTo>
                  <a:cubicBezTo>
                    <a:pt x="36998" y="197779"/>
                    <a:pt x="0" y="160781"/>
                    <a:pt x="0" y="115142"/>
                  </a:cubicBezTo>
                  <a:lnTo>
                    <a:pt x="0" y="82637"/>
                  </a:lnTo>
                  <a:cubicBezTo>
                    <a:pt x="0" y="36998"/>
                    <a:pt x="36998" y="0"/>
                    <a:pt x="8263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8400" cy="235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80514" y="2755863"/>
            <a:ext cx="3007705" cy="37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b="true" sz="259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Features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5024000"/>
            <a:ext cx="4777987" cy="750941"/>
            <a:chOff x="0" y="0"/>
            <a:chExt cx="1258400" cy="19777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58400" cy="197779"/>
            </a:xfrm>
            <a:custGeom>
              <a:avLst/>
              <a:gdLst/>
              <a:ahLst/>
              <a:cxnLst/>
              <a:rect r="r" b="b" t="t" l="l"/>
              <a:pathLst>
                <a:path h="197779" w="1258400">
                  <a:moveTo>
                    <a:pt x="82637" y="0"/>
                  </a:moveTo>
                  <a:lnTo>
                    <a:pt x="1175763" y="0"/>
                  </a:lnTo>
                  <a:cubicBezTo>
                    <a:pt x="1197680" y="0"/>
                    <a:pt x="1218699" y="8706"/>
                    <a:pt x="1234196" y="24204"/>
                  </a:cubicBezTo>
                  <a:cubicBezTo>
                    <a:pt x="1249694" y="39701"/>
                    <a:pt x="1258400" y="60720"/>
                    <a:pt x="1258400" y="82637"/>
                  </a:cubicBezTo>
                  <a:lnTo>
                    <a:pt x="1258400" y="115142"/>
                  </a:lnTo>
                  <a:cubicBezTo>
                    <a:pt x="1258400" y="160781"/>
                    <a:pt x="1221402" y="197779"/>
                    <a:pt x="1175763" y="197779"/>
                  </a:cubicBezTo>
                  <a:lnTo>
                    <a:pt x="82637" y="197779"/>
                  </a:lnTo>
                  <a:cubicBezTo>
                    <a:pt x="36998" y="197779"/>
                    <a:pt x="0" y="160781"/>
                    <a:pt x="0" y="115142"/>
                  </a:cubicBezTo>
                  <a:lnTo>
                    <a:pt x="0" y="82637"/>
                  </a:lnTo>
                  <a:cubicBezTo>
                    <a:pt x="0" y="36998"/>
                    <a:pt x="36998" y="0"/>
                    <a:pt x="8263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58400" cy="235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244800" y="5262125"/>
            <a:ext cx="3007705" cy="37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b="true" sz="259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Used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80514" y="5965441"/>
            <a:ext cx="6613419" cy="93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495" indent="-203247" lvl="1">
              <a:lnSpc>
                <a:spcPts val="2541"/>
              </a:lnSpc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</a:t>
            </a:r>
          </a:p>
          <a:p>
            <a:pPr algn="l" marL="406495" indent="-203247" lvl="1">
              <a:lnSpc>
                <a:spcPts val="2541"/>
              </a:lnSpc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XGBoost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1028700" y="6953124"/>
            <a:ext cx="4777987" cy="750941"/>
            <a:chOff x="0" y="0"/>
            <a:chExt cx="1258400" cy="1977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58400" cy="197779"/>
            </a:xfrm>
            <a:custGeom>
              <a:avLst/>
              <a:gdLst/>
              <a:ahLst/>
              <a:cxnLst/>
              <a:rect r="r" b="b" t="t" l="l"/>
              <a:pathLst>
                <a:path h="197779" w="1258400">
                  <a:moveTo>
                    <a:pt x="82637" y="0"/>
                  </a:moveTo>
                  <a:lnTo>
                    <a:pt x="1175763" y="0"/>
                  </a:lnTo>
                  <a:cubicBezTo>
                    <a:pt x="1197680" y="0"/>
                    <a:pt x="1218699" y="8706"/>
                    <a:pt x="1234196" y="24204"/>
                  </a:cubicBezTo>
                  <a:cubicBezTo>
                    <a:pt x="1249694" y="39701"/>
                    <a:pt x="1258400" y="60720"/>
                    <a:pt x="1258400" y="82637"/>
                  </a:cubicBezTo>
                  <a:lnTo>
                    <a:pt x="1258400" y="115142"/>
                  </a:lnTo>
                  <a:cubicBezTo>
                    <a:pt x="1258400" y="160781"/>
                    <a:pt x="1221402" y="197779"/>
                    <a:pt x="1175763" y="197779"/>
                  </a:cubicBezTo>
                  <a:lnTo>
                    <a:pt x="82637" y="197779"/>
                  </a:lnTo>
                  <a:cubicBezTo>
                    <a:pt x="36998" y="197779"/>
                    <a:pt x="0" y="160781"/>
                    <a:pt x="0" y="115142"/>
                  </a:cubicBezTo>
                  <a:lnTo>
                    <a:pt x="0" y="82637"/>
                  </a:lnTo>
                  <a:cubicBezTo>
                    <a:pt x="0" y="36998"/>
                    <a:pt x="36998" y="0"/>
                    <a:pt x="8263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58400" cy="235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8700" y="7151691"/>
            <a:ext cx="3007705" cy="37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7"/>
              </a:lnSpc>
            </a:pPr>
            <a:r>
              <a:rPr lang="en-US" b="true" sz="259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Output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80514" y="7885041"/>
            <a:ext cx="6613419" cy="935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495" indent="-203247" lvl="1">
              <a:lnSpc>
                <a:spcPts val="2541"/>
              </a:lnSpc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Recommended squad (11-15 players)</a:t>
            </a:r>
          </a:p>
          <a:p>
            <a:pPr algn="l" marL="406495" indent="-203247" lvl="1">
              <a:lnSpc>
                <a:spcPts val="2541"/>
              </a:lnSpc>
              <a:spcBef>
                <a:spcPct val="0"/>
              </a:spcBef>
              <a:buFont typeface="Arial"/>
              <a:buChar char="•"/>
            </a:pPr>
            <a:r>
              <a:rPr lang="en-US" sz="1882" spc="11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Role distribution maintained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67918" y="2933265"/>
            <a:ext cx="3847994" cy="2853128"/>
            <a:chOff x="0" y="0"/>
            <a:chExt cx="1288148" cy="955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8148" cy="955108"/>
            </a:xfrm>
            <a:custGeom>
              <a:avLst/>
              <a:gdLst/>
              <a:ahLst/>
              <a:cxnLst/>
              <a:rect r="r" b="b" t="t" l="l"/>
              <a:pathLst>
                <a:path h="955108" w="1288148">
                  <a:moveTo>
                    <a:pt x="100597" y="0"/>
                  </a:moveTo>
                  <a:lnTo>
                    <a:pt x="1187551" y="0"/>
                  </a:lnTo>
                  <a:cubicBezTo>
                    <a:pt x="1243109" y="0"/>
                    <a:pt x="1288148" y="45039"/>
                    <a:pt x="1288148" y="100597"/>
                  </a:cubicBezTo>
                  <a:lnTo>
                    <a:pt x="1288148" y="854511"/>
                  </a:lnTo>
                  <a:cubicBezTo>
                    <a:pt x="1288148" y="910069"/>
                    <a:pt x="1243109" y="955108"/>
                    <a:pt x="1187551" y="955108"/>
                  </a:cubicBezTo>
                  <a:lnTo>
                    <a:pt x="100597" y="955108"/>
                  </a:lnTo>
                  <a:cubicBezTo>
                    <a:pt x="45039" y="955108"/>
                    <a:pt x="0" y="910069"/>
                    <a:pt x="0" y="854511"/>
                  </a:cubicBezTo>
                  <a:lnTo>
                    <a:pt x="0" y="100597"/>
                  </a:lnTo>
                  <a:cubicBezTo>
                    <a:pt x="0" y="45039"/>
                    <a:pt x="45039" y="0"/>
                    <a:pt x="10059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1288148" cy="869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31337" y="2512662"/>
            <a:ext cx="2121156" cy="841206"/>
            <a:chOff x="0" y="0"/>
            <a:chExt cx="710075" cy="2816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0074" cy="281601"/>
            </a:xfrm>
            <a:custGeom>
              <a:avLst/>
              <a:gdLst/>
              <a:ahLst/>
              <a:cxnLst/>
              <a:rect r="r" b="b" t="t" l="l"/>
              <a:pathLst>
                <a:path h="281601" w="710074">
                  <a:moveTo>
                    <a:pt x="140800" y="0"/>
                  </a:moveTo>
                  <a:lnTo>
                    <a:pt x="569274" y="0"/>
                  </a:lnTo>
                  <a:cubicBezTo>
                    <a:pt x="647036" y="0"/>
                    <a:pt x="710074" y="63038"/>
                    <a:pt x="710074" y="140800"/>
                  </a:cubicBezTo>
                  <a:lnTo>
                    <a:pt x="710074" y="140800"/>
                  </a:lnTo>
                  <a:cubicBezTo>
                    <a:pt x="710074" y="218562"/>
                    <a:pt x="647036" y="281601"/>
                    <a:pt x="569274" y="281601"/>
                  </a:cubicBezTo>
                  <a:lnTo>
                    <a:pt x="140800" y="281601"/>
                  </a:lnTo>
                  <a:cubicBezTo>
                    <a:pt x="63038" y="281601"/>
                    <a:pt x="0" y="218562"/>
                    <a:pt x="0" y="140800"/>
                  </a:cubicBezTo>
                  <a:lnTo>
                    <a:pt x="0" y="140800"/>
                  </a:lnTo>
                  <a:cubicBezTo>
                    <a:pt x="0" y="63038"/>
                    <a:pt x="63038" y="0"/>
                    <a:pt x="1408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710075" cy="195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92558" y="2813536"/>
            <a:ext cx="5052373" cy="1546293"/>
            <a:chOff x="0" y="0"/>
            <a:chExt cx="1691323" cy="5176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91324" cy="517634"/>
            </a:xfrm>
            <a:custGeom>
              <a:avLst/>
              <a:gdLst/>
              <a:ahLst/>
              <a:cxnLst/>
              <a:rect r="r" b="b" t="t" l="l"/>
              <a:pathLst>
                <a:path h="517634" w="1691324">
                  <a:moveTo>
                    <a:pt x="76617" y="0"/>
                  </a:moveTo>
                  <a:lnTo>
                    <a:pt x="1614707" y="0"/>
                  </a:lnTo>
                  <a:cubicBezTo>
                    <a:pt x="1635027" y="0"/>
                    <a:pt x="1654515" y="8072"/>
                    <a:pt x="1668883" y="22441"/>
                  </a:cubicBezTo>
                  <a:cubicBezTo>
                    <a:pt x="1683251" y="36809"/>
                    <a:pt x="1691324" y="56297"/>
                    <a:pt x="1691324" y="76617"/>
                  </a:cubicBezTo>
                  <a:lnTo>
                    <a:pt x="1691324" y="441017"/>
                  </a:lnTo>
                  <a:cubicBezTo>
                    <a:pt x="1691324" y="483332"/>
                    <a:pt x="1657021" y="517634"/>
                    <a:pt x="1614707" y="517634"/>
                  </a:cubicBezTo>
                  <a:lnTo>
                    <a:pt x="76617" y="517634"/>
                  </a:lnTo>
                  <a:cubicBezTo>
                    <a:pt x="34302" y="517634"/>
                    <a:pt x="0" y="483332"/>
                    <a:pt x="0" y="441017"/>
                  </a:cubicBezTo>
                  <a:lnTo>
                    <a:pt x="0" y="76617"/>
                  </a:lnTo>
                  <a:cubicBezTo>
                    <a:pt x="0" y="34302"/>
                    <a:pt x="34302" y="0"/>
                    <a:pt x="7661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1691323" cy="431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26217" y="2611652"/>
            <a:ext cx="2785054" cy="526174"/>
            <a:chOff x="0" y="0"/>
            <a:chExt cx="932320" cy="1761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2320" cy="176141"/>
            </a:xfrm>
            <a:custGeom>
              <a:avLst/>
              <a:gdLst/>
              <a:ahLst/>
              <a:cxnLst/>
              <a:rect r="r" b="b" t="t" l="l"/>
              <a:pathLst>
                <a:path h="176141" w="932320">
                  <a:moveTo>
                    <a:pt x="88070" y="0"/>
                  </a:moveTo>
                  <a:lnTo>
                    <a:pt x="844249" y="0"/>
                  </a:lnTo>
                  <a:cubicBezTo>
                    <a:pt x="867607" y="0"/>
                    <a:pt x="890008" y="9279"/>
                    <a:pt x="906525" y="25795"/>
                  </a:cubicBezTo>
                  <a:cubicBezTo>
                    <a:pt x="923041" y="42312"/>
                    <a:pt x="932320" y="64713"/>
                    <a:pt x="932320" y="88070"/>
                  </a:cubicBezTo>
                  <a:lnTo>
                    <a:pt x="932320" y="88070"/>
                  </a:lnTo>
                  <a:cubicBezTo>
                    <a:pt x="932320" y="136710"/>
                    <a:pt x="892889" y="176141"/>
                    <a:pt x="844249" y="176141"/>
                  </a:cubicBezTo>
                  <a:lnTo>
                    <a:pt x="88070" y="176141"/>
                  </a:lnTo>
                  <a:cubicBezTo>
                    <a:pt x="64713" y="176141"/>
                    <a:pt x="42312" y="166862"/>
                    <a:pt x="25795" y="150346"/>
                  </a:cubicBezTo>
                  <a:cubicBezTo>
                    <a:pt x="9279" y="133829"/>
                    <a:pt x="0" y="111428"/>
                    <a:pt x="0" y="88070"/>
                  </a:cubicBezTo>
                  <a:lnTo>
                    <a:pt x="0" y="88070"/>
                  </a:lnTo>
                  <a:cubicBezTo>
                    <a:pt x="0" y="64713"/>
                    <a:pt x="9279" y="42312"/>
                    <a:pt x="25795" y="25795"/>
                  </a:cubicBezTo>
                  <a:cubicBezTo>
                    <a:pt x="42312" y="9279"/>
                    <a:pt x="64713" y="0"/>
                    <a:pt x="880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932320" cy="9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172081" y="2933265"/>
            <a:ext cx="3847994" cy="3161483"/>
            <a:chOff x="0" y="0"/>
            <a:chExt cx="1288148" cy="10583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8148" cy="1058332"/>
            </a:xfrm>
            <a:custGeom>
              <a:avLst/>
              <a:gdLst/>
              <a:ahLst/>
              <a:cxnLst/>
              <a:rect r="r" b="b" t="t" l="l"/>
              <a:pathLst>
                <a:path h="1058332" w="1288148">
                  <a:moveTo>
                    <a:pt x="100597" y="0"/>
                  </a:moveTo>
                  <a:lnTo>
                    <a:pt x="1187551" y="0"/>
                  </a:lnTo>
                  <a:cubicBezTo>
                    <a:pt x="1243109" y="0"/>
                    <a:pt x="1288148" y="45039"/>
                    <a:pt x="1288148" y="100597"/>
                  </a:cubicBezTo>
                  <a:lnTo>
                    <a:pt x="1288148" y="957736"/>
                  </a:lnTo>
                  <a:cubicBezTo>
                    <a:pt x="1288148" y="1013294"/>
                    <a:pt x="1243109" y="1058332"/>
                    <a:pt x="1187551" y="1058332"/>
                  </a:cubicBezTo>
                  <a:lnTo>
                    <a:pt x="100597" y="1058332"/>
                  </a:lnTo>
                  <a:cubicBezTo>
                    <a:pt x="45039" y="1058332"/>
                    <a:pt x="0" y="1013294"/>
                    <a:pt x="0" y="957736"/>
                  </a:cubicBezTo>
                  <a:lnTo>
                    <a:pt x="0" y="100597"/>
                  </a:lnTo>
                  <a:cubicBezTo>
                    <a:pt x="0" y="45039"/>
                    <a:pt x="45039" y="0"/>
                    <a:pt x="10059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5725"/>
              <a:ext cx="1288148" cy="972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035500" y="2512662"/>
            <a:ext cx="2121156" cy="841206"/>
            <a:chOff x="0" y="0"/>
            <a:chExt cx="710075" cy="28160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10074" cy="281601"/>
            </a:xfrm>
            <a:custGeom>
              <a:avLst/>
              <a:gdLst/>
              <a:ahLst/>
              <a:cxnLst/>
              <a:rect r="r" b="b" t="t" l="l"/>
              <a:pathLst>
                <a:path h="281601" w="710074">
                  <a:moveTo>
                    <a:pt x="140800" y="0"/>
                  </a:moveTo>
                  <a:lnTo>
                    <a:pt x="569274" y="0"/>
                  </a:lnTo>
                  <a:cubicBezTo>
                    <a:pt x="647036" y="0"/>
                    <a:pt x="710074" y="63038"/>
                    <a:pt x="710074" y="140800"/>
                  </a:cubicBezTo>
                  <a:lnTo>
                    <a:pt x="710074" y="140800"/>
                  </a:lnTo>
                  <a:cubicBezTo>
                    <a:pt x="710074" y="218562"/>
                    <a:pt x="647036" y="281601"/>
                    <a:pt x="569274" y="281601"/>
                  </a:cubicBezTo>
                  <a:lnTo>
                    <a:pt x="140800" y="281601"/>
                  </a:lnTo>
                  <a:cubicBezTo>
                    <a:pt x="63038" y="281601"/>
                    <a:pt x="0" y="218562"/>
                    <a:pt x="0" y="140800"/>
                  </a:cubicBezTo>
                  <a:lnTo>
                    <a:pt x="0" y="140800"/>
                  </a:lnTo>
                  <a:cubicBezTo>
                    <a:pt x="0" y="63038"/>
                    <a:pt x="63038" y="0"/>
                    <a:pt x="1408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5725"/>
              <a:ext cx="710075" cy="195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471890" y="4856425"/>
            <a:ext cx="1391551" cy="4724400"/>
          </a:xfrm>
          <a:custGeom>
            <a:avLst/>
            <a:gdLst/>
            <a:ahLst/>
            <a:cxnLst/>
            <a:rect r="r" b="b" t="t" l="l"/>
            <a:pathLst>
              <a:path h="4724400" w="1391551">
                <a:moveTo>
                  <a:pt x="0" y="0"/>
                </a:moveTo>
                <a:lnTo>
                  <a:pt x="1391551" y="0"/>
                </a:lnTo>
                <a:lnTo>
                  <a:pt x="1391551" y="4724400"/>
                </a:lnTo>
                <a:lnTo>
                  <a:pt x="0" y="472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354896" y="1254719"/>
            <a:ext cx="9578208" cy="94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Evaluation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00435" y="2683853"/>
            <a:ext cx="1054461" cy="38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  <a:spcBef>
                <a:spcPct val="0"/>
              </a:spcBef>
            </a:pPr>
            <a:r>
              <a:rPr lang="en-US" b="true" sz="222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Metrics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76829" y="3620568"/>
            <a:ext cx="1678067" cy="15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Accuracy</a:t>
            </a:r>
          </a:p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</a:t>
            </a: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ecision</a:t>
            </a:r>
          </a:p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Recall</a:t>
            </a:r>
          </a:p>
          <a:p>
            <a:pPr algn="l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124553" y="2683853"/>
            <a:ext cx="738888" cy="380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9"/>
              </a:lnSpc>
              <a:spcBef>
                <a:spcPct val="0"/>
              </a:spcBef>
            </a:pPr>
            <a:r>
              <a:rPr lang="en-US" b="true" sz="222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70606" y="3160248"/>
            <a:ext cx="4496276" cy="155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Scikit-learn</a:t>
            </a:r>
          </a:p>
          <a:p>
            <a:pPr algn="l" marL="479599" indent="-239800" lvl="1">
              <a:lnSpc>
                <a:spcPts val="3109"/>
              </a:lnSpc>
              <a:buFont typeface="Arial"/>
              <a:buChar char="•"/>
            </a:pP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Joblib/</a:t>
            </a: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Pickle for mod</a:t>
            </a:r>
            <a:r>
              <a:rPr lang="en-US" sz="22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storage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172081" y="2725097"/>
            <a:ext cx="384799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72081" y="3548582"/>
            <a:ext cx="3847994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~85–90% predicti</a:t>
            </a:r>
            <a:r>
              <a:rPr lang="en-US" sz="2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on accuracy on validation dataset</a:t>
            </a:r>
          </a:p>
          <a:p>
            <a:pPr algn="l" marL="474978" indent="-237489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Balanced role distribution in team output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DAGvZW61Y-U</dc:identifier>
  <dcterms:modified xsi:type="dcterms:W3CDTF">2011-08-01T06:04:30Z</dcterms:modified>
  <cp:revision>1</cp:revision>
  <dc:title>Blue Minimalist Project Presentation</dc:title>
</cp:coreProperties>
</file>