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9" r:id="rId1"/>
  </p:sldMasterIdLst>
  <p:notesMasterIdLst>
    <p:notesMasterId r:id="rId15"/>
  </p:notesMasterIdLst>
  <p:sldIdLst>
    <p:sldId id="256" r:id="rId2"/>
    <p:sldId id="257" r:id="rId3"/>
    <p:sldId id="258" r:id="rId4"/>
    <p:sldId id="273" r:id="rId5"/>
    <p:sldId id="260" r:id="rId6"/>
    <p:sldId id="261" r:id="rId7"/>
    <p:sldId id="262" r:id="rId8"/>
    <p:sldId id="274" r:id="rId9"/>
    <p:sldId id="275" r:id="rId10"/>
    <p:sldId id="263" r:id="rId11"/>
    <p:sldId id="264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CE2517-FD29-4F80-996F-A91422A0409F}" type="datetimeFigureOut">
              <a:rPr lang="en-US" smtClean="0"/>
              <a:t>7/20/2025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B87C65-665E-4BDE-9A58-B8D4230C5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33239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830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799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82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2497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9782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065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7/20/2025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79719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7/20/2025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3767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7/20/2025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4145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4355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7/20/2025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982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7/20/2025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16083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4" r:id="rId1"/>
    <p:sldLayoutId id="2147483695" r:id="rId2"/>
    <p:sldLayoutId id="2147483696" r:id="rId3"/>
    <p:sldLayoutId id="2147483697" r:id="rId4"/>
    <p:sldLayoutId id="2147483698" r:id="rId5"/>
    <p:sldLayoutId id="2147483692" r:id="rId6"/>
    <p:sldLayoutId id="2147483688" r:id="rId7"/>
    <p:sldLayoutId id="2147483689" r:id="rId8"/>
    <p:sldLayoutId id="2147483690" r:id="rId9"/>
    <p:sldLayoutId id="2147483691" r:id="rId10"/>
    <p:sldLayoutId id="2147483693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701C8B-13BA-33F1-D221-C01942DA549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7853" b="4599"/>
          <a:stretch>
            <a:fillRect/>
          </a:stretch>
        </p:blipFill>
        <p:spPr>
          <a:xfrm>
            <a:off x="1" y="10"/>
            <a:ext cx="12192000" cy="6857990"/>
          </a:xfrm>
          <a:prstGeom prst="rect">
            <a:avLst/>
          </a:prstGeom>
        </p:spPr>
      </p:pic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30DD7D3-2712-4491-B2C2-5FC23330C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3569" y="1066800"/>
            <a:ext cx="5128322" cy="47244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0AD979-ACC2-C39E-C7CB-6548A99F7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8737" y="1562101"/>
            <a:ext cx="4359744" cy="2738530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800" dirty="0"/>
              <a:t>Functions and Modular Code</a:t>
            </a:r>
            <a:endParaRPr lang="en-US" sz="46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2454B42-485D-9EE9-0E80-5FD7599479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900273" y="4300631"/>
            <a:ext cx="4358208" cy="933760"/>
          </a:xfrm>
        </p:spPr>
        <p:txBody>
          <a:bodyPr>
            <a:normAutofit/>
          </a:bodyPr>
          <a:lstStyle/>
          <a:p>
            <a:r>
              <a:rPr lang="en-US" dirty="0"/>
              <a:t>Lecture 11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FD0734C-004D-4938-8EA0-2C3867A11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36937" y="5780876"/>
            <a:ext cx="5131168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95498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4F67-FE03-DA32-4A40-474B5DB40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D9449-8578-121C-22F4-027B30AD5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Example – Calculator Program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684CAA-927D-C9DE-CE78-91904CA961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043" y="2346136"/>
            <a:ext cx="2734057" cy="3610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5114F75-4374-C295-D1C8-D012A78B9FE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15653" y="3313058"/>
            <a:ext cx="3572374" cy="838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7B7398E-20DF-C94C-BD0C-EE3DBCB0AB6E}"/>
              </a:ext>
            </a:extLst>
          </p:cNvPr>
          <p:cNvSpPr txBox="1"/>
          <p:nvPr/>
        </p:nvSpPr>
        <p:spPr>
          <a:xfrm>
            <a:off x="5315653" y="2706303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Call the functions:</a:t>
            </a:r>
          </a:p>
        </p:txBody>
      </p:sp>
    </p:spTree>
    <p:extLst>
      <p:ext uri="{BB962C8B-B14F-4D97-AF65-F5344CB8AC3E}">
        <p14:creationId xmlns:p14="http://schemas.microsoft.com/office/powerpoint/2010/main" val="15804990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B51D21-9F8A-9C3C-9E92-3EBCB94766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796750-79E1-B1B9-FF08-A2EFE6224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4400"/>
              <a:t>Main Program (Calculator with Menu)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384288C3-9142-8413-50CD-1B616593CD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88052" y="966978"/>
            <a:ext cx="5998464" cy="48737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52646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B32C1-0156-E933-4ED4-9F870BB390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97A4AB-C3D2-A8C3-7CD9-31B01F7523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5F7910-BDA1-1995-C695-D59E6743BFC2}"/>
              </a:ext>
            </a:extLst>
          </p:cNvPr>
          <p:cNvSpPr txBox="1"/>
          <p:nvPr/>
        </p:nvSpPr>
        <p:spPr>
          <a:xfrm>
            <a:off x="640079" y="2896630"/>
            <a:ext cx="6094476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Functions improve code structure and reusability</a:t>
            </a:r>
          </a:p>
          <a:p>
            <a:endParaRPr lang="en-US" dirty="0"/>
          </a:p>
          <a:p>
            <a:r>
              <a:rPr lang="en-US" dirty="0"/>
              <a:t>Use def, parameters, and return to build flexible functions</a:t>
            </a:r>
          </a:p>
          <a:p>
            <a:endParaRPr lang="en-US" dirty="0"/>
          </a:p>
          <a:p>
            <a:r>
              <a:rPr lang="en-US" dirty="0"/>
              <a:t>Understand variable scope to avoid errors</a:t>
            </a:r>
          </a:p>
          <a:p>
            <a:endParaRPr lang="en-US" dirty="0"/>
          </a:p>
          <a:p>
            <a:r>
              <a:rPr lang="en-US" dirty="0"/>
              <a:t>Modular design = easier debugging, testing, teamwork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578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7E39A-2A6C-C60A-C381-4555A4C26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00A0-2065-4731-8FA5-4E93724001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Practice Tasks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6CA2392-AF33-51BD-9647-F975081FEBD1}"/>
              </a:ext>
            </a:extLst>
          </p:cNvPr>
          <p:cNvSpPr txBox="1"/>
          <p:nvPr/>
        </p:nvSpPr>
        <p:spPr>
          <a:xfrm>
            <a:off x="640079" y="2742522"/>
            <a:ext cx="609447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Write a function to check if a number is even or odd.</a:t>
            </a:r>
          </a:p>
          <a:p>
            <a:endParaRPr lang="en-US" dirty="0"/>
          </a:p>
          <a:p>
            <a:r>
              <a:rPr lang="en-US" dirty="0"/>
              <a:t>Create a modular program to calculate area of square, rectangle, and triangle.</a:t>
            </a:r>
          </a:p>
          <a:p>
            <a:endParaRPr lang="en-US" dirty="0"/>
          </a:p>
          <a:p>
            <a:r>
              <a:rPr lang="en-US" dirty="0"/>
              <a:t>Extend the calculator to handle invalid inputs.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7773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8CD340-2842-1C54-74A0-D640072263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D5E9AC-E06C-43EE-A2C5-8C510784EC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1800" dirty="0"/>
              <a:t>What is a function?</a:t>
            </a:r>
          </a:p>
          <a:p>
            <a:pPr lvl="1"/>
            <a:r>
              <a:rPr lang="en-US" dirty="0"/>
              <a:t>A block of reusable code that performs a specific task</a:t>
            </a:r>
          </a:p>
          <a:p>
            <a:pPr lvl="1"/>
            <a:r>
              <a:rPr lang="en-US" dirty="0"/>
              <a:t>Helps make programs modular and easier to maintain</a:t>
            </a:r>
          </a:p>
          <a:p>
            <a:r>
              <a:rPr lang="en-US" sz="1800" dirty="0"/>
              <a:t>Why use functions?</a:t>
            </a:r>
          </a:p>
          <a:p>
            <a:pPr lvl="1"/>
            <a:r>
              <a:rPr lang="en-US" dirty="0"/>
              <a:t>Reduces code repetition</a:t>
            </a:r>
          </a:p>
          <a:p>
            <a:pPr lvl="1"/>
            <a:r>
              <a:rPr lang="en-US" dirty="0"/>
              <a:t>Improves readability and debugging</a:t>
            </a:r>
          </a:p>
          <a:p>
            <a:pPr lvl="1"/>
            <a:r>
              <a:rPr lang="en-US" dirty="0"/>
              <a:t>Enables collaboration (modular development)</a:t>
            </a:r>
          </a:p>
        </p:txBody>
      </p:sp>
    </p:spTree>
    <p:extLst>
      <p:ext uri="{BB962C8B-B14F-4D97-AF65-F5344CB8AC3E}">
        <p14:creationId xmlns:p14="http://schemas.microsoft.com/office/powerpoint/2010/main" val="10848332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981E5E-3DF9-431D-BBD8-542118B87C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4B522-404D-0C85-68F6-BB2B4D0F3F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Defining a Function in Python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C4F9B80-90CC-2821-CDD5-336F244794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262" y="2552578"/>
            <a:ext cx="3096057" cy="87642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FA4CD94-0460-7CE6-940A-66C1415DAC99}"/>
              </a:ext>
            </a:extLst>
          </p:cNvPr>
          <p:cNvSpPr txBox="1"/>
          <p:nvPr/>
        </p:nvSpPr>
        <p:spPr>
          <a:xfrm>
            <a:off x="953262" y="3625471"/>
            <a:ext cx="6094476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def keyword to define a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Function name: greet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No parameters in this case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print("Hello, world!") is the function body</a:t>
            </a:r>
          </a:p>
          <a:p>
            <a:endParaRPr lang="en-US" dirty="0"/>
          </a:p>
          <a:p>
            <a:r>
              <a:rPr lang="en-US" dirty="0"/>
              <a:t>Try It: Define a function called </a:t>
            </a:r>
            <a:r>
              <a:rPr lang="en-US" dirty="0" err="1"/>
              <a:t>say_hello</a:t>
            </a:r>
            <a:r>
              <a:rPr lang="en-US" dirty="0"/>
              <a:t>() that prints your name.</a:t>
            </a:r>
          </a:p>
        </p:txBody>
      </p:sp>
    </p:spTree>
    <p:extLst>
      <p:ext uri="{BB962C8B-B14F-4D97-AF65-F5344CB8AC3E}">
        <p14:creationId xmlns:p14="http://schemas.microsoft.com/office/powerpoint/2010/main" val="784247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EB319-5573-5BA9-51FC-54ED5E3625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CB1F7C-C017-6A76-0CEA-84C68E14C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Calling a Function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BFE0740-9783-F5E3-C6AF-B9AD5F0C539D}"/>
              </a:ext>
            </a:extLst>
          </p:cNvPr>
          <p:cNvSpPr txBox="1"/>
          <p:nvPr/>
        </p:nvSpPr>
        <p:spPr>
          <a:xfrm>
            <a:off x="640079" y="2468881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Once a function is defined, you </a:t>
            </a:r>
            <a:r>
              <a:rPr lang="en-US" b="1" dirty="0"/>
              <a:t>call it</a:t>
            </a:r>
            <a:r>
              <a:rPr lang="en-US" dirty="0"/>
              <a:t> like this: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EF6E113-1C80-5433-7F11-6762098D67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194" y="3237502"/>
            <a:ext cx="3943900" cy="65731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F76A366-223B-3D08-9361-8847201BA356}"/>
              </a:ext>
            </a:extLst>
          </p:cNvPr>
          <p:cNvSpPr txBox="1"/>
          <p:nvPr/>
        </p:nvSpPr>
        <p:spPr>
          <a:xfrm>
            <a:off x="704194" y="4389120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Think of calling a function like pressing a button - it runs the task it was designed to do.</a:t>
            </a:r>
          </a:p>
        </p:txBody>
      </p:sp>
    </p:spTree>
    <p:extLst>
      <p:ext uri="{BB962C8B-B14F-4D97-AF65-F5344CB8AC3E}">
        <p14:creationId xmlns:p14="http://schemas.microsoft.com/office/powerpoint/2010/main" val="24820522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F9F5B-21D1-CAA7-8424-22C20FF42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Functions with Parameters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3C74131-F479-8939-3426-9BBB70EF6D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891" y="2487169"/>
            <a:ext cx="3553321" cy="8954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4A62499-E61D-9F41-751C-74E217BE3285}"/>
              </a:ext>
            </a:extLst>
          </p:cNvPr>
          <p:cNvSpPr txBox="1"/>
          <p:nvPr/>
        </p:nvSpPr>
        <p:spPr>
          <a:xfrm>
            <a:off x="5362633" y="2450275"/>
            <a:ext cx="609447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Parameters act as placeholders for inputs</a:t>
            </a:r>
          </a:p>
          <a:p>
            <a:endParaRPr lang="en-US" dirty="0"/>
          </a:p>
          <a:p>
            <a:r>
              <a:rPr lang="en-US" dirty="0"/>
              <a:t>You provide arguments when calling the function: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019105E1-6D41-A0DA-FC50-6DC3D76816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4891" y="4626242"/>
            <a:ext cx="5001323" cy="714475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3F56C9D5-97D2-21EF-1D3F-5629E6783AB8}"/>
              </a:ext>
            </a:extLst>
          </p:cNvPr>
          <p:cNvSpPr txBox="1"/>
          <p:nvPr/>
        </p:nvSpPr>
        <p:spPr>
          <a:xfrm>
            <a:off x="734891" y="5775883"/>
            <a:ext cx="609447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Activity: Write a function welcome(name, age) to print a welcome message using both inputs.</a:t>
            </a:r>
          </a:p>
        </p:txBody>
      </p:sp>
    </p:spTree>
    <p:extLst>
      <p:ext uri="{BB962C8B-B14F-4D97-AF65-F5344CB8AC3E}">
        <p14:creationId xmlns:p14="http://schemas.microsoft.com/office/powerpoint/2010/main" val="41890699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85C69A-B891-7ED6-5017-4EA972CED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03CA-C49F-D9BE-780A-06D79212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Returning Values from Functions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DD188E-3924-90F0-4C3A-E43CEEC68E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0658" y="2368232"/>
            <a:ext cx="2810267" cy="91452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E4CF7C-2381-DB59-139E-F9FE602EAF08}"/>
              </a:ext>
            </a:extLst>
          </p:cNvPr>
          <p:cNvSpPr txBox="1"/>
          <p:nvPr/>
        </p:nvSpPr>
        <p:spPr>
          <a:xfrm>
            <a:off x="4007358" y="2640830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Use return to send a result back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B86E312-6782-185B-D615-D1D0A09FB9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0658" y="4279391"/>
            <a:ext cx="3381847" cy="790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0591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81C67E-57A2-FB41-B37C-F2C1425D79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780DF-648F-36AF-4F6D-19470DFAE5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Scope of Variables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B4AD0D0-A326-8253-A0FC-92DCD68AD699}"/>
              </a:ext>
            </a:extLst>
          </p:cNvPr>
          <p:cNvSpPr txBox="1"/>
          <p:nvPr/>
        </p:nvSpPr>
        <p:spPr>
          <a:xfrm>
            <a:off x="660992" y="2284215"/>
            <a:ext cx="60944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Local Scope: Only available inside the function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3E9A221-E540-2968-2967-A9A6CC85E2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992" y="2951713"/>
            <a:ext cx="3524742" cy="122889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7BE2979-4E8B-E9BB-47F7-DD8CBFF5EA4D}"/>
              </a:ext>
            </a:extLst>
          </p:cNvPr>
          <p:cNvSpPr txBox="1"/>
          <p:nvPr/>
        </p:nvSpPr>
        <p:spPr>
          <a:xfrm>
            <a:off x="660992" y="4642027"/>
            <a:ext cx="726685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Global Scope</a:t>
            </a:r>
            <a:r>
              <a:rPr lang="en-US" dirty="0"/>
              <a:t>: Declared outside functions, accessible everywhere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ABF97E5E-1FEC-DB53-A93C-ADF197FE7E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992" y="5315767"/>
            <a:ext cx="2734057" cy="102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878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0F0399-20FD-A66A-3B97-0177A4819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DC4C9-3C82-FF06-3C37-EA696FF2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71E62F-DD43-394A-6A53-0FB37E79D24F}"/>
              </a:ext>
            </a:extLst>
          </p:cNvPr>
          <p:cNvSpPr txBox="1"/>
          <p:nvPr/>
        </p:nvSpPr>
        <p:spPr>
          <a:xfrm>
            <a:off x="660992" y="2468881"/>
            <a:ext cx="6094476" cy="25290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Modular programming is a software design technique that promotes breaking down a program into smaller, self-contained modules or functions.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Each module or function should have a specific purpose and should ideally perform a single task.</a:t>
            </a:r>
          </a:p>
        </p:txBody>
      </p:sp>
    </p:spTree>
    <p:extLst>
      <p:ext uri="{BB962C8B-B14F-4D97-AF65-F5344CB8AC3E}">
        <p14:creationId xmlns:p14="http://schemas.microsoft.com/office/powerpoint/2010/main" val="2483641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DC2010-DDFF-56C0-7F5C-E23B53D93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A911DA-8F06-7B8B-900F-BBA0AC1060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Modular Programming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397A379-CC32-18A8-0F91-B8E928E0E972}"/>
              </a:ext>
            </a:extLst>
          </p:cNvPr>
          <p:cNvSpPr txBox="1"/>
          <p:nvPr/>
        </p:nvSpPr>
        <p:spPr>
          <a:xfrm>
            <a:off x="660992" y="2468881"/>
            <a:ext cx="9872896" cy="33600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/>
              <a:t>Advantages of modular programming:</a:t>
            </a:r>
            <a:endParaRPr lang="en-US" dirty="0"/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Reusability:</a:t>
            </a:r>
            <a:r>
              <a:rPr lang="en-US" dirty="0"/>
              <a:t> You can reuse functions/modules in different parts of your program or even in other programs.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Maintainability:</a:t>
            </a:r>
            <a:r>
              <a:rPr lang="en-US" dirty="0"/>
              <a:t> Smaller modules are easier to understand, test, and maintain than large monolithic code.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dirty="0"/>
              <a:t>Collaboration:</a:t>
            </a:r>
            <a:r>
              <a:rPr lang="en-US" dirty="0"/>
              <a:t> Multiple programmers can work on different modules simultaneously.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Python, you can create modular programs by defining functions, classes, or even separate Python files (modules) that you import into your main program.</a:t>
            </a:r>
          </a:p>
        </p:txBody>
      </p:sp>
    </p:spTree>
    <p:extLst>
      <p:ext uri="{BB962C8B-B14F-4D97-AF65-F5344CB8AC3E}">
        <p14:creationId xmlns:p14="http://schemas.microsoft.com/office/powerpoint/2010/main" val="2057973917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99</TotalTime>
  <Words>410</Words>
  <Application>Microsoft Office PowerPoint</Application>
  <PresentationFormat>Widescreen</PresentationFormat>
  <Paragraphs>60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Aptos</vt:lpstr>
      <vt:lpstr>Arial</vt:lpstr>
      <vt:lpstr>Grandview Display</vt:lpstr>
      <vt:lpstr>DashVTI</vt:lpstr>
      <vt:lpstr>Functions and Modular Code</vt:lpstr>
      <vt:lpstr>Introduction to Function</vt:lpstr>
      <vt:lpstr>Defining a Function in Python</vt:lpstr>
      <vt:lpstr>Calling a Function</vt:lpstr>
      <vt:lpstr>Functions with Parameters</vt:lpstr>
      <vt:lpstr>Returning Values from Functions</vt:lpstr>
      <vt:lpstr>Scope of Variables</vt:lpstr>
      <vt:lpstr>Modular Programming</vt:lpstr>
      <vt:lpstr>Modular Programming</vt:lpstr>
      <vt:lpstr>Example – Calculator Program</vt:lpstr>
      <vt:lpstr>Main Program (Calculator with Menu)</vt:lpstr>
      <vt:lpstr>Summary</vt:lpstr>
      <vt:lpstr>Practice Tasks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Chathurindu Kaushalya</dc:creator>
  <cp:lastModifiedBy>Chathurindu Kaushalya</cp:lastModifiedBy>
  <cp:revision>49</cp:revision>
  <dcterms:created xsi:type="dcterms:W3CDTF">2025-07-20T01:59:50Z</dcterms:created>
  <dcterms:modified xsi:type="dcterms:W3CDTF">2025-07-20T03:57:22Z</dcterms:modified>
</cp:coreProperties>
</file>