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E2517-FD29-4F80-996F-A91422A0409F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87C65-665E-4BDE-9A58-B8D4230C5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3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87C65-665E-4BDE-9A58-B8D4230C54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5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5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9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7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6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4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3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60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01C8B-13BA-33F1-D221-C01942DA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53" b="4599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AD979-ACC2-C39E-C7CB-6548A99F7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Lists, Tuples, Dictionaries, and Sets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54B42-485D-9EE9-0E80-5FD759947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r>
              <a:rPr lang="en-US" dirty="0"/>
              <a:t>Lecture 10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4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B32C1-0156-E933-4ED4-9F870BB39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A4AB-C3D2-A8C3-7CD9-31B01F75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Tuples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B1852-3B61-6C44-8743-578226747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48" y="3109868"/>
            <a:ext cx="3334215" cy="638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922FAA-2B97-28DD-5F3E-922258EFF769}"/>
              </a:ext>
            </a:extLst>
          </p:cNvPr>
          <p:cNvSpPr txBox="1"/>
          <p:nvPr/>
        </p:nvSpPr>
        <p:spPr>
          <a:xfrm>
            <a:off x="4793742" y="2828835"/>
            <a:ext cx="60944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Items go inside round brackets ()</a:t>
            </a:r>
          </a:p>
          <a:p>
            <a:endParaRPr lang="en-US" dirty="0"/>
          </a:p>
          <a:p>
            <a:r>
              <a:rPr lang="en-US" dirty="0"/>
              <a:t>Separated by commas</a:t>
            </a:r>
          </a:p>
          <a:p>
            <a:endParaRPr lang="en-US" dirty="0"/>
          </a:p>
          <a:p>
            <a:r>
              <a:rPr lang="en-US" dirty="0"/>
              <a:t>Once a tuple is created, you cannot modify its values.</a:t>
            </a:r>
          </a:p>
          <a:p>
            <a:endParaRPr lang="en-US" dirty="0"/>
          </a:p>
          <a:p>
            <a:r>
              <a:rPr lang="en-US" dirty="0"/>
              <a:t>Use a tuple when your data should not change.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43695-A4B0-2801-FD0C-78F3EFC4FBF3}"/>
              </a:ext>
            </a:extLst>
          </p:cNvPr>
          <p:cNvSpPr txBox="1"/>
          <p:nvPr/>
        </p:nvSpPr>
        <p:spPr>
          <a:xfrm>
            <a:off x="762148" y="2323676"/>
            <a:ext cx="3453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65557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7E39A-2A6C-C60A-C381-4555A4C26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0A0-2065-4731-8FA5-4E937240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Tuples</a:t>
            </a:r>
            <a:br>
              <a:rPr lang="en-US" dirty="0"/>
            </a:br>
            <a:r>
              <a:rPr lang="en-US" sz="2700" dirty="0"/>
              <a:t>Common Use Cases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0A02B-B0DE-840A-15AB-3C1D98529CAC}"/>
              </a:ext>
            </a:extLst>
          </p:cNvPr>
          <p:cNvSpPr txBox="1"/>
          <p:nvPr/>
        </p:nvSpPr>
        <p:spPr>
          <a:xfrm>
            <a:off x="4793742" y="2828835"/>
            <a:ext cx="60944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📍 Coordinates in maps</a:t>
            </a:r>
          </a:p>
          <a:p>
            <a:r>
              <a:rPr lang="en-US" dirty="0"/>
              <a:t>location = (6.9271, 79.8612)</a:t>
            </a:r>
          </a:p>
          <a:p>
            <a:endParaRPr lang="en-US" dirty="0"/>
          </a:p>
          <a:p>
            <a:r>
              <a:rPr lang="en-US" dirty="0"/>
              <a:t>🎨 RGB color values</a:t>
            </a:r>
          </a:p>
          <a:p>
            <a:r>
              <a:rPr lang="en-US" dirty="0"/>
              <a:t>color = (255, 0, 127)</a:t>
            </a:r>
          </a:p>
          <a:p>
            <a:endParaRPr lang="en-US" dirty="0"/>
          </a:p>
          <a:p>
            <a:r>
              <a:rPr lang="en-US" dirty="0"/>
              <a:t>📏 Screen resolution</a:t>
            </a:r>
          </a:p>
          <a:p>
            <a:r>
              <a:rPr lang="en-US" dirty="0"/>
              <a:t>resolution = (1920, 1080)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58F7B-5F1F-85A3-210E-296CFAF1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48" y="2997293"/>
            <a:ext cx="1933845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7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34351-B45E-DDEE-41E2-2251D278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Tuples vs Lists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6E5D04-D33C-7CD6-4D8F-FCF756119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339879"/>
              </p:ext>
            </p:extLst>
          </p:nvPr>
        </p:nvGraphicFramePr>
        <p:xfrm>
          <a:off x="4443984" y="1349243"/>
          <a:ext cx="7086601" cy="410922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492122">
                  <a:extLst>
                    <a:ext uri="{9D8B030D-6E8A-4147-A177-3AD203B41FA5}">
                      <a16:colId xmlns:a16="http://schemas.microsoft.com/office/drawing/2014/main" val="772766842"/>
                    </a:ext>
                  </a:extLst>
                </a:gridCol>
                <a:gridCol w="2453841">
                  <a:extLst>
                    <a:ext uri="{9D8B030D-6E8A-4147-A177-3AD203B41FA5}">
                      <a16:colId xmlns:a16="http://schemas.microsoft.com/office/drawing/2014/main" val="3200374475"/>
                    </a:ext>
                  </a:extLst>
                </a:gridCol>
                <a:gridCol w="2140638">
                  <a:extLst>
                    <a:ext uri="{9D8B030D-6E8A-4147-A177-3AD203B41FA5}">
                      <a16:colId xmlns:a16="http://schemas.microsoft.com/office/drawing/2014/main" val="273950217"/>
                    </a:ext>
                  </a:extLst>
                </a:gridCol>
              </a:tblGrid>
              <a:tr h="8218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600" b="1" cap="none" spc="0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 marL="140315" marR="200450" marT="40090" marB="30067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600" b="1" cap="none" spc="0" dirty="0">
                          <a:solidFill>
                            <a:schemeClr val="tx1"/>
                          </a:solidFill>
                        </a:rPr>
                        <a:t>List</a:t>
                      </a:r>
                    </a:p>
                  </a:txBody>
                  <a:tcPr marL="140315" marR="200450" marT="40090" marB="30067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600" b="1" cap="none" spc="0" dirty="0">
                          <a:solidFill>
                            <a:schemeClr val="tx1"/>
                          </a:solidFill>
                        </a:rPr>
                        <a:t>Tuple</a:t>
                      </a:r>
                    </a:p>
                  </a:txBody>
                  <a:tcPr marL="140315" marR="200450" marT="40090" marB="300675" anchor="ctr"/>
                </a:tc>
                <a:extLst>
                  <a:ext uri="{0D108BD9-81ED-4DB2-BD59-A6C34878D82A}">
                    <a16:rowId xmlns:a16="http://schemas.microsoft.com/office/drawing/2014/main" val="594497112"/>
                  </a:ext>
                </a:extLst>
              </a:tr>
              <a:tr h="8218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Syntax</a:t>
                      </a:r>
                    </a:p>
                  </a:txBody>
                  <a:tcPr marL="140315" marR="200450" marT="40090" marB="30067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 marL="140315" marR="200450" marT="40090" marB="30067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40315" marR="200450" marT="40090" marB="300675" anchor="ctr"/>
                </a:tc>
                <a:extLst>
                  <a:ext uri="{0D108BD9-81ED-4DB2-BD59-A6C34878D82A}">
                    <a16:rowId xmlns:a16="http://schemas.microsoft.com/office/drawing/2014/main" val="3600473265"/>
                  </a:ext>
                </a:extLst>
              </a:tr>
              <a:tr h="8218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Mutability</a:t>
                      </a:r>
                    </a:p>
                  </a:txBody>
                  <a:tcPr marL="140315" marR="200450" marT="40090" marB="30067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Mutable</a:t>
                      </a:r>
                    </a:p>
                  </a:txBody>
                  <a:tcPr marL="140315" marR="200450" marT="40090" marB="30067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Immutable</a:t>
                      </a:r>
                    </a:p>
                  </a:txBody>
                  <a:tcPr marL="140315" marR="200450" marT="40090" marB="300675" anchor="ctr"/>
                </a:tc>
                <a:extLst>
                  <a:ext uri="{0D108BD9-81ED-4DB2-BD59-A6C34878D82A}">
                    <a16:rowId xmlns:a16="http://schemas.microsoft.com/office/drawing/2014/main" val="317944619"/>
                  </a:ext>
                </a:extLst>
              </a:tr>
              <a:tr h="8218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Performance</a:t>
                      </a:r>
                    </a:p>
                  </a:txBody>
                  <a:tcPr marL="140315" marR="200450" marT="40090" marB="30067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Slower</a:t>
                      </a:r>
                    </a:p>
                  </a:txBody>
                  <a:tcPr marL="140315" marR="200450" marT="40090" marB="30067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Faster</a:t>
                      </a:r>
                    </a:p>
                  </a:txBody>
                  <a:tcPr marL="140315" marR="200450" marT="40090" marB="300675" anchor="ctr"/>
                </a:tc>
                <a:extLst>
                  <a:ext uri="{0D108BD9-81ED-4DB2-BD59-A6C34878D82A}">
                    <a16:rowId xmlns:a16="http://schemas.microsoft.com/office/drawing/2014/main" val="2749712997"/>
                  </a:ext>
                </a:extLst>
              </a:tr>
              <a:tr h="8218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 marL="140315" marR="200450" marT="40090" marB="30067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Varying data</a:t>
                      </a:r>
                    </a:p>
                  </a:txBody>
                  <a:tcPr marL="140315" marR="200450" marT="40090" marB="30067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Fixed data</a:t>
                      </a:r>
                    </a:p>
                  </a:txBody>
                  <a:tcPr marL="140315" marR="200450" marT="40090" marB="300675" anchor="ctr"/>
                </a:tc>
                <a:extLst>
                  <a:ext uri="{0D108BD9-81ED-4DB2-BD59-A6C34878D82A}">
                    <a16:rowId xmlns:a16="http://schemas.microsoft.com/office/drawing/2014/main" val="292154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72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827B5-BE27-177B-A24D-01C35FEEA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40DD-42A4-204F-F34D-40A85B0E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Dictionaries </a:t>
            </a:r>
            <a:br>
              <a:rPr lang="en-US" dirty="0"/>
            </a:br>
            <a:r>
              <a:rPr lang="en-US" sz="2700" dirty="0"/>
              <a:t>Definition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86762-10A3-0D6E-8FE0-35D5612B97D8}"/>
              </a:ext>
            </a:extLst>
          </p:cNvPr>
          <p:cNvSpPr txBox="1"/>
          <p:nvPr/>
        </p:nvSpPr>
        <p:spPr>
          <a:xfrm>
            <a:off x="640078" y="2819459"/>
            <a:ext cx="78272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dictionary stores data in key-value pairs.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Unordered (in older Python versions, order not guaranteed)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Mutable – you can change, add, or delete items.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Unique keys – keys must be different, but values can repeat.</a:t>
            </a:r>
          </a:p>
        </p:txBody>
      </p:sp>
    </p:spTree>
    <p:extLst>
      <p:ext uri="{BB962C8B-B14F-4D97-AF65-F5344CB8AC3E}">
        <p14:creationId xmlns:p14="http://schemas.microsoft.com/office/powerpoint/2010/main" val="46323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D35BF-25F5-6DC6-C6C0-39BB4A59C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75D9-13B9-BE73-70BA-C7CF7CAB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Dictionaries </a:t>
            </a:r>
            <a:br>
              <a:rPr lang="en-US" dirty="0"/>
            </a:br>
            <a:r>
              <a:rPr lang="en-US" sz="2700" dirty="0"/>
              <a:t>Syntax and Key Operations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3FC8B-87F4-3E7B-1C3A-F0436EF45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6" y="2702880"/>
            <a:ext cx="2876951" cy="1781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44365E-0B00-BBD0-B736-8E1292FD29CF}"/>
              </a:ext>
            </a:extLst>
          </p:cNvPr>
          <p:cNvSpPr txBox="1"/>
          <p:nvPr/>
        </p:nvSpPr>
        <p:spPr>
          <a:xfrm>
            <a:off x="753036" y="4718303"/>
            <a:ext cx="39286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 curly braces {}</a:t>
            </a:r>
          </a:p>
          <a:p>
            <a:endParaRPr lang="en-US" dirty="0"/>
          </a:p>
          <a:p>
            <a:r>
              <a:rPr lang="en-US" dirty="0"/>
              <a:t>Each item is written as "key": value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644DB9-92E3-E2F7-157A-87799794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09" y="2702880"/>
            <a:ext cx="4820323" cy="1171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B3A790-5341-5CBB-F4C8-1D33BCDC7186}"/>
              </a:ext>
            </a:extLst>
          </p:cNvPr>
          <p:cNvSpPr txBox="1"/>
          <p:nvPr/>
        </p:nvSpPr>
        <p:spPr>
          <a:xfrm>
            <a:off x="6374609" y="471830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Access by key, not by position.</a:t>
            </a:r>
          </a:p>
          <a:p>
            <a:endParaRPr lang="en-US" dirty="0"/>
          </a:p>
          <a:p>
            <a:r>
              <a:rPr lang="en-US" dirty="0"/>
              <a:t>Use del to remove a pair.</a:t>
            </a:r>
          </a:p>
        </p:txBody>
      </p:sp>
    </p:spTree>
    <p:extLst>
      <p:ext uri="{BB962C8B-B14F-4D97-AF65-F5344CB8AC3E}">
        <p14:creationId xmlns:p14="http://schemas.microsoft.com/office/powerpoint/2010/main" val="224109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0558C-4867-BC69-A664-5C755E8E9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CECD-7ECA-B4C3-293C-56C2E696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Dictionaries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B8A09-E915-5D4F-7A4C-A1A6F4DE28E0}"/>
              </a:ext>
            </a:extLst>
          </p:cNvPr>
          <p:cNvSpPr txBox="1"/>
          <p:nvPr/>
        </p:nvSpPr>
        <p:spPr>
          <a:xfrm>
            <a:off x="640078" y="2819459"/>
            <a:ext cx="78272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Common Use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Student profile (name, age, grade)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Product details (name, price, quantity)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User account data (username, email, ID)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3F7FD-D6DD-5227-DF9E-AFBA407B7107}"/>
              </a:ext>
            </a:extLst>
          </p:cNvPr>
          <p:cNvSpPr txBox="1"/>
          <p:nvPr/>
        </p:nvSpPr>
        <p:spPr>
          <a:xfrm>
            <a:off x="8037575" y="2634793"/>
            <a:ext cx="3097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9C5AAC-8EE6-3F4E-5058-644D79C1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575" y="3225367"/>
            <a:ext cx="3857276" cy="511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FCC841-8AC1-5002-B19A-9F5D8143CCDB}"/>
              </a:ext>
            </a:extLst>
          </p:cNvPr>
          <p:cNvSpPr txBox="1"/>
          <p:nvPr/>
        </p:nvSpPr>
        <p:spPr>
          <a:xfrm>
            <a:off x="8037575" y="4134174"/>
            <a:ext cx="3776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"name" is the key</a:t>
            </a:r>
          </a:p>
          <a:p>
            <a:endParaRPr lang="en-US" dirty="0"/>
          </a:p>
          <a:p>
            <a:r>
              <a:rPr lang="en-US" dirty="0"/>
              <a:t>"Alice" is the value</a:t>
            </a:r>
          </a:p>
        </p:txBody>
      </p:sp>
    </p:spTree>
    <p:extLst>
      <p:ext uri="{BB962C8B-B14F-4D97-AF65-F5344CB8AC3E}">
        <p14:creationId xmlns:p14="http://schemas.microsoft.com/office/powerpoint/2010/main" val="395293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29FA4-67AD-A59B-C43F-4C4662CFD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CAC4-51E1-BD06-56F8-1179AA2D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72610-F5D1-79D4-74CF-56F6F4DBFA29}"/>
              </a:ext>
            </a:extLst>
          </p:cNvPr>
          <p:cNvSpPr txBox="1"/>
          <p:nvPr/>
        </p:nvSpPr>
        <p:spPr>
          <a:xfrm>
            <a:off x="640078" y="2819459"/>
            <a:ext cx="78272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set is a collection that stores unique items only.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Unordered – the items have no fixed order.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Mutable – you can add or remove items.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No duplicates allowed</a:t>
            </a:r>
          </a:p>
        </p:txBody>
      </p:sp>
    </p:spTree>
    <p:extLst>
      <p:ext uri="{BB962C8B-B14F-4D97-AF65-F5344CB8AC3E}">
        <p14:creationId xmlns:p14="http://schemas.microsoft.com/office/powerpoint/2010/main" val="4215824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7F5A9-7360-35B0-9D4F-EB76401EB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CD6B-CF85-D3CB-A55B-DE86094D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700C7-9F5E-572C-17AE-F196BE0E6535}"/>
              </a:ext>
            </a:extLst>
          </p:cNvPr>
          <p:cNvSpPr txBox="1"/>
          <p:nvPr/>
        </p:nvSpPr>
        <p:spPr>
          <a:xfrm>
            <a:off x="640078" y="2819459"/>
            <a:ext cx="78272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Syntax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E0CA57-E60E-A9E7-0F61-84CA1812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8" y="3561167"/>
            <a:ext cx="3524742" cy="581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E98DF9-1E5E-C8CA-FD01-93C2B5F75DBD}"/>
              </a:ext>
            </a:extLst>
          </p:cNvPr>
          <p:cNvSpPr txBox="1"/>
          <p:nvPr/>
        </p:nvSpPr>
        <p:spPr>
          <a:xfrm>
            <a:off x="6467094" y="2792908"/>
            <a:ext cx="4350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Operations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9DFAA-20C2-053C-A862-1E95AFDF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94" y="3418272"/>
            <a:ext cx="4458322" cy="8668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5B96F9-C857-BAAC-8F0F-D4988FED2743}"/>
              </a:ext>
            </a:extLst>
          </p:cNvPr>
          <p:cNvSpPr txBox="1"/>
          <p:nvPr/>
        </p:nvSpPr>
        <p:spPr>
          <a:xfrm>
            <a:off x="569214" y="4483871"/>
            <a:ext cx="50452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will be: {1, 2, 3}</a:t>
            </a:r>
          </a:p>
          <a:p>
            <a:r>
              <a:rPr lang="en-US" dirty="0"/>
              <a:t>(Duplicate 2 is automatically removed)</a:t>
            </a:r>
          </a:p>
          <a:p>
            <a:endParaRPr lang="en-US" dirty="0"/>
          </a:p>
          <a:p>
            <a:r>
              <a:rPr lang="en-US" dirty="0"/>
              <a:t>Use curly braces {} just like a dictionary, but without key-value pairs.</a:t>
            </a:r>
          </a:p>
        </p:txBody>
      </p:sp>
    </p:spTree>
    <p:extLst>
      <p:ext uri="{BB962C8B-B14F-4D97-AF65-F5344CB8AC3E}">
        <p14:creationId xmlns:p14="http://schemas.microsoft.com/office/powerpoint/2010/main" val="353766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D340-2842-1C54-74A0-D6400722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3100" dirty="0"/>
              <a:t>Understanding Python Data Collections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E9AC-E06C-43EE-A2C5-8C510784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Do We Need Collections?</a:t>
            </a:r>
          </a:p>
          <a:p>
            <a:pPr lvl="1"/>
            <a:r>
              <a:rPr lang="en-US" dirty="0"/>
              <a:t>In real life, we often work with groups of data — not just one value.</a:t>
            </a:r>
          </a:p>
          <a:p>
            <a:pPr lvl="2"/>
            <a:r>
              <a:rPr lang="en-US" sz="1900" dirty="0"/>
              <a:t>Example: A list of student names, shopping items, or test scores.</a:t>
            </a:r>
          </a:p>
          <a:p>
            <a:pPr lvl="1"/>
            <a:r>
              <a:rPr lang="en-US" dirty="0"/>
              <a:t>Using single variables for each item is inefficient and messy.</a:t>
            </a:r>
          </a:p>
          <a:p>
            <a:pPr lvl="2"/>
            <a:r>
              <a:rPr lang="en-US" sz="1800" dirty="0"/>
              <a:t>❌ name1 = "Sara"</a:t>
            </a:r>
          </a:p>
          <a:p>
            <a:pPr lvl="2"/>
            <a:r>
              <a:rPr lang="en-US" sz="1800" dirty="0"/>
              <a:t>❌ name2 = "Alex"</a:t>
            </a:r>
          </a:p>
          <a:p>
            <a:pPr lvl="2"/>
            <a:r>
              <a:rPr lang="en-US" sz="1800" dirty="0"/>
              <a:t>✅ Use one collection like ["Sara", "Alex"]</a:t>
            </a:r>
          </a:p>
        </p:txBody>
      </p:sp>
    </p:spTree>
    <p:extLst>
      <p:ext uri="{BB962C8B-B14F-4D97-AF65-F5344CB8AC3E}">
        <p14:creationId xmlns:p14="http://schemas.microsoft.com/office/powerpoint/2010/main" val="108483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81E5E-3DF9-431D-BBD8-542118B87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B522-404D-0C85-68F6-BB2B4D0F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3100" dirty="0"/>
              <a:t>What Are Collections?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B68F-B730-B08B-7E47-9358B52E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Collections let us store multiple values in one variable.</a:t>
            </a:r>
          </a:p>
          <a:p>
            <a:r>
              <a:rPr lang="en-US" sz="1800" dirty="0"/>
              <a:t>They help us:</a:t>
            </a:r>
          </a:p>
          <a:p>
            <a:pPr lvl="1"/>
            <a:r>
              <a:rPr lang="en-US" dirty="0"/>
              <a:t>Organize data</a:t>
            </a:r>
          </a:p>
          <a:p>
            <a:pPr lvl="1"/>
            <a:r>
              <a:rPr lang="en-US" dirty="0"/>
              <a:t>Search, update, and delete easily</a:t>
            </a:r>
          </a:p>
          <a:p>
            <a:pPr lvl="1"/>
            <a:r>
              <a:rPr lang="en-US" dirty="0"/>
              <a:t>Write cleaner and shorter code</a:t>
            </a:r>
          </a:p>
        </p:txBody>
      </p:sp>
    </p:spTree>
    <p:extLst>
      <p:ext uri="{BB962C8B-B14F-4D97-AF65-F5344CB8AC3E}">
        <p14:creationId xmlns:p14="http://schemas.microsoft.com/office/powerpoint/2010/main" val="78424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5FE49D-7A14-093A-3FF1-1F99DC2AC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25932-6DEF-CF92-D254-A01490EE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Introduction</a:t>
            </a:r>
            <a:br>
              <a:rPr lang="en-US" sz="4400" dirty="0"/>
            </a:br>
            <a:r>
              <a:rPr lang="en-US" sz="2800" dirty="0"/>
              <a:t>The Four Main Collection Types in Python</a:t>
            </a:r>
            <a:endParaRPr lang="en-US" sz="4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86E4A7-6851-E953-DE6D-7D6ACE047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998712"/>
              </p:ext>
            </p:extLst>
          </p:nvPr>
        </p:nvGraphicFramePr>
        <p:xfrm>
          <a:off x="4443984" y="1802804"/>
          <a:ext cx="7086601" cy="3202105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  <a:tableStyleId>{793D81CF-94F2-401A-BA57-92F5A7B2D0C5}</a:tableStyleId>
              </a:tblPr>
              <a:tblGrid>
                <a:gridCol w="1727746">
                  <a:extLst>
                    <a:ext uri="{9D8B030D-6E8A-4147-A177-3AD203B41FA5}">
                      <a16:colId xmlns:a16="http://schemas.microsoft.com/office/drawing/2014/main" val="964580778"/>
                    </a:ext>
                  </a:extLst>
                </a:gridCol>
                <a:gridCol w="5358855">
                  <a:extLst>
                    <a:ext uri="{9D8B030D-6E8A-4147-A177-3AD203B41FA5}">
                      <a16:colId xmlns:a16="http://schemas.microsoft.com/office/drawing/2014/main" val="1139150124"/>
                    </a:ext>
                  </a:extLst>
                </a:gridCol>
              </a:tblGrid>
              <a:tr h="6404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109340" marR="156200" marT="31240" marB="2343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09340" marR="156200" marT="31240" marB="2343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314992"/>
                  </a:ext>
                </a:extLst>
              </a:tr>
              <a:tr h="6404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340" marR="156200" marT="31240" marB="2343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Ordered, changeable, allows duplicates</a:t>
                      </a:r>
                    </a:p>
                  </a:txBody>
                  <a:tcPr marL="109340" marR="156200" marT="31240" marB="2343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541050"/>
                  </a:ext>
                </a:extLst>
              </a:tr>
              <a:tr h="6404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Tuple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340" marR="156200" marT="31240" marB="2343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Ordered, cannot change, allows duplicates</a:t>
                      </a:r>
                    </a:p>
                  </a:txBody>
                  <a:tcPr marL="109340" marR="156200" marT="31240" marB="2343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396995"/>
                  </a:ext>
                </a:extLst>
              </a:tr>
              <a:tr h="6404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Dictionary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340" marR="156200" marT="31240" marB="2343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Key-value pairs, fast lookup</a:t>
                      </a:r>
                    </a:p>
                  </a:txBody>
                  <a:tcPr marL="109340" marR="156200" marT="31240" marB="2343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465232"/>
                  </a:ext>
                </a:extLst>
              </a:tr>
              <a:tr h="6404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340" marR="156200" marT="31240" marB="2343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Unordered, unique values only</a:t>
                      </a:r>
                    </a:p>
                  </a:txBody>
                  <a:tcPr marL="109340" marR="156200" marT="31240" marB="2343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78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78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9F5B-21D1-CAA7-8424-22C20FF4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</a:t>
            </a:r>
            <a:br>
              <a:rPr lang="en-US" dirty="0"/>
            </a:br>
            <a:r>
              <a:rPr lang="en-US" sz="3100" dirty="0"/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18FD-1F78-4AA7-93B9-B45767C2A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list is a collection used to store multiple items in a single variable.</a:t>
            </a:r>
          </a:p>
          <a:p>
            <a:r>
              <a:rPr lang="en-US" dirty="0"/>
              <a:t>It is:</a:t>
            </a:r>
          </a:p>
          <a:p>
            <a:pPr lvl="1"/>
            <a:r>
              <a:rPr lang="en-US" sz="2000" dirty="0"/>
              <a:t>Ordered – items keep their position.</a:t>
            </a:r>
          </a:p>
          <a:p>
            <a:pPr lvl="1"/>
            <a:r>
              <a:rPr lang="en-US" sz="2000" dirty="0"/>
              <a:t>Mutable – you can change, add, or remove items.</a:t>
            </a:r>
          </a:p>
          <a:p>
            <a:pPr lvl="1"/>
            <a:r>
              <a:rPr lang="en-US" sz="2000" dirty="0"/>
              <a:t>Allows duplicates – same value can appear more than once.</a:t>
            </a:r>
          </a:p>
        </p:txBody>
      </p:sp>
    </p:spTree>
    <p:extLst>
      <p:ext uri="{BB962C8B-B14F-4D97-AF65-F5344CB8AC3E}">
        <p14:creationId xmlns:p14="http://schemas.microsoft.com/office/powerpoint/2010/main" val="418906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5C69A-B891-7ED6-5017-4EA972CED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03CA-C49F-D9BE-780A-06D79212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FC8EAF-4721-6C73-3F5F-89CC1533C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291" y="2902281"/>
            <a:ext cx="5582429" cy="72400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47325A-C28A-498F-BA6E-0C36E87ECFD4}"/>
              </a:ext>
            </a:extLst>
          </p:cNvPr>
          <p:cNvSpPr txBox="1"/>
          <p:nvPr/>
        </p:nvSpPr>
        <p:spPr>
          <a:xfrm>
            <a:off x="6604254" y="2802616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Items are written between square brackets []</a:t>
            </a:r>
          </a:p>
          <a:p>
            <a:endParaRPr lang="en-US" dirty="0"/>
          </a:p>
          <a:p>
            <a:r>
              <a:rPr lang="en-US" dirty="0"/>
              <a:t>Separated by commas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E1C9F-E4C4-6528-6D1B-BEF21DF35759}"/>
              </a:ext>
            </a:extLst>
          </p:cNvPr>
          <p:cNvSpPr txBox="1"/>
          <p:nvPr/>
        </p:nvSpPr>
        <p:spPr>
          <a:xfrm>
            <a:off x="889254" y="4059681"/>
            <a:ext cx="6350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Key </a:t>
            </a:r>
            <a:r>
              <a:rPr lang="en-US" sz="2000" b="1" dirty="0">
                <a:latin typeface="Grandview Display (Headings)"/>
              </a:rPr>
              <a:t>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21F24-810F-67CE-D2BF-33632B739948}"/>
              </a:ext>
            </a:extLst>
          </p:cNvPr>
          <p:cNvSpPr txBox="1"/>
          <p:nvPr/>
        </p:nvSpPr>
        <p:spPr>
          <a:xfrm>
            <a:off x="889254" y="2392543"/>
            <a:ext cx="6350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Syntax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67F479-A902-A0D5-7D73-E070D21AE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80" y="4793526"/>
            <a:ext cx="5372850" cy="11717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9C09BE-38FA-205D-2F00-A89D0AFF08D8}"/>
              </a:ext>
            </a:extLst>
          </p:cNvPr>
          <p:cNvSpPr txBox="1"/>
          <p:nvPr/>
        </p:nvSpPr>
        <p:spPr>
          <a:xfrm>
            <a:off x="6604254" y="4487937"/>
            <a:ext cx="48257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 .append() to add</a:t>
            </a:r>
          </a:p>
          <a:p>
            <a:endParaRPr lang="en-US" dirty="0"/>
          </a:p>
          <a:p>
            <a:r>
              <a:rPr lang="en-US" dirty="0"/>
              <a:t>Use .remove() to delete</a:t>
            </a:r>
          </a:p>
          <a:p>
            <a:endParaRPr lang="en-US" dirty="0"/>
          </a:p>
          <a:p>
            <a:r>
              <a:rPr lang="en-US" dirty="0"/>
              <a:t>Use indexing [ ] to access</a:t>
            </a:r>
          </a:p>
        </p:txBody>
      </p:sp>
    </p:spTree>
    <p:extLst>
      <p:ext uri="{BB962C8B-B14F-4D97-AF65-F5344CB8AC3E}">
        <p14:creationId xmlns:p14="http://schemas.microsoft.com/office/powerpoint/2010/main" val="325405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1C67E-57A2-FB41-B37C-F2C1425D7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80DF-648F-36AF-4F6D-19470DFA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</a:t>
            </a:r>
            <a:br>
              <a:rPr lang="en-US" dirty="0"/>
            </a:br>
            <a:r>
              <a:rPr lang="en-US" sz="3100" dirty="0"/>
              <a:t>Examples in Real Life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D118A-2124-97BE-1240-1EED1E714D59}"/>
              </a:ext>
            </a:extLst>
          </p:cNvPr>
          <p:cNvSpPr txBox="1"/>
          <p:nvPr/>
        </p:nvSpPr>
        <p:spPr>
          <a:xfrm>
            <a:off x="640079" y="2911792"/>
            <a:ext cx="6094476" cy="211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🛒 Shopping cart items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	cart = ["milk", "bread", "eggs"]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👨‍🎓 Student names in a class</a:t>
            </a:r>
          </a:p>
          <a:p>
            <a:pPr>
              <a:lnSpc>
                <a:spcPct val="150000"/>
              </a:lnSpc>
            </a:pPr>
            <a:r>
              <a:rPr lang="en-US" dirty="0"/>
              <a:t>	students = ["Ali", "Nina", "David"]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4B499-AA81-F06F-6190-0595F8E7F3D0}"/>
              </a:ext>
            </a:extLst>
          </p:cNvPr>
          <p:cNvSpPr txBox="1"/>
          <p:nvPr/>
        </p:nvSpPr>
        <p:spPr>
          <a:xfrm>
            <a:off x="916686" y="5317343"/>
            <a:ext cx="6094476" cy="1282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Mini Tip: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Index starts from 0</a:t>
            </a:r>
          </a:p>
          <a:p>
            <a:pPr>
              <a:lnSpc>
                <a:spcPct val="150000"/>
              </a:lnSpc>
            </a:pPr>
            <a:r>
              <a:rPr lang="en-US" dirty="0"/>
              <a:t>     So fruits[0] is "apple"</a:t>
            </a:r>
          </a:p>
        </p:txBody>
      </p:sp>
    </p:spTree>
    <p:extLst>
      <p:ext uri="{BB962C8B-B14F-4D97-AF65-F5344CB8AC3E}">
        <p14:creationId xmlns:p14="http://schemas.microsoft.com/office/powerpoint/2010/main" val="392779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74F67-FE03-DA32-4A40-474B5DB40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9449-8578-121C-22F4-027B30AD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</a:t>
            </a:r>
            <a:br>
              <a:rPr lang="en-US" dirty="0"/>
            </a:br>
            <a:r>
              <a:rPr lang="en-US" sz="3200" dirty="0"/>
              <a:t>Activities - Lists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1E511-2A66-CD97-AB5F-0B2C5954D414}"/>
              </a:ext>
            </a:extLst>
          </p:cNvPr>
          <p:cNvSpPr txBox="1"/>
          <p:nvPr/>
        </p:nvSpPr>
        <p:spPr>
          <a:xfrm>
            <a:off x="640079" y="3122783"/>
            <a:ext cx="6094476" cy="1282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list of 5 favorite movies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Remove one movie and add a new 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Print all movie names one by one</a:t>
            </a:r>
          </a:p>
        </p:txBody>
      </p:sp>
    </p:spTree>
    <p:extLst>
      <p:ext uri="{BB962C8B-B14F-4D97-AF65-F5344CB8AC3E}">
        <p14:creationId xmlns:p14="http://schemas.microsoft.com/office/powerpoint/2010/main" val="158049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51D21-9F8A-9C3C-9E92-3EBCB9476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6750-79E1-B1B9-FF08-A2EFE622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Tuples </a:t>
            </a:r>
            <a:br>
              <a:rPr lang="en-US" dirty="0"/>
            </a:br>
            <a:r>
              <a:rPr lang="en-US" sz="3200" dirty="0"/>
              <a:t>Definition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F29DD-BE50-5411-0C62-9DC4F39B24F7}"/>
              </a:ext>
            </a:extLst>
          </p:cNvPr>
          <p:cNvSpPr txBox="1"/>
          <p:nvPr/>
        </p:nvSpPr>
        <p:spPr>
          <a:xfrm>
            <a:off x="722375" y="2592431"/>
            <a:ext cx="6094476" cy="2532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tuple is a collection used to store multiple items.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Ordered – the order of items doesn’t change.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Immutable – you cannot change, add, or remove items after creation.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Allows duplicates</a:t>
            </a:r>
          </a:p>
        </p:txBody>
      </p:sp>
    </p:spTree>
    <p:extLst>
      <p:ext uri="{BB962C8B-B14F-4D97-AF65-F5344CB8AC3E}">
        <p14:creationId xmlns:p14="http://schemas.microsoft.com/office/powerpoint/2010/main" val="88526465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689</Words>
  <Application>Microsoft Office PowerPoint</Application>
  <PresentationFormat>Widescreen</PresentationFormat>
  <Paragraphs>143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Grandview Display</vt:lpstr>
      <vt:lpstr>Grandview Display (Headings)</vt:lpstr>
      <vt:lpstr>DashVTI</vt:lpstr>
      <vt:lpstr>Lists, Tuples, Dictionaries, and Sets in Python</vt:lpstr>
      <vt:lpstr>Introduction Understanding Python Data Collections</vt:lpstr>
      <vt:lpstr>Introduction What Are Collections?</vt:lpstr>
      <vt:lpstr>Introduction The Four Main Collection Types in Python</vt:lpstr>
      <vt:lpstr>List Definition</vt:lpstr>
      <vt:lpstr>List</vt:lpstr>
      <vt:lpstr>List Examples in Real Life</vt:lpstr>
      <vt:lpstr>List Activities - Lists</vt:lpstr>
      <vt:lpstr>Tuples  Definition</vt:lpstr>
      <vt:lpstr>Tuples  </vt:lpstr>
      <vt:lpstr>Tuples Common Use Cases   </vt:lpstr>
      <vt:lpstr>Tuples vs Lists</vt:lpstr>
      <vt:lpstr>Dictionaries  Definition   </vt:lpstr>
      <vt:lpstr>Dictionaries  Syntax and Key Operations   </vt:lpstr>
      <vt:lpstr>Dictionaries     </vt:lpstr>
      <vt:lpstr>Sets     </vt:lpstr>
      <vt:lpstr>Sets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Chathurindu Kaushalya</dc:creator>
  <cp:lastModifiedBy>Chathurindu Kaushalya</cp:lastModifiedBy>
  <cp:revision>29</cp:revision>
  <dcterms:created xsi:type="dcterms:W3CDTF">2025-07-20T01:59:50Z</dcterms:created>
  <dcterms:modified xsi:type="dcterms:W3CDTF">2025-07-20T03:18:47Z</dcterms:modified>
</cp:coreProperties>
</file>