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4" r:id="rId2"/>
    <p:sldId id="340" r:id="rId3"/>
    <p:sldId id="344" r:id="rId4"/>
    <p:sldId id="345" r:id="rId5"/>
    <p:sldId id="346" r:id="rId6"/>
    <p:sldId id="343" r:id="rId7"/>
    <p:sldId id="337" r:id="rId8"/>
    <p:sldId id="338" r:id="rId9"/>
    <p:sldId id="315" r:id="rId10"/>
    <p:sldId id="316" r:id="rId11"/>
    <p:sldId id="317" r:id="rId12"/>
    <p:sldId id="318" r:id="rId13"/>
    <p:sldId id="327" r:id="rId14"/>
    <p:sldId id="328" r:id="rId15"/>
    <p:sldId id="329" r:id="rId16"/>
    <p:sldId id="330" r:id="rId17"/>
    <p:sldId id="331" r:id="rId18"/>
    <p:sldId id="332" r:id="rId19"/>
    <p:sldId id="335" r:id="rId20"/>
    <p:sldId id="336" r:id="rId21"/>
    <p:sldId id="333" r:id="rId22"/>
    <p:sldId id="33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8739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49BBB-3AD4-44FE-A703-0B3F074FD3DE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DBC97-ABB5-4506-A771-388CB0E1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46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7B9B27A7-787F-4A13-AA3B-8089ECD50D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0D98B885-5ECB-4E0F-8BDB-828C91E10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9C915F13-70BF-4992-88E5-7278299E1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06F3F3-9E3C-42AE-90EC-6E2C40E1BAA9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74712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A1BAAA96-9C37-494D-9843-819E47D793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9FBFB0E9-A019-41E1-9F46-F5E6846F7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4C6AE495-190B-4EC5-B1FB-5361D3B80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E8A528-924D-4A99-81E8-CADADB8BAED3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68814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B615EF62-350A-4CF4-9505-7D55193901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324B8E4F-BFB4-4DCB-A52F-A73B3D47B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19192657-2DF8-402F-9EA5-7D3A11740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CDBC8D-C5EF-43BD-B3CA-9F726EB329B2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7AA00174-4D4B-4DE3-AF63-D22D887E57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D608557E-7391-4FED-ABF2-D20B60CFE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D688811A-10C3-487C-BBD3-82413A895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B92DD5-7A00-4A99-AA5C-241C5B3E0E99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4F233D1E-A03D-4D4A-8EAC-B4E5BC39D8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F9BEA664-3E32-4E61-B6DA-1F8B8BE95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8AF31F8D-8111-4656-9D15-4969E8EE8F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E65A2A-F01D-4E62-9D78-2AAC2F8AEA3F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3FD57F9B-8CC1-4BC9-9235-843258425C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E1992FC8-36EF-45C4-8495-35E007B42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4C7A9887-6E9B-44DD-A601-970C4F8CE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6F5C6E-2983-40B0-BC1C-7C36BBB906CE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7A5F6B42-F1D1-4042-91D3-00ABDBEF3A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103EB75E-B479-4B96-849F-5E8D2535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81FA6812-F40E-43AD-AF20-E154B8E7D7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3A5DA4-D6D1-4E08-A7EB-9B6D57B31632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914D4355-9E54-4C45-A2EC-B6E487AD85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13026992-DF2E-4FF3-AAA6-1E6A0C1B3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4D223AF4-F34E-4E48-AD11-862957AAD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701CFB-BFDE-48C8-A62E-621766BBB2AE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57F083B6-315C-451A-8D90-45EAA8536A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2F6C595F-2C0E-4FDF-A130-8C40C9745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6A7B391C-0E68-4CC3-9046-F752F11A14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471446-B3F5-45C1-B632-E4E790925D04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904E6026-7855-425A-A41D-F42F36F9AA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D4D933F5-83E1-4B5A-8697-77C1DE5E3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A1CA929C-F3B8-401C-9456-1968319D1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A33354-4769-445B-BA18-DD3D8C838109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D9C2-1213-4C78-84DA-DEA09BE9A01C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61DF-6CD3-4AC8-AA0A-6CFA11F8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5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36F3-5131-4F50-98BB-4B4DBDD4D9C0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61DF-6CD3-4AC8-AA0A-6CFA11F8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1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80-C025-4F0C-B776-DA53680B4C65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61DF-6CD3-4AC8-AA0A-6CFA11F8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4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A0BB-3C10-4F34-B33C-EE30AAC01E40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61DF-6CD3-4AC8-AA0A-6CFA11F8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68B2-03E4-4748-A5B6-EA564BF63C24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61DF-6CD3-4AC8-AA0A-6CFA11F8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3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986A-8F69-4061-8870-DDE1D4801819}" type="datetime1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61DF-6CD3-4AC8-AA0A-6CFA11F8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4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E532-DF55-4239-90E8-52A2D537396E}" type="datetime1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61DF-6CD3-4AC8-AA0A-6CFA11F8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3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E329-105D-4CA9-9A08-743805C8E729}" type="datetime1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61DF-6CD3-4AC8-AA0A-6CFA11F8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2D30-2C49-4825-B453-DF60197EF149}" type="datetime1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61DF-6CD3-4AC8-AA0A-6CFA11F8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6EED-6002-476B-8B1D-815D457EFAA3}" type="datetime1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61DF-6CD3-4AC8-AA0A-6CFA11F8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5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1C63-9A34-43E9-9363-FDF9F043ACC4}" type="datetime1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61DF-6CD3-4AC8-AA0A-6CFA11F8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1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DD6D0-C7A2-477B-A981-A5D52CC946A0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61DF-6CD3-4AC8-AA0A-6CFA11F8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6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9712-7ACE-462B-9EE5-D2EC61A6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00B050"/>
                </a:solidFill>
              </a:rPr>
              <a:t>Intermediate Representations Problems</a:t>
            </a:r>
            <a:br>
              <a:rPr lang="en-US" altLang="en-US" b="1" dirty="0"/>
            </a:br>
            <a:r>
              <a:rPr lang="en-US" altLang="en-US" b="1" dirty="0">
                <a:solidFill>
                  <a:srgbClr val="FF0000"/>
                </a:solidFill>
              </a:rPr>
              <a:t>Chapter-5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2790A-A826-44BB-95CB-6874EA9F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61DF-6CD3-4AC8-AA0A-6CFA11F8C091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C7A85-A2A7-46F2-95FA-7F243A1A3D1F}"/>
              </a:ext>
            </a:extLst>
          </p:cNvPr>
          <p:cNvSpPr txBox="1"/>
          <p:nvPr/>
        </p:nvSpPr>
        <p:spPr>
          <a:xfrm>
            <a:off x="3276600" y="3886200"/>
            <a:ext cx="40418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Amrita School of Engineering, Bengaluru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Amrita Vishwa </a:t>
            </a:r>
            <a:r>
              <a:rPr lang="en-IN" sz="2000" b="1" dirty="0">
                <a:solidFill>
                  <a:srgbClr val="C00000"/>
                </a:solidFill>
              </a:rPr>
              <a:t>Vidyapeetham</a:t>
            </a:r>
          </a:p>
        </p:txBody>
      </p:sp>
    </p:spTree>
    <p:extLst>
      <p:ext uri="{BB962C8B-B14F-4D97-AF65-F5344CB8AC3E}">
        <p14:creationId xmlns:p14="http://schemas.microsoft.com/office/powerpoint/2010/main" val="189379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C75B22C1-77DE-4D15-86E7-FBC05575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808038"/>
          </a:xfrm>
        </p:spPr>
        <p:txBody>
          <a:bodyPr/>
          <a:lstStyle/>
          <a:p>
            <a:r>
              <a:rPr lang="en-US" altLang="en-US" dirty="0"/>
              <a:t>Problems</a:t>
            </a:r>
            <a:endParaRPr lang="en-IN" altLang="en-US" dirty="0"/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BC4E1CA0-6245-44E4-80D1-8BC50CE1D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9144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2. </a:t>
            </a:r>
            <a:r>
              <a:rPr lang="pt-BR" altLang="en-US" sz="2000" dirty="0"/>
              <a:t>Convert </a:t>
            </a:r>
            <a:r>
              <a:rPr lang="en-US" altLang="en-US" sz="2000" dirty="0"/>
              <a:t>the following </a:t>
            </a:r>
            <a:r>
              <a:rPr lang="en-US" altLang="en-US" sz="2000" dirty="0" err="1"/>
              <a:t>stmt</a:t>
            </a:r>
            <a:r>
              <a:rPr lang="en-US" altLang="en-US" sz="2000" dirty="0"/>
              <a:t>  to 3-address code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IN" altLang="en-US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DC0E63-29E9-4AC3-ACAE-5BBF1754BB6A}"/>
              </a:ext>
            </a:extLst>
          </p:cNvPr>
          <p:cNvSpPr txBox="1">
            <a:spLocks/>
          </p:cNvSpPr>
          <p:nvPr/>
        </p:nvSpPr>
        <p:spPr bwMode="auto">
          <a:xfrm>
            <a:off x="4572000" y="1143000"/>
            <a:ext cx="4038600" cy="3935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FF0000"/>
                </a:solidFill>
                <a:latin typeface="+mn-lt"/>
              </a:rPr>
              <a:t>3-address code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400" b="1" kern="0" dirty="0">
              <a:latin typeface="+mn-lt"/>
            </a:endParaRPr>
          </a:p>
          <a:p>
            <a:pPr>
              <a:defRPr/>
            </a:pPr>
            <a:r>
              <a:rPr lang="en-US" sz="2400" b="1" dirty="0" err="1">
                <a:latin typeface="Arial" charset="0"/>
              </a:rPr>
              <a:t>i</a:t>
            </a:r>
            <a:r>
              <a:rPr lang="en-US" sz="2400" b="1" dirty="0">
                <a:latin typeface="Arial" charset="0"/>
              </a:rPr>
              <a:t>=0</a:t>
            </a:r>
          </a:p>
          <a:p>
            <a:pPr>
              <a:defRPr/>
            </a:pPr>
            <a:r>
              <a:rPr lang="en-US" sz="2400" b="1" dirty="0">
                <a:latin typeface="Arial" charset="0"/>
              </a:rPr>
              <a:t>L2 :   If  </a:t>
            </a:r>
            <a:r>
              <a:rPr lang="en-US" sz="2400" b="1" dirty="0" err="1">
                <a:latin typeface="Arial" charset="0"/>
              </a:rPr>
              <a:t>i</a:t>
            </a:r>
            <a:r>
              <a:rPr lang="en-US" sz="2400" b="1" dirty="0">
                <a:latin typeface="Arial" charset="0"/>
              </a:rPr>
              <a:t>&gt;=10 </a:t>
            </a:r>
            <a:r>
              <a:rPr lang="en-US" sz="2400" b="1" dirty="0" err="1">
                <a:latin typeface="Arial" charset="0"/>
              </a:rPr>
              <a:t>goto</a:t>
            </a:r>
            <a:r>
              <a:rPr lang="en-US" sz="2400" b="1" dirty="0">
                <a:latin typeface="Arial" charset="0"/>
              </a:rPr>
              <a:t> L1</a:t>
            </a:r>
          </a:p>
          <a:p>
            <a:pPr>
              <a:defRPr/>
            </a:pPr>
            <a:r>
              <a:rPr lang="en-US" sz="2400" b="1" dirty="0">
                <a:latin typeface="Arial" charset="0"/>
              </a:rPr>
              <a:t>	t1=</a:t>
            </a:r>
            <a:r>
              <a:rPr lang="en-US" sz="2400" b="1" dirty="0" err="1">
                <a:latin typeface="Arial" charset="0"/>
              </a:rPr>
              <a:t>i</a:t>
            </a:r>
            <a:r>
              <a:rPr lang="en-US" sz="2400" b="1" dirty="0">
                <a:latin typeface="Arial" charset="0"/>
              </a:rPr>
              <a:t>*</a:t>
            </a:r>
            <a:r>
              <a:rPr lang="en-US" sz="2400" b="1" dirty="0" err="1">
                <a:latin typeface="Arial" charset="0"/>
              </a:rPr>
              <a:t>i</a:t>
            </a:r>
            <a:endParaRPr lang="en-US" sz="2400" b="1" dirty="0">
              <a:latin typeface="Arial" charset="0"/>
            </a:endParaRPr>
          </a:p>
          <a:p>
            <a:pPr>
              <a:defRPr/>
            </a:pPr>
            <a:r>
              <a:rPr lang="en-US" sz="2400" b="1" dirty="0">
                <a:latin typeface="Arial" charset="0"/>
              </a:rPr>
              <a:t>	b[</a:t>
            </a:r>
            <a:r>
              <a:rPr lang="en-US" sz="2400" b="1" dirty="0" err="1">
                <a:latin typeface="Arial" charset="0"/>
              </a:rPr>
              <a:t>i</a:t>
            </a:r>
            <a:r>
              <a:rPr lang="en-US" sz="2400" b="1" dirty="0">
                <a:latin typeface="Arial" charset="0"/>
              </a:rPr>
              <a:t>]=t1</a:t>
            </a:r>
          </a:p>
          <a:p>
            <a:pPr>
              <a:defRPr/>
            </a:pPr>
            <a:r>
              <a:rPr lang="en-US" sz="2400" b="1" dirty="0">
                <a:latin typeface="Arial" charset="0"/>
              </a:rPr>
              <a:t>	t2=i+1</a:t>
            </a:r>
          </a:p>
          <a:p>
            <a:pPr>
              <a:defRPr/>
            </a:pPr>
            <a:r>
              <a:rPr lang="en-US" sz="2400" b="1" dirty="0">
                <a:latin typeface="Arial" charset="0"/>
              </a:rPr>
              <a:t>	</a:t>
            </a:r>
            <a:r>
              <a:rPr lang="en-US" sz="2400" b="1" dirty="0" err="1">
                <a:latin typeface="Arial" charset="0"/>
              </a:rPr>
              <a:t>i</a:t>
            </a:r>
            <a:r>
              <a:rPr lang="en-US" sz="2400" b="1" dirty="0">
                <a:latin typeface="Arial" charset="0"/>
              </a:rPr>
              <a:t>=t2</a:t>
            </a:r>
          </a:p>
          <a:p>
            <a:pPr>
              <a:defRPr/>
            </a:pPr>
            <a:r>
              <a:rPr lang="en-US" sz="2400" b="1" dirty="0">
                <a:latin typeface="Arial" charset="0"/>
              </a:rPr>
              <a:t>	</a:t>
            </a:r>
            <a:r>
              <a:rPr lang="en-US" sz="2400" b="1" dirty="0" err="1">
                <a:latin typeface="Arial" charset="0"/>
              </a:rPr>
              <a:t>goto</a:t>
            </a:r>
            <a:r>
              <a:rPr lang="en-US" sz="2400" b="1" dirty="0">
                <a:latin typeface="Arial" charset="0"/>
              </a:rPr>
              <a:t> L2</a:t>
            </a:r>
          </a:p>
          <a:p>
            <a:pPr>
              <a:defRPr/>
            </a:pPr>
            <a:r>
              <a:rPr lang="en-US" sz="2400" b="1" dirty="0">
                <a:latin typeface="Arial" charset="0"/>
              </a:rPr>
              <a:t>L1: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IN" sz="2400" b="1" kern="0" dirty="0">
              <a:latin typeface="+mn-lt"/>
            </a:endParaRPr>
          </a:p>
          <a:p>
            <a:pPr>
              <a:defRPr/>
            </a:pPr>
            <a:r>
              <a:rPr lang="en-IN" sz="2400" b="1" kern="0" dirty="0">
                <a:latin typeface="+mn-lt"/>
              </a:rPr>
              <a:t>	</a:t>
            </a:r>
          </a:p>
        </p:txBody>
      </p:sp>
      <p:pic>
        <p:nvPicPr>
          <p:cNvPr id="47112" name="Content Placeholder 3">
            <a:extLst>
              <a:ext uri="{FF2B5EF4-FFF2-40B4-BE49-F238E27FC236}">
                <a16:creationId xmlns:a16="http://schemas.microsoft.com/office/drawing/2014/main" id="{4C5A41E0-E6C5-4EE7-8B1B-183B34ED6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4958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4F8FFD-AA9C-4BB8-83B4-1A268FF7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61DF-6CD3-4AC8-AA0A-6CFA11F8C09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3A0D8CE8-AE98-41EA-BBC2-0B2864EE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382000" cy="66992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Problems</a:t>
            </a:r>
            <a:endParaRPr lang="en-IN" altLang="en-US" dirty="0"/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625FB021-1CDA-4A5F-B52B-244EACEC6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44196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3. </a:t>
            </a:r>
            <a:r>
              <a:rPr lang="pt-BR" altLang="en-US" sz="2000" dirty="0"/>
              <a:t>Convert </a:t>
            </a:r>
            <a:r>
              <a:rPr lang="en-US" altLang="en-US" sz="2000" dirty="0"/>
              <a:t>the following 3-address code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IN" altLang="en-US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E368C6-C125-4282-8B2B-33BDA136635F}"/>
              </a:ext>
            </a:extLst>
          </p:cNvPr>
          <p:cNvSpPr txBox="1">
            <a:spLocks/>
          </p:cNvSpPr>
          <p:nvPr/>
        </p:nvSpPr>
        <p:spPr bwMode="auto">
          <a:xfrm>
            <a:off x="5105400" y="914400"/>
            <a:ext cx="3733800" cy="396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FF0000"/>
                </a:solidFill>
                <a:latin typeface="+mn-lt"/>
              </a:rPr>
              <a:t>3-address code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	      </a:t>
            </a:r>
            <a:r>
              <a:rPr lang="en-US" sz="2400" b="1" kern="0" dirty="0" err="1">
                <a:latin typeface="+mn-lt"/>
              </a:rPr>
              <a:t>dot_prod</a:t>
            </a:r>
            <a:r>
              <a:rPr lang="en-US" sz="2400" b="1" kern="0" dirty="0">
                <a:latin typeface="+mn-lt"/>
              </a:rPr>
              <a:t>=0</a:t>
            </a:r>
          </a:p>
          <a:p>
            <a:pPr>
              <a:defRPr/>
            </a:pPr>
            <a:r>
              <a:rPr lang="en-US" sz="2400" b="1" dirty="0">
                <a:latin typeface="Arial" charset="0"/>
              </a:rPr>
              <a:t>          </a:t>
            </a:r>
            <a:r>
              <a:rPr lang="en-US" sz="2400" b="1" dirty="0" err="1">
                <a:latin typeface="Arial" charset="0"/>
              </a:rPr>
              <a:t>i</a:t>
            </a:r>
            <a:r>
              <a:rPr lang="en-US" sz="2400" b="1" dirty="0">
                <a:latin typeface="Arial" charset="0"/>
              </a:rPr>
              <a:t>=0</a:t>
            </a:r>
          </a:p>
          <a:p>
            <a:pPr>
              <a:defRPr/>
            </a:pPr>
            <a:r>
              <a:rPr lang="en-US" sz="2400" b="1" dirty="0">
                <a:latin typeface="Arial" charset="0"/>
              </a:rPr>
              <a:t>L2 :   If  </a:t>
            </a:r>
            <a:r>
              <a:rPr lang="en-US" sz="2400" b="1" dirty="0" err="1">
                <a:latin typeface="Arial" charset="0"/>
              </a:rPr>
              <a:t>i</a:t>
            </a:r>
            <a:r>
              <a:rPr lang="en-US" sz="2400" b="1" dirty="0">
                <a:latin typeface="Arial" charset="0"/>
              </a:rPr>
              <a:t>&gt;=10 </a:t>
            </a:r>
            <a:r>
              <a:rPr lang="en-US" sz="2400" b="1" dirty="0" err="1">
                <a:latin typeface="Arial" charset="0"/>
              </a:rPr>
              <a:t>goto</a:t>
            </a:r>
            <a:r>
              <a:rPr lang="en-US" sz="2400" b="1" dirty="0">
                <a:latin typeface="Arial" charset="0"/>
              </a:rPr>
              <a:t> L1</a:t>
            </a:r>
          </a:p>
          <a:p>
            <a:pPr>
              <a:defRPr/>
            </a:pPr>
            <a:r>
              <a:rPr lang="en-US" sz="2400" b="1" dirty="0">
                <a:latin typeface="Arial" charset="0"/>
              </a:rPr>
              <a:t>	t1=a[</a:t>
            </a:r>
            <a:r>
              <a:rPr lang="en-US" sz="2400" b="1" dirty="0" err="1">
                <a:latin typeface="Arial" charset="0"/>
              </a:rPr>
              <a:t>i</a:t>
            </a:r>
            <a:r>
              <a:rPr lang="en-US" sz="2400" b="1" dirty="0">
                <a:latin typeface="Arial" charset="0"/>
              </a:rPr>
              <a:t>]</a:t>
            </a:r>
          </a:p>
          <a:p>
            <a:pPr>
              <a:defRPr/>
            </a:pPr>
            <a:r>
              <a:rPr lang="en-US" sz="2400" b="1" dirty="0">
                <a:latin typeface="Arial" charset="0"/>
              </a:rPr>
              <a:t>	t2=b[</a:t>
            </a:r>
            <a:r>
              <a:rPr lang="en-US" sz="2400" b="1" dirty="0" err="1">
                <a:latin typeface="Arial" charset="0"/>
              </a:rPr>
              <a:t>i</a:t>
            </a:r>
            <a:r>
              <a:rPr lang="en-US" sz="2400" b="1" dirty="0">
                <a:latin typeface="Arial" charset="0"/>
              </a:rPr>
              <a:t>]</a:t>
            </a:r>
          </a:p>
          <a:p>
            <a:pPr>
              <a:defRPr/>
            </a:pPr>
            <a:r>
              <a:rPr lang="en-US" sz="2400" b="1" dirty="0">
                <a:latin typeface="Arial" charset="0"/>
              </a:rPr>
              <a:t>	t3=t1 * t2</a:t>
            </a:r>
          </a:p>
          <a:p>
            <a:pPr>
              <a:defRPr/>
            </a:pPr>
            <a:r>
              <a:rPr lang="en-US" sz="2400" b="1" dirty="0">
                <a:latin typeface="Arial" charset="0"/>
              </a:rPr>
              <a:t>	t4= </a:t>
            </a:r>
            <a:r>
              <a:rPr lang="en-US" sz="2400" b="1" dirty="0" err="1">
                <a:latin typeface="Arial" charset="0"/>
              </a:rPr>
              <a:t>dot_prod</a:t>
            </a:r>
            <a:r>
              <a:rPr lang="en-US" sz="2400" b="1" dirty="0">
                <a:latin typeface="Arial" charset="0"/>
              </a:rPr>
              <a:t> + t3</a:t>
            </a:r>
          </a:p>
          <a:p>
            <a:pPr>
              <a:defRPr/>
            </a:pPr>
            <a:r>
              <a:rPr lang="en-US" sz="2400" b="1" dirty="0">
                <a:latin typeface="Arial" charset="0"/>
              </a:rPr>
              <a:t>	</a:t>
            </a:r>
            <a:r>
              <a:rPr lang="en-US" sz="2400" b="1" dirty="0" err="1">
                <a:latin typeface="Arial" charset="0"/>
              </a:rPr>
              <a:t>dot_prod</a:t>
            </a:r>
            <a:r>
              <a:rPr lang="en-US" sz="2400" b="1" dirty="0">
                <a:latin typeface="Arial" charset="0"/>
              </a:rPr>
              <a:t>=t4</a:t>
            </a:r>
          </a:p>
          <a:p>
            <a:pPr>
              <a:defRPr/>
            </a:pPr>
            <a:r>
              <a:rPr lang="en-US" sz="2400" b="1" dirty="0">
                <a:latin typeface="Arial" charset="0"/>
              </a:rPr>
              <a:t>            i = i+1</a:t>
            </a:r>
          </a:p>
          <a:p>
            <a:pPr>
              <a:defRPr/>
            </a:pPr>
            <a:r>
              <a:rPr lang="en-US" sz="2400" b="1" dirty="0">
                <a:latin typeface="Arial" charset="0"/>
              </a:rPr>
              <a:t>	</a:t>
            </a:r>
            <a:r>
              <a:rPr lang="en-US" sz="2400" b="1" dirty="0" err="1">
                <a:latin typeface="Arial" charset="0"/>
              </a:rPr>
              <a:t>goto</a:t>
            </a:r>
            <a:r>
              <a:rPr lang="en-US" sz="2400" b="1" dirty="0">
                <a:latin typeface="Arial" charset="0"/>
              </a:rPr>
              <a:t> L2</a:t>
            </a:r>
          </a:p>
          <a:p>
            <a:pPr>
              <a:defRPr/>
            </a:pPr>
            <a:r>
              <a:rPr lang="en-US" sz="2400" b="1" dirty="0">
                <a:latin typeface="Arial" charset="0"/>
              </a:rPr>
              <a:t>L1: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IN" sz="2400" kern="0" dirty="0">
              <a:latin typeface="+mn-lt"/>
            </a:endParaRPr>
          </a:p>
          <a:p>
            <a:pPr>
              <a:defRPr/>
            </a:pPr>
            <a:r>
              <a:rPr lang="en-IN" sz="2400" kern="0" dirty="0">
                <a:latin typeface="+mn-lt"/>
              </a:rPr>
              <a:t>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493E25-5CCC-4630-85AD-E3A8E54A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61DF-6CD3-4AC8-AA0A-6CFA11F8C091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0812B4A-9BBA-4ED3-BD34-7D4339523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5400"/>
            <a:ext cx="4572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int a[10],b[10],</a:t>
            </a:r>
            <a:r>
              <a:rPr lang="en-US" altLang="en-US" dirty="0" err="1"/>
              <a:t>i,dot_prod</a:t>
            </a:r>
            <a:r>
              <a:rPr lang="en-US" altLang="en-US" dirty="0"/>
              <a:t>=0</a:t>
            </a:r>
          </a:p>
          <a:p>
            <a:pPr eaLnBrk="1" hangingPunct="1"/>
            <a:r>
              <a:rPr lang="en-US" altLang="en-US" dirty="0"/>
              <a:t>for(</a:t>
            </a:r>
            <a:r>
              <a:rPr lang="en-US" altLang="en-US" dirty="0" err="1"/>
              <a:t>i</a:t>
            </a:r>
            <a:r>
              <a:rPr lang="en-US" altLang="en-US" dirty="0"/>
              <a:t>=0;i&lt;10;i++)</a:t>
            </a:r>
          </a:p>
          <a:p>
            <a:pPr eaLnBrk="1" hangingPunct="1"/>
            <a:r>
              <a:rPr lang="en-US" altLang="en-US" dirty="0"/>
              <a:t>	</a:t>
            </a:r>
            <a:r>
              <a:rPr lang="en-US" altLang="en-US" dirty="0" err="1"/>
              <a:t>dot_prod</a:t>
            </a:r>
            <a:r>
              <a:rPr lang="en-US" altLang="en-US" dirty="0"/>
              <a:t>+=a[</a:t>
            </a:r>
            <a:r>
              <a:rPr lang="en-US" altLang="en-US" dirty="0" err="1"/>
              <a:t>i</a:t>
            </a:r>
            <a:r>
              <a:rPr lang="en-US" altLang="en-US" dirty="0"/>
              <a:t>]*b[</a:t>
            </a:r>
            <a:r>
              <a:rPr lang="en-US" altLang="en-US" dirty="0" err="1"/>
              <a:t>i</a:t>
            </a:r>
            <a:r>
              <a:rPr lang="en-US" altLang="en-US" dirty="0"/>
              <a:t>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7BDF6879-5A3D-4AEF-A0B4-C73F75B8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808038"/>
          </a:xfrm>
        </p:spPr>
        <p:txBody>
          <a:bodyPr/>
          <a:lstStyle/>
          <a:p>
            <a:r>
              <a:rPr lang="en-US" altLang="en-US" dirty="0"/>
              <a:t>Problems</a:t>
            </a:r>
            <a:endParaRPr lang="en-IN" altLang="en-US" dirty="0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44EDCBDC-B889-4E7A-B8CE-A158339C6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2000"/>
            <a:ext cx="89916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4. </a:t>
            </a:r>
            <a:r>
              <a:rPr lang="pt-BR" altLang="en-US" sz="2000" dirty="0"/>
              <a:t>Convert </a:t>
            </a:r>
            <a:r>
              <a:rPr lang="en-US" altLang="en-US" sz="2000" dirty="0"/>
              <a:t>the following  to 3-address code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IN" altLang="en-US" sz="2000" dirty="0"/>
          </a:p>
        </p:txBody>
      </p:sp>
      <p:sp>
        <p:nvSpPr>
          <p:cNvPr id="49159" name="TextBox 7">
            <a:extLst>
              <a:ext uri="{FF2B5EF4-FFF2-40B4-BE49-F238E27FC236}">
                <a16:creationId xmlns:a16="http://schemas.microsoft.com/office/drawing/2014/main" id="{B65E6A76-9171-43C3-84A4-D0BC0EAD3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19400"/>
            <a:ext cx="7696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pic>
        <p:nvPicPr>
          <p:cNvPr id="49160" name="Picture 8">
            <a:extLst>
              <a:ext uri="{FF2B5EF4-FFF2-40B4-BE49-F238E27FC236}">
                <a16:creationId xmlns:a16="http://schemas.microsoft.com/office/drawing/2014/main" id="{9D84B04D-7B35-431E-9807-645B393E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387667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1" name="TextBox 9">
            <a:extLst>
              <a:ext uri="{FF2B5EF4-FFF2-40B4-BE49-F238E27FC236}">
                <a16:creationId xmlns:a16="http://schemas.microsoft.com/office/drawing/2014/main" id="{A16BDB65-1481-4CA4-A0C1-0BB4E2F6E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1143000"/>
            <a:ext cx="39719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3-address code</a:t>
            </a:r>
          </a:p>
          <a:p>
            <a:pPr eaLnBrk="1" hangingPunct="1"/>
            <a:r>
              <a:rPr lang="en-US" altLang="en-US" sz="2400" b="1" dirty="0"/>
              <a:t>………</a:t>
            </a:r>
          </a:p>
          <a:p>
            <a:pPr eaLnBrk="1" hangingPunct="1"/>
            <a:r>
              <a:rPr lang="en-US" altLang="en-US" sz="2400" b="1" dirty="0"/>
              <a:t>t1=a</a:t>
            </a:r>
          </a:p>
          <a:p>
            <a:pPr eaLnBrk="1" hangingPunct="1"/>
            <a:r>
              <a:rPr lang="en-US" altLang="en-US" sz="2400" b="1" dirty="0"/>
              <a:t>t2=b+1</a:t>
            </a:r>
          </a:p>
          <a:p>
            <a:pPr eaLnBrk="1" hangingPunct="1"/>
            <a:r>
              <a:rPr lang="en-US" altLang="en-US" sz="2400" b="1" dirty="0"/>
              <a:t>call p, t1, t2</a:t>
            </a:r>
          </a:p>
          <a:p>
            <a:pPr eaLnBrk="1" hangingPunct="1"/>
            <a:r>
              <a:rPr lang="en-US" altLang="en-US" sz="2400" b="1" dirty="0"/>
              <a:t>………</a:t>
            </a:r>
          </a:p>
          <a:p>
            <a:pPr eaLnBrk="1" hangingPunct="1"/>
            <a:r>
              <a:rPr lang="en-US" altLang="en-US" sz="2400" b="1" dirty="0" err="1"/>
              <a:t>funcbegin</a:t>
            </a:r>
            <a:r>
              <a:rPr lang="en-US" altLang="en-US" sz="2400" b="1" dirty="0"/>
              <a:t> p</a:t>
            </a:r>
          </a:p>
          <a:p>
            <a:pPr lvl="1" eaLnBrk="1" hangingPunct="1"/>
            <a:r>
              <a:rPr lang="en-US" altLang="en-US" sz="2400" b="1" dirty="0"/>
              <a:t>param x</a:t>
            </a:r>
          </a:p>
          <a:p>
            <a:pPr lvl="1" eaLnBrk="1" hangingPunct="1"/>
            <a:r>
              <a:rPr lang="en-US" altLang="en-US" sz="2400" b="1" dirty="0"/>
              <a:t>param z</a:t>
            </a:r>
          </a:p>
          <a:p>
            <a:pPr lvl="1" eaLnBrk="1" hangingPunct="1"/>
            <a:r>
              <a:rPr lang="en-US" altLang="en-US" sz="2400" b="1" dirty="0"/>
              <a:t>t3=</a:t>
            </a:r>
            <a:r>
              <a:rPr lang="en-US" altLang="en-US" sz="2400" b="1" dirty="0" err="1"/>
              <a:t>x+z</a:t>
            </a:r>
            <a:endParaRPr lang="en-US" altLang="en-US" sz="2400" b="1" dirty="0"/>
          </a:p>
          <a:p>
            <a:pPr lvl="1" eaLnBrk="1" hangingPunct="1"/>
            <a:r>
              <a:rPr lang="en-US" altLang="en-US" sz="2400" b="1" dirty="0"/>
              <a:t>return t3</a:t>
            </a:r>
          </a:p>
          <a:p>
            <a:pPr eaLnBrk="1" hangingPunct="1"/>
            <a:r>
              <a:rPr lang="en-US" altLang="en-US" sz="2400" b="1" dirty="0" err="1"/>
              <a:t>funcend</a:t>
            </a:r>
            <a:endParaRPr lang="en-US" altLang="en-US" sz="2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BDBBC8-022E-4D82-9FA1-DF7338A9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61DF-6CD3-4AC8-AA0A-6CFA11F8C09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709423C5-29B5-4C25-981E-D5F12947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808038"/>
          </a:xfrm>
        </p:spPr>
        <p:txBody>
          <a:bodyPr/>
          <a:lstStyle/>
          <a:p>
            <a:r>
              <a:rPr lang="en-US" altLang="en-US" dirty="0"/>
              <a:t>Problems</a:t>
            </a:r>
            <a:endParaRPr lang="en-IN" altLang="en-US" dirty="0"/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FD1C8313-42CE-45F1-A324-CE498022E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91440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1. </a:t>
            </a:r>
            <a:r>
              <a:rPr lang="pt-BR" altLang="en-US" sz="2000" dirty="0"/>
              <a:t>Convert </a:t>
            </a:r>
            <a:r>
              <a:rPr lang="en-US" altLang="en-US" sz="2000" dirty="0"/>
              <a:t>the following  to SSA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IN" altLang="en-US" sz="2000" dirty="0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DA39D0C0-B43F-42EC-8EB0-0830A584B3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38950" y="6202362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EDBE05DF-872D-4B6C-A2F0-CE54860A02FE}" type="slidenum">
              <a:rPr lang="en-US" altLang="en-US" sz="1400"/>
              <a:pPr algn="r" eaLnBrk="1" hangingPunct="1"/>
              <a:t>13</a:t>
            </a:fld>
            <a:endParaRPr lang="en-US" altLang="en-US" sz="1400" dirty="0"/>
          </a:p>
        </p:txBody>
      </p:sp>
      <p:pic>
        <p:nvPicPr>
          <p:cNvPr id="58375" name="Picture 7">
            <a:extLst>
              <a:ext uri="{FF2B5EF4-FFF2-40B4-BE49-F238E27FC236}">
                <a16:creationId xmlns:a16="http://schemas.microsoft.com/office/drawing/2014/main" id="{47297CFE-9D49-4D31-BF1C-15B4B9B5F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447800"/>
            <a:ext cx="80454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4FDC1815-EA1C-4A6A-A1EA-1B2BEBB2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808038"/>
          </a:xfrm>
        </p:spPr>
        <p:txBody>
          <a:bodyPr/>
          <a:lstStyle/>
          <a:p>
            <a:r>
              <a:rPr lang="en-US" altLang="en-US" dirty="0"/>
              <a:t>Problems</a:t>
            </a:r>
            <a:endParaRPr lang="en-IN" altLang="en-US" dirty="0"/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4FA31672-E7C0-47EE-A66B-1DA51FFFA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9144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2. </a:t>
            </a:r>
            <a:r>
              <a:rPr lang="pt-BR" altLang="en-US" sz="2000" dirty="0"/>
              <a:t>Convert </a:t>
            </a:r>
            <a:r>
              <a:rPr lang="en-US" altLang="en-US" sz="2000" dirty="0"/>
              <a:t>the following  to SSA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IN" altLang="en-US" sz="2000" dirty="0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ADEE7590-C936-42E9-9848-436EDF3040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34200" y="6262399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4550B72-A7E3-4371-AFD4-7BE1FE8B0E5D}" type="slidenum">
              <a:rPr lang="en-US" altLang="en-US" sz="1400"/>
              <a:pPr algn="r" eaLnBrk="1" hangingPunct="1"/>
              <a:t>14</a:t>
            </a:fld>
            <a:endParaRPr lang="en-US" altLang="en-US" sz="1400"/>
          </a:p>
        </p:txBody>
      </p:sp>
      <p:pic>
        <p:nvPicPr>
          <p:cNvPr id="59399" name="Picture 9">
            <a:extLst>
              <a:ext uri="{FF2B5EF4-FFF2-40B4-BE49-F238E27FC236}">
                <a16:creationId xmlns:a16="http://schemas.microsoft.com/office/drawing/2014/main" id="{35BDE8D9-3191-434D-8FE8-3D5D9215F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096000" cy="41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734B5C6D-2EDE-45D9-9A1F-D9EB75E6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808038"/>
          </a:xfrm>
        </p:spPr>
        <p:txBody>
          <a:bodyPr/>
          <a:lstStyle/>
          <a:p>
            <a:r>
              <a:rPr lang="en-US" altLang="en-US" dirty="0"/>
              <a:t>Problems</a:t>
            </a:r>
            <a:endParaRPr lang="en-IN" altLang="en-US" dirty="0"/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79864843-D559-4DFC-B34D-8D55C6609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2000"/>
            <a:ext cx="9144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3. </a:t>
            </a:r>
            <a:r>
              <a:rPr lang="pt-BR" altLang="en-US" sz="2000" dirty="0"/>
              <a:t>Convert </a:t>
            </a:r>
            <a:r>
              <a:rPr lang="en-US" altLang="en-US" sz="2000" dirty="0"/>
              <a:t>the following  to SSA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IN" altLang="en-US" sz="2000" dirty="0"/>
          </a:p>
        </p:txBody>
      </p:sp>
      <p:pic>
        <p:nvPicPr>
          <p:cNvPr id="60423" name="Picture 2">
            <a:extLst>
              <a:ext uri="{FF2B5EF4-FFF2-40B4-BE49-F238E27FC236}">
                <a16:creationId xmlns:a16="http://schemas.microsoft.com/office/drawing/2014/main" id="{99DDD664-EAD1-4323-A854-94C7E9DF9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16192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4" name="TextBox 8">
            <a:extLst>
              <a:ext uri="{FF2B5EF4-FFF2-40B4-BE49-F238E27FC236}">
                <a16:creationId xmlns:a16="http://schemas.microsoft.com/office/drawing/2014/main" id="{E9488BE7-9523-4AB5-ADE6-82D16EC09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295400"/>
            <a:ext cx="32004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SSA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a1 = b1 – c1</a:t>
            </a:r>
          </a:p>
          <a:p>
            <a:pPr eaLnBrk="1" hangingPunct="1"/>
            <a:r>
              <a:rPr lang="en-US" altLang="en-US" dirty="0"/>
              <a:t>d2 = a1 + d1</a:t>
            </a:r>
          </a:p>
          <a:p>
            <a:pPr eaLnBrk="1" hangingPunct="1"/>
            <a:r>
              <a:rPr lang="en-US" altLang="en-US" dirty="0"/>
              <a:t>a2 = d2 + e1</a:t>
            </a:r>
          </a:p>
          <a:p>
            <a:pPr eaLnBrk="1" hangingPunct="1"/>
            <a:r>
              <a:rPr lang="en-US" altLang="en-US" dirty="0"/>
              <a:t>d3 = c1 * f1</a:t>
            </a:r>
          </a:p>
          <a:p>
            <a:pPr eaLnBrk="1" hangingPunct="1"/>
            <a:r>
              <a:rPr lang="en-US" altLang="en-US" dirty="0"/>
              <a:t>d4 =  a2 * d3</a:t>
            </a:r>
            <a:endParaRPr lang="en-I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409C8-7552-43D2-AAA1-9DF75EBA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61DF-6CD3-4AC8-AA0A-6CFA11F8C091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4D870160-CF68-44B9-96A6-575F4AB0E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808038"/>
          </a:xfrm>
        </p:spPr>
        <p:txBody>
          <a:bodyPr/>
          <a:lstStyle/>
          <a:p>
            <a:r>
              <a:rPr lang="en-US" altLang="en-US" dirty="0"/>
              <a:t>Problems</a:t>
            </a:r>
            <a:endParaRPr lang="en-IN" altLang="en-US" dirty="0"/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FDCB9C74-F4D3-458E-BEF9-83195B58F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9144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4. </a:t>
            </a:r>
            <a:r>
              <a:rPr lang="pt-BR" altLang="en-US" sz="2000" dirty="0"/>
              <a:t>Convert </a:t>
            </a:r>
            <a:r>
              <a:rPr lang="en-US" altLang="en-US" sz="2000" dirty="0"/>
              <a:t>the following  to SSA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IN" altLang="en-US" sz="2000" dirty="0"/>
          </a:p>
        </p:txBody>
      </p:sp>
      <p:pic>
        <p:nvPicPr>
          <p:cNvPr id="61447" name="Picture 9">
            <a:extLst>
              <a:ext uri="{FF2B5EF4-FFF2-40B4-BE49-F238E27FC236}">
                <a16:creationId xmlns:a16="http://schemas.microsoft.com/office/drawing/2014/main" id="{AD972B4A-FCE2-450D-9406-2898C5617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599"/>
            <a:ext cx="8077200" cy="465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BF3ED9-99B0-49A7-B1EC-E2D2A438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61DF-6CD3-4AC8-AA0A-6CFA11F8C091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BBD2D-3650-4116-845C-FA65F0EA1B31}"/>
              </a:ext>
            </a:extLst>
          </p:cNvPr>
          <p:cNvSpPr txBox="1"/>
          <p:nvPr/>
        </p:nvSpPr>
        <p:spPr>
          <a:xfrm>
            <a:off x="6553200" y="1219200"/>
            <a:ext cx="53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SSA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F00FF37E-C966-483B-9E0F-C2024DBB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808038"/>
          </a:xfrm>
        </p:spPr>
        <p:txBody>
          <a:bodyPr/>
          <a:lstStyle/>
          <a:p>
            <a:r>
              <a:rPr lang="en-US" altLang="en-US" dirty="0"/>
              <a:t>Problems</a:t>
            </a:r>
            <a:endParaRPr lang="en-IN" altLang="en-US" dirty="0"/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738F12F2-FD96-4E8B-A529-AD6599E8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600"/>
            <a:ext cx="9144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5. </a:t>
            </a:r>
            <a:r>
              <a:rPr lang="pt-BR" altLang="en-US" sz="2000" dirty="0"/>
              <a:t>Convert </a:t>
            </a:r>
            <a:r>
              <a:rPr lang="en-US" altLang="en-US" sz="2000" dirty="0"/>
              <a:t>the following  to SSA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IN" altLang="en-US" sz="2000" dirty="0"/>
          </a:p>
        </p:txBody>
      </p:sp>
      <p:pic>
        <p:nvPicPr>
          <p:cNvPr id="62471" name="Picture 7">
            <a:extLst>
              <a:ext uri="{FF2B5EF4-FFF2-40B4-BE49-F238E27FC236}">
                <a16:creationId xmlns:a16="http://schemas.microsoft.com/office/drawing/2014/main" id="{CC2FB2AB-0519-4AF1-B21D-34528CE1F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199"/>
            <a:ext cx="8229600" cy="366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88095B-FDC4-4338-96C6-89E65B46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61DF-6CD3-4AC8-AA0A-6CFA11F8C091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9B428-8D2D-4F2A-876E-81E103B42F58}"/>
              </a:ext>
            </a:extLst>
          </p:cNvPr>
          <p:cNvSpPr txBox="1"/>
          <p:nvPr/>
        </p:nvSpPr>
        <p:spPr>
          <a:xfrm>
            <a:off x="7080685" y="1219200"/>
            <a:ext cx="53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SSA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7A375CF6-E2B1-4008-803F-C8073FE9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808038"/>
          </a:xfrm>
        </p:spPr>
        <p:txBody>
          <a:bodyPr/>
          <a:lstStyle/>
          <a:p>
            <a:r>
              <a:rPr lang="en-US" altLang="en-US" dirty="0"/>
              <a:t>Problems</a:t>
            </a:r>
            <a:endParaRPr lang="en-IN" altLang="en-US" dirty="0"/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E1B4E128-EE8F-42CE-BC24-AACFB56E1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9144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6. </a:t>
            </a:r>
            <a:r>
              <a:rPr lang="pt-BR" altLang="en-US" sz="2000" dirty="0"/>
              <a:t>Convert </a:t>
            </a:r>
            <a:r>
              <a:rPr lang="en-US" altLang="en-US" sz="2000" dirty="0"/>
              <a:t>the following  to SSA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IN" altLang="en-US" sz="2000" dirty="0"/>
          </a:p>
        </p:txBody>
      </p:sp>
      <p:pic>
        <p:nvPicPr>
          <p:cNvPr id="63495" name="Picture 8">
            <a:extLst>
              <a:ext uri="{FF2B5EF4-FFF2-40B4-BE49-F238E27FC236}">
                <a16:creationId xmlns:a16="http://schemas.microsoft.com/office/drawing/2014/main" id="{2E4E5B40-7927-4BBD-AF53-9CC212578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053B3F-84CE-4AC7-83C2-D8E9406D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61DF-6CD3-4AC8-AA0A-6CFA11F8C091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8C9B9-6605-424D-988F-866F831E7115}"/>
              </a:ext>
            </a:extLst>
          </p:cNvPr>
          <p:cNvSpPr txBox="1"/>
          <p:nvPr/>
        </p:nvSpPr>
        <p:spPr>
          <a:xfrm>
            <a:off x="6172200" y="773668"/>
            <a:ext cx="53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SSA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D86B5337-A12F-458B-981A-F914C4C4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808038"/>
          </a:xfrm>
        </p:spPr>
        <p:txBody>
          <a:bodyPr/>
          <a:lstStyle/>
          <a:p>
            <a:r>
              <a:rPr lang="en-US" altLang="en-US" dirty="0"/>
              <a:t>Problems</a:t>
            </a:r>
            <a:endParaRPr lang="en-IN" altLang="en-US" dirty="0"/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62982998-3D0F-4FE7-A58E-70080871F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9144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7. </a:t>
            </a:r>
            <a:r>
              <a:rPr lang="pt-BR" altLang="en-US" sz="2000" dirty="0"/>
              <a:t>Convert </a:t>
            </a:r>
            <a:r>
              <a:rPr lang="en-US" altLang="en-US" sz="2000" dirty="0"/>
              <a:t>the following  to SSA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IN" altLang="en-US" sz="2000" dirty="0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6BDC8BBE-BE4E-4ADB-8DE2-D04B75CB4D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B7C3A0-1FA3-4F09-9265-1D6C949C13DC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pic>
        <p:nvPicPr>
          <p:cNvPr id="66567" name="Picture 8">
            <a:extLst>
              <a:ext uri="{FF2B5EF4-FFF2-40B4-BE49-F238E27FC236}">
                <a16:creationId xmlns:a16="http://schemas.microsoft.com/office/drawing/2014/main" id="{BF6D2395-0B96-4B48-B9D5-DE7816DA2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6D63D6-5D84-460C-B90C-2E9B05EB03A2}"/>
              </a:ext>
            </a:extLst>
          </p:cNvPr>
          <p:cNvSpPr txBox="1"/>
          <p:nvPr/>
        </p:nvSpPr>
        <p:spPr>
          <a:xfrm>
            <a:off x="7004485" y="838200"/>
            <a:ext cx="53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SSA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5190C6-FBB4-4270-B365-8970D12D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61DF-6CD3-4AC8-AA0A-6CFA11F8C091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28EA46-7F07-4B22-82B0-899921CAAE16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800" dirty="0"/>
              <a:t>1. </a:t>
            </a:r>
            <a:r>
              <a:rPr lang="pt-BR" altLang="en-US" sz="2000" dirty="0"/>
              <a:t>Convert </a:t>
            </a:r>
            <a:r>
              <a:rPr lang="en-US" altLang="en-US" sz="2000" dirty="0"/>
              <a:t>the following  to CFG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IN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52ECF-770C-4B0F-B2E4-628BF2CD7F36}"/>
              </a:ext>
            </a:extLst>
          </p:cNvPr>
          <p:cNvSpPr txBox="1"/>
          <p:nvPr/>
        </p:nvSpPr>
        <p:spPr>
          <a:xfrm>
            <a:off x="762000" y="1365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Problems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EDC5064-9B6F-4392-BB44-24F492FCA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017587"/>
            <a:ext cx="35814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dirty="0"/>
              <a:t>(1) PROD = 0</a:t>
            </a:r>
          </a:p>
          <a:p>
            <a:pPr eaLnBrk="1" hangingPunct="1"/>
            <a:r>
              <a:rPr lang="en-IN" altLang="en-US" sz="2000" dirty="0"/>
              <a:t>(2) I = 1</a:t>
            </a:r>
          </a:p>
          <a:p>
            <a:pPr eaLnBrk="1" hangingPunct="1"/>
            <a:r>
              <a:rPr lang="en-IN" altLang="en-US" sz="2000" dirty="0"/>
              <a:t>(3) T2 = </a:t>
            </a:r>
            <a:r>
              <a:rPr lang="en-IN" altLang="en-US" sz="2000" dirty="0" err="1"/>
              <a:t>addr</a:t>
            </a:r>
            <a:r>
              <a:rPr lang="en-IN" altLang="en-US" sz="2000" dirty="0"/>
              <a:t>(A) – 4</a:t>
            </a:r>
          </a:p>
          <a:p>
            <a:pPr eaLnBrk="1" hangingPunct="1"/>
            <a:r>
              <a:rPr lang="en-IN" altLang="en-US" sz="2000" dirty="0"/>
              <a:t>(4) T4 = </a:t>
            </a:r>
            <a:r>
              <a:rPr lang="en-IN" altLang="en-US" sz="2000" dirty="0" err="1"/>
              <a:t>addr</a:t>
            </a:r>
            <a:r>
              <a:rPr lang="en-IN" altLang="en-US" sz="2000" dirty="0"/>
              <a:t>(B) – 4</a:t>
            </a:r>
          </a:p>
          <a:p>
            <a:pPr eaLnBrk="1" hangingPunct="1"/>
            <a:r>
              <a:rPr lang="en-IN" altLang="en-US" sz="2000" dirty="0"/>
              <a:t>(5) T1 = 4 x I</a:t>
            </a:r>
          </a:p>
          <a:p>
            <a:pPr eaLnBrk="1" hangingPunct="1"/>
            <a:r>
              <a:rPr lang="en-IN" altLang="en-US" sz="2000" dirty="0"/>
              <a:t>(6) T3 = T2[T1]</a:t>
            </a:r>
          </a:p>
          <a:p>
            <a:pPr eaLnBrk="1" hangingPunct="1"/>
            <a:r>
              <a:rPr lang="en-IN" altLang="en-US" sz="2000" dirty="0"/>
              <a:t>(7) T5 = T4[T1]</a:t>
            </a:r>
          </a:p>
          <a:p>
            <a:pPr eaLnBrk="1" hangingPunct="1"/>
            <a:r>
              <a:rPr lang="en-IN" altLang="en-US" sz="2000" dirty="0"/>
              <a:t>(8) T6 = T3 x T5</a:t>
            </a:r>
          </a:p>
          <a:p>
            <a:pPr eaLnBrk="1" hangingPunct="1"/>
            <a:r>
              <a:rPr lang="en-IN" altLang="en-US" sz="2000" dirty="0"/>
              <a:t>(9) PROD = PROD + T6</a:t>
            </a:r>
          </a:p>
          <a:p>
            <a:pPr eaLnBrk="1" hangingPunct="1"/>
            <a:r>
              <a:rPr lang="en-IN" altLang="en-US" sz="2000" dirty="0"/>
              <a:t>(10) I = I + 1</a:t>
            </a:r>
          </a:p>
          <a:p>
            <a:pPr eaLnBrk="1" hangingPunct="1"/>
            <a:r>
              <a:rPr lang="en-IN" altLang="en-US" sz="2000" dirty="0"/>
              <a:t>(11) IF I &lt;=20 </a:t>
            </a:r>
            <a:r>
              <a:rPr lang="en-IN" altLang="en-US" sz="2000" dirty="0">
                <a:solidFill>
                  <a:srgbClr val="FF0000"/>
                </a:solidFill>
              </a:rPr>
              <a:t>GOTO (5)</a:t>
            </a:r>
          </a:p>
        </p:txBody>
      </p:sp>
      <p:pic>
        <p:nvPicPr>
          <p:cNvPr id="8" name="Picture 2" descr="https://www.gatevidyalay.com/wp-content/uploads/2018/03/basic-blocks-and-flow-graphs-in-compiler-design.png">
            <a:extLst>
              <a:ext uri="{FF2B5EF4-FFF2-40B4-BE49-F238E27FC236}">
                <a16:creationId xmlns:a16="http://schemas.microsoft.com/office/drawing/2014/main" id="{9C41B461-FD25-4824-967F-A1D71A7D6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299" y="990600"/>
            <a:ext cx="566815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0B8932-8299-4496-A217-411C61D649F9}"/>
              </a:ext>
            </a:extLst>
          </p:cNvPr>
          <p:cNvSpPr txBox="1"/>
          <p:nvPr/>
        </p:nvSpPr>
        <p:spPr>
          <a:xfrm>
            <a:off x="6781800" y="12954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B2159-6D25-4E0F-988A-316CCBA23F55}"/>
              </a:ext>
            </a:extLst>
          </p:cNvPr>
          <p:cNvSpPr txBox="1"/>
          <p:nvPr/>
        </p:nvSpPr>
        <p:spPr>
          <a:xfrm>
            <a:off x="7574280" y="313586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3199294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9665DD01-F94C-4009-A69D-DD214B9C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808038"/>
          </a:xfrm>
        </p:spPr>
        <p:txBody>
          <a:bodyPr/>
          <a:lstStyle/>
          <a:p>
            <a:r>
              <a:rPr lang="en-US" altLang="en-US" dirty="0"/>
              <a:t>Problems</a:t>
            </a:r>
            <a:endParaRPr lang="en-IN" altLang="en-US" dirty="0"/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AAF4B718-D7C4-4F64-959F-04A7F42EC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9600"/>
            <a:ext cx="9144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8. </a:t>
            </a:r>
            <a:r>
              <a:rPr lang="pt-BR" altLang="en-US" sz="2000" dirty="0"/>
              <a:t>Convert </a:t>
            </a:r>
            <a:r>
              <a:rPr lang="en-US" altLang="en-US" sz="2000" dirty="0"/>
              <a:t>the following  to SSA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IN" altLang="en-US" sz="2000" dirty="0"/>
          </a:p>
        </p:txBody>
      </p:sp>
      <p:sp>
        <p:nvSpPr>
          <p:cNvPr id="67591" name="Text Box 3">
            <a:extLst>
              <a:ext uri="{FF2B5EF4-FFF2-40B4-BE49-F238E27FC236}">
                <a16:creationId xmlns:a16="http://schemas.microsoft.com/office/drawing/2014/main" id="{4902DC28-F2FB-4AFE-81F3-B29F3085A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3124200" cy="46624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800" b="1" dirty="0" err="1">
                <a:latin typeface="Tahoma" panose="020B0604030504040204" pitchFamily="34" charset="0"/>
                <a:ea typeface="SimSun" panose="02010600030101010101" pitchFamily="2" charset="-122"/>
              </a:rPr>
              <a:t>i</a:t>
            </a: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</a:rPr>
              <a:t>=</a:t>
            </a: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1;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j=1;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k=0;</a:t>
            </a: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</a:rPr>
              <a:t> while(k&lt;100)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</a:rPr>
              <a:t>         {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</a:rPr>
              <a:t>           if(j&lt;20)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</a:rPr>
              <a:t>              {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</a:rPr>
              <a:t>                j=</a:t>
            </a:r>
            <a:r>
              <a:rPr lang="en-US" altLang="zh-CN" sz="1800" b="1" dirty="0" err="1">
                <a:latin typeface="Tahoma" panose="020B0604030504040204" pitchFamily="34" charset="0"/>
                <a:ea typeface="SimSun" panose="02010600030101010101" pitchFamily="2" charset="-122"/>
              </a:rPr>
              <a:t>i</a:t>
            </a: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</a:rPr>
              <a:t>                k=k+1;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</a:rPr>
              <a:t>              }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</a:rPr>
              <a:t>           else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</a:rPr>
              <a:t>              {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</a:rPr>
              <a:t>                j=k;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</a:rPr>
              <a:t>                k=k+2;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</a:rPr>
              <a:t>              }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</a:rPr>
              <a:t>         }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</a:rPr>
              <a:t>  return j;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67592" name="Rectangle 4">
            <a:extLst>
              <a:ext uri="{FF2B5EF4-FFF2-40B4-BE49-F238E27FC236}">
                <a16:creationId xmlns:a16="http://schemas.microsoft.com/office/drawing/2014/main" id="{E322EDE2-15D1-4769-A950-2C35C12F3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46100"/>
            <a:ext cx="927100" cy="92868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>
                <a:ea typeface="SimSun" panose="02010600030101010101" pitchFamily="2" charset="-122"/>
              </a:rPr>
              <a:t>i1 </a:t>
            </a:r>
            <a:r>
              <a:rPr lang="en-US" altLang="zh-CN" sz="2000">
                <a:ea typeface="SimSun" panose="02010600030101010101" pitchFamily="2" charset="-122"/>
                <a:sym typeface="Symbol" panose="05050102010706020507" pitchFamily="18" charset="2"/>
              </a:rPr>
              <a:t> 1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SimSun" panose="02010600030101010101" pitchFamily="2" charset="-122"/>
                <a:sym typeface="Symbol" panose="05050102010706020507" pitchFamily="18" charset="2"/>
              </a:rPr>
              <a:t>j 1 1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chemeClr val="hlink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k1</a:t>
            </a:r>
            <a:r>
              <a:rPr lang="en-US" altLang="zh-CN" sz="2000">
                <a:ea typeface="SimSun" panose="02010600030101010101" pitchFamily="2" charset="-122"/>
                <a:sym typeface="Symbol" panose="05050102010706020507" pitchFamily="18" charset="2"/>
              </a:rPr>
              <a:t> 0</a:t>
            </a:r>
          </a:p>
        </p:txBody>
      </p:sp>
      <p:grpSp>
        <p:nvGrpSpPr>
          <p:cNvPr id="67593" name="Group 5">
            <a:extLst>
              <a:ext uri="{FF2B5EF4-FFF2-40B4-BE49-F238E27FC236}">
                <a16:creationId xmlns:a16="http://schemas.microsoft.com/office/drawing/2014/main" id="{143FDAAC-C6C6-49E8-80C3-8F7992FF281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746500"/>
            <a:ext cx="3230563" cy="835025"/>
            <a:chOff x="3116" y="2970"/>
            <a:chExt cx="2035" cy="526"/>
          </a:xfrm>
        </p:grpSpPr>
        <p:sp>
          <p:nvSpPr>
            <p:cNvPr id="67613" name="Rectangle 6">
              <a:extLst>
                <a:ext uri="{FF2B5EF4-FFF2-40B4-BE49-F238E27FC236}">
                  <a16:creationId xmlns:a16="http://schemas.microsoft.com/office/drawing/2014/main" id="{A4C0560A-5E40-480F-A6BE-BAD3C774D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2970"/>
              <a:ext cx="890" cy="40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2000" dirty="0">
                  <a:ea typeface="SimSun" panose="02010600030101010101" pitchFamily="2" charset="-122"/>
                  <a:sym typeface="Symbol" panose="05050102010706020507" pitchFamily="18" charset="2"/>
                </a:rPr>
                <a:t>j 3 i1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hlink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k3</a:t>
              </a:r>
              <a:r>
                <a:rPr lang="en-US" altLang="zh-CN" sz="2000" dirty="0">
                  <a:ea typeface="SimSun" panose="02010600030101010101" pitchFamily="2" charset="-122"/>
                  <a:sym typeface="Symbol" panose="05050102010706020507" pitchFamily="18" charset="2"/>
                </a:rPr>
                <a:t>  k2+1</a:t>
              </a:r>
            </a:p>
          </p:txBody>
        </p:sp>
        <p:sp>
          <p:nvSpPr>
            <p:cNvPr id="67614" name="Rectangle 7">
              <a:extLst>
                <a:ext uri="{FF2B5EF4-FFF2-40B4-BE49-F238E27FC236}">
                  <a16:creationId xmlns:a16="http://schemas.microsoft.com/office/drawing/2014/main" id="{A44C5A54-A67E-4FF0-ADFE-DCB198984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" y="3089"/>
              <a:ext cx="890" cy="40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2000" dirty="0">
                  <a:ea typeface="SimSun" panose="02010600030101010101" pitchFamily="2" charset="-122"/>
                  <a:sym typeface="Symbol" panose="05050102010706020507" pitchFamily="18" charset="2"/>
                </a:rPr>
                <a:t>j 5 k2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hlink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k5</a:t>
              </a:r>
              <a:r>
                <a:rPr lang="en-US" altLang="zh-CN" sz="2000" dirty="0">
                  <a:ea typeface="SimSun" panose="02010600030101010101" pitchFamily="2" charset="-122"/>
                  <a:sym typeface="Symbol" panose="05050102010706020507" pitchFamily="18" charset="2"/>
                </a:rPr>
                <a:t>  k2+2</a:t>
              </a:r>
            </a:p>
          </p:txBody>
        </p:sp>
      </p:grpSp>
      <p:sp>
        <p:nvSpPr>
          <p:cNvPr id="67594" name="Rectangle 8">
            <a:extLst>
              <a:ext uri="{FF2B5EF4-FFF2-40B4-BE49-F238E27FC236}">
                <a16:creationId xmlns:a16="http://schemas.microsoft.com/office/drawing/2014/main" id="{DCACB0BB-41BE-4994-875A-DCE0F858D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060700"/>
            <a:ext cx="1123950" cy="36988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>
                <a:ea typeface="SimSun" panose="02010600030101010101" pitchFamily="2" charset="-122"/>
                <a:sym typeface="Symbol" panose="05050102010706020507" pitchFamily="18" charset="2"/>
              </a:rPr>
              <a:t>return j2</a:t>
            </a:r>
          </a:p>
        </p:txBody>
      </p:sp>
      <p:sp>
        <p:nvSpPr>
          <p:cNvPr id="67595" name="Rectangle 9">
            <a:extLst>
              <a:ext uri="{FF2B5EF4-FFF2-40B4-BE49-F238E27FC236}">
                <a16:creationId xmlns:a16="http://schemas.microsoft.com/office/drawing/2014/main" id="{C553359B-03A8-432E-9E46-5D50C9FC3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060700"/>
            <a:ext cx="1017588" cy="36988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>
                <a:ea typeface="SimSun" panose="02010600030101010101" pitchFamily="2" charset="-122"/>
                <a:sym typeface="Symbol" panose="05050102010706020507" pitchFamily="18" charset="2"/>
              </a:rPr>
              <a:t>if j2&lt;20</a:t>
            </a:r>
          </a:p>
        </p:txBody>
      </p:sp>
      <p:sp>
        <p:nvSpPr>
          <p:cNvPr id="67596" name="Rectangle 10">
            <a:extLst>
              <a:ext uri="{FF2B5EF4-FFF2-40B4-BE49-F238E27FC236}">
                <a16:creationId xmlns:a16="http://schemas.microsoft.com/office/drawing/2014/main" id="{052EAAFE-38EF-4A2A-84DA-64EB5EC42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841500"/>
            <a:ext cx="1765300" cy="923925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>
                <a:solidFill>
                  <a:schemeClr val="hlink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j2  (j4,j1)</a:t>
            </a:r>
            <a:endParaRPr lang="en-US" altLang="zh-CN" sz="200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ea typeface="SimSun" panose="02010600030101010101" pitchFamily="2" charset="-122"/>
                <a:sym typeface="Symbol" panose="05050102010706020507" pitchFamily="18" charset="2"/>
              </a:rPr>
              <a:t>k2  (k4,k1)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SimSun" panose="02010600030101010101" pitchFamily="2" charset="-122"/>
                <a:sym typeface="Symbol" panose="05050102010706020507" pitchFamily="18" charset="2"/>
              </a:rPr>
              <a:t>if k2&lt;100</a:t>
            </a:r>
          </a:p>
        </p:txBody>
      </p:sp>
      <p:cxnSp>
        <p:nvCxnSpPr>
          <p:cNvPr id="67597" name="AutoShape 11">
            <a:extLst>
              <a:ext uri="{FF2B5EF4-FFF2-40B4-BE49-F238E27FC236}">
                <a16:creationId xmlns:a16="http://schemas.microsoft.com/office/drawing/2014/main" id="{3EBF6254-181B-4B0D-86C8-C2A9B717DB47}"/>
              </a:ext>
            </a:extLst>
          </p:cNvPr>
          <p:cNvCxnSpPr>
            <a:cxnSpLocks noChangeShapeType="1"/>
            <a:stCxn id="67592" idx="2"/>
            <a:endCxn id="67596" idx="0"/>
          </p:cNvCxnSpPr>
          <p:nvPr/>
        </p:nvCxnSpPr>
        <p:spPr bwMode="auto">
          <a:xfrm rot="16200000" flipH="1">
            <a:off x="7081044" y="1486694"/>
            <a:ext cx="366712" cy="342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8" name="AutoShape 12">
            <a:extLst>
              <a:ext uri="{FF2B5EF4-FFF2-40B4-BE49-F238E27FC236}">
                <a16:creationId xmlns:a16="http://schemas.microsoft.com/office/drawing/2014/main" id="{702F4B12-5B2D-4FBF-81DC-D8849F08F53B}"/>
              </a:ext>
            </a:extLst>
          </p:cNvPr>
          <p:cNvCxnSpPr>
            <a:cxnSpLocks noChangeShapeType="1"/>
            <a:stCxn id="67596" idx="2"/>
            <a:endCxn id="67595" idx="0"/>
          </p:cNvCxnSpPr>
          <p:nvPr/>
        </p:nvCxnSpPr>
        <p:spPr bwMode="auto">
          <a:xfrm rot="5400000">
            <a:off x="6796881" y="2421732"/>
            <a:ext cx="295275" cy="9826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9" name="AutoShape 13">
            <a:extLst>
              <a:ext uri="{FF2B5EF4-FFF2-40B4-BE49-F238E27FC236}">
                <a16:creationId xmlns:a16="http://schemas.microsoft.com/office/drawing/2014/main" id="{6C3DD592-F2B0-4905-89B8-AD87552669B8}"/>
              </a:ext>
            </a:extLst>
          </p:cNvPr>
          <p:cNvCxnSpPr>
            <a:cxnSpLocks noChangeShapeType="1"/>
            <a:stCxn id="67596" idx="2"/>
            <a:endCxn id="67594" idx="0"/>
          </p:cNvCxnSpPr>
          <p:nvPr/>
        </p:nvCxnSpPr>
        <p:spPr bwMode="auto">
          <a:xfrm rot="16200000" flipH="1">
            <a:off x="7508875" y="2692400"/>
            <a:ext cx="295275" cy="441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00" name="Rectangle 14">
            <a:extLst>
              <a:ext uri="{FF2B5EF4-FFF2-40B4-BE49-F238E27FC236}">
                <a16:creationId xmlns:a16="http://schemas.microsoft.com/office/drawing/2014/main" id="{39989E0A-5DBF-4E82-8E93-495FF4942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852988"/>
            <a:ext cx="1981200" cy="646112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j4= (j3,j5)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k4  (k3,k5)</a:t>
            </a:r>
          </a:p>
        </p:txBody>
      </p:sp>
      <p:cxnSp>
        <p:nvCxnSpPr>
          <p:cNvPr id="67601" name="AutoShape 15">
            <a:extLst>
              <a:ext uri="{FF2B5EF4-FFF2-40B4-BE49-F238E27FC236}">
                <a16:creationId xmlns:a16="http://schemas.microsoft.com/office/drawing/2014/main" id="{04D4E48B-607F-4EA3-96F5-AFF7282930AD}"/>
              </a:ext>
            </a:extLst>
          </p:cNvPr>
          <p:cNvCxnSpPr>
            <a:cxnSpLocks noChangeShapeType="1"/>
            <a:stCxn id="67595" idx="2"/>
            <a:endCxn id="67614" idx="0"/>
          </p:cNvCxnSpPr>
          <p:nvPr/>
        </p:nvCxnSpPr>
        <p:spPr bwMode="auto">
          <a:xfrm rot="16200000" flipH="1">
            <a:off x="6636544" y="3247232"/>
            <a:ext cx="504825" cy="871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2" name="AutoShape 16">
            <a:extLst>
              <a:ext uri="{FF2B5EF4-FFF2-40B4-BE49-F238E27FC236}">
                <a16:creationId xmlns:a16="http://schemas.microsoft.com/office/drawing/2014/main" id="{10CA7857-7E8A-47C9-9217-33F330D4A9E5}"/>
              </a:ext>
            </a:extLst>
          </p:cNvPr>
          <p:cNvCxnSpPr>
            <a:cxnSpLocks noChangeShapeType="1"/>
            <a:stCxn id="67595" idx="2"/>
          </p:cNvCxnSpPr>
          <p:nvPr/>
        </p:nvCxnSpPr>
        <p:spPr bwMode="auto">
          <a:xfrm rot="5400000">
            <a:off x="5788025" y="3128963"/>
            <a:ext cx="363537" cy="9667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3" name="AutoShape 17">
            <a:extLst>
              <a:ext uri="{FF2B5EF4-FFF2-40B4-BE49-F238E27FC236}">
                <a16:creationId xmlns:a16="http://schemas.microsoft.com/office/drawing/2014/main" id="{67296409-6D5E-4C35-B6F0-A215860B367A}"/>
              </a:ext>
            </a:extLst>
          </p:cNvPr>
          <p:cNvCxnSpPr>
            <a:cxnSpLocks noChangeShapeType="1"/>
            <a:stCxn id="67613" idx="2"/>
            <a:endCxn id="67600" idx="0"/>
          </p:cNvCxnSpPr>
          <p:nvPr/>
        </p:nvCxnSpPr>
        <p:spPr bwMode="auto">
          <a:xfrm rot="16200000" flipH="1">
            <a:off x="6104731" y="3794920"/>
            <a:ext cx="460375" cy="1655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4" name="AutoShape 18">
            <a:extLst>
              <a:ext uri="{FF2B5EF4-FFF2-40B4-BE49-F238E27FC236}">
                <a16:creationId xmlns:a16="http://schemas.microsoft.com/office/drawing/2014/main" id="{E22B187D-5E4A-40A1-950A-39F5C3FE0E0B}"/>
              </a:ext>
            </a:extLst>
          </p:cNvPr>
          <p:cNvCxnSpPr>
            <a:cxnSpLocks noChangeShapeType="1"/>
            <a:stCxn id="67614" idx="2"/>
            <a:endCxn id="67600" idx="0"/>
          </p:cNvCxnSpPr>
          <p:nvPr/>
        </p:nvCxnSpPr>
        <p:spPr bwMode="auto">
          <a:xfrm rot="5400000">
            <a:off x="7108031" y="4636294"/>
            <a:ext cx="271463" cy="161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5" name="AutoShape 19">
            <a:extLst>
              <a:ext uri="{FF2B5EF4-FFF2-40B4-BE49-F238E27FC236}">
                <a16:creationId xmlns:a16="http://schemas.microsoft.com/office/drawing/2014/main" id="{857C1AB1-AFB7-4C31-88E3-ABD07A9CED88}"/>
              </a:ext>
            </a:extLst>
          </p:cNvPr>
          <p:cNvCxnSpPr>
            <a:cxnSpLocks noChangeShapeType="1"/>
            <a:stCxn id="67600" idx="2"/>
            <a:endCxn id="67596" idx="0"/>
          </p:cNvCxnSpPr>
          <p:nvPr/>
        </p:nvCxnSpPr>
        <p:spPr bwMode="auto">
          <a:xfrm rot="5400000" flipH="1" flipV="1">
            <a:off x="5470525" y="3533775"/>
            <a:ext cx="3657600" cy="273050"/>
          </a:xfrm>
          <a:prstGeom prst="curvedConnector5">
            <a:avLst>
              <a:gd name="adj1" fmla="val 718"/>
              <a:gd name="adj2" fmla="val 567366"/>
              <a:gd name="adj3" fmla="val 10625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06" name="Text Box 20">
            <a:extLst>
              <a:ext uri="{FF2B5EF4-FFF2-40B4-BE49-F238E27FC236}">
                <a16:creationId xmlns:a16="http://schemas.microsoft.com/office/drawing/2014/main" id="{2E30DCBE-C7F3-4FF2-BCB5-4D55497EB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313" y="457200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>
                <a:ea typeface="SimSun" panose="02010600030101010101" pitchFamily="2" charset="-122"/>
              </a:rPr>
              <a:t>B1</a:t>
            </a:r>
          </a:p>
        </p:txBody>
      </p:sp>
      <p:sp>
        <p:nvSpPr>
          <p:cNvPr id="67607" name="Text Box 21">
            <a:extLst>
              <a:ext uri="{FF2B5EF4-FFF2-40B4-BE49-F238E27FC236}">
                <a16:creationId xmlns:a16="http://schemas.microsoft.com/office/drawing/2014/main" id="{BD2BAB01-CF82-468A-B616-907B19984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838" y="2160588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>
                <a:ea typeface="SimSun" panose="02010600030101010101" pitchFamily="2" charset="-122"/>
              </a:rPr>
              <a:t>B2</a:t>
            </a:r>
          </a:p>
        </p:txBody>
      </p:sp>
      <p:sp>
        <p:nvSpPr>
          <p:cNvPr id="67608" name="Text Box 22">
            <a:extLst>
              <a:ext uri="{FF2B5EF4-FFF2-40B4-BE49-F238E27FC236}">
                <a16:creationId xmlns:a16="http://schemas.microsoft.com/office/drawing/2014/main" id="{DC51284B-09E0-4C44-92B4-E7A28B703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413" y="3146425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>
                <a:ea typeface="SimSun" panose="02010600030101010101" pitchFamily="2" charset="-122"/>
              </a:rPr>
              <a:t>B3</a:t>
            </a:r>
          </a:p>
        </p:txBody>
      </p:sp>
      <p:sp>
        <p:nvSpPr>
          <p:cNvPr id="67609" name="Text Box 23">
            <a:extLst>
              <a:ext uri="{FF2B5EF4-FFF2-40B4-BE49-F238E27FC236}">
                <a16:creationId xmlns:a16="http://schemas.microsoft.com/office/drawing/2014/main" id="{3332A794-22E7-4BF9-86D8-0E58B911D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871913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>
                <a:ea typeface="SimSun" panose="02010600030101010101" pitchFamily="2" charset="-122"/>
              </a:rPr>
              <a:t>B5</a:t>
            </a:r>
          </a:p>
        </p:txBody>
      </p:sp>
      <p:sp>
        <p:nvSpPr>
          <p:cNvPr id="67610" name="Text Box 24">
            <a:extLst>
              <a:ext uri="{FF2B5EF4-FFF2-40B4-BE49-F238E27FC236}">
                <a16:creationId xmlns:a16="http://schemas.microsoft.com/office/drawing/2014/main" id="{BD831653-1653-4D58-B885-D989B7334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1613" y="3846513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>
                <a:ea typeface="SimSun" panose="02010600030101010101" pitchFamily="2" charset="-122"/>
              </a:rPr>
              <a:t>B6</a:t>
            </a:r>
          </a:p>
        </p:txBody>
      </p:sp>
      <p:sp>
        <p:nvSpPr>
          <p:cNvPr id="67611" name="Text Box 25">
            <a:extLst>
              <a:ext uri="{FF2B5EF4-FFF2-40B4-BE49-F238E27FC236}">
                <a16:creationId xmlns:a16="http://schemas.microsoft.com/office/drawing/2014/main" id="{057C0B89-F8E4-4F71-9DBD-5B4BFA779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8700" y="3060700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>
                <a:ea typeface="SimSun" panose="02010600030101010101" pitchFamily="2" charset="-122"/>
              </a:rPr>
              <a:t>B4</a:t>
            </a:r>
          </a:p>
        </p:txBody>
      </p:sp>
      <p:sp>
        <p:nvSpPr>
          <p:cNvPr id="67612" name="Text Box 26">
            <a:extLst>
              <a:ext uri="{FF2B5EF4-FFF2-40B4-BE49-F238E27FC236}">
                <a16:creationId xmlns:a16="http://schemas.microsoft.com/office/drawing/2014/main" id="{C94F7B15-DC61-4891-A38A-E5E9420AA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8" y="4865688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>
                <a:ea typeface="SimSun" panose="02010600030101010101" pitchFamily="2" charset="-122"/>
              </a:rPr>
              <a:t>B7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378A25-8F63-42CA-B193-3A43BD18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997450"/>
            <a:ext cx="2133600" cy="365125"/>
          </a:xfrm>
        </p:spPr>
        <p:txBody>
          <a:bodyPr/>
          <a:lstStyle/>
          <a:p>
            <a:fld id="{DD6D61DF-6CD3-4AC8-AA0A-6CFA11F8C091}" type="slidenum">
              <a:rPr lang="en-US" smtClean="0"/>
              <a:t>20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AF9D15-B308-4296-8E41-9FF129ACC958}"/>
              </a:ext>
            </a:extLst>
          </p:cNvPr>
          <p:cNvSpPr txBox="1"/>
          <p:nvPr/>
        </p:nvSpPr>
        <p:spPr>
          <a:xfrm>
            <a:off x="7766485" y="152400"/>
            <a:ext cx="53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SSA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6421C7C8-CF94-4425-B314-41A37A55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808038"/>
          </a:xfrm>
        </p:spPr>
        <p:txBody>
          <a:bodyPr/>
          <a:lstStyle/>
          <a:p>
            <a:r>
              <a:rPr lang="en-US" altLang="en-US" dirty="0"/>
              <a:t>Problems</a:t>
            </a:r>
            <a:endParaRPr lang="en-IN" altLang="en-US" dirty="0"/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E1E1D0BA-00CA-4C42-A821-53E095913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9144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9. </a:t>
            </a:r>
            <a:r>
              <a:rPr lang="pt-BR" altLang="en-US" sz="2000" dirty="0"/>
              <a:t>Convert </a:t>
            </a:r>
            <a:r>
              <a:rPr lang="en-US" altLang="en-US" sz="2000" dirty="0"/>
              <a:t>the following  to SSA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IN" altLang="en-US" sz="2000" dirty="0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7C8158A3-A168-43B5-A7A5-02BE49F56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6E26B0-36CE-4B2D-ADD2-82A40CF7F028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pic>
        <p:nvPicPr>
          <p:cNvPr id="64519" name="Content Placeholder 5">
            <a:extLst>
              <a:ext uri="{FF2B5EF4-FFF2-40B4-BE49-F238E27FC236}">
                <a16:creationId xmlns:a16="http://schemas.microsoft.com/office/drawing/2014/main" id="{245E8B05-B388-4E85-AFD5-012951029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7086600" cy="4618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917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>
            <a:extLst>
              <a:ext uri="{FF2B5EF4-FFF2-40B4-BE49-F238E27FC236}">
                <a16:creationId xmlns:a16="http://schemas.microsoft.com/office/drawing/2014/main" id="{E693F1D3-7390-4150-888F-951BEBD619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513CF6-583E-4DAD-8192-BF6914975241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pic>
        <p:nvPicPr>
          <p:cNvPr id="65541" name="Picture 6">
            <a:extLst>
              <a:ext uri="{FF2B5EF4-FFF2-40B4-BE49-F238E27FC236}">
                <a16:creationId xmlns:a16="http://schemas.microsoft.com/office/drawing/2014/main" id="{1B246311-BFDC-40BD-A691-517A6D202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DE98AB-5BCA-42A1-8861-DFEF079AB3D3}"/>
              </a:ext>
            </a:extLst>
          </p:cNvPr>
          <p:cNvSpPr txBox="1"/>
          <p:nvPr/>
        </p:nvSpPr>
        <p:spPr>
          <a:xfrm>
            <a:off x="7309285" y="228600"/>
            <a:ext cx="53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SSA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69DB27-D9C5-4098-93E5-919AE5A84789}"/>
              </a:ext>
            </a:extLst>
          </p:cNvPr>
          <p:cNvSpPr txBox="1"/>
          <p:nvPr/>
        </p:nvSpPr>
        <p:spPr>
          <a:xfrm>
            <a:off x="1295400" y="228600"/>
            <a:ext cx="5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CFG</a:t>
            </a:r>
          </a:p>
        </p:txBody>
      </p:sp>
    </p:spTree>
    <p:extLst>
      <p:ext uri="{BB962C8B-B14F-4D97-AF65-F5344CB8AC3E}">
        <p14:creationId xmlns:p14="http://schemas.microsoft.com/office/powerpoint/2010/main" val="234388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36FC04CB-8D5C-492A-9FE3-FA9C47376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Problems</a:t>
            </a:r>
            <a:endParaRPr lang="en-IN" altLang="en-US" dirty="0">
              <a:solidFill>
                <a:srgbClr val="C00000"/>
              </a:solidFill>
            </a:endParaRP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883BABAC-E0A7-4030-9385-A8C4B854E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3400"/>
            <a:ext cx="9144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2. </a:t>
            </a:r>
            <a:r>
              <a:rPr lang="pt-BR" altLang="en-US" sz="2000" dirty="0"/>
              <a:t>Convert </a:t>
            </a:r>
            <a:r>
              <a:rPr lang="en-US" altLang="en-US" sz="2000" dirty="0"/>
              <a:t>the following  to CFG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IN" altLang="en-US" sz="2000" dirty="0"/>
          </a:p>
        </p:txBody>
      </p:sp>
      <p:pic>
        <p:nvPicPr>
          <p:cNvPr id="54279" name="Picture 2">
            <a:extLst>
              <a:ext uri="{FF2B5EF4-FFF2-40B4-BE49-F238E27FC236}">
                <a16:creationId xmlns:a16="http://schemas.microsoft.com/office/drawing/2014/main" id="{34CC96D1-37E9-48A3-B9D0-3B2A74969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328612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3">
            <a:extLst>
              <a:ext uri="{FF2B5EF4-FFF2-40B4-BE49-F238E27FC236}">
                <a16:creationId xmlns:a16="http://schemas.microsoft.com/office/drawing/2014/main" id="{3FBA252E-C44E-4FA7-A2BD-8FC7679FC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61722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AF425-E89F-4567-B771-644ED2A9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61DF-6CD3-4AC8-AA0A-6CFA11F8C0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45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19379F3B-7752-40FC-A5D1-9C02B2ED6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3. </a:t>
            </a:r>
            <a:r>
              <a:rPr lang="pt-BR" altLang="en-US" sz="2000" dirty="0"/>
              <a:t>Convert </a:t>
            </a:r>
            <a:r>
              <a:rPr lang="en-US" altLang="en-US" sz="2000" dirty="0"/>
              <a:t>the following  to CFG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IN" altLang="en-US" sz="2000" dirty="0"/>
          </a:p>
        </p:txBody>
      </p:sp>
      <p:pic>
        <p:nvPicPr>
          <p:cNvPr id="55303" name="Content Placeholder 3">
            <a:extLst>
              <a:ext uri="{FF2B5EF4-FFF2-40B4-BE49-F238E27FC236}">
                <a16:creationId xmlns:a16="http://schemas.microsoft.com/office/drawing/2014/main" id="{A9B65277-B87E-4C73-AD63-17E733D7E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3200400" cy="405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Content Placeholder 3">
            <a:extLst>
              <a:ext uri="{FF2B5EF4-FFF2-40B4-BE49-F238E27FC236}">
                <a16:creationId xmlns:a16="http://schemas.microsoft.com/office/drawing/2014/main" id="{24D7CF66-2495-4C95-97A7-1211F30FA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838200"/>
            <a:ext cx="5815012" cy="4332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897F48-D938-429D-9036-EA2BD333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61DF-6CD3-4AC8-AA0A-6CFA11F8C0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0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EE04F622-9CFF-4C60-9AE9-07A76C048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4800"/>
            <a:ext cx="9144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4 </a:t>
            </a:r>
            <a:r>
              <a:rPr lang="pt-BR" altLang="en-US" sz="2000" dirty="0"/>
              <a:t>Convert </a:t>
            </a:r>
            <a:r>
              <a:rPr lang="en-US" altLang="en-US" sz="2000" dirty="0"/>
              <a:t>the following  to CFG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IN" altLang="en-US" sz="2000" dirty="0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52863A6A-2448-473D-9132-A681E337E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B60295-91CA-4C10-B656-6DE934975444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pic>
        <p:nvPicPr>
          <p:cNvPr id="56327" name="Content Placeholder 3">
            <a:extLst>
              <a:ext uri="{FF2B5EF4-FFF2-40B4-BE49-F238E27FC236}">
                <a16:creationId xmlns:a16="http://schemas.microsoft.com/office/drawing/2014/main" id="{013E9155-421D-48D2-9AA7-55E0AAB0B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3322638" cy="4505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Content Placeholder 3">
            <a:extLst>
              <a:ext uri="{FF2B5EF4-FFF2-40B4-BE49-F238E27FC236}">
                <a16:creationId xmlns:a16="http://schemas.microsoft.com/office/drawing/2014/main" id="{B34DCDF6-A763-414A-A9B8-AC5B1D2C2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25988"/>
            <a:ext cx="5410200" cy="4877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76B5B7-0837-4C94-AA74-5252C716A13C}"/>
              </a:ext>
            </a:extLst>
          </p:cNvPr>
          <p:cNvSpPr txBox="1"/>
          <p:nvPr/>
        </p:nvSpPr>
        <p:spPr>
          <a:xfrm>
            <a:off x="4724400" y="48768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353431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6DD34-967D-4A08-9F1A-194C0584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61DF-6CD3-4AC8-AA0A-6CFA11F8C091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91006432-A90A-4321-896B-F0C89549B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4443413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A694D1-DF0A-41FB-A4C2-CE42E356D9EC}"/>
              </a:ext>
            </a:extLst>
          </p:cNvPr>
          <p:cNvSpPr txBox="1"/>
          <p:nvPr/>
        </p:nvSpPr>
        <p:spPr>
          <a:xfrm>
            <a:off x="533400" y="228600"/>
            <a:ext cx="316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5. </a:t>
            </a:r>
            <a:r>
              <a:rPr lang="pt-BR" altLang="en-US" dirty="0"/>
              <a:t>Convert </a:t>
            </a:r>
            <a:r>
              <a:rPr lang="en-US" altLang="en-US" dirty="0"/>
              <a:t>the following  to CFG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91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2BC1CA-B389-4679-9648-D2AF35A1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61DF-6CD3-4AC8-AA0A-6CFA11F8C091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C1CA0-80C4-444A-8C89-D34C217DB472}"/>
              </a:ext>
            </a:extLst>
          </p:cNvPr>
          <p:cNvSpPr txBox="1"/>
          <p:nvPr/>
        </p:nvSpPr>
        <p:spPr>
          <a:xfrm>
            <a:off x="533400" y="76200"/>
            <a:ext cx="10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Problems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25CC2-32EE-44B8-B2B3-27D20BFD6703}"/>
              </a:ext>
            </a:extLst>
          </p:cNvPr>
          <p:cNvSpPr txBox="1"/>
          <p:nvPr/>
        </p:nvSpPr>
        <p:spPr>
          <a:xfrm>
            <a:off x="533400" y="609600"/>
            <a:ext cx="8077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2400" dirty="0">
                <a:solidFill>
                  <a:srgbClr val="FF0000"/>
                </a:solidFill>
              </a:rPr>
              <a:t>Convert </a:t>
            </a:r>
            <a:r>
              <a:rPr lang="en-US" altLang="en-US" sz="2400" dirty="0">
                <a:solidFill>
                  <a:srgbClr val="FF0000"/>
                </a:solidFill>
              </a:rPr>
              <a:t>the following to 3-address code</a:t>
            </a:r>
          </a:p>
          <a:p>
            <a:r>
              <a:rPr lang="en-US" altLang="en-US" dirty="0"/>
              <a:t>        </a:t>
            </a:r>
          </a:p>
          <a:p>
            <a:r>
              <a:rPr lang="en-US" altLang="en-US" dirty="0"/>
              <a:t>1.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pt-BR" altLang="en-US" dirty="0"/>
          </a:p>
          <a:p>
            <a:r>
              <a:rPr lang="pt-BR" altLang="en-US" dirty="0"/>
              <a:t>2. 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3.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E771D65E-5762-4251-8042-1F8A83C80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295401"/>
            <a:ext cx="3352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n-NO" altLang="en-US" dirty="0"/>
              <a:t>for(i = 1; i&lt;=10; i++)</a:t>
            </a:r>
          </a:p>
          <a:p>
            <a:pPr eaLnBrk="1" hangingPunct="1"/>
            <a:r>
              <a:rPr lang="nn-NO" altLang="en-US" dirty="0"/>
              <a:t> {</a:t>
            </a:r>
          </a:p>
          <a:p>
            <a:pPr eaLnBrk="1" hangingPunct="1"/>
            <a:r>
              <a:rPr lang="nn-NO" altLang="en-US" dirty="0"/>
              <a:t>  a[i] = x * 5;                                       </a:t>
            </a:r>
          </a:p>
          <a:p>
            <a:pPr eaLnBrk="1" hangingPunct="1"/>
            <a:r>
              <a:rPr lang="nn-NO" altLang="en-US" dirty="0"/>
              <a:t> } </a:t>
            </a:r>
            <a:endParaRPr lang="en-US" altLang="en-US" dirty="0"/>
          </a:p>
          <a:p>
            <a:pPr eaLnBrk="1" hangingPunct="1"/>
            <a:endParaRPr lang="en-IN" alt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65D0B0D-BD34-4214-933C-EFAABC312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44958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E829D8BB-3FF7-43E4-9B5B-4D5253778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029200"/>
            <a:ext cx="4572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01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EBC61C-1F4A-4D31-8331-EBA9F3D3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61DF-6CD3-4AC8-AA0A-6CFA11F8C091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1AA7BC17-04BD-462C-A5DB-0D728F029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28601"/>
            <a:ext cx="3419475" cy="388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B18ECE-5482-4680-83D8-4A1DB0E06970}"/>
              </a:ext>
            </a:extLst>
          </p:cNvPr>
          <p:cNvSpPr txBox="1"/>
          <p:nvPr/>
        </p:nvSpPr>
        <p:spPr>
          <a:xfrm>
            <a:off x="304800" y="727293"/>
            <a:ext cx="6003567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09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EA237862-B529-4FA3-ABD0-A3F87609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808038"/>
          </a:xfrm>
        </p:spPr>
        <p:txBody>
          <a:bodyPr/>
          <a:lstStyle/>
          <a:p>
            <a:r>
              <a:rPr lang="en-US" altLang="en-US" dirty="0"/>
              <a:t>Problems</a:t>
            </a:r>
            <a:endParaRPr lang="en-IN" altLang="en-US" dirty="0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B720CB43-7418-4F9F-8998-4B4300DF0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9144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1. </a:t>
            </a:r>
            <a:r>
              <a:rPr lang="pt-BR" altLang="en-US" sz="2000" dirty="0"/>
              <a:t>Convert </a:t>
            </a:r>
            <a:r>
              <a:rPr lang="en-US" altLang="en-US" sz="2000" dirty="0"/>
              <a:t>the following </a:t>
            </a:r>
            <a:r>
              <a:rPr lang="en-US" altLang="en-US" sz="2000" dirty="0" err="1"/>
              <a:t>stmt</a:t>
            </a:r>
            <a:r>
              <a:rPr lang="en-US" altLang="en-US" sz="2000" dirty="0"/>
              <a:t> to 3-address code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IN" altLang="en-US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6B91F-7F3A-4991-AF7D-005D90719D71}"/>
              </a:ext>
            </a:extLst>
          </p:cNvPr>
          <p:cNvSpPr txBox="1">
            <a:spLocks/>
          </p:cNvSpPr>
          <p:nvPr/>
        </p:nvSpPr>
        <p:spPr bwMode="auto">
          <a:xfrm>
            <a:off x="4800600" y="1398588"/>
            <a:ext cx="4038600" cy="3859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FF0000"/>
                </a:solidFill>
                <a:latin typeface="+mn-lt"/>
              </a:rPr>
              <a:t>3-address code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400" b="1" kern="0" dirty="0">
              <a:latin typeface="+mn-lt"/>
            </a:endParaRPr>
          </a:p>
          <a:p>
            <a:pPr>
              <a:defRPr/>
            </a:pPr>
            <a:r>
              <a:rPr lang="en-US" sz="2400" b="1" dirty="0">
                <a:latin typeface="Arial" charset="0"/>
              </a:rPr>
              <a:t>	</a:t>
            </a:r>
            <a:r>
              <a:rPr lang="en-US" sz="2400" b="1" dirty="0" err="1">
                <a:latin typeface="Arial" charset="0"/>
              </a:rPr>
              <a:t>i</a:t>
            </a:r>
            <a:r>
              <a:rPr lang="en-US" sz="2400" b="1" dirty="0">
                <a:latin typeface="Arial" charset="0"/>
              </a:rPr>
              <a:t>=1</a:t>
            </a:r>
          </a:p>
          <a:p>
            <a:pPr>
              <a:defRPr/>
            </a:pPr>
            <a:r>
              <a:rPr lang="en-US" sz="2400" b="1" dirty="0">
                <a:latin typeface="Arial" charset="0"/>
              </a:rPr>
              <a:t>L2 :   If </a:t>
            </a:r>
            <a:r>
              <a:rPr lang="en-US" sz="2400" b="1" dirty="0" err="1">
                <a:latin typeface="Arial" charset="0"/>
              </a:rPr>
              <a:t>i</a:t>
            </a:r>
            <a:r>
              <a:rPr lang="en-US" sz="2400" b="1" dirty="0">
                <a:latin typeface="Arial" charset="0"/>
              </a:rPr>
              <a:t>&gt;10 </a:t>
            </a:r>
            <a:r>
              <a:rPr lang="en-US" sz="2400" b="1" dirty="0" err="1">
                <a:latin typeface="Arial" charset="0"/>
              </a:rPr>
              <a:t>goto</a:t>
            </a:r>
            <a:r>
              <a:rPr lang="en-US" sz="2400" b="1" dirty="0">
                <a:latin typeface="Arial" charset="0"/>
              </a:rPr>
              <a:t> L1</a:t>
            </a:r>
          </a:p>
          <a:p>
            <a:pPr>
              <a:defRPr/>
            </a:pPr>
            <a:r>
              <a:rPr lang="en-US" sz="2400" b="1" dirty="0">
                <a:latin typeface="Arial" charset="0"/>
              </a:rPr>
              <a:t>	t1=x  * 5</a:t>
            </a:r>
          </a:p>
          <a:p>
            <a:pPr>
              <a:defRPr/>
            </a:pPr>
            <a:r>
              <a:rPr lang="en-US" sz="2400" b="1" dirty="0">
                <a:latin typeface="Arial" charset="0"/>
              </a:rPr>
              <a:t>	a[</a:t>
            </a:r>
            <a:r>
              <a:rPr lang="en-US" sz="2400" b="1" dirty="0" err="1">
                <a:latin typeface="Arial" charset="0"/>
              </a:rPr>
              <a:t>i</a:t>
            </a:r>
            <a:r>
              <a:rPr lang="en-US" sz="2400" b="1" dirty="0">
                <a:latin typeface="Arial" charset="0"/>
              </a:rPr>
              <a:t>]=t1</a:t>
            </a:r>
          </a:p>
          <a:p>
            <a:pPr>
              <a:defRPr/>
            </a:pPr>
            <a:r>
              <a:rPr lang="en-US" sz="2400" b="1" dirty="0">
                <a:latin typeface="Arial" charset="0"/>
              </a:rPr>
              <a:t>	t2=i+1</a:t>
            </a:r>
          </a:p>
          <a:p>
            <a:pPr>
              <a:defRPr/>
            </a:pPr>
            <a:r>
              <a:rPr lang="en-US" sz="2400" b="1" dirty="0">
                <a:latin typeface="Arial" charset="0"/>
              </a:rPr>
              <a:t>	</a:t>
            </a:r>
            <a:r>
              <a:rPr lang="en-US" sz="2400" b="1" dirty="0" err="1">
                <a:latin typeface="Arial" charset="0"/>
              </a:rPr>
              <a:t>i</a:t>
            </a:r>
            <a:r>
              <a:rPr lang="en-US" sz="2400" b="1" dirty="0">
                <a:latin typeface="Arial" charset="0"/>
              </a:rPr>
              <a:t>=t2</a:t>
            </a:r>
          </a:p>
          <a:p>
            <a:pPr>
              <a:defRPr/>
            </a:pPr>
            <a:r>
              <a:rPr lang="en-US" sz="2400" b="1" dirty="0">
                <a:latin typeface="Arial" charset="0"/>
              </a:rPr>
              <a:t>	</a:t>
            </a:r>
            <a:r>
              <a:rPr lang="en-US" sz="2400" b="1" dirty="0" err="1">
                <a:latin typeface="Arial" charset="0"/>
              </a:rPr>
              <a:t>goto</a:t>
            </a:r>
            <a:r>
              <a:rPr lang="en-US" sz="2400" b="1" dirty="0">
                <a:latin typeface="Arial" charset="0"/>
              </a:rPr>
              <a:t> L2</a:t>
            </a:r>
          </a:p>
          <a:p>
            <a:pPr>
              <a:defRPr/>
            </a:pPr>
            <a:r>
              <a:rPr lang="en-US" sz="2400" b="1" dirty="0">
                <a:latin typeface="Arial" charset="0"/>
              </a:rPr>
              <a:t>L1: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IN" sz="2400" b="1" kern="0" dirty="0">
              <a:latin typeface="+mn-lt"/>
            </a:endParaRPr>
          </a:p>
          <a:p>
            <a:pPr>
              <a:defRPr/>
            </a:pPr>
            <a:r>
              <a:rPr lang="en-IN" sz="2400" b="1" kern="0" dirty="0">
                <a:latin typeface="+mn-lt"/>
              </a:rPr>
              <a:t>	</a:t>
            </a:r>
          </a:p>
        </p:txBody>
      </p:sp>
      <p:sp>
        <p:nvSpPr>
          <p:cNvPr id="46088" name="TextBox 9">
            <a:extLst>
              <a:ext uri="{FF2B5EF4-FFF2-40B4-BE49-F238E27FC236}">
                <a16:creationId xmlns:a16="http://schemas.microsoft.com/office/drawing/2014/main" id="{FE871981-260E-4236-AC99-B7BFCC2AF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3581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n-NO" altLang="en-US" dirty="0"/>
              <a:t>for(i = 1; i&lt;=10; i++)</a:t>
            </a:r>
          </a:p>
          <a:p>
            <a:pPr eaLnBrk="1" hangingPunct="1"/>
            <a:r>
              <a:rPr lang="nn-NO" altLang="en-US" dirty="0"/>
              <a:t> {</a:t>
            </a:r>
          </a:p>
          <a:p>
            <a:pPr eaLnBrk="1" hangingPunct="1"/>
            <a:r>
              <a:rPr lang="nn-NO" altLang="en-US" dirty="0"/>
              <a:t>  a[i] = x * 5;                                      </a:t>
            </a:r>
          </a:p>
          <a:p>
            <a:pPr eaLnBrk="1" hangingPunct="1"/>
            <a:r>
              <a:rPr lang="nn-NO" altLang="en-US" dirty="0"/>
              <a:t> } </a:t>
            </a:r>
            <a:endParaRPr lang="en-US" altLang="en-US" dirty="0"/>
          </a:p>
          <a:p>
            <a:pPr eaLnBrk="1" hangingPunct="1"/>
            <a:endParaRPr lang="en-I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6AEC3F-2BC8-47D9-B7CA-D36494CB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61DF-6CD3-4AC8-AA0A-6CFA11F8C09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49592764A87B45B084FAE7EDBDED37" ma:contentTypeVersion="9" ma:contentTypeDescription="Create a new document." ma:contentTypeScope="" ma:versionID="506e497385710423199a432e3a091546">
  <xsd:schema xmlns:xsd="http://www.w3.org/2001/XMLSchema" xmlns:xs="http://www.w3.org/2001/XMLSchema" xmlns:p="http://schemas.microsoft.com/office/2006/metadata/properties" xmlns:ns2="cd162c3d-372d-4f9a-bb51-42e8ab32a899" xmlns:ns3="9a31f6ed-4bfa-4ed3-8746-6bf366c1def3" targetNamespace="http://schemas.microsoft.com/office/2006/metadata/properties" ma:root="true" ma:fieldsID="5fe84916d59407d198221f116c89fee9" ns2:_="" ns3:_="">
    <xsd:import namespace="cd162c3d-372d-4f9a-bb51-42e8ab32a899"/>
    <xsd:import namespace="9a31f6ed-4bfa-4ed3-8746-6bf366c1de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62c3d-372d-4f9a-bb51-42e8ab32a8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1f6ed-4bfa-4ed3-8746-6bf366c1def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39FFEE-FE9A-45CE-A365-395B29E11114}"/>
</file>

<file path=customXml/itemProps2.xml><?xml version="1.0" encoding="utf-8"?>
<ds:datastoreItem xmlns:ds="http://schemas.openxmlformats.org/officeDocument/2006/customXml" ds:itemID="{B48B4EAD-7297-41C2-BBA9-A8CF0A5C6F2B}"/>
</file>

<file path=customXml/itemProps3.xml><?xml version="1.0" encoding="utf-8"?>
<ds:datastoreItem xmlns:ds="http://schemas.openxmlformats.org/officeDocument/2006/customXml" ds:itemID="{6B1D67BD-E174-48FB-AD77-97B4D79DC020}"/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751</Words>
  <Application>Microsoft Office PowerPoint</Application>
  <PresentationFormat>On-screen Show (4:3)</PresentationFormat>
  <Paragraphs>240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Tahoma</vt:lpstr>
      <vt:lpstr>Office Theme</vt:lpstr>
      <vt:lpstr>Intermediate Representations Problems Chapter-5 </vt:lpstr>
      <vt:lpstr>PowerPoint Presentation</vt:lpstr>
      <vt:lpstr>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</vt:lpstr>
      <vt:lpstr>Problems</vt:lpstr>
      <vt:lpstr>Problems</vt:lpstr>
      <vt:lpstr>Problems</vt:lpstr>
      <vt:lpstr>Problems</vt:lpstr>
      <vt:lpstr>Problems</vt:lpstr>
      <vt:lpstr>Problems</vt:lpstr>
      <vt:lpstr>Problems</vt:lpstr>
      <vt:lpstr>Problems</vt:lpstr>
      <vt:lpstr>Problems</vt:lpstr>
      <vt:lpstr>Problems</vt:lpstr>
      <vt:lpstr>Problems</vt:lpstr>
      <vt:lpstr>Problems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kavitha C.R</cp:lastModifiedBy>
  <cp:revision>136</cp:revision>
  <dcterms:created xsi:type="dcterms:W3CDTF">2018-03-07T09:50:44Z</dcterms:created>
  <dcterms:modified xsi:type="dcterms:W3CDTF">2020-05-21T07:03:57Z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0x0101003F49592764A87B45B084FAE7EDBDED37</vt:lpwstr>
  </property>
</Properties>
</file>