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7" r:id="rId9"/>
    <p:sldId id="261"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F6CB227-B02F-419F-ACBA-4F4C046D25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425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70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873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9B0DAB-22D1-4261-AABE-A5F4ADDCD9C5}"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15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9B0DAB-22D1-4261-AABE-A5F4ADDCD9C5}"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CB227-B02F-419F-ACBA-4F4C046D25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067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9B0DAB-22D1-4261-AABE-A5F4ADDCD9C5}"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CB227-B02F-419F-ACBA-4F4C046D253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395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9B0DAB-22D1-4261-AABE-A5F4ADDCD9C5}"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6CB227-B02F-419F-ACBA-4F4C046D253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4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9B0DAB-22D1-4261-AABE-A5F4ADDCD9C5}"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6CB227-B02F-419F-ACBA-4F4C046D25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819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B0DAB-22D1-4261-AABE-A5F4ADDCD9C5}"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6CB227-B02F-419F-ACBA-4F4C046D2539}" type="slidenum">
              <a:rPr lang="en-US" smtClean="0"/>
              <a:t>‹#›</a:t>
            </a:fld>
            <a:endParaRPr lang="en-US"/>
          </a:p>
        </p:txBody>
      </p:sp>
    </p:spTree>
    <p:extLst>
      <p:ext uri="{BB962C8B-B14F-4D97-AF65-F5344CB8AC3E}">
        <p14:creationId xmlns:p14="http://schemas.microsoft.com/office/powerpoint/2010/main" val="1462202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9B0DAB-22D1-4261-AABE-A5F4ADDCD9C5}"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6CB227-B02F-419F-ACBA-4F4C046D253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79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9B0DAB-22D1-4261-AABE-A5F4ADDCD9C5}" type="datetimeFigureOut">
              <a:rPr lang="en-US" smtClean="0"/>
              <a:t>6/26/2023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F6CB227-B02F-419F-ACBA-4F4C046D25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01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9B0DAB-22D1-4261-AABE-A5F4ADDCD9C5}" type="datetimeFigureOut">
              <a:rPr lang="en-US" smtClean="0"/>
              <a:t>6/26/2023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6CB227-B02F-419F-ACBA-4F4C046D253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19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7F3B-BDAC-561D-09DD-11F87666BE8D}"/>
              </a:ext>
            </a:extLst>
          </p:cNvPr>
          <p:cNvSpPr>
            <a:spLocks noGrp="1"/>
          </p:cNvSpPr>
          <p:nvPr>
            <p:ph type="ctrTitle"/>
          </p:nvPr>
        </p:nvSpPr>
        <p:spPr/>
        <p:txBody>
          <a:bodyPr/>
          <a:lstStyle/>
          <a:p>
            <a:r>
              <a:rPr lang="en-US" dirty="0"/>
              <a:t>Vehicle Fleet Management</a:t>
            </a:r>
          </a:p>
        </p:txBody>
      </p:sp>
      <p:pic>
        <p:nvPicPr>
          <p:cNvPr id="8" name="Picture 7">
            <a:extLst>
              <a:ext uri="{FF2B5EF4-FFF2-40B4-BE49-F238E27FC236}">
                <a16:creationId xmlns:a16="http://schemas.microsoft.com/office/drawing/2014/main" id="{5D3283C1-2EE6-4E9F-8063-6C9F898B1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2842230"/>
          </a:xfrm>
          <a:prstGeom prst="rect">
            <a:avLst/>
          </a:prstGeom>
        </p:spPr>
      </p:pic>
    </p:spTree>
    <p:extLst>
      <p:ext uri="{BB962C8B-B14F-4D97-AF65-F5344CB8AC3E}">
        <p14:creationId xmlns:p14="http://schemas.microsoft.com/office/powerpoint/2010/main" val="388103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9E10-DE96-FBB6-8015-740C9B0915D1}"/>
              </a:ext>
            </a:extLst>
          </p:cNvPr>
          <p:cNvSpPr>
            <a:spLocks noGrp="1"/>
          </p:cNvSpPr>
          <p:nvPr>
            <p:ph type="title"/>
          </p:nvPr>
        </p:nvSpPr>
        <p:spPr/>
        <p:txBody>
          <a:bodyPr/>
          <a:lstStyle/>
          <a:p>
            <a:r>
              <a:rPr lang="en-US" dirty="0"/>
              <a:t>Mapping</a:t>
            </a:r>
          </a:p>
        </p:txBody>
      </p:sp>
      <p:sp>
        <p:nvSpPr>
          <p:cNvPr id="3" name="Content Placeholder 2">
            <a:extLst>
              <a:ext uri="{FF2B5EF4-FFF2-40B4-BE49-F238E27FC236}">
                <a16:creationId xmlns:a16="http://schemas.microsoft.com/office/drawing/2014/main" id="{4B0E1015-43C2-69A2-6274-F941F386764E}"/>
              </a:ext>
            </a:extLst>
          </p:cNvPr>
          <p:cNvSpPr>
            <a:spLocks noGrp="1"/>
          </p:cNvSpPr>
          <p:nvPr>
            <p:ph idx="1"/>
          </p:nvPr>
        </p:nvSpPr>
        <p:spPr/>
        <p:txBody>
          <a:bodyPr>
            <a:normAutofit/>
          </a:bodyPr>
          <a:lstStyle/>
          <a:p>
            <a:pPr marL="0" indent="0">
              <a:buNone/>
            </a:pPr>
            <a:r>
              <a:rPr lang="en-US" b="0" i="0" dirty="0">
                <a:effectLst/>
                <a:latin typeface="Söhne"/>
              </a:rPr>
              <a:t>mapping, also known as database mapping or database schema mapping, refers to the process of representing the structure and relationships of a database schema within a specific database management system (DBMS)</a:t>
            </a:r>
          </a:p>
          <a:p>
            <a:pPr marL="971550" lvl="1" indent="-514350">
              <a:buFont typeface="+mj-lt"/>
              <a:buAutoNum type="arabicPeriod"/>
            </a:pPr>
            <a:r>
              <a:rPr lang="en-US" b="0" i="0" dirty="0">
                <a:effectLst/>
                <a:latin typeface="Söhne"/>
              </a:rPr>
              <a:t>Analyzing the Database Schema</a:t>
            </a:r>
            <a:endParaRPr lang="en-US" dirty="0">
              <a:latin typeface="Söhne"/>
            </a:endParaRPr>
          </a:p>
          <a:p>
            <a:pPr marL="971550" lvl="1" indent="-514350">
              <a:buFont typeface="+mj-lt"/>
              <a:buAutoNum type="arabicPeriod"/>
            </a:pPr>
            <a:r>
              <a:rPr lang="en-US" b="0" i="0" dirty="0">
                <a:effectLst/>
                <a:latin typeface="Söhne"/>
              </a:rPr>
              <a:t>Translating the Schema</a:t>
            </a:r>
            <a:endParaRPr lang="en-US" dirty="0">
              <a:latin typeface="Söhne"/>
            </a:endParaRPr>
          </a:p>
          <a:p>
            <a:pPr marL="971550" lvl="1" indent="-514350">
              <a:buFont typeface="+mj-lt"/>
              <a:buAutoNum type="arabicPeriod"/>
            </a:pPr>
            <a:r>
              <a:rPr lang="en-US" b="0" i="0">
                <a:effectLst/>
                <a:latin typeface="Söhne"/>
              </a:rPr>
              <a:t>Creating </a:t>
            </a:r>
            <a:r>
              <a:rPr lang="en-US" b="0" i="0" dirty="0">
                <a:effectLst/>
                <a:latin typeface="Söhne"/>
              </a:rPr>
              <a:t>the Database</a:t>
            </a:r>
            <a:endParaRPr lang="en-US" dirty="0">
              <a:latin typeface="Söhne"/>
            </a:endParaRPr>
          </a:p>
          <a:p>
            <a:pPr marL="971550" lvl="1" indent="-514350">
              <a:buFont typeface="+mj-lt"/>
              <a:buAutoNum type="arabicPeriod"/>
            </a:pPr>
            <a:r>
              <a:rPr lang="en-US" b="0" i="0" dirty="0">
                <a:effectLst/>
                <a:latin typeface="Söhne"/>
              </a:rPr>
              <a:t>Testing and Validation</a:t>
            </a:r>
            <a:endParaRPr lang="en-US" dirty="0"/>
          </a:p>
        </p:txBody>
      </p:sp>
    </p:spTree>
    <p:extLst>
      <p:ext uri="{BB962C8B-B14F-4D97-AF65-F5344CB8AC3E}">
        <p14:creationId xmlns:p14="http://schemas.microsoft.com/office/powerpoint/2010/main" val="188324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84E52B-31CC-D572-CAA9-A26591BEFC12}"/>
              </a:ext>
            </a:extLst>
          </p:cNvPr>
          <p:cNvPicPr>
            <a:picLocks noGrp="1" noChangeAspect="1"/>
          </p:cNvPicPr>
          <p:nvPr>
            <p:ph idx="1"/>
          </p:nvPr>
        </p:nvPicPr>
        <p:blipFill>
          <a:blip r:embed="rId2"/>
          <a:stretch>
            <a:fillRect/>
          </a:stretch>
        </p:blipFill>
        <p:spPr>
          <a:xfrm>
            <a:off x="1389529" y="592357"/>
            <a:ext cx="9726706" cy="56732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710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979F-5BDA-FF38-FB3A-CAD45898AA10}"/>
              </a:ext>
            </a:extLst>
          </p:cNvPr>
          <p:cNvSpPr>
            <a:spLocks noGrp="1"/>
          </p:cNvSpPr>
          <p:nvPr>
            <p:ph type="title"/>
          </p:nvPr>
        </p:nvSpPr>
        <p:spPr/>
        <p:txBody>
          <a:bodyPr/>
          <a:lstStyle/>
          <a:p>
            <a:r>
              <a:rPr lang="en-US" dirty="0"/>
              <a:t>Create Data base &amp; Table</a:t>
            </a:r>
          </a:p>
        </p:txBody>
      </p:sp>
      <p:sp>
        <p:nvSpPr>
          <p:cNvPr id="3" name="Content Placeholder 2">
            <a:extLst>
              <a:ext uri="{FF2B5EF4-FFF2-40B4-BE49-F238E27FC236}">
                <a16:creationId xmlns:a16="http://schemas.microsoft.com/office/drawing/2014/main" id="{8A3A0CE3-804E-ECE3-BFED-761057399ECA}"/>
              </a:ext>
            </a:extLst>
          </p:cNvPr>
          <p:cNvSpPr>
            <a:spLocks noGrp="1"/>
          </p:cNvSpPr>
          <p:nvPr>
            <p:ph idx="1"/>
          </p:nvPr>
        </p:nvSpPr>
        <p:spPr/>
        <p:txBody>
          <a:bodyPr/>
          <a:lstStyle/>
          <a:p>
            <a:pPr marL="0" indent="0">
              <a:buNone/>
            </a:pPr>
            <a:r>
              <a:rPr lang="en-US" b="0" i="0" dirty="0">
                <a:effectLst/>
                <a:latin typeface="Söhne"/>
              </a:rPr>
              <a:t>To create a database and table in a database management system (DBMS), the specific syntax and commands may vary depending on the DBMS you are using. Here are examples of creating a database and table in two popular DBMSs:</a:t>
            </a:r>
            <a:endParaRPr lang="en-US" dirty="0"/>
          </a:p>
        </p:txBody>
      </p:sp>
    </p:spTree>
    <p:extLst>
      <p:ext uri="{BB962C8B-B14F-4D97-AF65-F5344CB8AC3E}">
        <p14:creationId xmlns:p14="http://schemas.microsoft.com/office/powerpoint/2010/main" val="406239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6FA75A-695D-5110-9C98-43A4CB16A905}"/>
              </a:ext>
            </a:extLst>
          </p:cNvPr>
          <p:cNvPicPr>
            <a:picLocks noChangeAspect="1"/>
          </p:cNvPicPr>
          <p:nvPr/>
        </p:nvPicPr>
        <p:blipFill>
          <a:blip r:embed="rId2"/>
          <a:stretch>
            <a:fillRect/>
          </a:stretch>
        </p:blipFill>
        <p:spPr>
          <a:xfrm>
            <a:off x="197850" y="571424"/>
            <a:ext cx="6218459" cy="1752752"/>
          </a:xfrm>
          <a:prstGeom prst="rect">
            <a:avLst/>
          </a:prstGeom>
        </p:spPr>
      </p:pic>
      <p:pic>
        <p:nvPicPr>
          <p:cNvPr id="7" name="Picture 6">
            <a:extLst>
              <a:ext uri="{FF2B5EF4-FFF2-40B4-BE49-F238E27FC236}">
                <a16:creationId xmlns:a16="http://schemas.microsoft.com/office/drawing/2014/main" id="{198F5EEE-0716-A82C-07E7-73955CEB19D1}"/>
              </a:ext>
            </a:extLst>
          </p:cNvPr>
          <p:cNvPicPr>
            <a:picLocks noChangeAspect="1"/>
          </p:cNvPicPr>
          <p:nvPr/>
        </p:nvPicPr>
        <p:blipFill>
          <a:blip r:embed="rId3"/>
          <a:stretch>
            <a:fillRect/>
          </a:stretch>
        </p:blipFill>
        <p:spPr>
          <a:xfrm>
            <a:off x="7010400" y="1032396"/>
            <a:ext cx="2911092" cy="1181176"/>
          </a:xfrm>
          <a:prstGeom prst="rect">
            <a:avLst/>
          </a:prstGeom>
        </p:spPr>
      </p:pic>
      <p:pic>
        <p:nvPicPr>
          <p:cNvPr id="9" name="Picture 8">
            <a:extLst>
              <a:ext uri="{FF2B5EF4-FFF2-40B4-BE49-F238E27FC236}">
                <a16:creationId xmlns:a16="http://schemas.microsoft.com/office/drawing/2014/main" id="{72F86A85-B8A6-6D5E-F2DA-15070ED56EE8}"/>
              </a:ext>
            </a:extLst>
          </p:cNvPr>
          <p:cNvPicPr>
            <a:picLocks noChangeAspect="1"/>
          </p:cNvPicPr>
          <p:nvPr/>
        </p:nvPicPr>
        <p:blipFill>
          <a:blip r:embed="rId4"/>
          <a:stretch>
            <a:fillRect/>
          </a:stretch>
        </p:blipFill>
        <p:spPr>
          <a:xfrm>
            <a:off x="3131598" y="3429000"/>
            <a:ext cx="5105842" cy="1425063"/>
          </a:xfrm>
          <a:prstGeom prst="rect">
            <a:avLst/>
          </a:prstGeom>
        </p:spPr>
      </p:pic>
    </p:spTree>
    <p:extLst>
      <p:ext uri="{BB962C8B-B14F-4D97-AF65-F5344CB8AC3E}">
        <p14:creationId xmlns:p14="http://schemas.microsoft.com/office/powerpoint/2010/main" val="31667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1B6C-7979-20B7-7973-714C4DA18E9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59D475-9854-1557-23AE-4915337F902A}"/>
              </a:ext>
            </a:extLst>
          </p:cNvPr>
          <p:cNvSpPr>
            <a:spLocks noGrp="1"/>
          </p:cNvSpPr>
          <p:nvPr>
            <p:ph idx="1"/>
          </p:nvPr>
        </p:nvSpPr>
        <p:spPr>
          <a:xfrm>
            <a:off x="1068602" y="1853754"/>
            <a:ext cx="10515600" cy="4351338"/>
          </a:xfrm>
        </p:spPr>
        <p:txBody>
          <a:bodyPr/>
          <a:lstStyle/>
          <a:p>
            <a:pPr marL="0" indent="0">
              <a:buNone/>
            </a:pPr>
            <a:endParaRPr lang="en-US" dirty="0"/>
          </a:p>
          <a:p>
            <a:pPr>
              <a:buFont typeface="Wingdings" panose="05000000000000000000" pitchFamily="2" charset="2"/>
              <a:buChar char="v"/>
            </a:pPr>
            <a:r>
              <a:rPr lang="en-US" dirty="0"/>
              <a:t>Before and after</a:t>
            </a:r>
          </a:p>
          <a:p>
            <a:pPr>
              <a:buFont typeface="Wingdings" panose="05000000000000000000" pitchFamily="2" charset="2"/>
              <a:buChar char="v"/>
            </a:pPr>
            <a:r>
              <a:rPr lang="en-US" dirty="0"/>
              <a:t> importance of efficient vehicle fleet management in today’s context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87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F254-4455-DAC1-D7BF-D2677C317485}"/>
              </a:ext>
            </a:extLst>
          </p:cNvPr>
          <p:cNvSpPr>
            <a:spLocks noGrp="1"/>
          </p:cNvSpPr>
          <p:nvPr>
            <p:ph type="title"/>
          </p:nvPr>
        </p:nvSpPr>
        <p:spPr/>
        <p:txBody>
          <a:bodyPr>
            <a:normAutofit fontScale="90000"/>
          </a:bodyPr>
          <a:lstStyle/>
          <a:p>
            <a:r>
              <a:rPr lang="en-US" dirty="0"/>
              <a:t>Importance of effective vehicle fleet management</a:t>
            </a:r>
            <a:br>
              <a:rPr lang="en-US" dirty="0"/>
            </a:br>
            <a:endParaRPr lang="en-US" dirty="0"/>
          </a:p>
        </p:txBody>
      </p:sp>
      <p:sp>
        <p:nvSpPr>
          <p:cNvPr id="3" name="Content Placeholder 2">
            <a:extLst>
              <a:ext uri="{FF2B5EF4-FFF2-40B4-BE49-F238E27FC236}">
                <a16:creationId xmlns:a16="http://schemas.microsoft.com/office/drawing/2014/main" id="{F82F43D5-422C-93EC-CC63-583D280F91BD}"/>
              </a:ext>
            </a:extLst>
          </p:cNvPr>
          <p:cNvSpPr>
            <a:spLocks noGrp="1"/>
          </p:cNvSpPr>
          <p:nvPr>
            <p:ph idx="1"/>
          </p:nvPr>
        </p:nvSpPr>
        <p:spPr>
          <a:xfrm>
            <a:off x="838200" y="1825624"/>
            <a:ext cx="10515600" cy="4575175"/>
          </a:xfrm>
        </p:spPr>
        <p:txBody>
          <a:bodyPr>
            <a:normAutofit/>
          </a:bodyPr>
          <a:lstStyle/>
          <a:p>
            <a:pPr marL="0" indent="0">
              <a:buNone/>
            </a:pPr>
            <a:r>
              <a:rPr lang="en-US" dirty="0"/>
              <a:t> Effective vehicle fleet management is crucial for businesses that rely on commercial motor vehicles. Here are some reasons why fleet management is important</a:t>
            </a:r>
          </a:p>
          <a:p>
            <a:pPr marL="971550" lvl="1" indent="-514350">
              <a:buFont typeface="+mj-lt"/>
              <a:buAutoNum type="arabicPeriod"/>
            </a:pPr>
            <a:r>
              <a:rPr lang="en-US" dirty="0"/>
              <a:t>Cost Reduction</a:t>
            </a:r>
          </a:p>
          <a:p>
            <a:pPr marL="971550" lvl="1" indent="-514350">
              <a:buFont typeface="+mj-lt"/>
              <a:buAutoNum type="arabicPeriod"/>
            </a:pPr>
            <a:r>
              <a:rPr lang="en-US" dirty="0"/>
              <a:t>Improved Safety</a:t>
            </a:r>
          </a:p>
          <a:p>
            <a:pPr marL="971550" lvl="1" indent="-514350">
              <a:buFont typeface="+mj-lt"/>
              <a:buAutoNum type="arabicPeriod"/>
            </a:pPr>
            <a:r>
              <a:rPr lang="en-US" dirty="0"/>
              <a:t>Compliance</a:t>
            </a:r>
          </a:p>
          <a:p>
            <a:pPr marL="971550" lvl="1" indent="-514350">
              <a:buFont typeface="+mj-lt"/>
              <a:buAutoNum type="arabicPeriod"/>
            </a:pPr>
            <a:r>
              <a:rPr lang="en-US" dirty="0"/>
              <a:t>Increased productivity</a:t>
            </a:r>
          </a:p>
          <a:p>
            <a:pPr marL="971550" lvl="1" indent="-514350">
              <a:buFont typeface="+mj-lt"/>
              <a:buAutoNum type="arabicPeriod"/>
            </a:pPr>
            <a:r>
              <a:rPr lang="en-US" dirty="0"/>
              <a:t>Better Customer Service </a:t>
            </a:r>
          </a:p>
          <a:p>
            <a:pPr marL="971550" lvl="1" indent="-514350">
              <a:buFont typeface="+mj-lt"/>
              <a:buAutoNum type="arabicPeriod"/>
            </a:pPr>
            <a:r>
              <a:rPr lang="en-US" dirty="0"/>
              <a:t>Longer vehicle lifespan	</a:t>
            </a:r>
          </a:p>
          <a:p>
            <a:pPr marL="0" indent="0">
              <a:buNone/>
            </a:pPr>
            <a:r>
              <a:rPr lang="en-US" dirty="0"/>
              <a:t>In summary effective vehicles fleet management can lead to cost savings improved safety, compliance, increased productivity, better customer </a:t>
            </a:r>
            <a:r>
              <a:rPr lang="en-US" dirty="0" err="1"/>
              <a:t>service,and</a:t>
            </a:r>
            <a:r>
              <a:rPr lang="en-US" dirty="0"/>
              <a:t> longer vehicle lifespan. </a:t>
            </a:r>
          </a:p>
        </p:txBody>
      </p:sp>
    </p:spTree>
    <p:extLst>
      <p:ext uri="{BB962C8B-B14F-4D97-AF65-F5344CB8AC3E}">
        <p14:creationId xmlns:p14="http://schemas.microsoft.com/office/powerpoint/2010/main" val="231969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98AC-2241-9938-74C8-64C33E2E1A9A}"/>
              </a:ext>
            </a:extLst>
          </p:cNvPr>
          <p:cNvSpPr>
            <a:spLocks noGrp="1"/>
          </p:cNvSpPr>
          <p:nvPr>
            <p:ph type="title"/>
          </p:nvPr>
        </p:nvSpPr>
        <p:spPr/>
        <p:txBody>
          <a:bodyPr/>
          <a:lstStyle/>
          <a:p>
            <a:r>
              <a:rPr lang="en-US" dirty="0"/>
              <a:t>Key challenges faced by fleet managers</a:t>
            </a:r>
            <a:br>
              <a:rPr lang="en-US" dirty="0"/>
            </a:br>
            <a:endParaRPr lang="en-US" dirty="0"/>
          </a:p>
        </p:txBody>
      </p:sp>
      <p:sp>
        <p:nvSpPr>
          <p:cNvPr id="3" name="Content Placeholder 2">
            <a:extLst>
              <a:ext uri="{FF2B5EF4-FFF2-40B4-BE49-F238E27FC236}">
                <a16:creationId xmlns:a16="http://schemas.microsoft.com/office/drawing/2014/main" id="{5EB7853A-31DC-EA6E-A789-E14D4DD95AE1}"/>
              </a:ext>
            </a:extLst>
          </p:cNvPr>
          <p:cNvSpPr>
            <a:spLocks noGrp="1"/>
          </p:cNvSpPr>
          <p:nvPr>
            <p:ph idx="1"/>
          </p:nvPr>
        </p:nvSpPr>
        <p:spPr/>
        <p:txBody>
          <a:bodyPr>
            <a:normAutofit fontScale="77500" lnSpcReduction="20000"/>
          </a:bodyPr>
          <a:lstStyle/>
          <a:p>
            <a:r>
              <a:rPr lang="en-US" dirty="0"/>
              <a:t>Managing high cost</a:t>
            </a:r>
          </a:p>
          <a:p>
            <a:r>
              <a:rPr lang="en-US" dirty="0"/>
              <a:t>Supply chain disruption</a:t>
            </a:r>
          </a:p>
          <a:p>
            <a:r>
              <a:rPr lang="en-US" dirty="0"/>
              <a:t>Fuel Management </a:t>
            </a:r>
          </a:p>
          <a:p>
            <a:r>
              <a:rPr lang="en-US" dirty="0"/>
              <a:t>Route optimization</a:t>
            </a:r>
          </a:p>
          <a:p>
            <a:r>
              <a:rPr lang="en-US" dirty="0"/>
              <a:t>Health and Safety issues </a:t>
            </a:r>
          </a:p>
          <a:p>
            <a:r>
              <a:rPr lang="en-US" dirty="0"/>
              <a:t>Compliance requirements</a:t>
            </a:r>
          </a:p>
          <a:p>
            <a:r>
              <a:rPr lang="en-US" dirty="0"/>
              <a:t>Maintenance issues</a:t>
            </a:r>
          </a:p>
          <a:p>
            <a:pPr marL="0" indent="0">
              <a:buNone/>
            </a:pPr>
            <a:r>
              <a:rPr lang="en-US" dirty="0"/>
              <a:t>There are just some of the key challenges faced by fleet managers. By understanding these challenges and implementing effective strategies ,fleet managers can help improve the efficiency and profitability of their fleet.</a:t>
            </a:r>
          </a:p>
        </p:txBody>
      </p:sp>
    </p:spTree>
    <p:extLst>
      <p:ext uri="{BB962C8B-B14F-4D97-AF65-F5344CB8AC3E}">
        <p14:creationId xmlns:p14="http://schemas.microsoft.com/office/powerpoint/2010/main" val="221045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F7E5-95C8-4058-DB14-FBCF3B6A0F1B}"/>
              </a:ext>
            </a:extLst>
          </p:cNvPr>
          <p:cNvSpPr>
            <a:spLocks noGrp="1"/>
          </p:cNvSpPr>
          <p:nvPr>
            <p:ph type="title"/>
          </p:nvPr>
        </p:nvSpPr>
        <p:spPr/>
        <p:txBody>
          <a:bodyPr/>
          <a:lstStyle/>
          <a:p>
            <a:r>
              <a:rPr lang="en-US" dirty="0"/>
              <a:t>Objective of the presentation</a:t>
            </a:r>
            <a:br>
              <a:rPr lang="en-US" dirty="0"/>
            </a:br>
            <a:endParaRPr lang="en-US" dirty="0"/>
          </a:p>
        </p:txBody>
      </p:sp>
      <p:sp>
        <p:nvSpPr>
          <p:cNvPr id="3" name="Content Placeholder 2">
            <a:extLst>
              <a:ext uri="{FF2B5EF4-FFF2-40B4-BE49-F238E27FC236}">
                <a16:creationId xmlns:a16="http://schemas.microsoft.com/office/drawing/2014/main" id="{221A5DD8-02C0-9439-CB0B-5ED03B56047D}"/>
              </a:ext>
            </a:extLst>
          </p:cNvPr>
          <p:cNvSpPr>
            <a:spLocks noGrp="1"/>
          </p:cNvSpPr>
          <p:nvPr>
            <p:ph idx="1"/>
          </p:nvPr>
        </p:nvSpPr>
        <p:spPr/>
        <p:txBody>
          <a:bodyPr/>
          <a:lstStyle/>
          <a:p>
            <a:pPr marL="0" indent="0">
              <a:buNone/>
            </a:pPr>
            <a:r>
              <a:rPr lang="en-US" b="0" i="0" dirty="0">
                <a:effectLst/>
                <a:latin typeface="Söhne"/>
              </a:rPr>
              <a:t>The objective of the presentation on vehicle fleet management is to provide a comprehensive understanding of the key concepts, benefits, and strategies involved in effectively managing a fleet of vehicles</a:t>
            </a:r>
            <a:endParaRPr lang="en-US" dirty="0"/>
          </a:p>
        </p:txBody>
      </p:sp>
    </p:spTree>
    <p:extLst>
      <p:ext uri="{BB962C8B-B14F-4D97-AF65-F5344CB8AC3E}">
        <p14:creationId xmlns:p14="http://schemas.microsoft.com/office/powerpoint/2010/main" val="56472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6C14-7A97-C424-E3FB-B9659BDAD0B0}"/>
              </a:ext>
            </a:extLst>
          </p:cNvPr>
          <p:cNvSpPr>
            <a:spLocks noGrp="1"/>
          </p:cNvSpPr>
          <p:nvPr>
            <p:ph type="title"/>
          </p:nvPr>
        </p:nvSpPr>
        <p:spPr/>
        <p:txBody>
          <a:bodyPr/>
          <a:lstStyle/>
          <a:p>
            <a:r>
              <a:rPr lang="en-US" dirty="0"/>
              <a:t>ER Diagram</a:t>
            </a:r>
          </a:p>
        </p:txBody>
      </p:sp>
      <p:sp>
        <p:nvSpPr>
          <p:cNvPr id="3" name="Content Placeholder 2">
            <a:extLst>
              <a:ext uri="{FF2B5EF4-FFF2-40B4-BE49-F238E27FC236}">
                <a16:creationId xmlns:a16="http://schemas.microsoft.com/office/drawing/2014/main" id="{5FC50F5A-CD99-316D-2DFC-15C134235E1C}"/>
              </a:ext>
            </a:extLst>
          </p:cNvPr>
          <p:cNvSpPr>
            <a:spLocks noGrp="1"/>
          </p:cNvSpPr>
          <p:nvPr>
            <p:ph idx="1"/>
          </p:nvPr>
        </p:nvSpPr>
        <p:spPr/>
        <p:txBody>
          <a:bodyPr>
            <a:normAutofit fontScale="85000" lnSpcReduction="10000"/>
          </a:bodyPr>
          <a:lstStyle/>
          <a:p>
            <a:pPr marL="0" indent="0">
              <a:buNone/>
            </a:pPr>
            <a:r>
              <a:rPr lang="en-US" dirty="0"/>
              <a:t>ER diagram is a graphical representation that </a:t>
            </a:r>
            <a:r>
              <a:rPr lang="en-US" dirty="0" err="1"/>
              <a:t>decipts</a:t>
            </a:r>
            <a:r>
              <a:rPr lang="en-US" dirty="0"/>
              <a:t> the relationship between entities in a databases.</a:t>
            </a:r>
          </a:p>
          <a:p>
            <a:pPr marL="971550" lvl="1" indent="-514350">
              <a:buFont typeface="+mj-lt"/>
              <a:buAutoNum type="arabicPeriod"/>
            </a:pPr>
            <a:r>
              <a:rPr lang="en-US" dirty="0"/>
              <a:t>Identify </a:t>
            </a:r>
            <a:r>
              <a:rPr lang="en-US" dirty="0" err="1"/>
              <a:t>entites</a:t>
            </a:r>
            <a:r>
              <a:rPr lang="en-US" dirty="0"/>
              <a:t> </a:t>
            </a:r>
          </a:p>
          <a:p>
            <a:pPr marL="971550" lvl="1" indent="-514350">
              <a:buFont typeface="+mj-lt"/>
              <a:buAutoNum type="arabicPeriod"/>
            </a:pPr>
            <a:r>
              <a:rPr lang="en-US" dirty="0"/>
              <a:t>Define attributes</a:t>
            </a:r>
          </a:p>
          <a:p>
            <a:pPr marL="971550" lvl="1" indent="-514350">
              <a:buFont typeface="+mj-lt"/>
              <a:buAutoNum type="arabicPeriod"/>
            </a:pPr>
            <a:r>
              <a:rPr lang="en-US" dirty="0"/>
              <a:t>Determine relationship </a:t>
            </a:r>
          </a:p>
          <a:p>
            <a:pPr marL="971550" lvl="1" indent="-514350">
              <a:buFont typeface="+mj-lt"/>
              <a:buAutoNum type="arabicPeriod"/>
            </a:pPr>
            <a:r>
              <a:rPr lang="en-US" dirty="0"/>
              <a:t>Specify cardinality</a:t>
            </a:r>
          </a:p>
          <a:p>
            <a:pPr marL="971550" lvl="1" indent="-514350">
              <a:buFont typeface="+mj-lt"/>
              <a:buAutoNum type="arabicPeriod"/>
            </a:pPr>
            <a:r>
              <a:rPr lang="en-US" dirty="0"/>
              <a:t>Determine primary keys</a:t>
            </a:r>
          </a:p>
          <a:p>
            <a:pPr marL="971550" lvl="1" indent="-514350">
              <a:buFont typeface="+mj-lt"/>
              <a:buAutoNum type="arabicPeriod"/>
            </a:pPr>
            <a:r>
              <a:rPr lang="en-US" dirty="0"/>
              <a:t>Draw entities and attributes</a:t>
            </a:r>
          </a:p>
          <a:p>
            <a:pPr marL="971550" lvl="1" indent="-514350">
              <a:buFont typeface="+mj-lt"/>
              <a:buAutoNum type="arabicPeriod"/>
            </a:pPr>
            <a:r>
              <a:rPr lang="en-US" dirty="0"/>
              <a:t>Draw relationships</a:t>
            </a:r>
          </a:p>
          <a:p>
            <a:pPr marL="971550" lvl="1" indent="-514350">
              <a:buFont typeface="+mj-lt"/>
              <a:buAutoNum type="arabicPeriod"/>
            </a:pPr>
            <a:r>
              <a:rPr lang="en-US" dirty="0"/>
              <a:t>Add primary and foreign keys</a:t>
            </a:r>
          </a:p>
          <a:p>
            <a:pPr marL="971550" lvl="1" indent="-514350">
              <a:buFont typeface="+mj-lt"/>
              <a:buAutoNum type="arabicPeriod"/>
            </a:pPr>
            <a:r>
              <a:rPr lang="en-US" dirty="0"/>
              <a:t>Refine and finalize the diagram</a:t>
            </a:r>
          </a:p>
        </p:txBody>
      </p:sp>
    </p:spTree>
    <p:extLst>
      <p:ext uri="{BB962C8B-B14F-4D97-AF65-F5344CB8AC3E}">
        <p14:creationId xmlns:p14="http://schemas.microsoft.com/office/powerpoint/2010/main" val="55163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1A3C1D-9E82-D8A3-A9AE-5B7F62523233}"/>
              </a:ext>
            </a:extLst>
          </p:cNvPr>
          <p:cNvPicPr>
            <a:picLocks noChangeAspect="1"/>
          </p:cNvPicPr>
          <p:nvPr/>
        </p:nvPicPr>
        <p:blipFill rotWithShape="1">
          <a:blip r:embed="rId2"/>
          <a:srcRect l="1881"/>
          <a:stretch/>
        </p:blipFill>
        <p:spPr>
          <a:xfrm>
            <a:off x="1398493" y="636921"/>
            <a:ext cx="9762565" cy="55841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067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135B-A12A-D348-66F5-B303BECB4825}"/>
              </a:ext>
            </a:extLst>
          </p:cNvPr>
          <p:cNvSpPr>
            <a:spLocks noGrp="1"/>
          </p:cNvSpPr>
          <p:nvPr>
            <p:ph type="title"/>
          </p:nvPr>
        </p:nvSpPr>
        <p:spPr/>
        <p:txBody>
          <a:bodyPr/>
          <a:lstStyle/>
          <a:p>
            <a:r>
              <a:rPr lang="en-US" dirty="0"/>
              <a:t>Data Gathering &amp; requirement </a:t>
            </a:r>
            <a:r>
              <a:rPr lang="en-US" dirty="0" err="1"/>
              <a:t>Annlysics</a:t>
            </a:r>
            <a:endParaRPr lang="en-US" dirty="0"/>
          </a:p>
        </p:txBody>
      </p:sp>
      <p:sp>
        <p:nvSpPr>
          <p:cNvPr id="3" name="Content Placeholder 2">
            <a:extLst>
              <a:ext uri="{FF2B5EF4-FFF2-40B4-BE49-F238E27FC236}">
                <a16:creationId xmlns:a16="http://schemas.microsoft.com/office/drawing/2014/main" id="{25901403-F03B-336E-692A-1D77E9D449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542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12FC-B68D-B431-0708-3DBAEC78D733}"/>
              </a:ext>
            </a:extLst>
          </p:cNvPr>
          <p:cNvSpPr>
            <a:spLocks noGrp="1"/>
          </p:cNvSpPr>
          <p:nvPr>
            <p:ph type="title"/>
          </p:nvPr>
        </p:nvSpPr>
        <p:spPr/>
        <p:txBody>
          <a:bodyPr/>
          <a:lstStyle/>
          <a:p>
            <a:r>
              <a:rPr lang="en-US" b="1" dirty="0"/>
              <a:t>Relation Schema</a:t>
            </a:r>
          </a:p>
        </p:txBody>
      </p:sp>
      <p:sp>
        <p:nvSpPr>
          <p:cNvPr id="3" name="Content Placeholder 2">
            <a:extLst>
              <a:ext uri="{FF2B5EF4-FFF2-40B4-BE49-F238E27FC236}">
                <a16:creationId xmlns:a16="http://schemas.microsoft.com/office/drawing/2014/main" id="{F26D4ED1-4722-75E9-0FD7-0C78BC70A778}"/>
              </a:ext>
            </a:extLst>
          </p:cNvPr>
          <p:cNvSpPr>
            <a:spLocks noGrp="1"/>
          </p:cNvSpPr>
          <p:nvPr>
            <p:ph idx="1"/>
          </p:nvPr>
        </p:nvSpPr>
        <p:spPr>
          <a:xfrm>
            <a:off x="838200" y="1825625"/>
            <a:ext cx="10515600" cy="4783722"/>
          </a:xfrm>
        </p:spPr>
        <p:txBody>
          <a:bodyPr>
            <a:normAutofit/>
          </a:bodyPr>
          <a:lstStyle/>
          <a:p>
            <a:pPr marL="0" indent="0">
              <a:buNone/>
            </a:pPr>
            <a:r>
              <a:rPr lang="en-US" b="0" i="0" dirty="0">
                <a:effectLst/>
                <a:latin typeface="Söhne"/>
              </a:rPr>
              <a:t>A relation schema, also known as a database schema or table schema, defines the structure of a relational database. It describes the organization of data into tables, the attributes or columns within those tables, and the relationships between the tables.</a:t>
            </a:r>
          </a:p>
          <a:p>
            <a:pPr marL="971550" lvl="1" indent="-514350">
              <a:buFont typeface="+mj-lt"/>
              <a:buAutoNum type="arabicPeriod"/>
            </a:pPr>
            <a:r>
              <a:rPr lang="en-US" dirty="0">
                <a:latin typeface="Söhne"/>
              </a:rPr>
              <a:t>Table Name</a:t>
            </a:r>
          </a:p>
          <a:p>
            <a:pPr marL="971550" lvl="1" indent="-514350">
              <a:buFont typeface="+mj-lt"/>
              <a:buAutoNum type="arabicPeriod"/>
            </a:pPr>
            <a:r>
              <a:rPr lang="en-US" dirty="0">
                <a:latin typeface="Söhne"/>
              </a:rPr>
              <a:t>Attributes or Column</a:t>
            </a:r>
          </a:p>
          <a:p>
            <a:pPr marL="971550" lvl="1" indent="-514350">
              <a:buFont typeface="+mj-lt"/>
              <a:buAutoNum type="arabicPeriod"/>
            </a:pPr>
            <a:r>
              <a:rPr lang="en-US" dirty="0">
                <a:latin typeface="Söhne"/>
              </a:rPr>
              <a:t>Primary Key &amp; Foreign Key</a:t>
            </a:r>
          </a:p>
          <a:p>
            <a:pPr marL="971550" lvl="1" indent="-514350">
              <a:buFont typeface="+mj-lt"/>
              <a:buAutoNum type="arabicPeriod"/>
            </a:pPr>
            <a:r>
              <a:rPr lang="en-US" dirty="0">
                <a:latin typeface="Söhne"/>
              </a:rPr>
              <a:t>Constraint</a:t>
            </a:r>
          </a:p>
          <a:p>
            <a:pPr marL="971550" lvl="1" indent="-514350">
              <a:buFont typeface="+mj-lt"/>
              <a:buAutoNum type="arabicPeriod"/>
            </a:pPr>
            <a:r>
              <a:rPr lang="en-US" dirty="0">
                <a:latin typeface="Söhne"/>
              </a:rPr>
              <a:t>Indexes</a:t>
            </a:r>
          </a:p>
          <a:p>
            <a:pPr marL="971550" lvl="1" indent="-514350">
              <a:buFont typeface="+mj-lt"/>
              <a:buAutoNum type="arabicPeriod"/>
            </a:pPr>
            <a:r>
              <a:rPr lang="en-US" dirty="0">
                <a:latin typeface="Söhne"/>
              </a:rPr>
              <a:t>Relationship</a:t>
            </a:r>
          </a:p>
          <a:p>
            <a:pPr marL="971550" lvl="1" indent="-514350">
              <a:buFont typeface="+mj-lt"/>
              <a:buAutoNum type="arabicPeriod"/>
            </a:pPr>
            <a:r>
              <a:rPr lang="en-US" dirty="0">
                <a:latin typeface="Söhne"/>
              </a:rPr>
              <a:t>Views</a:t>
            </a:r>
          </a:p>
          <a:p>
            <a:pPr marL="971550" lvl="1" indent="-514350">
              <a:buFont typeface="+mj-lt"/>
              <a:buAutoNum type="arabicPeriod"/>
            </a:pPr>
            <a:endParaRPr lang="en-US" dirty="0"/>
          </a:p>
        </p:txBody>
      </p:sp>
    </p:spTree>
    <p:extLst>
      <p:ext uri="{BB962C8B-B14F-4D97-AF65-F5344CB8AC3E}">
        <p14:creationId xmlns:p14="http://schemas.microsoft.com/office/powerpoint/2010/main" val="880737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670</TotalTime>
  <Words>397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Söhne</vt:lpstr>
      <vt:lpstr>Wingdings</vt:lpstr>
      <vt:lpstr>Gallery</vt:lpstr>
      <vt:lpstr>Vehicle Fleet Management</vt:lpstr>
      <vt:lpstr>Introduction</vt:lpstr>
      <vt:lpstr>Importance of effective vehicle fleet management </vt:lpstr>
      <vt:lpstr>Key challenges faced by fleet managers </vt:lpstr>
      <vt:lpstr>Objective of the presentation </vt:lpstr>
      <vt:lpstr>ER Diagram</vt:lpstr>
      <vt:lpstr>PowerPoint Presentation</vt:lpstr>
      <vt:lpstr>Data Gathering &amp; requirement Annlysics</vt:lpstr>
      <vt:lpstr>Relation Schema</vt:lpstr>
      <vt:lpstr>Mapping</vt:lpstr>
      <vt:lpstr>PowerPoint Presentation</vt:lpstr>
      <vt:lpstr>Create Data base &amp; 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Fleet Management</dc:title>
  <dc:creator>chathushka lahiru</dc:creator>
  <cp:lastModifiedBy>chathushka lahiru</cp:lastModifiedBy>
  <cp:revision>3</cp:revision>
  <dcterms:created xsi:type="dcterms:W3CDTF">2023-06-25T19:42:13Z</dcterms:created>
  <dcterms:modified xsi:type="dcterms:W3CDTF">2023-06-26T09:46:55Z</dcterms:modified>
</cp:coreProperties>
</file>