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4"/>
  </p:notesMasterIdLst>
  <p:handoutMasterIdLst>
    <p:handoutMasterId r:id="rId5"/>
  </p:handoutMasterIdLst>
  <p:sldIdLst>
    <p:sldId id="902" r:id="rId2"/>
    <p:sldId id="903" r:id="rId3"/>
  </p:sldIdLst>
  <p:sldSz cx="9144000" cy="5143500" type="screen16x9"/>
  <p:notesSz cx="7010400" cy="9296400"/>
  <p:defaultTextStyle>
    <a:defPPr>
      <a:defRPr lang="en-US"/>
    </a:defPPr>
    <a:lvl1pPr algn="ctr" rtl="0" fontAlgn="base">
      <a:lnSpc>
        <a:spcPct val="85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85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85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85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85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0">
          <p15:clr>
            <a:srgbClr val="A4A3A4"/>
          </p15:clr>
        </p15:guide>
        <p15:guide id="2" orient="horz" pos="599">
          <p15:clr>
            <a:srgbClr val="A4A3A4"/>
          </p15:clr>
        </p15:guide>
        <p15:guide id="3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hole Berg" initials="NB" lastIdx="19" clrIdx="0"/>
  <p:cmAuthor id="1" name="Nina Money" initials="NM" lastIdx="15" clrIdx="1"/>
  <p:cmAuthor id="2" name="Nina money" initials="NMoney" lastIdx="6" clrIdx="2"/>
  <p:cmAuthor id="3" name="Timothy Moynihan" initials="TM" lastIdx="3" clrIdx="3"/>
  <p:cmAuthor id="4" name="Gretchen Clarke" initials="GC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B0FF"/>
    <a:srgbClr val="B0D9E6"/>
    <a:srgbClr val="B4D6E2"/>
    <a:srgbClr val="FFAA01"/>
    <a:srgbClr val="FFFFFF"/>
    <a:srgbClr val="8CC63F"/>
    <a:srgbClr val="000000"/>
    <a:srgbClr val="69972D"/>
    <a:srgbClr val="007DDA"/>
    <a:srgbClr val="D8A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6" autoAdjust="0"/>
    <p:restoredTop sz="94375" autoAdjust="0"/>
  </p:normalViewPr>
  <p:slideViewPr>
    <p:cSldViewPr snapToGrid="0">
      <p:cViewPr varScale="1">
        <p:scale>
          <a:sx n="93" d="100"/>
          <a:sy n="93" d="100"/>
        </p:scale>
        <p:origin x="90" y="78"/>
      </p:cViewPr>
      <p:guideLst>
        <p:guide orient="horz" pos="640"/>
        <p:guide orient="horz" pos="599"/>
        <p:guide pos="3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2988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511E8-7A3A-4B7C-BA9F-1C26F87EA8B3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332C1-4740-4ECD-9403-70E652246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70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fld id="{7A5F3160-152A-4C99-86A6-55B748AAE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243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5F3160-152A-4C99-86A6-55B748AAE0C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83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5F3160-152A-4C99-86A6-55B748AAE0C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31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988"/>
            <a:ext cx="4029075" cy="4481462"/>
          </a:xfrm>
          <a:prstGeom prst="rect">
            <a:avLst/>
          </a:prstGeom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48075" y="2345952"/>
            <a:ext cx="4991100" cy="495300"/>
          </a:xfrm>
        </p:spPr>
        <p:txBody>
          <a:bodyPr anchor="ctr"/>
          <a:lstStyle>
            <a:lvl1pPr marL="0" indent="0">
              <a:buFontTx/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33574" y="663948"/>
            <a:ext cx="6288839" cy="1526801"/>
          </a:xfrm>
        </p:spPr>
        <p:txBody>
          <a:bodyPr anchor="ctr"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088" y="9525"/>
            <a:ext cx="1291812" cy="1295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547" y="4563567"/>
            <a:ext cx="1828089" cy="4649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49" y="1015999"/>
            <a:ext cx="8524875" cy="3746501"/>
          </a:xfrm>
        </p:spPr>
        <p:txBody>
          <a:bodyPr/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6250" y="1016000"/>
            <a:ext cx="4019550" cy="3727450"/>
          </a:xfrm>
        </p:spPr>
        <p:txBody>
          <a:bodyPr/>
          <a:lstStyle>
            <a:lvl1pPr marL="171450" indent="-171450">
              <a:defRPr sz="2000"/>
            </a:lvl1pPr>
            <a:lvl2pPr marL="400050" indent="-207963"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16000"/>
            <a:ext cx="4038600" cy="3727450"/>
          </a:xfrm>
        </p:spPr>
        <p:txBody>
          <a:bodyPr/>
          <a:lstStyle>
            <a:lvl1pPr marL="171450" indent="-171450">
              <a:defRPr sz="2000"/>
            </a:lvl1pPr>
            <a:lvl2pPr marL="400050" indent="-207963"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0" y="4832985"/>
            <a:ext cx="9144000" cy="320040"/>
          </a:xfrm>
          <a:prstGeom prst="rect">
            <a:avLst/>
          </a:prstGeom>
          <a:solidFill>
            <a:schemeClr val="tx1"/>
          </a:solidFill>
          <a:ln w="9525" cap="sq">
            <a:noFill/>
            <a:round/>
            <a:headEnd/>
            <a:tailEnd/>
          </a:ln>
          <a:effectLst/>
        </p:spPr>
        <p:txBody>
          <a:bodyPr rtlCol="0" anchor="ctr"/>
          <a:lstStyle/>
          <a:p>
            <a: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kern="1200" dirty="0" smtClean="0">
              <a:latin typeface="Arial" charset="0"/>
              <a:ea typeface="+mn-ea"/>
              <a:cs typeface="+mn-cs"/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910" y="4869277"/>
            <a:ext cx="1005840" cy="25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6250" y="174897"/>
            <a:ext cx="8210550" cy="776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49" y="1016000"/>
            <a:ext cx="8524875" cy="3736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0" y="4863226"/>
            <a:ext cx="476250" cy="261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0DBB7FDC-6B46-4C9B-96D0-A806454149A5}" type="slidenum">
              <a:rPr lang="en-US" sz="900" kern="1200">
                <a:solidFill>
                  <a:schemeClr val="bg2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 kern="120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732" y="0"/>
            <a:ext cx="1024268" cy="10271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7" r:id="rId3"/>
    <p:sldLayoutId id="2147483719" r:id="rId4"/>
    <p:sldLayoutId id="214748372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85000"/>
        </a:lnSpc>
        <a:spcBef>
          <a:spcPts val="6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436563" indent="-244475" algn="l" rtl="0" eaLnBrk="1" fontAlgn="base" hangingPunct="1">
        <a:lnSpc>
          <a:spcPct val="85000"/>
        </a:lnSpc>
        <a:spcBef>
          <a:spcPts val="6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tx1"/>
          </a:solidFill>
          <a:latin typeface="+mn-lt"/>
        </a:defRPr>
      </a:lvl2pPr>
      <a:lvl3pPr marL="627063" indent="-149225" algn="l" rtl="0" eaLnBrk="1" fontAlgn="base" hangingPunct="1">
        <a:lnSpc>
          <a:spcPct val="85000"/>
        </a:lnSpc>
        <a:spcBef>
          <a:spcPts val="6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941388" indent="-231775" algn="l" rtl="0" eaLnBrk="1" fontAlgn="base" hangingPunct="1">
        <a:lnSpc>
          <a:spcPct val="85000"/>
        </a:lnSpc>
        <a:spcBef>
          <a:spcPts val="600"/>
        </a:spcBef>
        <a:spcAft>
          <a:spcPct val="0"/>
        </a:spcAft>
        <a:buClr>
          <a:schemeClr val="tx2"/>
        </a:buClr>
        <a:buChar char="–"/>
        <a:defRPr sz="1800">
          <a:solidFill>
            <a:schemeClr val="tx1"/>
          </a:solidFill>
          <a:latin typeface="+mn-lt"/>
        </a:defRPr>
      </a:lvl4pPr>
      <a:lvl5pPr marL="1160463" indent="-204788" algn="l" rtl="0" eaLnBrk="1" fontAlgn="base" hangingPunct="1">
        <a:lnSpc>
          <a:spcPct val="85000"/>
        </a:lnSpc>
        <a:spcBef>
          <a:spcPts val="600"/>
        </a:spcBef>
        <a:spcAft>
          <a:spcPct val="0"/>
        </a:spcAft>
        <a:buClr>
          <a:schemeClr val="tx2"/>
        </a:buClr>
        <a:buChar char="»"/>
        <a:defRPr sz="1800">
          <a:solidFill>
            <a:schemeClr val="tx1"/>
          </a:solidFill>
          <a:latin typeface="+mn-lt"/>
        </a:defRPr>
      </a:lvl5pPr>
      <a:lvl6pPr marL="1617663" indent="-204788" algn="l" rtl="0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6pPr>
      <a:lvl7pPr marL="2074863" indent="-204788" algn="l" rtl="0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7pPr>
      <a:lvl8pPr marL="2532063" indent="-204788" algn="l" rtl="0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8pPr>
      <a:lvl9pPr marL="2989263" indent="-204788" algn="l" rtl="0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995" y="413665"/>
            <a:ext cx="3369191" cy="4325858"/>
          </a:xfrm>
          <a:prstGeom prst="rect">
            <a:avLst/>
          </a:prstGeo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65305" y="64974"/>
            <a:ext cx="6172200" cy="313255"/>
          </a:xfrm>
        </p:spPr>
        <p:txBody>
          <a:bodyPr/>
          <a:lstStyle/>
          <a:p>
            <a:r>
              <a:rPr lang="en-US" altLang="ja-JP" dirty="0"/>
              <a:t>Data Core: Monitoring Points</a:t>
            </a:r>
            <a:endParaRPr kumimoji="1" lang="ja-JP" altLang="en-US" dirty="0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95" y="3204633"/>
            <a:ext cx="1604722" cy="1231745"/>
          </a:xfrm>
          <a:prstGeom prst="rect">
            <a:avLst/>
          </a:prstGeom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365" y="3555642"/>
            <a:ext cx="211841" cy="38107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987972" y="3843605"/>
            <a:ext cx="594066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88" b="1" dirty="0">
                <a:latin typeface="ＭＳ Ｐゴシック" pitchFamily="50" charset="-128"/>
                <a:ea typeface="ＭＳ Ｐゴシック" pitchFamily="50" charset="-128"/>
              </a:rPr>
              <a:t>eNodeB</a:t>
            </a:r>
            <a:endParaRPr kumimoji="1" lang="ja-JP" altLang="en-US" sz="788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12099" y="3874423"/>
            <a:ext cx="379162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88" b="1" dirty="0">
                <a:latin typeface="ＭＳ Ｐゴシック" pitchFamily="50" charset="-128"/>
                <a:ea typeface="ＭＳ Ｐゴシック" pitchFamily="50" charset="-128"/>
              </a:rPr>
              <a:t>UE</a:t>
            </a:r>
            <a:endParaRPr kumimoji="1" lang="ja-JP" altLang="en-US" sz="788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56075" y="3939508"/>
            <a:ext cx="539957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88" b="1" dirty="0">
                <a:latin typeface="ＭＳ Ｐゴシック" pitchFamily="50" charset="-128"/>
                <a:ea typeface="ＭＳ Ｐゴシック" pitchFamily="50" charset="-128"/>
              </a:rPr>
              <a:t>S-GW</a:t>
            </a:r>
            <a:endParaRPr kumimoji="1" lang="ja-JP" altLang="en-US" sz="788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pic>
        <p:nvPicPr>
          <p:cNvPr id="12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92" y="1866488"/>
            <a:ext cx="1482882" cy="1249085"/>
          </a:xfrm>
          <a:prstGeom prst="rect">
            <a:avLst/>
          </a:prstGeom>
        </p:spPr>
      </p:pic>
      <p:pic>
        <p:nvPicPr>
          <p:cNvPr id="13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31" y="2266158"/>
            <a:ext cx="211841" cy="381070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2681252" y="2538437"/>
            <a:ext cx="594066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88" b="1" dirty="0">
                <a:latin typeface="ＭＳ Ｐゴシック" pitchFamily="50" charset="-128"/>
                <a:ea typeface="ＭＳ Ｐゴシック" pitchFamily="50" charset="-128"/>
              </a:rPr>
              <a:t>BTS</a:t>
            </a:r>
            <a:endParaRPr kumimoji="1" lang="ja-JP" altLang="en-US" sz="788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164816" y="2648212"/>
            <a:ext cx="379162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88" b="1" dirty="0">
                <a:latin typeface="ＭＳ Ｐゴシック" pitchFamily="50" charset="-128"/>
                <a:ea typeface="ＭＳ Ｐゴシック" pitchFamily="50" charset="-128"/>
              </a:rPr>
              <a:t>UE</a:t>
            </a:r>
            <a:endParaRPr kumimoji="1" lang="ja-JP" altLang="en-US" sz="788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044078" y="2482360"/>
            <a:ext cx="399462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88" b="1" dirty="0">
                <a:latin typeface="ＭＳ Ｐゴシック" pitchFamily="50" charset="-128"/>
                <a:ea typeface="ＭＳ Ｐゴシック" pitchFamily="50" charset="-128"/>
              </a:rPr>
              <a:t>BSC</a:t>
            </a:r>
            <a:endParaRPr kumimoji="1" lang="ja-JP" altLang="en-US" sz="788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cxnSp>
        <p:nvCxnSpPr>
          <p:cNvPr id="18" name="直線コネクタ 17"/>
          <p:cNvCxnSpPr>
            <a:endCxn id="217" idx="1"/>
          </p:cNvCxnSpPr>
          <p:nvPr/>
        </p:nvCxnSpPr>
        <p:spPr>
          <a:xfrm>
            <a:off x="3420576" y="3755137"/>
            <a:ext cx="2475049" cy="1811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768" y="3390638"/>
            <a:ext cx="256234" cy="477050"/>
          </a:xfrm>
          <a:prstGeom prst="rect">
            <a:avLst/>
          </a:prstGeom>
        </p:spPr>
      </p:pic>
      <p:cxnSp>
        <p:nvCxnSpPr>
          <p:cNvPr id="26" name="直線コネクタ 25"/>
          <p:cNvCxnSpPr/>
          <p:nvPr/>
        </p:nvCxnSpPr>
        <p:spPr>
          <a:xfrm>
            <a:off x="4654569" y="3246283"/>
            <a:ext cx="347534" cy="38288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031" y="2077495"/>
            <a:ext cx="256234" cy="477050"/>
          </a:xfrm>
          <a:prstGeom prst="rect">
            <a:avLst/>
          </a:prstGeom>
        </p:spPr>
      </p:pic>
      <p:pic>
        <p:nvPicPr>
          <p:cNvPr id="30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999" y="2096037"/>
            <a:ext cx="328419" cy="418420"/>
          </a:xfrm>
          <a:prstGeom prst="rect">
            <a:avLst/>
          </a:prstGeom>
        </p:spPr>
      </p:pic>
      <p:pic>
        <p:nvPicPr>
          <p:cNvPr id="33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108" y="3549819"/>
            <a:ext cx="328419" cy="418420"/>
          </a:xfrm>
          <a:prstGeom prst="rect">
            <a:avLst/>
          </a:prstGeom>
        </p:spPr>
      </p:pic>
      <p:cxnSp>
        <p:nvCxnSpPr>
          <p:cNvPr id="34" name="直線コネクタ 33"/>
          <p:cNvCxnSpPr/>
          <p:nvPr/>
        </p:nvCxnSpPr>
        <p:spPr>
          <a:xfrm flipV="1">
            <a:off x="3405054" y="3173531"/>
            <a:ext cx="1049715" cy="57264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4295153" y="3396750"/>
            <a:ext cx="399462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88" b="1" dirty="0">
                <a:latin typeface="ＭＳ Ｐゴシック" pitchFamily="50" charset="-128"/>
                <a:ea typeface="ＭＳ Ｐゴシック" pitchFamily="50" charset="-128"/>
              </a:rPr>
              <a:t>MME</a:t>
            </a:r>
            <a:endParaRPr kumimoji="1" lang="ja-JP" altLang="en-US" sz="788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pic>
        <p:nvPicPr>
          <p:cNvPr id="36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150" y="3017985"/>
            <a:ext cx="328419" cy="418420"/>
          </a:xfrm>
          <a:prstGeom prst="rect">
            <a:avLst/>
          </a:prstGeom>
        </p:spPr>
      </p:pic>
      <p:sp>
        <p:nvSpPr>
          <p:cNvPr id="50" name="テキスト ボックス 49"/>
          <p:cNvSpPr txBox="1"/>
          <p:nvPr/>
        </p:nvSpPr>
        <p:spPr>
          <a:xfrm>
            <a:off x="1640079" y="3141712"/>
            <a:ext cx="661611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tx2"/>
                </a:solidFill>
              </a:rPr>
              <a:t>LTE</a:t>
            </a:r>
          </a:p>
          <a:p>
            <a:r>
              <a:rPr kumimoji="1" lang="en-US" altLang="ja-JP" sz="1200" b="1" dirty="0">
                <a:solidFill>
                  <a:schemeClr val="tx2"/>
                </a:solidFill>
              </a:rPr>
              <a:t>(Data)</a:t>
            </a:r>
            <a:endParaRPr kumimoji="1" lang="ja-JP" altLang="en-US" sz="1200" b="1" dirty="0">
              <a:solidFill>
                <a:schemeClr val="tx2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480582" y="1647461"/>
            <a:ext cx="937704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tx2"/>
                </a:solidFill>
              </a:rPr>
              <a:t>2G</a:t>
            </a:r>
          </a:p>
          <a:p>
            <a:r>
              <a:rPr kumimoji="1" lang="en-US" altLang="ja-JP" sz="1200" b="1" dirty="0">
                <a:solidFill>
                  <a:schemeClr val="tx2"/>
                </a:solidFill>
              </a:rPr>
              <a:t>(Data)</a:t>
            </a:r>
            <a:endParaRPr kumimoji="1" lang="ja-JP" altLang="en-US" sz="1200" b="1" dirty="0">
              <a:solidFill>
                <a:schemeClr val="tx2"/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 rot="19663149">
            <a:off x="3694994" y="3203963"/>
            <a:ext cx="614812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88" dirty="0"/>
              <a:t>S1-MME</a:t>
            </a:r>
            <a:endParaRPr kumimoji="1" lang="ja-JP" altLang="en-US" sz="788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569438" y="3514103"/>
            <a:ext cx="422031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88" dirty="0"/>
              <a:t>S11</a:t>
            </a:r>
            <a:endParaRPr kumimoji="1" lang="ja-JP" altLang="en-US" sz="788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063886" y="3770659"/>
            <a:ext cx="422052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88" dirty="0"/>
              <a:t>S1U</a:t>
            </a:r>
            <a:endParaRPr kumimoji="1" lang="ja-JP" altLang="en-US" sz="788" dirty="0"/>
          </a:p>
        </p:txBody>
      </p:sp>
      <p:pic>
        <p:nvPicPr>
          <p:cNvPr id="112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669" y="2464941"/>
            <a:ext cx="391886" cy="305022"/>
          </a:xfrm>
          <a:prstGeom prst="rect">
            <a:avLst/>
          </a:prstGeom>
        </p:spPr>
      </p:pic>
      <p:sp>
        <p:nvSpPr>
          <p:cNvPr id="113" name="テキスト ボックス 112"/>
          <p:cNvSpPr txBox="1"/>
          <p:nvPr/>
        </p:nvSpPr>
        <p:spPr>
          <a:xfrm>
            <a:off x="5869736" y="2330372"/>
            <a:ext cx="504930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88" b="1" dirty="0">
                <a:latin typeface="ＭＳ Ｐゴシック" pitchFamily="50" charset="-128"/>
                <a:ea typeface="ＭＳ Ｐゴシック" pitchFamily="50" charset="-128"/>
              </a:rPr>
              <a:t>HSS</a:t>
            </a:r>
            <a:endParaRPr kumimoji="1" lang="ja-JP" altLang="en-US" sz="788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cxnSp>
        <p:nvCxnSpPr>
          <p:cNvPr id="114" name="直線コネクタ 113"/>
          <p:cNvCxnSpPr>
            <a:stCxn id="36" idx="3"/>
            <a:endCxn id="112" idx="1"/>
          </p:cNvCxnSpPr>
          <p:nvPr/>
        </p:nvCxnSpPr>
        <p:spPr>
          <a:xfrm flipV="1">
            <a:off x="4654569" y="2617453"/>
            <a:ext cx="1128100" cy="60974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3603995" y="2143762"/>
            <a:ext cx="443372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88" dirty="0"/>
              <a:t>Abis</a:t>
            </a:r>
            <a:endParaRPr kumimoji="1" lang="ja-JP" altLang="en-US" sz="788" dirty="0"/>
          </a:p>
        </p:txBody>
      </p:sp>
      <p:pic>
        <p:nvPicPr>
          <p:cNvPr id="95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672" y="2044267"/>
            <a:ext cx="211841" cy="381070"/>
          </a:xfrm>
          <a:prstGeom prst="rect">
            <a:avLst/>
          </a:prstGeom>
        </p:spPr>
      </p:pic>
      <p:sp>
        <p:nvSpPr>
          <p:cNvPr id="96" name="テキスト ボックス 14"/>
          <p:cNvSpPr txBox="1"/>
          <p:nvPr/>
        </p:nvSpPr>
        <p:spPr>
          <a:xfrm>
            <a:off x="2490957" y="2426321"/>
            <a:ext cx="379162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88" b="1" dirty="0">
                <a:latin typeface="ＭＳ Ｐゴシック" pitchFamily="50" charset="-128"/>
                <a:ea typeface="ＭＳ Ｐゴシック" pitchFamily="50" charset="-128"/>
              </a:rPr>
              <a:t>UE</a:t>
            </a:r>
            <a:endParaRPr kumimoji="1" lang="ja-JP" altLang="en-US" sz="788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pic>
        <p:nvPicPr>
          <p:cNvPr id="97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634" y="3306613"/>
            <a:ext cx="211841" cy="381070"/>
          </a:xfrm>
          <a:prstGeom prst="rect">
            <a:avLst/>
          </a:prstGeom>
        </p:spPr>
      </p:pic>
      <p:sp>
        <p:nvSpPr>
          <p:cNvPr id="99" name="テキスト ボックス 14"/>
          <p:cNvSpPr txBox="1"/>
          <p:nvPr/>
        </p:nvSpPr>
        <p:spPr>
          <a:xfrm>
            <a:off x="2578919" y="3688667"/>
            <a:ext cx="379162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88" b="1" dirty="0">
                <a:latin typeface="ＭＳ Ｐゴシック" pitchFamily="50" charset="-128"/>
                <a:ea typeface="ＭＳ Ｐゴシック" pitchFamily="50" charset="-128"/>
              </a:rPr>
              <a:t>UE</a:t>
            </a:r>
            <a:endParaRPr kumimoji="1" lang="ja-JP" altLang="en-US" sz="788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pic>
        <p:nvPicPr>
          <p:cNvPr id="100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672" y="2555499"/>
            <a:ext cx="211841" cy="381070"/>
          </a:xfrm>
          <a:prstGeom prst="rect">
            <a:avLst/>
          </a:prstGeom>
        </p:spPr>
      </p:pic>
      <p:sp>
        <p:nvSpPr>
          <p:cNvPr id="102" name="テキスト ボックス 14"/>
          <p:cNvSpPr txBox="1"/>
          <p:nvPr/>
        </p:nvSpPr>
        <p:spPr>
          <a:xfrm>
            <a:off x="2490957" y="2937554"/>
            <a:ext cx="379162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88" b="1" dirty="0">
                <a:latin typeface="ＭＳ Ｐゴシック" pitchFamily="50" charset="-128"/>
                <a:ea typeface="ＭＳ Ｐゴシック" pitchFamily="50" charset="-128"/>
              </a:rPr>
              <a:t>UE</a:t>
            </a:r>
            <a:endParaRPr kumimoji="1" lang="ja-JP" altLang="en-US" sz="788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pic>
        <p:nvPicPr>
          <p:cNvPr id="104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342" y="3857630"/>
            <a:ext cx="211841" cy="381070"/>
          </a:xfrm>
          <a:prstGeom prst="rect">
            <a:avLst/>
          </a:prstGeom>
        </p:spPr>
      </p:pic>
      <p:sp>
        <p:nvSpPr>
          <p:cNvPr id="105" name="テキスト ボックス 14"/>
          <p:cNvSpPr txBox="1"/>
          <p:nvPr/>
        </p:nvSpPr>
        <p:spPr>
          <a:xfrm>
            <a:off x="2568628" y="4239684"/>
            <a:ext cx="379162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88" b="1" dirty="0">
                <a:latin typeface="ＭＳ Ｐゴシック" pitchFamily="50" charset="-128"/>
                <a:ea typeface="ＭＳ Ｐゴシック" pitchFamily="50" charset="-128"/>
              </a:rPr>
              <a:t>UE</a:t>
            </a:r>
            <a:endParaRPr kumimoji="1" lang="ja-JP" altLang="en-US" sz="788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06" name="テキスト ボックス 56"/>
          <p:cNvSpPr txBox="1"/>
          <p:nvPr/>
        </p:nvSpPr>
        <p:spPr>
          <a:xfrm>
            <a:off x="5218619" y="2628682"/>
            <a:ext cx="422031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88" dirty="0"/>
              <a:t>S6a</a:t>
            </a:r>
            <a:endParaRPr kumimoji="1" lang="ja-JP" altLang="en-US" sz="788" dirty="0"/>
          </a:p>
        </p:txBody>
      </p:sp>
      <p:pic>
        <p:nvPicPr>
          <p:cNvPr id="144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65" y="659446"/>
            <a:ext cx="1604722" cy="1171748"/>
          </a:xfrm>
          <a:prstGeom prst="rect">
            <a:avLst/>
          </a:prstGeom>
        </p:spPr>
      </p:pic>
      <p:pic>
        <p:nvPicPr>
          <p:cNvPr id="145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690" y="942218"/>
            <a:ext cx="211841" cy="381070"/>
          </a:xfrm>
          <a:prstGeom prst="rect">
            <a:avLst/>
          </a:prstGeom>
        </p:spPr>
      </p:pic>
      <p:sp>
        <p:nvSpPr>
          <p:cNvPr id="146" name="テキスト ボックス 6"/>
          <p:cNvSpPr txBox="1"/>
          <p:nvPr/>
        </p:nvSpPr>
        <p:spPr>
          <a:xfrm>
            <a:off x="3138991" y="1437790"/>
            <a:ext cx="594066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88" b="1" dirty="0">
                <a:latin typeface="ＭＳ Ｐゴシック" pitchFamily="50" charset="-128"/>
                <a:ea typeface="ＭＳ Ｐゴシック" pitchFamily="50" charset="-128"/>
              </a:rPr>
              <a:t>NodeB</a:t>
            </a:r>
            <a:endParaRPr kumimoji="1" lang="ja-JP" altLang="en-US" sz="788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47" name="テキスト ボックス 7"/>
          <p:cNvSpPr txBox="1"/>
          <p:nvPr/>
        </p:nvSpPr>
        <p:spPr>
          <a:xfrm>
            <a:off x="2201425" y="1260998"/>
            <a:ext cx="379162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88" b="1" dirty="0">
                <a:latin typeface="ＭＳ Ｐゴシック" pitchFamily="50" charset="-128"/>
                <a:ea typeface="ＭＳ Ｐゴシック" pitchFamily="50" charset="-128"/>
              </a:rPr>
              <a:t>UE</a:t>
            </a:r>
            <a:endParaRPr kumimoji="1" lang="ja-JP" altLang="en-US" sz="788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cxnSp>
        <p:nvCxnSpPr>
          <p:cNvPr id="149" name="直線コネクタ 17"/>
          <p:cNvCxnSpPr/>
          <p:nvPr/>
        </p:nvCxnSpPr>
        <p:spPr>
          <a:xfrm>
            <a:off x="3527974" y="1318508"/>
            <a:ext cx="81516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938" y="1008748"/>
            <a:ext cx="256234" cy="477050"/>
          </a:xfrm>
          <a:prstGeom prst="rect">
            <a:avLst/>
          </a:prstGeom>
        </p:spPr>
      </p:pic>
      <p:sp>
        <p:nvSpPr>
          <p:cNvPr id="156" name="テキスト ボックス 49"/>
          <p:cNvSpPr txBox="1"/>
          <p:nvPr/>
        </p:nvSpPr>
        <p:spPr>
          <a:xfrm>
            <a:off x="1480582" y="489974"/>
            <a:ext cx="1012629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tx2"/>
                </a:solidFill>
              </a:rPr>
              <a:t>3G</a:t>
            </a:r>
          </a:p>
          <a:p>
            <a:r>
              <a:rPr kumimoji="1" lang="en-US" altLang="ja-JP" sz="1200" b="1" dirty="0">
                <a:solidFill>
                  <a:schemeClr val="tx2"/>
                </a:solidFill>
              </a:rPr>
              <a:t>(Data)</a:t>
            </a:r>
            <a:endParaRPr kumimoji="1" lang="ja-JP" altLang="en-US" sz="1200" b="1" dirty="0">
              <a:solidFill>
                <a:schemeClr val="tx2"/>
              </a:solidFill>
            </a:endParaRPr>
          </a:p>
        </p:txBody>
      </p:sp>
      <p:pic>
        <p:nvPicPr>
          <p:cNvPr id="160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543" y="786873"/>
            <a:ext cx="211841" cy="381070"/>
          </a:xfrm>
          <a:prstGeom prst="rect">
            <a:avLst/>
          </a:prstGeom>
        </p:spPr>
      </p:pic>
      <p:sp>
        <p:nvSpPr>
          <p:cNvPr id="161" name="テキスト ボックス 14"/>
          <p:cNvSpPr txBox="1"/>
          <p:nvPr/>
        </p:nvSpPr>
        <p:spPr>
          <a:xfrm>
            <a:off x="2833828" y="1168927"/>
            <a:ext cx="379162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88" b="1" dirty="0">
                <a:latin typeface="ＭＳ Ｐゴシック" pitchFamily="50" charset="-128"/>
                <a:ea typeface="ＭＳ Ｐゴシック" pitchFamily="50" charset="-128"/>
              </a:rPr>
              <a:t>UE</a:t>
            </a:r>
            <a:endParaRPr kumimoji="1" lang="ja-JP" altLang="en-US" sz="788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pic>
        <p:nvPicPr>
          <p:cNvPr id="162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666" y="1239731"/>
            <a:ext cx="211841" cy="381070"/>
          </a:xfrm>
          <a:prstGeom prst="rect">
            <a:avLst/>
          </a:prstGeom>
        </p:spPr>
      </p:pic>
      <p:sp>
        <p:nvSpPr>
          <p:cNvPr id="163" name="テキスト ボックス 14"/>
          <p:cNvSpPr txBox="1"/>
          <p:nvPr/>
        </p:nvSpPr>
        <p:spPr>
          <a:xfrm>
            <a:off x="2521951" y="1621785"/>
            <a:ext cx="379162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88" b="1" dirty="0">
                <a:latin typeface="ＭＳ Ｐゴシック" pitchFamily="50" charset="-128"/>
                <a:ea typeface="ＭＳ Ｐゴシック" pitchFamily="50" charset="-128"/>
              </a:rPr>
              <a:t>UE</a:t>
            </a:r>
            <a:endParaRPr kumimoji="1" lang="ja-JP" altLang="en-US" sz="788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66" name="テキスト ボックス 10"/>
          <p:cNvSpPr txBox="1"/>
          <p:nvPr/>
        </p:nvSpPr>
        <p:spPr>
          <a:xfrm>
            <a:off x="4291998" y="942917"/>
            <a:ext cx="399462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88" b="1" dirty="0">
                <a:latin typeface="ＭＳ Ｐゴシック" pitchFamily="50" charset="-128"/>
                <a:ea typeface="ＭＳ Ｐゴシック" pitchFamily="50" charset="-128"/>
              </a:rPr>
              <a:t>RNC</a:t>
            </a:r>
            <a:endParaRPr kumimoji="1" lang="ja-JP" altLang="en-US" sz="788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pic>
        <p:nvPicPr>
          <p:cNvPr id="16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491" y="1083370"/>
            <a:ext cx="328419" cy="418420"/>
          </a:xfrm>
          <a:prstGeom prst="rect">
            <a:avLst/>
          </a:prstGeom>
        </p:spPr>
      </p:pic>
      <p:sp>
        <p:nvSpPr>
          <p:cNvPr id="168" name="テキスト ボックス 80"/>
          <p:cNvSpPr txBox="1"/>
          <p:nvPr/>
        </p:nvSpPr>
        <p:spPr>
          <a:xfrm>
            <a:off x="3778047" y="1119642"/>
            <a:ext cx="293952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88" dirty="0" err="1" smtClean="0"/>
              <a:t>Iu</a:t>
            </a:r>
            <a:endParaRPr kumimoji="1" lang="ja-JP" altLang="en-US" sz="788" dirty="0"/>
          </a:p>
        </p:txBody>
      </p:sp>
      <p:cxnSp>
        <p:nvCxnSpPr>
          <p:cNvPr id="171" name="直線コネクタ 17"/>
          <p:cNvCxnSpPr>
            <a:stCxn id="167" idx="3"/>
            <a:endCxn id="173" idx="1"/>
          </p:cNvCxnSpPr>
          <p:nvPr/>
        </p:nvCxnSpPr>
        <p:spPr>
          <a:xfrm>
            <a:off x="4657910" y="1292580"/>
            <a:ext cx="31414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テキスト ボックス 10"/>
          <p:cNvSpPr txBox="1"/>
          <p:nvPr/>
        </p:nvSpPr>
        <p:spPr>
          <a:xfrm>
            <a:off x="4883417" y="942917"/>
            <a:ext cx="471616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88" b="1" dirty="0">
                <a:latin typeface="ＭＳ Ｐゴシック" pitchFamily="50" charset="-128"/>
                <a:ea typeface="ＭＳ Ｐゴシック" pitchFamily="50" charset="-128"/>
              </a:rPr>
              <a:t>SGSN</a:t>
            </a:r>
            <a:endParaRPr kumimoji="1" lang="ja-JP" altLang="en-US" sz="788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pic>
        <p:nvPicPr>
          <p:cNvPr id="173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58" y="1083370"/>
            <a:ext cx="328419" cy="418420"/>
          </a:xfrm>
          <a:prstGeom prst="rect">
            <a:avLst/>
          </a:prstGeom>
        </p:spPr>
      </p:pic>
      <p:sp>
        <p:nvSpPr>
          <p:cNvPr id="174" name="テキスト ボックス 80"/>
          <p:cNvSpPr txBox="1"/>
          <p:nvPr/>
        </p:nvSpPr>
        <p:spPr>
          <a:xfrm>
            <a:off x="4561141" y="1100694"/>
            <a:ext cx="486475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88" dirty="0"/>
              <a:t>Iu-PS</a:t>
            </a:r>
            <a:endParaRPr kumimoji="1" lang="ja-JP" altLang="en-US" sz="788" dirty="0"/>
          </a:p>
        </p:txBody>
      </p:sp>
      <p:sp>
        <p:nvSpPr>
          <p:cNvPr id="175" name="テキスト ボックス 10"/>
          <p:cNvSpPr txBox="1"/>
          <p:nvPr/>
        </p:nvSpPr>
        <p:spPr>
          <a:xfrm>
            <a:off x="5607893" y="942917"/>
            <a:ext cx="478761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88" b="1" dirty="0">
                <a:latin typeface="ＭＳ Ｐゴシック" pitchFamily="50" charset="-128"/>
                <a:ea typeface="ＭＳ Ｐゴシック" pitchFamily="50" charset="-128"/>
              </a:rPr>
              <a:t>GGSN</a:t>
            </a:r>
            <a:endParaRPr kumimoji="1" lang="ja-JP" altLang="en-US" sz="788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pic>
        <p:nvPicPr>
          <p:cNvPr id="176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586" y="1083370"/>
            <a:ext cx="328419" cy="418420"/>
          </a:xfrm>
          <a:prstGeom prst="rect">
            <a:avLst/>
          </a:prstGeom>
        </p:spPr>
      </p:pic>
      <p:cxnSp>
        <p:nvCxnSpPr>
          <p:cNvPr id="177" name="直線コネクタ 17"/>
          <p:cNvCxnSpPr>
            <a:stCxn id="173" idx="3"/>
            <a:endCxn id="176" idx="1"/>
          </p:cNvCxnSpPr>
          <p:nvPr/>
        </p:nvCxnSpPr>
        <p:spPr>
          <a:xfrm>
            <a:off x="5300477" y="1292580"/>
            <a:ext cx="38010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テキスト ボックス 80"/>
          <p:cNvSpPr txBox="1"/>
          <p:nvPr/>
        </p:nvSpPr>
        <p:spPr>
          <a:xfrm>
            <a:off x="5205861" y="1060400"/>
            <a:ext cx="486475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88" dirty="0"/>
              <a:t>Gn</a:t>
            </a:r>
            <a:endParaRPr kumimoji="1" lang="ja-JP" altLang="en-US" sz="788" dirty="0"/>
          </a:p>
        </p:txBody>
      </p:sp>
      <p:pic>
        <p:nvPicPr>
          <p:cNvPr id="21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625" y="3564036"/>
            <a:ext cx="328419" cy="418420"/>
          </a:xfrm>
          <a:prstGeom prst="rect">
            <a:avLst/>
          </a:prstGeom>
        </p:spPr>
      </p:pic>
      <p:sp>
        <p:nvSpPr>
          <p:cNvPr id="241" name="円/楕円 115"/>
          <p:cNvSpPr/>
          <p:nvPr/>
        </p:nvSpPr>
        <p:spPr bwMode="auto">
          <a:xfrm>
            <a:off x="4686063" y="3314146"/>
            <a:ext cx="109282" cy="109282"/>
          </a:xfrm>
          <a:prstGeom prst="ellipse">
            <a:avLst/>
          </a:prstGeom>
          <a:solidFill>
            <a:srgbClr val="FF0000"/>
          </a:solidFill>
          <a:ln w="9525" cap="sq">
            <a:solidFill>
              <a:srgbClr val="FF7200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kern="1200" dirty="0" smtClean="0">
              <a:latin typeface="Arial" charset="0"/>
              <a:ea typeface="+mn-ea"/>
              <a:cs typeface="+mn-cs"/>
            </a:endParaRPr>
          </a:p>
        </p:txBody>
      </p:sp>
      <p:sp>
        <p:nvSpPr>
          <p:cNvPr id="242" name="円/楕円 115"/>
          <p:cNvSpPr/>
          <p:nvPr/>
        </p:nvSpPr>
        <p:spPr bwMode="auto">
          <a:xfrm>
            <a:off x="4938334" y="3002752"/>
            <a:ext cx="109282" cy="109282"/>
          </a:xfrm>
          <a:prstGeom prst="ellipse">
            <a:avLst/>
          </a:prstGeom>
          <a:solidFill>
            <a:srgbClr val="FF0000"/>
          </a:solidFill>
          <a:ln w="9525" cap="sq">
            <a:solidFill>
              <a:srgbClr val="FF7200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kern="1200" dirty="0" smtClean="0">
              <a:latin typeface="Arial" charset="0"/>
              <a:ea typeface="+mn-ea"/>
              <a:cs typeface="+mn-cs"/>
            </a:endParaRPr>
          </a:p>
        </p:txBody>
      </p:sp>
      <p:cxnSp>
        <p:nvCxnSpPr>
          <p:cNvPr id="248" name="直線コネクタ 27"/>
          <p:cNvCxnSpPr>
            <a:stCxn id="30" idx="3"/>
            <a:endCxn id="173" idx="1"/>
          </p:cNvCxnSpPr>
          <p:nvPr/>
        </p:nvCxnSpPr>
        <p:spPr>
          <a:xfrm flipV="1">
            <a:off x="4400418" y="1292580"/>
            <a:ext cx="571640" cy="101266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テキスト ボックス 80"/>
          <p:cNvSpPr txBox="1"/>
          <p:nvPr/>
        </p:nvSpPr>
        <p:spPr>
          <a:xfrm>
            <a:off x="4226798" y="1783222"/>
            <a:ext cx="391494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88" dirty="0"/>
              <a:t>Gb</a:t>
            </a:r>
            <a:endParaRPr kumimoji="1" lang="ja-JP" altLang="en-US" sz="788" dirty="0"/>
          </a:p>
        </p:txBody>
      </p:sp>
      <p:sp>
        <p:nvSpPr>
          <p:cNvPr id="110" name="円/楕円 115"/>
          <p:cNvSpPr/>
          <p:nvPr/>
        </p:nvSpPr>
        <p:spPr bwMode="auto">
          <a:xfrm>
            <a:off x="4737129" y="3711223"/>
            <a:ext cx="109282" cy="109282"/>
          </a:xfrm>
          <a:prstGeom prst="ellipse">
            <a:avLst/>
          </a:prstGeom>
          <a:solidFill>
            <a:srgbClr val="FF0000"/>
          </a:solidFill>
          <a:ln w="9525" cap="sq">
            <a:solidFill>
              <a:srgbClr val="FF7200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kern="1200" dirty="0" smtClean="0">
              <a:latin typeface="Arial" charset="0"/>
              <a:ea typeface="+mn-ea"/>
              <a:cs typeface="+mn-cs"/>
            </a:endParaRPr>
          </a:p>
        </p:txBody>
      </p:sp>
      <p:sp>
        <p:nvSpPr>
          <p:cNvPr id="111" name="円/楕円 115"/>
          <p:cNvSpPr/>
          <p:nvPr/>
        </p:nvSpPr>
        <p:spPr bwMode="auto">
          <a:xfrm>
            <a:off x="5388610" y="1239414"/>
            <a:ext cx="109282" cy="109282"/>
          </a:xfrm>
          <a:prstGeom prst="ellipse">
            <a:avLst/>
          </a:prstGeom>
          <a:solidFill>
            <a:srgbClr val="FF0000"/>
          </a:solidFill>
          <a:ln w="9525" cap="sq">
            <a:solidFill>
              <a:srgbClr val="FF7200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kern="1200" dirty="0" smtClean="0">
              <a:latin typeface="Arial" charset="0"/>
              <a:ea typeface="+mn-ea"/>
              <a:cs typeface="+mn-cs"/>
            </a:endParaRPr>
          </a:p>
        </p:txBody>
      </p:sp>
      <p:cxnSp>
        <p:nvCxnSpPr>
          <p:cNvPr id="116" name="直線コネクタ 17"/>
          <p:cNvCxnSpPr/>
          <p:nvPr/>
        </p:nvCxnSpPr>
        <p:spPr>
          <a:xfrm>
            <a:off x="2989961" y="2322397"/>
            <a:ext cx="107379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56"/>
          <p:cNvSpPr txBox="1"/>
          <p:nvPr/>
        </p:nvSpPr>
        <p:spPr>
          <a:xfrm>
            <a:off x="5335199" y="3790489"/>
            <a:ext cx="422031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88" dirty="0"/>
              <a:t>S5</a:t>
            </a:r>
            <a:endParaRPr kumimoji="1" lang="ja-JP" altLang="en-US" sz="788" dirty="0"/>
          </a:p>
        </p:txBody>
      </p:sp>
      <p:sp>
        <p:nvSpPr>
          <p:cNvPr id="75" name="テキスト ボックス 8"/>
          <p:cNvSpPr txBox="1"/>
          <p:nvPr/>
        </p:nvSpPr>
        <p:spPr>
          <a:xfrm>
            <a:off x="5804964" y="3939508"/>
            <a:ext cx="539957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88" b="1" dirty="0">
                <a:latin typeface="ＭＳ Ｐゴシック" pitchFamily="50" charset="-128"/>
                <a:ea typeface="ＭＳ Ｐゴシック" pitchFamily="50" charset="-128"/>
              </a:rPr>
              <a:t>P-GW</a:t>
            </a:r>
            <a:endParaRPr kumimoji="1" lang="ja-JP" altLang="en-US" sz="788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pic>
        <p:nvPicPr>
          <p:cNvPr id="78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308" y="2881072"/>
            <a:ext cx="328419" cy="418420"/>
          </a:xfrm>
          <a:prstGeom prst="rect">
            <a:avLst/>
          </a:prstGeom>
        </p:spPr>
      </p:pic>
      <p:sp>
        <p:nvSpPr>
          <p:cNvPr id="79" name="テキスト ボックス 112"/>
          <p:cNvSpPr txBox="1"/>
          <p:nvPr/>
        </p:nvSpPr>
        <p:spPr>
          <a:xfrm>
            <a:off x="6142861" y="2744379"/>
            <a:ext cx="504930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88" b="1" dirty="0">
                <a:latin typeface="ＭＳ Ｐゴシック" pitchFamily="50" charset="-128"/>
                <a:ea typeface="ＭＳ Ｐゴシック" pitchFamily="50" charset="-128"/>
              </a:rPr>
              <a:t>PCRF</a:t>
            </a:r>
            <a:endParaRPr kumimoji="1" lang="ja-JP" altLang="en-US" sz="788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cxnSp>
        <p:nvCxnSpPr>
          <p:cNvPr id="81" name="直線コネクタ 25"/>
          <p:cNvCxnSpPr>
            <a:endCxn id="217" idx="0"/>
          </p:cNvCxnSpPr>
          <p:nvPr/>
        </p:nvCxnSpPr>
        <p:spPr>
          <a:xfrm flipH="1">
            <a:off x="6059834" y="3227196"/>
            <a:ext cx="247421" cy="33684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56"/>
          <p:cNvSpPr txBox="1"/>
          <p:nvPr/>
        </p:nvSpPr>
        <p:spPr>
          <a:xfrm>
            <a:off x="5899436" y="3206737"/>
            <a:ext cx="422031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88" dirty="0"/>
              <a:t>Gx</a:t>
            </a:r>
            <a:endParaRPr kumimoji="1" lang="ja-JP" altLang="en-US" sz="788" dirty="0"/>
          </a:p>
        </p:txBody>
      </p:sp>
      <p:sp>
        <p:nvSpPr>
          <p:cNvPr id="85" name="円/楕円 115"/>
          <p:cNvSpPr/>
          <p:nvPr/>
        </p:nvSpPr>
        <p:spPr bwMode="auto">
          <a:xfrm>
            <a:off x="5295163" y="3711223"/>
            <a:ext cx="109282" cy="109282"/>
          </a:xfrm>
          <a:prstGeom prst="ellipse">
            <a:avLst/>
          </a:prstGeom>
          <a:solidFill>
            <a:srgbClr val="FF0000"/>
          </a:solidFill>
          <a:ln w="9525" cap="sq">
            <a:solidFill>
              <a:srgbClr val="FF7200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kern="1200" dirty="0" smtClean="0">
              <a:latin typeface="Arial" charset="0"/>
              <a:ea typeface="+mn-ea"/>
              <a:cs typeface="+mn-cs"/>
            </a:endParaRPr>
          </a:p>
        </p:txBody>
      </p:sp>
      <p:sp>
        <p:nvSpPr>
          <p:cNvPr id="86" name="円/楕円 115"/>
          <p:cNvSpPr/>
          <p:nvPr/>
        </p:nvSpPr>
        <p:spPr bwMode="auto">
          <a:xfrm>
            <a:off x="6080910" y="3395718"/>
            <a:ext cx="109282" cy="109282"/>
          </a:xfrm>
          <a:prstGeom prst="ellipse">
            <a:avLst/>
          </a:prstGeom>
          <a:solidFill>
            <a:srgbClr val="FF0000"/>
          </a:solidFill>
          <a:ln w="9525" cap="sq">
            <a:solidFill>
              <a:srgbClr val="FF7200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kern="1200" dirty="0" smtClean="0">
              <a:latin typeface="Arial" charset="0"/>
              <a:ea typeface="+mn-ea"/>
              <a:cs typeface="+mn-cs"/>
            </a:endParaRPr>
          </a:p>
        </p:txBody>
      </p:sp>
      <p:cxnSp>
        <p:nvCxnSpPr>
          <p:cNvPr id="87" name="直線コネクタ 27"/>
          <p:cNvCxnSpPr>
            <a:stCxn id="33" idx="0"/>
          </p:cNvCxnSpPr>
          <p:nvPr/>
        </p:nvCxnSpPr>
        <p:spPr>
          <a:xfrm flipV="1">
            <a:off x="5120318" y="1501790"/>
            <a:ext cx="10455" cy="20480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56"/>
          <p:cNvSpPr txBox="1"/>
          <p:nvPr/>
        </p:nvSpPr>
        <p:spPr>
          <a:xfrm>
            <a:off x="4868761" y="2092003"/>
            <a:ext cx="309908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88" dirty="0"/>
              <a:t>S4</a:t>
            </a:r>
            <a:endParaRPr kumimoji="1" lang="ja-JP" altLang="en-US" sz="788" dirty="0"/>
          </a:p>
        </p:txBody>
      </p:sp>
      <p:cxnSp>
        <p:nvCxnSpPr>
          <p:cNvPr id="91" name="直線コネクタ 27"/>
          <p:cNvCxnSpPr>
            <a:stCxn id="36" idx="0"/>
            <a:endCxn id="173" idx="2"/>
          </p:cNvCxnSpPr>
          <p:nvPr/>
        </p:nvCxnSpPr>
        <p:spPr>
          <a:xfrm flipV="1">
            <a:off x="4490359" y="1501789"/>
            <a:ext cx="645908" cy="151619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56"/>
          <p:cNvSpPr txBox="1"/>
          <p:nvPr/>
        </p:nvSpPr>
        <p:spPr>
          <a:xfrm>
            <a:off x="4734456" y="1712785"/>
            <a:ext cx="309908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88" dirty="0"/>
              <a:t>S3</a:t>
            </a:r>
            <a:endParaRPr kumimoji="1" lang="ja-JP" altLang="en-US" sz="788" dirty="0"/>
          </a:p>
        </p:txBody>
      </p:sp>
      <p:sp>
        <p:nvSpPr>
          <p:cNvPr id="101" name="円/楕円 115"/>
          <p:cNvSpPr/>
          <p:nvPr/>
        </p:nvSpPr>
        <p:spPr bwMode="auto">
          <a:xfrm>
            <a:off x="4482007" y="2853907"/>
            <a:ext cx="109282" cy="109282"/>
          </a:xfrm>
          <a:prstGeom prst="ellipse">
            <a:avLst/>
          </a:prstGeom>
          <a:solidFill>
            <a:srgbClr val="FF0000"/>
          </a:solidFill>
          <a:ln w="9525" cap="sq">
            <a:solidFill>
              <a:srgbClr val="FF7200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kern="1200" dirty="0" smtClean="0">
              <a:latin typeface="Arial" charset="0"/>
              <a:ea typeface="+mn-ea"/>
              <a:cs typeface="+mn-cs"/>
            </a:endParaRPr>
          </a:p>
        </p:txBody>
      </p:sp>
      <p:sp>
        <p:nvSpPr>
          <p:cNvPr id="103" name="円/楕円 115"/>
          <p:cNvSpPr/>
          <p:nvPr/>
        </p:nvSpPr>
        <p:spPr bwMode="auto">
          <a:xfrm>
            <a:off x="5069064" y="3396050"/>
            <a:ext cx="109282" cy="109282"/>
          </a:xfrm>
          <a:prstGeom prst="ellipse">
            <a:avLst/>
          </a:prstGeom>
          <a:solidFill>
            <a:srgbClr val="FF0000"/>
          </a:solidFill>
          <a:ln w="9525" cap="sq">
            <a:solidFill>
              <a:srgbClr val="FF7200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kern="1200" dirty="0" smtClean="0">
              <a:latin typeface="Arial" charset="0"/>
              <a:ea typeface="+mn-ea"/>
              <a:cs typeface="+mn-cs"/>
            </a:endParaRPr>
          </a:p>
        </p:txBody>
      </p:sp>
      <p:cxnSp>
        <p:nvCxnSpPr>
          <p:cNvPr id="107" name="直線コネクタ 25"/>
          <p:cNvCxnSpPr>
            <a:stCxn id="217" idx="1"/>
          </p:cNvCxnSpPr>
          <p:nvPr/>
        </p:nvCxnSpPr>
        <p:spPr>
          <a:xfrm flipH="1">
            <a:off x="5490531" y="3773247"/>
            <a:ext cx="405094" cy="428729"/>
          </a:xfrm>
          <a:prstGeom prst="line">
            <a:avLst/>
          </a:prstGeom>
          <a:ln w="2857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56"/>
          <p:cNvSpPr txBox="1"/>
          <p:nvPr/>
        </p:nvSpPr>
        <p:spPr>
          <a:xfrm>
            <a:off x="5466855" y="4116419"/>
            <a:ext cx="617855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88" dirty="0"/>
              <a:t>S2a/S2b</a:t>
            </a:r>
            <a:endParaRPr kumimoji="1" lang="ja-JP" altLang="en-US" sz="788" dirty="0"/>
          </a:p>
        </p:txBody>
      </p:sp>
      <p:sp>
        <p:nvSpPr>
          <p:cNvPr id="109" name="円/楕円 115"/>
          <p:cNvSpPr/>
          <p:nvPr/>
        </p:nvSpPr>
        <p:spPr bwMode="auto">
          <a:xfrm>
            <a:off x="5631156" y="3934515"/>
            <a:ext cx="109282" cy="109282"/>
          </a:xfrm>
          <a:prstGeom prst="ellipse">
            <a:avLst/>
          </a:prstGeom>
          <a:solidFill>
            <a:srgbClr val="FF0000"/>
          </a:solidFill>
          <a:ln w="9525" cap="sq">
            <a:solidFill>
              <a:srgbClr val="FF7200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kern="1200" dirty="0" smtClean="0">
              <a:latin typeface="Arial" charset="0"/>
              <a:ea typeface="+mn-ea"/>
              <a:cs typeface="+mn-cs"/>
            </a:endParaRPr>
          </a:p>
        </p:txBody>
      </p:sp>
      <p:cxnSp>
        <p:nvCxnSpPr>
          <p:cNvPr id="115" name="直線コネクタ 25"/>
          <p:cNvCxnSpPr/>
          <p:nvPr/>
        </p:nvCxnSpPr>
        <p:spPr>
          <a:xfrm>
            <a:off x="6233308" y="3770658"/>
            <a:ext cx="676083" cy="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56"/>
          <p:cNvSpPr txBox="1"/>
          <p:nvPr/>
        </p:nvSpPr>
        <p:spPr>
          <a:xfrm>
            <a:off x="6502274" y="3799332"/>
            <a:ext cx="422031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88" dirty="0"/>
              <a:t>S8</a:t>
            </a:r>
            <a:endParaRPr kumimoji="1" lang="ja-JP" altLang="en-US" sz="788" dirty="0"/>
          </a:p>
        </p:txBody>
      </p:sp>
      <p:sp>
        <p:nvSpPr>
          <p:cNvPr id="118" name="円/楕円 115"/>
          <p:cNvSpPr/>
          <p:nvPr/>
        </p:nvSpPr>
        <p:spPr bwMode="auto">
          <a:xfrm>
            <a:off x="6255240" y="3711222"/>
            <a:ext cx="109282" cy="109282"/>
          </a:xfrm>
          <a:prstGeom prst="ellipse">
            <a:avLst/>
          </a:prstGeom>
          <a:solidFill>
            <a:srgbClr val="FF0000"/>
          </a:solidFill>
          <a:ln w="9525" cap="sq">
            <a:solidFill>
              <a:srgbClr val="FF7200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kern="1200" dirty="0" smtClean="0">
              <a:latin typeface="Arial" charset="0"/>
              <a:ea typeface="+mn-ea"/>
              <a:cs typeface="+mn-cs"/>
            </a:endParaRPr>
          </a:p>
        </p:txBody>
      </p:sp>
      <p:cxnSp>
        <p:nvCxnSpPr>
          <p:cNvPr id="119" name="直線コネクタ 25"/>
          <p:cNvCxnSpPr/>
          <p:nvPr/>
        </p:nvCxnSpPr>
        <p:spPr>
          <a:xfrm>
            <a:off x="6164233" y="2610504"/>
            <a:ext cx="1187432" cy="6949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56"/>
          <p:cNvSpPr txBox="1"/>
          <p:nvPr/>
        </p:nvSpPr>
        <p:spPr>
          <a:xfrm>
            <a:off x="6929633" y="2662020"/>
            <a:ext cx="422031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88" dirty="0"/>
              <a:t>S6a</a:t>
            </a:r>
            <a:endParaRPr kumimoji="1" lang="ja-JP" altLang="en-US" sz="788" dirty="0"/>
          </a:p>
        </p:txBody>
      </p:sp>
      <p:cxnSp>
        <p:nvCxnSpPr>
          <p:cNvPr id="122" name="直線コネクタ 17"/>
          <p:cNvCxnSpPr/>
          <p:nvPr/>
        </p:nvCxnSpPr>
        <p:spPr>
          <a:xfrm>
            <a:off x="5962160" y="1447264"/>
            <a:ext cx="1082796" cy="335957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56"/>
          <p:cNvSpPr txBox="1"/>
          <p:nvPr/>
        </p:nvSpPr>
        <p:spPr>
          <a:xfrm>
            <a:off x="6150881" y="1610049"/>
            <a:ext cx="422031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88" dirty="0"/>
              <a:t>Gp</a:t>
            </a:r>
            <a:endParaRPr kumimoji="1" lang="ja-JP" altLang="en-US" sz="788" dirty="0"/>
          </a:p>
        </p:txBody>
      </p:sp>
      <p:cxnSp>
        <p:nvCxnSpPr>
          <p:cNvPr id="124" name="直線コネクタ 17"/>
          <p:cNvCxnSpPr>
            <a:stCxn id="173" idx="2"/>
          </p:cNvCxnSpPr>
          <p:nvPr/>
        </p:nvCxnSpPr>
        <p:spPr>
          <a:xfrm>
            <a:off x="5136267" y="1501790"/>
            <a:ext cx="1908689" cy="594247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円/楕円 115"/>
          <p:cNvSpPr/>
          <p:nvPr/>
        </p:nvSpPr>
        <p:spPr bwMode="auto">
          <a:xfrm>
            <a:off x="6059835" y="1455664"/>
            <a:ext cx="109282" cy="109282"/>
          </a:xfrm>
          <a:prstGeom prst="ellipse">
            <a:avLst/>
          </a:prstGeom>
          <a:solidFill>
            <a:srgbClr val="FF0000"/>
          </a:solidFill>
          <a:ln w="9525" cap="sq">
            <a:solidFill>
              <a:srgbClr val="FF7200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kern="1200" dirty="0" smtClean="0">
              <a:latin typeface="Arial" charset="0"/>
              <a:ea typeface="+mn-ea"/>
              <a:cs typeface="+mn-cs"/>
            </a:endParaRPr>
          </a:p>
        </p:txBody>
      </p:sp>
      <p:sp>
        <p:nvSpPr>
          <p:cNvPr id="132" name="円/楕円 115"/>
          <p:cNvSpPr/>
          <p:nvPr/>
        </p:nvSpPr>
        <p:spPr bwMode="auto">
          <a:xfrm>
            <a:off x="5308695" y="1524990"/>
            <a:ext cx="109282" cy="109282"/>
          </a:xfrm>
          <a:prstGeom prst="ellipse">
            <a:avLst/>
          </a:prstGeom>
          <a:solidFill>
            <a:srgbClr val="FF0000"/>
          </a:solidFill>
          <a:ln w="9525" cap="sq">
            <a:solidFill>
              <a:srgbClr val="FF7200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kern="1200" dirty="0" smtClean="0">
              <a:latin typeface="Arial" charset="0"/>
              <a:ea typeface="+mn-ea"/>
              <a:cs typeface="+mn-cs"/>
            </a:endParaRPr>
          </a:p>
        </p:txBody>
      </p:sp>
      <p:sp>
        <p:nvSpPr>
          <p:cNvPr id="134" name="テキスト ボックス 56"/>
          <p:cNvSpPr txBox="1"/>
          <p:nvPr/>
        </p:nvSpPr>
        <p:spPr>
          <a:xfrm>
            <a:off x="6265181" y="1971504"/>
            <a:ext cx="422031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88" dirty="0"/>
              <a:t>Gp</a:t>
            </a:r>
            <a:endParaRPr kumimoji="1" lang="ja-JP" altLang="en-US" sz="788" dirty="0"/>
          </a:p>
        </p:txBody>
      </p:sp>
      <p:sp>
        <p:nvSpPr>
          <p:cNvPr id="136" name="円/楕円 115"/>
          <p:cNvSpPr/>
          <p:nvPr/>
        </p:nvSpPr>
        <p:spPr bwMode="auto">
          <a:xfrm>
            <a:off x="6252615" y="2555862"/>
            <a:ext cx="109282" cy="109282"/>
          </a:xfrm>
          <a:prstGeom prst="ellipse">
            <a:avLst/>
          </a:prstGeom>
          <a:solidFill>
            <a:srgbClr val="FF0000"/>
          </a:solidFill>
          <a:ln w="9525" cap="sq">
            <a:solidFill>
              <a:srgbClr val="FF7200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kern="1200" dirty="0" smtClean="0">
              <a:latin typeface="Arial" charset="0"/>
              <a:ea typeface="+mn-ea"/>
              <a:cs typeface="+mn-cs"/>
            </a:endParaRPr>
          </a:p>
        </p:txBody>
      </p:sp>
      <p:cxnSp>
        <p:nvCxnSpPr>
          <p:cNvPr id="137" name="直線コネクタ 27"/>
          <p:cNvCxnSpPr>
            <a:stCxn id="112" idx="0"/>
          </p:cNvCxnSpPr>
          <p:nvPr/>
        </p:nvCxnSpPr>
        <p:spPr>
          <a:xfrm flipH="1" flipV="1">
            <a:off x="5130773" y="1501789"/>
            <a:ext cx="847839" cy="96315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56"/>
          <p:cNvSpPr txBox="1"/>
          <p:nvPr/>
        </p:nvSpPr>
        <p:spPr>
          <a:xfrm>
            <a:off x="5252628" y="2004014"/>
            <a:ext cx="422031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88" dirty="0"/>
              <a:t>S6d</a:t>
            </a:r>
            <a:endParaRPr kumimoji="1" lang="ja-JP" altLang="en-US" sz="788" dirty="0"/>
          </a:p>
        </p:txBody>
      </p:sp>
      <p:sp>
        <p:nvSpPr>
          <p:cNvPr id="247" name="Freeform 246"/>
          <p:cNvSpPr/>
          <p:nvPr/>
        </p:nvSpPr>
        <p:spPr bwMode="auto">
          <a:xfrm>
            <a:off x="4015903" y="2936569"/>
            <a:ext cx="357621" cy="249655"/>
          </a:xfrm>
          <a:custGeom>
            <a:avLst/>
            <a:gdLst>
              <a:gd name="connsiteX0" fmla="*/ 755206 w 755206"/>
              <a:gd name="connsiteY0" fmla="*/ 332932 h 513686"/>
              <a:gd name="connsiteX1" fmla="*/ 294 w 755206"/>
              <a:gd name="connsiteY1" fmla="*/ 3323 h 513686"/>
              <a:gd name="connsiteX2" fmla="*/ 659513 w 755206"/>
              <a:gd name="connsiteY2" fmla="*/ 513686 h 51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206" h="513686">
                <a:moveTo>
                  <a:pt x="755206" y="332932"/>
                </a:moveTo>
                <a:cubicBezTo>
                  <a:pt x="385724" y="153064"/>
                  <a:pt x="16243" y="-26803"/>
                  <a:pt x="294" y="3323"/>
                </a:cubicBezTo>
                <a:cubicBezTo>
                  <a:pt x="-15655" y="33449"/>
                  <a:pt x="620527" y="487105"/>
                  <a:pt x="659513" y="513686"/>
                </a:cubicBezTo>
              </a:path>
            </a:pathLst>
          </a:custGeom>
          <a:noFill/>
          <a:ln w="28575" cap="sq">
            <a:solidFill>
              <a:schemeClr val="accent1"/>
            </a:solidFill>
            <a:round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/>
          </a:p>
        </p:txBody>
      </p:sp>
      <p:sp>
        <p:nvSpPr>
          <p:cNvPr id="141" name="テキスト ボックス 56"/>
          <p:cNvSpPr txBox="1"/>
          <p:nvPr/>
        </p:nvSpPr>
        <p:spPr>
          <a:xfrm>
            <a:off x="3933447" y="2821237"/>
            <a:ext cx="422031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88" dirty="0"/>
              <a:t>S10</a:t>
            </a:r>
            <a:endParaRPr kumimoji="1" lang="ja-JP" altLang="en-US" sz="788" dirty="0"/>
          </a:p>
        </p:txBody>
      </p:sp>
      <p:sp>
        <p:nvSpPr>
          <p:cNvPr id="142" name="円/楕円 115"/>
          <p:cNvSpPr/>
          <p:nvPr/>
        </p:nvSpPr>
        <p:spPr bwMode="auto">
          <a:xfrm>
            <a:off x="4214364" y="3002753"/>
            <a:ext cx="109282" cy="109282"/>
          </a:xfrm>
          <a:prstGeom prst="ellipse">
            <a:avLst/>
          </a:prstGeom>
          <a:solidFill>
            <a:srgbClr val="FF0000"/>
          </a:solidFill>
          <a:ln w="9525" cap="sq">
            <a:solidFill>
              <a:srgbClr val="FF7200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kern="1200" dirty="0" smtClean="0">
              <a:latin typeface="Arial" charset="0"/>
              <a:ea typeface="+mn-ea"/>
              <a:cs typeface="+mn-cs"/>
            </a:endParaRPr>
          </a:p>
        </p:txBody>
      </p:sp>
      <p:sp>
        <p:nvSpPr>
          <p:cNvPr id="148" name="円/楕円 115"/>
          <p:cNvSpPr/>
          <p:nvPr/>
        </p:nvSpPr>
        <p:spPr bwMode="auto">
          <a:xfrm>
            <a:off x="5790154" y="2264121"/>
            <a:ext cx="109282" cy="109282"/>
          </a:xfrm>
          <a:prstGeom prst="ellipse">
            <a:avLst/>
          </a:prstGeom>
          <a:solidFill>
            <a:srgbClr val="FF0000"/>
          </a:solidFill>
          <a:ln w="9525" cap="sq">
            <a:solidFill>
              <a:srgbClr val="FF7200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kern="1200" dirty="0" smtClean="0">
              <a:latin typeface="Arial" charset="0"/>
              <a:ea typeface="+mn-ea"/>
              <a:cs typeface="+mn-cs"/>
            </a:endParaRPr>
          </a:p>
        </p:txBody>
      </p:sp>
      <p:pic>
        <p:nvPicPr>
          <p:cNvPr id="120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726" y="2913747"/>
            <a:ext cx="391886" cy="305022"/>
          </a:xfrm>
          <a:prstGeom prst="rect">
            <a:avLst/>
          </a:prstGeom>
        </p:spPr>
      </p:pic>
      <p:sp>
        <p:nvSpPr>
          <p:cNvPr id="125" name="テキスト ボックス 112"/>
          <p:cNvSpPr txBox="1"/>
          <p:nvPr/>
        </p:nvSpPr>
        <p:spPr>
          <a:xfrm>
            <a:off x="5513223" y="2766847"/>
            <a:ext cx="504930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88" b="1" dirty="0">
                <a:latin typeface="ＭＳ Ｐゴシック" pitchFamily="50" charset="-128"/>
                <a:ea typeface="ＭＳ Ｐゴシック" pitchFamily="50" charset="-128"/>
              </a:rPr>
              <a:t>EIR</a:t>
            </a:r>
            <a:endParaRPr kumimoji="1" lang="ja-JP" altLang="en-US" sz="788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cxnSp>
        <p:nvCxnSpPr>
          <p:cNvPr id="126" name="直線コネクタ 113"/>
          <p:cNvCxnSpPr>
            <a:stCxn id="36" idx="3"/>
            <a:endCxn id="120" idx="1"/>
          </p:cNvCxnSpPr>
          <p:nvPr/>
        </p:nvCxnSpPr>
        <p:spPr>
          <a:xfrm flipV="1">
            <a:off x="4654570" y="3066259"/>
            <a:ext cx="907157" cy="16093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円/楕円 115"/>
          <p:cNvSpPr/>
          <p:nvPr/>
        </p:nvSpPr>
        <p:spPr bwMode="auto">
          <a:xfrm>
            <a:off x="4830969" y="3146727"/>
            <a:ext cx="109282" cy="109282"/>
          </a:xfrm>
          <a:prstGeom prst="ellipse">
            <a:avLst/>
          </a:prstGeom>
          <a:solidFill>
            <a:srgbClr val="FF0000"/>
          </a:solidFill>
          <a:ln w="9525" cap="sq">
            <a:solidFill>
              <a:srgbClr val="FF7200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kern="1200" dirty="0" smtClean="0">
              <a:latin typeface="Arial" charset="0"/>
              <a:ea typeface="+mn-ea"/>
              <a:cs typeface="+mn-cs"/>
            </a:endParaRPr>
          </a:p>
        </p:txBody>
      </p:sp>
      <p:sp>
        <p:nvSpPr>
          <p:cNvPr id="129" name="テキスト ボックス 56"/>
          <p:cNvSpPr txBox="1"/>
          <p:nvPr/>
        </p:nvSpPr>
        <p:spPr>
          <a:xfrm>
            <a:off x="5218619" y="2916530"/>
            <a:ext cx="422031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88" dirty="0"/>
              <a:t>S13</a:t>
            </a:r>
            <a:endParaRPr kumimoji="1" lang="ja-JP" altLang="en-US" sz="788" dirty="0"/>
          </a:p>
        </p:txBody>
      </p:sp>
      <p:sp>
        <p:nvSpPr>
          <p:cNvPr id="130" name="円/楕円 115"/>
          <p:cNvSpPr/>
          <p:nvPr/>
        </p:nvSpPr>
        <p:spPr bwMode="auto">
          <a:xfrm>
            <a:off x="4159722" y="3254865"/>
            <a:ext cx="109282" cy="109282"/>
          </a:xfrm>
          <a:prstGeom prst="ellipse">
            <a:avLst/>
          </a:prstGeom>
          <a:solidFill>
            <a:srgbClr val="FF0000"/>
          </a:solidFill>
          <a:ln w="9525" cap="sq">
            <a:solidFill>
              <a:srgbClr val="FF7200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kern="1200" dirty="0" smtClean="0">
              <a:latin typeface="Arial" charset="0"/>
              <a:ea typeface="+mn-ea"/>
              <a:cs typeface="+mn-cs"/>
            </a:endParaRPr>
          </a:p>
        </p:txBody>
      </p:sp>
      <p:sp>
        <p:nvSpPr>
          <p:cNvPr id="133" name="円/楕円 115"/>
          <p:cNvSpPr/>
          <p:nvPr/>
        </p:nvSpPr>
        <p:spPr bwMode="auto">
          <a:xfrm>
            <a:off x="4721687" y="1234976"/>
            <a:ext cx="109282" cy="109282"/>
          </a:xfrm>
          <a:prstGeom prst="ellipse">
            <a:avLst/>
          </a:prstGeom>
          <a:solidFill>
            <a:srgbClr val="FF0000"/>
          </a:solidFill>
          <a:ln w="9525" cap="sq">
            <a:solidFill>
              <a:srgbClr val="FF7200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kern="1200" dirty="0" smtClean="0">
              <a:latin typeface="Arial" charset="0"/>
              <a:ea typeface="+mn-ea"/>
              <a:cs typeface="+mn-cs"/>
            </a:endParaRPr>
          </a:p>
        </p:txBody>
      </p:sp>
      <p:sp>
        <p:nvSpPr>
          <p:cNvPr id="135" name="円/楕円 115"/>
          <p:cNvSpPr/>
          <p:nvPr/>
        </p:nvSpPr>
        <p:spPr bwMode="auto">
          <a:xfrm>
            <a:off x="4704032" y="1572909"/>
            <a:ext cx="109282" cy="109282"/>
          </a:xfrm>
          <a:prstGeom prst="ellipse">
            <a:avLst/>
          </a:prstGeom>
          <a:solidFill>
            <a:srgbClr val="FF0000"/>
          </a:solidFill>
          <a:ln w="9525" cap="sq">
            <a:solidFill>
              <a:srgbClr val="FF7200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kern="1200" dirty="0" smtClean="0">
              <a:latin typeface="Arial" charset="0"/>
              <a:ea typeface="+mn-ea"/>
              <a:cs typeface="+mn-cs"/>
            </a:endParaRPr>
          </a:p>
        </p:txBody>
      </p:sp>
      <p:pic>
        <p:nvPicPr>
          <p:cNvPr id="138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970" y="4130871"/>
            <a:ext cx="328419" cy="418420"/>
          </a:xfrm>
          <a:prstGeom prst="rect">
            <a:avLst/>
          </a:prstGeom>
        </p:spPr>
      </p:pic>
      <p:sp>
        <p:nvSpPr>
          <p:cNvPr id="140" name="テキスト ボックス 8"/>
          <p:cNvSpPr txBox="1"/>
          <p:nvPr/>
        </p:nvSpPr>
        <p:spPr>
          <a:xfrm>
            <a:off x="4813313" y="4253154"/>
            <a:ext cx="539957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88" b="1" dirty="0" smtClean="0">
                <a:latin typeface="ＭＳ Ｐゴシック" pitchFamily="50" charset="-128"/>
                <a:ea typeface="ＭＳ Ｐゴシック" pitchFamily="50" charset="-128"/>
              </a:rPr>
              <a:t>ePDG</a:t>
            </a:r>
            <a:endParaRPr kumimoji="1" lang="ja-JP" altLang="en-US" sz="788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964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84" y="495526"/>
            <a:ext cx="2937461" cy="4325858"/>
          </a:xfrm>
          <a:prstGeom prst="rect">
            <a:avLst/>
          </a:prstGeo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88772" y="49031"/>
            <a:ext cx="6172200" cy="392273"/>
          </a:xfrm>
        </p:spPr>
        <p:txBody>
          <a:bodyPr/>
          <a:lstStyle/>
          <a:p>
            <a:r>
              <a:rPr lang="en-US" altLang="ja-JP" dirty="0"/>
              <a:t>Voice Core: Monitoring Points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757364" y="3079046"/>
            <a:ext cx="399462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88" b="1" dirty="0">
                <a:latin typeface="ＭＳ Ｐゴシック" pitchFamily="50" charset="-128"/>
                <a:ea typeface="ＭＳ Ｐゴシック" pitchFamily="50" charset="-128"/>
              </a:rPr>
              <a:t>MSS</a:t>
            </a:r>
            <a:endParaRPr kumimoji="1" lang="ja-JP" altLang="en-US" sz="788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pic>
        <p:nvPicPr>
          <p:cNvPr id="12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281" y="1948350"/>
            <a:ext cx="1482882" cy="1249085"/>
          </a:xfrm>
          <a:prstGeom prst="rect">
            <a:avLst/>
          </a:prstGeom>
        </p:spPr>
      </p:pic>
      <p:pic>
        <p:nvPicPr>
          <p:cNvPr id="13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720" y="2348019"/>
            <a:ext cx="211841" cy="381070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2415441" y="2620299"/>
            <a:ext cx="594066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88" b="1" dirty="0">
                <a:latin typeface="ＭＳ Ｐゴシック" pitchFamily="50" charset="-128"/>
                <a:ea typeface="ＭＳ Ｐゴシック" pitchFamily="50" charset="-128"/>
              </a:rPr>
              <a:t>BTS</a:t>
            </a:r>
            <a:endParaRPr kumimoji="1" lang="ja-JP" altLang="en-US" sz="788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899305" y="2711416"/>
            <a:ext cx="398696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88" b="1" dirty="0">
                <a:latin typeface="ＭＳ Ｐゴシック" pitchFamily="50" charset="-128"/>
                <a:ea typeface="ＭＳ Ｐゴシック" pitchFamily="50" charset="-128"/>
              </a:rPr>
              <a:t>UE</a:t>
            </a:r>
            <a:endParaRPr kumimoji="1" lang="ja-JP" altLang="en-US" sz="788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65093" y="2596318"/>
            <a:ext cx="399462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88" b="1" dirty="0">
                <a:latin typeface="ＭＳ Ｐゴシック" pitchFamily="50" charset="-128"/>
                <a:ea typeface="ＭＳ Ｐゴシック" pitchFamily="50" charset="-128"/>
              </a:rPr>
              <a:t>BSC</a:t>
            </a:r>
            <a:endParaRPr kumimoji="1" lang="ja-JP" altLang="en-US" sz="788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cxnSp>
        <p:nvCxnSpPr>
          <p:cNvPr id="27" name="直線コネクタ 26"/>
          <p:cNvCxnSpPr>
            <a:endCxn id="36" idx="0"/>
          </p:cNvCxnSpPr>
          <p:nvPr/>
        </p:nvCxnSpPr>
        <p:spPr>
          <a:xfrm>
            <a:off x="4246310" y="2962655"/>
            <a:ext cx="10469" cy="86126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2770010" y="2434569"/>
            <a:ext cx="1308798" cy="953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20" y="2159357"/>
            <a:ext cx="256234" cy="477050"/>
          </a:xfrm>
          <a:prstGeom prst="rect">
            <a:avLst/>
          </a:prstGeom>
        </p:spPr>
      </p:pic>
      <p:pic>
        <p:nvPicPr>
          <p:cNvPr id="30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863" y="2218641"/>
            <a:ext cx="328419" cy="418420"/>
          </a:xfrm>
          <a:prstGeom prst="rect">
            <a:avLst/>
          </a:prstGeom>
        </p:spPr>
      </p:pic>
      <p:sp>
        <p:nvSpPr>
          <p:cNvPr id="35" name="テキスト ボックス 34"/>
          <p:cNvSpPr txBox="1"/>
          <p:nvPr/>
        </p:nvSpPr>
        <p:spPr>
          <a:xfrm>
            <a:off x="4095159" y="4227007"/>
            <a:ext cx="399462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88" b="1" dirty="0">
                <a:latin typeface="ＭＳ Ｐゴシック" pitchFamily="50" charset="-128"/>
                <a:ea typeface="ＭＳ Ｐゴシック" pitchFamily="50" charset="-128"/>
              </a:rPr>
              <a:t>MME</a:t>
            </a:r>
            <a:endParaRPr kumimoji="1" lang="ja-JP" altLang="en-US" sz="788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pic>
        <p:nvPicPr>
          <p:cNvPr id="36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569" y="3823921"/>
            <a:ext cx="328419" cy="418420"/>
          </a:xfrm>
          <a:prstGeom prst="rect">
            <a:avLst/>
          </a:prstGeom>
        </p:spPr>
      </p:pic>
      <p:sp>
        <p:nvSpPr>
          <p:cNvPr id="51" name="テキスト ボックス 50"/>
          <p:cNvSpPr txBox="1"/>
          <p:nvPr/>
        </p:nvSpPr>
        <p:spPr>
          <a:xfrm>
            <a:off x="1214771" y="1729322"/>
            <a:ext cx="937704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tx2"/>
                </a:solidFill>
              </a:rPr>
              <a:t>2G</a:t>
            </a:r>
          </a:p>
          <a:p>
            <a:r>
              <a:rPr kumimoji="1" lang="en-US" altLang="ja-JP" sz="1200" b="1" dirty="0">
                <a:solidFill>
                  <a:schemeClr val="tx2"/>
                </a:solidFill>
              </a:rPr>
              <a:t>(Voice)</a:t>
            </a:r>
            <a:endParaRPr kumimoji="1" lang="ja-JP" altLang="en-US" sz="1200" b="1" dirty="0">
              <a:solidFill>
                <a:schemeClr val="tx2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867792" y="3554677"/>
            <a:ext cx="422031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88" dirty="0"/>
              <a:t>SGs</a:t>
            </a:r>
            <a:endParaRPr kumimoji="1" lang="ja-JP" altLang="en-US" sz="788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3577564" y="2271842"/>
            <a:ext cx="580456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88" dirty="0"/>
              <a:t>GSM-A</a:t>
            </a:r>
            <a:endParaRPr kumimoji="1" lang="ja-JP" altLang="en-US" sz="788" dirty="0"/>
          </a:p>
        </p:txBody>
      </p:sp>
      <p:pic>
        <p:nvPicPr>
          <p:cNvPr id="31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7" y="2950324"/>
            <a:ext cx="328419" cy="418420"/>
          </a:xfrm>
          <a:prstGeom prst="rect">
            <a:avLst/>
          </a:prstGeom>
        </p:spPr>
      </p:pic>
      <p:sp>
        <p:nvSpPr>
          <p:cNvPr id="80" name="テキスト ボックス 79"/>
          <p:cNvSpPr txBox="1"/>
          <p:nvPr/>
        </p:nvSpPr>
        <p:spPr>
          <a:xfrm>
            <a:off x="2859352" y="2271245"/>
            <a:ext cx="443372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88" dirty="0"/>
              <a:t>Abis</a:t>
            </a:r>
            <a:endParaRPr kumimoji="1" lang="ja-JP" altLang="en-US" sz="788" dirty="0"/>
          </a:p>
        </p:txBody>
      </p:sp>
      <p:pic>
        <p:nvPicPr>
          <p:cNvPr id="95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860" y="2126129"/>
            <a:ext cx="211841" cy="381070"/>
          </a:xfrm>
          <a:prstGeom prst="rect">
            <a:avLst/>
          </a:prstGeom>
        </p:spPr>
      </p:pic>
      <p:sp>
        <p:nvSpPr>
          <p:cNvPr id="96" name="テキスト ボックス 14"/>
          <p:cNvSpPr txBox="1"/>
          <p:nvPr/>
        </p:nvSpPr>
        <p:spPr>
          <a:xfrm>
            <a:off x="2225446" y="2489525"/>
            <a:ext cx="398696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88" b="1" dirty="0">
                <a:latin typeface="ＭＳ Ｐゴシック" pitchFamily="50" charset="-128"/>
                <a:ea typeface="ＭＳ Ｐゴシック" pitchFamily="50" charset="-128"/>
              </a:rPr>
              <a:t>UE</a:t>
            </a:r>
            <a:endParaRPr kumimoji="1" lang="ja-JP" altLang="en-US" sz="788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pic>
        <p:nvPicPr>
          <p:cNvPr id="100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860" y="2637361"/>
            <a:ext cx="211841" cy="381070"/>
          </a:xfrm>
          <a:prstGeom prst="rect">
            <a:avLst/>
          </a:prstGeom>
        </p:spPr>
      </p:pic>
      <p:sp>
        <p:nvSpPr>
          <p:cNvPr id="102" name="テキスト ボックス 14"/>
          <p:cNvSpPr txBox="1"/>
          <p:nvPr/>
        </p:nvSpPr>
        <p:spPr>
          <a:xfrm>
            <a:off x="2225446" y="3000757"/>
            <a:ext cx="398696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88" b="1" dirty="0">
                <a:latin typeface="ＭＳ Ｐゴシック" pitchFamily="50" charset="-128"/>
                <a:ea typeface="ＭＳ Ｐゴシック" pitchFamily="50" charset="-128"/>
              </a:rPr>
              <a:t>UE</a:t>
            </a:r>
            <a:endParaRPr kumimoji="1" lang="ja-JP" altLang="en-US" sz="788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pic>
        <p:nvPicPr>
          <p:cNvPr id="144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654" y="741308"/>
            <a:ext cx="1604722" cy="1171748"/>
          </a:xfrm>
          <a:prstGeom prst="rect">
            <a:avLst/>
          </a:prstGeom>
        </p:spPr>
      </p:pic>
      <p:pic>
        <p:nvPicPr>
          <p:cNvPr id="145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879" y="1024080"/>
            <a:ext cx="211841" cy="381070"/>
          </a:xfrm>
          <a:prstGeom prst="rect">
            <a:avLst/>
          </a:prstGeom>
        </p:spPr>
      </p:pic>
      <p:sp>
        <p:nvSpPr>
          <p:cNvPr id="146" name="テキスト ボックス 6"/>
          <p:cNvSpPr txBox="1"/>
          <p:nvPr/>
        </p:nvSpPr>
        <p:spPr>
          <a:xfrm>
            <a:off x="2873180" y="1519652"/>
            <a:ext cx="594066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88" b="1" dirty="0">
                <a:latin typeface="ＭＳ Ｐゴシック" pitchFamily="50" charset="-128"/>
                <a:ea typeface="ＭＳ Ｐゴシック" pitchFamily="50" charset="-128"/>
              </a:rPr>
              <a:t>NodeB</a:t>
            </a:r>
            <a:endParaRPr kumimoji="1" lang="ja-JP" altLang="en-US" sz="788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47" name="テキスト ボックス 7"/>
          <p:cNvSpPr txBox="1"/>
          <p:nvPr/>
        </p:nvSpPr>
        <p:spPr>
          <a:xfrm>
            <a:off x="1935913" y="1324202"/>
            <a:ext cx="398696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88" b="1" dirty="0">
                <a:latin typeface="ＭＳ Ｐゴシック" pitchFamily="50" charset="-128"/>
                <a:ea typeface="ＭＳ Ｐゴシック" pitchFamily="50" charset="-128"/>
              </a:rPr>
              <a:t>UE</a:t>
            </a:r>
            <a:endParaRPr kumimoji="1" lang="ja-JP" altLang="en-US" sz="788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cxnSp>
        <p:nvCxnSpPr>
          <p:cNvPr id="149" name="直線コネクタ 17"/>
          <p:cNvCxnSpPr/>
          <p:nvPr/>
        </p:nvCxnSpPr>
        <p:spPr>
          <a:xfrm>
            <a:off x="3262163" y="1400370"/>
            <a:ext cx="81516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127" y="1090609"/>
            <a:ext cx="256234" cy="477050"/>
          </a:xfrm>
          <a:prstGeom prst="rect">
            <a:avLst/>
          </a:prstGeom>
        </p:spPr>
      </p:pic>
      <p:sp>
        <p:nvSpPr>
          <p:cNvPr id="156" name="テキスト ボックス 49"/>
          <p:cNvSpPr txBox="1"/>
          <p:nvPr/>
        </p:nvSpPr>
        <p:spPr>
          <a:xfrm>
            <a:off x="1214771" y="571836"/>
            <a:ext cx="1012629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tx2"/>
                </a:solidFill>
              </a:rPr>
              <a:t>3G</a:t>
            </a:r>
          </a:p>
          <a:p>
            <a:r>
              <a:rPr kumimoji="1" lang="en-US" altLang="ja-JP" sz="1200" b="1" dirty="0">
                <a:solidFill>
                  <a:schemeClr val="tx2"/>
                </a:solidFill>
              </a:rPr>
              <a:t>(Voice)</a:t>
            </a:r>
            <a:endParaRPr kumimoji="1" lang="ja-JP" altLang="en-US" sz="1200" b="1" dirty="0">
              <a:solidFill>
                <a:schemeClr val="tx2"/>
              </a:solidFill>
            </a:endParaRPr>
          </a:p>
        </p:txBody>
      </p:sp>
      <p:pic>
        <p:nvPicPr>
          <p:cNvPr id="160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732" y="868734"/>
            <a:ext cx="211841" cy="381070"/>
          </a:xfrm>
          <a:prstGeom prst="rect">
            <a:avLst/>
          </a:prstGeom>
        </p:spPr>
      </p:pic>
      <p:sp>
        <p:nvSpPr>
          <p:cNvPr id="161" name="テキスト ボックス 14"/>
          <p:cNvSpPr txBox="1"/>
          <p:nvPr/>
        </p:nvSpPr>
        <p:spPr>
          <a:xfrm>
            <a:off x="2568317" y="1232131"/>
            <a:ext cx="398696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88" b="1" dirty="0">
                <a:latin typeface="ＭＳ Ｐゴシック" pitchFamily="50" charset="-128"/>
                <a:ea typeface="ＭＳ Ｐゴシック" pitchFamily="50" charset="-128"/>
              </a:rPr>
              <a:t>UE</a:t>
            </a:r>
            <a:endParaRPr kumimoji="1" lang="ja-JP" altLang="en-US" sz="788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pic>
        <p:nvPicPr>
          <p:cNvPr id="162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855" y="1321593"/>
            <a:ext cx="211841" cy="381070"/>
          </a:xfrm>
          <a:prstGeom prst="rect">
            <a:avLst/>
          </a:prstGeom>
        </p:spPr>
      </p:pic>
      <p:sp>
        <p:nvSpPr>
          <p:cNvPr id="163" name="テキスト ボックス 14"/>
          <p:cNvSpPr txBox="1"/>
          <p:nvPr/>
        </p:nvSpPr>
        <p:spPr>
          <a:xfrm>
            <a:off x="2256440" y="1684989"/>
            <a:ext cx="398696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88" b="1" dirty="0">
                <a:latin typeface="ＭＳ Ｐゴシック" pitchFamily="50" charset="-128"/>
                <a:ea typeface="ＭＳ Ｐゴシック" pitchFamily="50" charset="-128"/>
              </a:rPr>
              <a:t>UE</a:t>
            </a:r>
            <a:endParaRPr kumimoji="1" lang="ja-JP" altLang="en-US" sz="788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66" name="テキスト ボックス 10"/>
          <p:cNvSpPr txBox="1"/>
          <p:nvPr/>
        </p:nvSpPr>
        <p:spPr>
          <a:xfrm>
            <a:off x="4026187" y="1024779"/>
            <a:ext cx="399462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88" b="1" dirty="0">
                <a:latin typeface="ＭＳ Ｐゴシック" pitchFamily="50" charset="-128"/>
                <a:ea typeface="ＭＳ Ｐゴシック" pitchFamily="50" charset="-128"/>
              </a:rPr>
              <a:t>RNC</a:t>
            </a:r>
            <a:endParaRPr kumimoji="1" lang="ja-JP" altLang="en-US" sz="788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pic>
        <p:nvPicPr>
          <p:cNvPr id="16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679" y="1165232"/>
            <a:ext cx="328419" cy="418420"/>
          </a:xfrm>
          <a:prstGeom prst="rect">
            <a:avLst/>
          </a:prstGeom>
        </p:spPr>
      </p:pic>
      <p:sp>
        <p:nvSpPr>
          <p:cNvPr id="168" name="テキスト ボックス 80"/>
          <p:cNvSpPr txBox="1"/>
          <p:nvPr/>
        </p:nvSpPr>
        <p:spPr>
          <a:xfrm>
            <a:off x="3512236" y="1201504"/>
            <a:ext cx="293952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88" dirty="0"/>
              <a:t>Iu</a:t>
            </a:r>
            <a:endParaRPr kumimoji="1" lang="ja-JP" altLang="en-US" sz="788" dirty="0"/>
          </a:p>
        </p:txBody>
      </p:sp>
      <p:cxnSp>
        <p:nvCxnSpPr>
          <p:cNvPr id="169" name="直線コネクタ 17"/>
          <p:cNvCxnSpPr>
            <a:stCxn id="167" idx="2"/>
            <a:endCxn id="117" idx="0"/>
          </p:cNvCxnSpPr>
          <p:nvPr/>
        </p:nvCxnSpPr>
        <p:spPr>
          <a:xfrm>
            <a:off x="4227889" y="1583652"/>
            <a:ext cx="8416" cy="66566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テキスト ボックス 80"/>
          <p:cNvSpPr txBox="1"/>
          <p:nvPr/>
        </p:nvSpPr>
        <p:spPr>
          <a:xfrm>
            <a:off x="3806188" y="1623745"/>
            <a:ext cx="486475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88" dirty="0"/>
              <a:t>Iu-CS</a:t>
            </a:r>
            <a:endParaRPr kumimoji="1" lang="ja-JP" altLang="en-US" sz="788" dirty="0"/>
          </a:p>
        </p:txBody>
      </p:sp>
      <p:sp>
        <p:nvSpPr>
          <p:cNvPr id="179" name="テキスト ボックス 10"/>
          <p:cNvSpPr txBox="1"/>
          <p:nvPr/>
        </p:nvSpPr>
        <p:spPr>
          <a:xfrm>
            <a:off x="5052847" y="1441621"/>
            <a:ext cx="595790" cy="298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88" b="1" dirty="0">
                <a:latin typeface="ＭＳ Ｐゴシック" pitchFamily="50" charset="-128"/>
                <a:ea typeface="ＭＳ Ｐゴシック" pitchFamily="50" charset="-128"/>
              </a:rPr>
              <a:t>Gateway</a:t>
            </a:r>
          </a:p>
          <a:p>
            <a:r>
              <a:rPr kumimoji="1" lang="en-US" altLang="ja-JP" sz="788" b="1" dirty="0">
                <a:latin typeface="ＭＳ Ｐゴシック" pitchFamily="50" charset="-128"/>
                <a:ea typeface="ＭＳ Ｐゴシック" pitchFamily="50" charset="-128"/>
              </a:rPr>
              <a:t>MSC</a:t>
            </a:r>
            <a:endParaRPr kumimoji="1" lang="ja-JP" altLang="en-US" sz="788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pic>
        <p:nvPicPr>
          <p:cNvPr id="180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225" y="1693871"/>
            <a:ext cx="328419" cy="418420"/>
          </a:xfrm>
          <a:prstGeom prst="rect">
            <a:avLst/>
          </a:prstGeom>
        </p:spPr>
      </p:pic>
      <p:sp>
        <p:nvSpPr>
          <p:cNvPr id="198" name="テキスト ボックス 10"/>
          <p:cNvSpPr txBox="1"/>
          <p:nvPr/>
        </p:nvSpPr>
        <p:spPr>
          <a:xfrm>
            <a:off x="5175089" y="2834638"/>
            <a:ext cx="399462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88" b="1" dirty="0">
                <a:latin typeface="ＭＳ Ｐゴシック" pitchFamily="50" charset="-128"/>
                <a:ea typeface="ＭＳ Ｐゴシック" pitchFamily="50" charset="-128"/>
              </a:rPr>
              <a:t>HLR</a:t>
            </a:r>
            <a:endParaRPr kumimoji="1" lang="ja-JP" altLang="en-US" sz="788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201" name="テキスト ボックス 10"/>
          <p:cNvSpPr txBox="1"/>
          <p:nvPr/>
        </p:nvSpPr>
        <p:spPr>
          <a:xfrm>
            <a:off x="5209460" y="3477354"/>
            <a:ext cx="399462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88" b="1" dirty="0">
                <a:latin typeface="ＭＳ Ｐゴシック" pitchFamily="50" charset="-128"/>
                <a:ea typeface="ＭＳ Ｐゴシック" pitchFamily="50" charset="-128"/>
              </a:rPr>
              <a:t>IN</a:t>
            </a:r>
            <a:endParaRPr kumimoji="1" lang="ja-JP" altLang="en-US" sz="788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pic>
        <p:nvPicPr>
          <p:cNvPr id="202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982" y="3601857"/>
            <a:ext cx="328419" cy="418420"/>
          </a:xfrm>
          <a:prstGeom prst="rect">
            <a:avLst/>
          </a:prstGeom>
        </p:spPr>
      </p:pic>
      <p:sp>
        <p:nvSpPr>
          <p:cNvPr id="207" name="テキスト ボックス 80"/>
          <p:cNvSpPr txBox="1"/>
          <p:nvPr/>
        </p:nvSpPr>
        <p:spPr>
          <a:xfrm>
            <a:off x="4607232" y="2987469"/>
            <a:ext cx="486475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88" dirty="0"/>
              <a:t>MAP</a:t>
            </a:r>
            <a:endParaRPr kumimoji="1" lang="ja-JP" altLang="en-US" sz="788" dirty="0"/>
          </a:p>
        </p:txBody>
      </p:sp>
      <p:sp>
        <p:nvSpPr>
          <p:cNvPr id="211" name="テキスト ボックス 80"/>
          <p:cNvSpPr txBox="1"/>
          <p:nvPr/>
        </p:nvSpPr>
        <p:spPr>
          <a:xfrm>
            <a:off x="4776582" y="3368744"/>
            <a:ext cx="547687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88" dirty="0"/>
              <a:t>CAMEL</a:t>
            </a:r>
            <a:endParaRPr kumimoji="1" lang="ja-JP" altLang="en-US" sz="788" dirty="0"/>
          </a:p>
        </p:txBody>
      </p:sp>
      <p:pic>
        <p:nvPicPr>
          <p:cNvPr id="212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711" y="3006175"/>
            <a:ext cx="391886" cy="305022"/>
          </a:xfrm>
          <a:prstGeom prst="rect">
            <a:avLst/>
          </a:prstGeom>
        </p:spPr>
      </p:pic>
      <p:sp>
        <p:nvSpPr>
          <p:cNvPr id="116" name="テキスト ボックス 10"/>
          <p:cNvSpPr txBox="1"/>
          <p:nvPr/>
        </p:nvSpPr>
        <p:spPr>
          <a:xfrm>
            <a:off x="4269790" y="2187185"/>
            <a:ext cx="433622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88" b="1" dirty="0">
                <a:latin typeface="ＭＳ Ｐゴシック" pitchFamily="50" charset="-128"/>
                <a:ea typeface="ＭＳ Ｐゴシック" pitchFamily="50" charset="-128"/>
              </a:rPr>
              <a:t>MGW</a:t>
            </a:r>
            <a:endParaRPr kumimoji="1" lang="ja-JP" altLang="en-US" sz="788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pic>
        <p:nvPicPr>
          <p:cNvPr id="11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095" y="2249313"/>
            <a:ext cx="328419" cy="418420"/>
          </a:xfrm>
          <a:prstGeom prst="rect">
            <a:avLst/>
          </a:prstGeom>
        </p:spPr>
      </p:pic>
      <p:cxnSp>
        <p:nvCxnSpPr>
          <p:cNvPr id="120" name="直線コネクタ 17"/>
          <p:cNvCxnSpPr>
            <a:endCxn id="31" idx="0"/>
          </p:cNvCxnSpPr>
          <p:nvPr/>
        </p:nvCxnSpPr>
        <p:spPr>
          <a:xfrm>
            <a:off x="4235411" y="2681492"/>
            <a:ext cx="7096" cy="26883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80"/>
          <p:cNvSpPr txBox="1"/>
          <p:nvPr/>
        </p:nvSpPr>
        <p:spPr>
          <a:xfrm>
            <a:off x="3881007" y="2646415"/>
            <a:ext cx="341744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88" dirty="0"/>
              <a:t>Mc</a:t>
            </a:r>
            <a:endParaRPr kumimoji="1" lang="ja-JP" altLang="en-US" sz="788" dirty="0"/>
          </a:p>
        </p:txBody>
      </p:sp>
      <p:cxnSp>
        <p:nvCxnSpPr>
          <p:cNvPr id="125" name="直線コネクタ 17"/>
          <p:cNvCxnSpPr>
            <a:stCxn id="180" idx="1"/>
            <a:endCxn id="31" idx="3"/>
          </p:cNvCxnSpPr>
          <p:nvPr/>
        </p:nvCxnSpPr>
        <p:spPr>
          <a:xfrm flipH="1">
            <a:off x="4406716" y="1903081"/>
            <a:ext cx="778509" cy="12564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7"/>
          <p:cNvCxnSpPr>
            <a:stCxn id="212" idx="1"/>
            <a:endCxn id="31" idx="3"/>
          </p:cNvCxnSpPr>
          <p:nvPr/>
        </p:nvCxnSpPr>
        <p:spPr>
          <a:xfrm flipH="1">
            <a:off x="4406716" y="3158686"/>
            <a:ext cx="786995" cy="84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7"/>
          <p:cNvCxnSpPr>
            <a:stCxn id="202" idx="1"/>
            <a:endCxn id="31" idx="3"/>
          </p:cNvCxnSpPr>
          <p:nvPr/>
        </p:nvCxnSpPr>
        <p:spPr>
          <a:xfrm flipH="1" flipV="1">
            <a:off x="4406716" y="3159534"/>
            <a:ext cx="838266" cy="651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円/楕円 115"/>
          <p:cNvSpPr/>
          <p:nvPr/>
        </p:nvSpPr>
        <p:spPr bwMode="auto">
          <a:xfrm>
            <a:off x="4171277" y="2077484"/>
            <a:ext cx="109282" cy="109282"/>
          </a:xfrm>
          <a:prstGeom prst="ellipse">
            <a:avLst/>
          </a:prstGeom>
          <a:solidFill>
            <a:srgbClr val="FF0000"/>
          </a:solidFill>
          <a:ln w="9525" cap="sq">
            <a:solidFill>
              <a:srgbClr val="FF7200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kern="1200" dirty="0" smtClean="0">
              <a:latin typeface="Arial" charset="0"/>
              <a:ea typeface="+mn-ea"/>
              <a:cs typeface="+mn-cs"/>
            </a:endParaRPr>
          </a:p>
        </p:txBody>
      </p:sp>
      <p:sp>
        <p:nvSpPr>
          <p:cNvPr id="136" name="円/楕円 115"/>
          <p:cNvSpPr/>
          <p:nvPr/>
        </p:nvSpPr>
        <p:spPr bwMode="auto">
          <a:xfrm>
            <a:off x="3884256" y="2397882"/>
            <a:ext cx="109282" cy="109282"/>
          </a:xfrm>
          <a:prstGeom prst="ellipse">
            <a:avLst/>
          </a:prstGeom>
          <a:solidFill>
            <a:srgbClr val="FF0000"/>
          </a:solidFill>
          <a:ln w="9525" cap="sq">
            <a:solidFill>
              <a:srgbClr val="FF7200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kern="1200" dirty="0" smtClean="0">
              <a:latin typeface="Arial" charset="0"/>
              <a:ea typeface="+mn-ea"/>
              <a:cs typeface="+mn-cs"/>
            </a:endParaRPr>
          </a:p>
        </p:txBody>
      </p:sp>
      <p:sp>
        <p:nvSpPr>
          <p:cNvPr id="137" name="円/楕円 115"/>
          <p:cNvSpPr/>
          <p:nvPr/>
        </p:nvSpPr>
        <p:spPr bwMode="auto">
          <a:xfrm>
            <a:off x="4559344" y="3298949"/>
            <a:ext cx="109282" cy="109282"/>
          </a:xfrm>
          <a:prstGeom prst="ellipse">
            <a:avLst/>
          </a:prstGeom>
          <a:solidFill>
            <a:srgbClr val="FF0000"/>
          </a:solidFill>
          <a:ln w="9525" cap="sq">
            <a:solidFill>
              <a:srgbClr val="FF7200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kern="1200" dirty="0" smtClean="0">
              <a:latin typeface="Arial" charset="0"/>
              <a:ea typeface="+mn-ea"/>
              <a:cs typeface="+mn-cs"/>
            </a:endParaRPr>
          </a:p>
        </p:txBody>
      </p:sp>
      <p:sp>
        <p:nvSpPr>
          <p:cNvPr id="138" name="円/楕円 115"/>
          <p:cNvSpPr/>
          <p:nvPr/>
        </p:nvSpPr>
        <p:spPr bwMode="auto">
          <a:xfrm>
            <a:off x="4559344" y="3104893"/>
            <a:ext cx="109282" cy="109282"/>
          </a:xfrm>
          <a:prstGeom prst="ellipse">
            <a:avLst/>
          </a:prstGeom>
          <a:solidFill>
            <a:srgbClr val="FF0000"/>
          </a:solidFill>
          <a:ln w="9525" cap="sq">
            <a:solidFill>
              <a:srgbClr val="FF7200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kern="1200" dirty="0" smtClean="0">
              <a:latin typeface="Arial" charset="0"/>
              <a:ea typeface="+mn-ea"/>
              <a:cs typeface="+mn-cs"/>
            </a:endParaRPr>
          </a:p>
        </p:txBody>
      </p:sp>
      <p:sp>
        <p:nvSpPr>
          <p:cNvPr id="139" name="円/楕円 115"/>
          <p:cNvSpPr/>
          <p:nvPr/>
        </p:nvSpPr>
        <p:spPr bwMode="auto">
          <a:xfrm>
            <a:off x="4559970" y="2787584"/>
            <a:ext cx="109282" cy="109282"/>
          </a:xfrm>
          <a:prstGeom prst="ellipse">
            <a:avLst/>
          </a:prstGeom>
          <a:solidFill>
            <a:srgbClr val="FF0000"/>
          </a:solidFill>
          <a:ln w="9525" cap="sq">
            <a:solidFill>
              <a:srgbClr val="FF7200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kern="1200" dirty="0" smtClean="0">
              <a:latin typeface="Arial" charset="0"/>
              <a:ea typeface="+mn-ea"/>
              <a:cs typeface="+mn-cs"/>
            </a:endParaRPr>
          </a:p>
        </p:txBody>
      </p:sp>
      <p:sp>
        <p:nvSpPr>
          <p:cNvPr id="140" name="円/楕円 115"/>
          <p:cNvSpPr/>
          <p:nvPr/>
        </p:nvSpPr>
        <p:spPr bwMode="auto">
          <a:xfrm>
            <a:off x="4181664" y="2810562"/>
            <a:ext cx="109282" cy="109282"/>
          </a:xfrm>
          <a:prstGeom prst="ellipse">
            <a:avLst/>
          </a:prstGeom>
          <a:solidFill>
            <a:srgbClr val="FF0000"/>
          </a:solidFill>
          <a:ln w="9525" cap="sq">
            <a:solidFill>
              <a:srgbClr val="FF7200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kern="1200" dirty="0" smtClean="0">
              <a:latin typeface="Arial" charset="0"/>
              <a:ea typeface="+mn-ea"/>
              <a:cs typeface="+mn-cs"/>
            </a:endParaRPr>
          </a:p>
        </p:txBody>
      </p:sp>
      <p:sp>
        <p:nvSpPr>
          <p:cNvPr id="141" name="円/楕円 115"/>
          <p:cNvSpPr/>
          <p:nvPr/>
        </p:nvSpPr>
        <p:spPr bwMode="auto">
          <a:xfrm>
            <a:off x="4196904" y="3432360"/>
            <a:ext cx="109282" cy="109282"/>
          </a:xfrm>
          <a:prstGeom prst="ellipse">
            <a:avLst/>
          </a:prstGeom>
          <a:solidFill>
            <a:srgbClr val="FF0000"/>
          </a:solidFill>
          <a:ln w="9525" cap="sq">
            <a:solidFill>
              <a:srgbClr val="FF7200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kern="1200" dirty="0" smtClean="0">
              <a:latin typeface="Arial" charset="0"/>
              <a:ea typeface="+mn-ea"/>
              <a:cs typeface="+mn-cs"/>
            </a:endParaRPr>
          </a:p>
        </p:txBody>
      </p:sp>
      <p:cxnSp>
        <p:nvCxnSpPr>
          <p:cNvPr id="142" name="直線コネクタ 17"/>
          <p:cNvCxnSpPr>
            <a:stCxn id="152" idx="2"/>
          </p:cNvCxnSpPr>
          <p:nvPr/>
        </p:nvCxnSpPr>
        <p:spPr>
          <a:xfrm flipH="1">
            <a:off x="5500596" y="1811908"/>
            <a:ext cx="955739" cy="10305"/>
          </a:xfrm>
          <a:prstGeom prst="line">
            <a:avLst/>
          </a:prstGeom>
          <a:ln w="285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円/楕円 115"/>
          <p:cNvSpPr/>
          <p:nvPr/>
        </p:nvSpPr>
        <p:spPr bwMode="auto">
          <a:xfrm>
            <a:off x="5608224" y="1776648"/>
            <a:ext cx="109282" cy="109282"/>
          </a:xfrm>
          <a:prstGeom prst="ellipse">
            <a:avLst/>
          </a:prstGeom>
          <a:solidFill>
            <a:srgbClr val="FF0000"/>
          </a:solidFill>
          <a:ln w="9525" cap="sq">
            <a:solidFill>
              <a:srgbClr val="FF7200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kern="1200" dirty="0" smtClean="0">
              <a:latin typeface="Arial" charset="0"/>
              <a:ea typeface="+mn-ea"/>
              <a:cs typeface="+mn-cs"/>
            </a:endParaRPr>
          </a:p>
        </p:txBody>
      </p:sp>
      <p:cxnSp>
        <p:nvCxnSpPr>
          <p:cNvPr id="148" name="直線コネクタ 17"/>
          <p:cNvCxnSpPr/>
          <p:nvPr/>
        </p:nvCxnSpPr>
        <p:spPr>
          <a:xfrm flipH="1">
            <a:off x="5507616" y="1991153"/>
            <a:ext cx="1059774" cy="0"/>
          </a:xfrm>
          <a:prstGeom prst="line">
            <a:avLst/>
          </a:prstGeom>
          <a:ln w="285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円/楕円 115"/>
          <p:cNvSpPr/>
          <p:nvPr/>
        </p:nvSpPr>
        <p:spPr bwMode="auto">
          <a:xfrm>
            <a:off x="5615241" y="1945588"/>
            <a:ext cx="109282" cy="109282"/>
          </a:xfrm>
          <a:prstGeom prst="ellipse">
            <a:avLst/>
          </a:prstGeom>
          <a:solidFill>
            <a:srgbClr val="FF0000"/>
          </a:solidFill>
          <a:ln w="9525" cap="sq">
            <a:solidFill>
              <a:srgbClr val="FF7200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kern="1200" dirty="0" smtClean="0">
              <a:latin typeface="Arial" charset="0"/>
              <a:ea typeface="+mn-ea"/>
              <a:cs typeface="+mn-cs"/>
            </a:endParaRPr>
          </a:p>
        </p:txBody>
      </p:sp>
      <p:sp>
        <p:nvSpPr>
          <p:cNvPr id="152" name="テキスト ボックス 80"/>
          <p:cNvSpPr txBox="1"/>
          <p:nvPr/>
        </p:nvSpPr>
        <p:spPr>
          <a:xfrm>
            <a:off x="6208116" y="1616533"/>
            <a:ext cx="496438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88" dirty="0"/>
              <a:t>ISUP</a:t>
            </a:r>
            <a:endParaRPr kumimoji="1" lang="ja-JP" altLang="en-US" sz="788" dirty="0"/>
          </a:p>
        </p:txBody>
      </p:sp>
      <p:sp>
        <p:nvSpPr>
          <p:cNvPr id="153" name="テキスト ボックス 80"/>
          <p:cNvSpPr txBox="1"/>
          <p:nvPr/>
        </p:nvSpPr>
        <p:spPr>
          <a:xfrm>
            <a:off x="6199355" y="2026162"/>
            <a:ext cx="496438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88" dirty="0"/>
              <a:t>SIP</a:t>
            </a:r>
            <a:endParaRPr kumimoji="1" lang="ja-JP" altLang="en-US" sz="788" dirty="0"/>
          </a:p>
        </p:txBody>
      </p:sp>
      <p:sp>
        <p:nvSpPr>
          <p:cNvPr id="70" name="テキスト ボックス 55"/>
          <p:cNvSpPr txBox="1"/>
          <p:nvPr/>
        </p:nvSpPr>
        <p:spPr>
          <a:xfrm rot="18081477">
            <a:off x="4466119" y="2160397"/>
            <a:ext cx="835871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t-IT" altLang="ja-JP" sz="788" dirty="0"/>
              <a:t>ISUP / BICC</a:t>
            </a:r>
            <a:endParaRPr kumimoji="1" lang="ja-JP" altLang="en-US" sz="788" dirty="0"/>
          </a:p>
        </p:txBody>
      </p:sp>
      <p:sp>
        <p:nvSpPr>
          <p:cNvPr id="71" name="テキスト ボックス 10"/>
          <p:cNvSpPr txBox="1"/>
          <p:nvPr/>
        </p:nvSpPr>
        <p:spPr>
          <a:xfrm>
            <a:off x="5175598" y="2347536"/>
            <a:ext cx="473039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88" b="1" dirty="0">
                <a:latin typeface="ＭＳ Ｐゴシック" pitchFamily="50" charset="-128"/>
                <a:ea typeface="ＭＳ Ｐゴシック" pitchFamily="50" charset="-128"/>
              </a:rPr>
              <a:t>SMSC</a:t>
            </a:r>
            <a:endParaRPr kumimoji="1" lang="ja-JP" altLang="en-US" sz="788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pic>
        <p:nvPicPr>
          <p:cNvPr id="72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220" y="2519073"/>
            <a:ext cx="391886" cy="305022"/>
          </a:xfrm>
          <a:prstGeom prst="rect">
            <a:avLst/>
          </a:prstGeom>
        </p:spPr>
      </p:pic>
      <p:cxnSp>
        <p:nvCxnSpPr>
          <p:cNvPr id="74" name="直線コネクタ 17"/>
          <p:cNvCxnSpPr>
            <a:stCxn id="72" idx="1"/>
            <a:endCxn id="31" idx="3"/>
          </p:cNvCxnSpPr>
          <p:nvPr/>
        </p:nvCxnSpPr>
        <p:spPr>
          <a:xfrm flipH="1">
            <a:off x="4406716" y="2671584"/>
            <a:ext cx="787504" cy="4879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円/楕円 115"/>
          <p:cNvSpPr/>
          <p:nvPr/>
        </p:nvSpPr>
        <p:spPr bwMode="auto">
          <a:xfrm>
            <a:off x="4551723" y="2975583"/>
            <a:ext cx="109282" cy="109282"/>
          </a:xfrm>
          <a:prstGeom prst="ellipse">
            <a:avLst/>
          </a:prstGeom>
          <a:solidFill>
            <a:srgbClr val="FF0000"/>
          </a:solidFill>
          <a:ln w="9525" cap="sq">
            <a:solidFill>
              <a:srgbClr val="FF7200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kern="1200" dirty="0" smtClean="0">
              <a:latin typeface="Arial" charset="0"/>
              <a:ea typeface="+mn-ea"/>
              <a:cs typeface="+mn-cs"/>
            </a:endParaRPr>
          </a:p>
        </p:txBody>
      </p:sp>
      <p:sp>
        <p:nvSpPr>
          <p:cNvPr id="78" name="テキスト ボックス 55"/>
          <p:cNvSpPr txBox="1"/>
          <p:nvPr/>
        </p:nvSpPr>
        <p:spPr>
          <a:xfrm rot="19201389">
            <a:off x="4539062" y="2640453"/>
            <a:ext cx="835871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t-IT" altLang="ja-JP" sz="788" dirty="0"/>
              <a:t>MAP</a:t>
            </a:r>
            <a:endParaRPr kumimoji="1" lang="ja-JP" altLang="en-US" sz="788" dirty="0"/>
          </a:p>
        </p:txBody>
      </p:sp>
      <p:cxnSp>
        <p:nvCxnSpPr>
          <p:cNvPr id="79" name="直線コネクタ 17"/>
          <p:cNvCxnSpPr/>
          <p:nvPr/>
        </p:nvCxnSpPr>
        <p:spPr>
          <a:xfrm flipH="1">
            <a:off x="5568472" y="3148531"/>
            <a:ext cx="998918" cy="0"/>
          </a:xfrm>
          <a:prstGeom prst="line">
            <a:avLst/>
          </a:prstGeom>
          <a:ln w="285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円/楕円 115"/>
          <p:cNvSpPr/>
          <p:nvPr/>
        </p:nvSpPr>
        <p:spPr bwMode="auto">
          <a:xfrm>
            <a:off x="5676100" y="3102966"/>
            <a:ext cx="109282" cy="109282"/>
          </a:xfrm>
          <a:prstGeom prst="ellipse">
            <a:avLst/>
          </a:prstGeom>
          <a:solidFill>
            <a:srgbClr val="FF0000"/>
          </a:solidFill>
          <a:ln w="9525" cap="sq">
            <a:solidFill>
              <a:srgbClr val="FF7200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kern="1200" dirty="0" smtClean="0">
              <a:latin typeface="Arial" charset="0"/>
              <a:ea typeface="+mn-ea"/>
              <a:cs typeface="+mn-cs"/>
            </a:endParaRPr>
          </a:p>
        </p:txBody>
      </p:sp>
      <p:sp>
        <p:nvSpPr>
          <p:cNvPr id="83" name="テキスト ボックス 80"/>
          <p:cNvSpPr txBox="1"/>
          <p:nvPr/>
        </p:nvSpPr>
        <p:spPr>
          <a:xfrm>
            <a:off x="6319171" y="2914699"/>
            <a:ext cx="496438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88" dirty="0"/>
              <a:t>MAP</a:t>
            </a:r>
            <a:endParaRPr kumimoji="1" lang="ja-JP" altLang="en-US" sz="788" dirty="0"/>
          </a:p>
        </p:txBody>
      </p:sp>
      <p:cxnSp>
        <p:nvCxnSpPr>
          <p:cNvPr id="84" name="直線コネクタ 17"/>
          <p:cNvCxnSpPr/>
          <p:nvPr/>
        </p:nvCxnSpPr>
        <p:spPr>
          <a:xfrm flipH="1">
            <a:off x="5568472" y="3799263"/>
            <a:ext cx="998918" cy="0"/>
          </a:xfrm>
          <a:prstGeom prst="line">
            <a:avLst/>
          </a:prstGeom>
          <a:ln w="285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円/楕円 115"/>
          <p:cNvSpPr/>
          <p:nvPr/>
        </p:nvSpPr>
        <p:spPr bwMode="auto">
          <a:xfrm>
            <a:off x="5676100" y="3753699"/>
            <a:ext cx="109282" cy="109282"/>
          </a:xfrm>
          <a:prstGeom prst="ellipse">
            <a:avLst/>
          </a:prstGeom>
          <a:solidFill>
            <a:srgbClr val="FF0000"/>
          </a:solidFill>
          <a:ln w="9525" cap="sq">
            <a:solidFill>
              <a:srgbClr val="FF7200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kern="1200" dirty="0" smtClean="0">
              <a:latin typeface="Arial" charset="0"/>
              <a:ea typeface="+mn-ea"/>
              <a:cs typeface="+mn-cs"/>
            </a:endParaRPr>
          </a:p>
        </p:txBody>
      </p:sp>
      <p:sp>
        <p:nvSpPr>
          <p:cNvPr id="86" name="テキスト ボックス 80"/>
          <p:cNvSpPr txBox="1"/>
          <p:nvPr/>
        </p:nvSpPr>
        <p:spPr>
          <a:xfrm>
            <a:off x="6070953" y="3605179"/>
            <a:ext cx="583210" cy="19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88" dirty="0"/>
              <a:t>CAMEL</a:t>
            </a:r>
            <a:endParaRPr kumimoji="1" lang="ja-JP" altLang="en-US" sz="788" dirty="0"/>
          </a:p>
        </p:txBody>
      </p:sp>
    </p:spTree>
    <p:extLst>
      <p:ext uri="{BB962C8B-B14F-4D97-AF65-F5344CB8AC3E}">
        <p14:creationId xmlns:p14="http://schemas.microsoft.com/office/powerpoint/2010/main" val="154193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EMPIRIX 2016">
      <a:dk1>
        <a:srgbClr val="000000"/>
      </a:dk1>
      <a:lt1>
        <a:srgbClr val="FFFFFF"/>
      </a:lt1>
      <a:dk2>
        <a:srgbClr val="8DC641"/>
      </a:dk2>
      <a:lt2>
        <a:srgbClr val="5F5F5F"/>
      </a:lt2>
      <a:accent1>
        <a:srgbClr val="F68426"/>
      </a:accent1>
      <a:accent2>
        <a:srgbClr val="FDBA2D"/>
      </a:accent2>
      <a:accent3>
        <a:srgbClr val="1BA3DD"/>
      </a:accent3>
      <a:accent4>
        <a:srgbClr val="D4148C"/>
      </a:accent4>
      <a:accent5>
        <a:srgbClr val="8DC641"/>
      </a:accent5>
      <a:accent6>
        <a:srgbClr val="0070C0"/>
      </a:accent6>
      <a:hlink>
        <a:srgbClr val="FF7200"/>
      </a:hlink>
      <a:folHlink>
        <a:srgbClr val="5F5F5F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 w="9525" cap="sq">
          <a:noFill/>
          <a:round/>
          <a:headEnd/>
          <a:tailEnd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a:spPr>
      <a:bodyPr rtlCol="0" anchor="ctr"/>
      <a:lstStyle>
        <a:defPPr algn="ctr" rtl="0" fontAlgn="base">
          <a:lnSpc>
            <a:spcPct val="85000"/>
          </a:lnSpc>
          <a:spcBef>
            <a:spcPct val="0"/>
          </a:spcBef>
          <a:spcAft>
            <a:spcPct val="0"/>
          </a:spcAft>
          <a:defRPr kern="1200" dirty="0" smtClean="0">
            <a:latin typeface="Arial" charset="0"/>
            <a:ea typeface="+mn-ea"/>
            <a:cs typeface="+mn-cs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273C99"/>
        </a:dk2>
        <a:lt2>
          <a:srgbClr val="B2B2B2"/>
        </a:lt2>
        <a:accent1>
          <a:srgbClr val="DEDEDE"/>
        </a:accent1>
        <a:accent2>
          <a:srgbClr val="F7891A"/>
        </a:accent2>
        <a:accent3>
          <a:srgbClr val="FFFFFF"/>
        </a:accent3>
        <a:accent4>
          <a:srgbClr val="000000"/>
        </a:accent4>
        <a:accent5>
          <a:srgbClr val="ECECEC"/>
        </a:accent5>
        <a:accent6>
          <a:srgbClr val="E07C16"/>
        </a:accent6>
        <a:hlink>
          <a:srgbClr val="FCD21E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273C99"/>
        </a:dk2>
        <a:lt2>
          <a:srgbClr val="B2B2B2"/>
        </a:lt2>
        <a:accent1>
          <a:srgbClr val="DEDEDE"/>
        </a:accent1>
        <a:accent2>
          <a:srgbClr val="FD6708"/>
        </a:accent2>
        <a:accent3>
          <a:srgbClr val="FFFFFF"/>
        </a:accent3>
        <a:accent4>
          <a:srgbClr val="000000"/>
        </a:accent4>
        <a:accent5>
          <a:srgbClr val="ECECEC"/>
        </a:accent5>
        <a:accent6>
          <a:srgbClr val="E55D06"/>
        </a:accent6>
        <a:hlink>
          <a:srgbClr val="FCD21E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273A96"/>
        </a:dk2>
        <a:lt2>
          <a:srgbClr val="B2B2B2"/>
        </a:lt2>
        <a:accent1>
          <a:srgbClr val="DEDEDE"/>
        </a:accent1>
        <a:accent2>
          <a:srgbClr val="F6871F"/>
        </a:accent2>
        <a:accent3>
          <a:srgbClr val="FFFFFF"/>
        </a:accent3>
        <a:accent4>
          <a:srgbClr val="000000"/>
        </a:accent4>
        <a:accent5>
          <a:srgbClr val="ECECEC"/>
        </a:accent5>
        <a:accent6>
          <a:srgbClr val="DF7A1B"/>
        </a:accent6>
        <a:hlink>
          <a:srgbClr val="FCD21E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273A96"/>
        </a:dk2>
        <a:lt2>
          <a:srgbClr val="5F5F5F"/>
        </a:lt2>
        <a:accent1>
          <a:srgbClr val="DEDEDE"/>
        </a:accent1>
        <a:accent2>
          <a:srgbClr val="F6871F"/>
        </a:accent2>
        <a:accent3>
          <a:srgbClr val="FFFFFF"/>
        </a:accent3>
        <a:accent4>
          <a:srgbClr val="000000"/>
        </a:accent4>
        <a:accent5>
          <a:srgbClr val="ECECEC"/>
        </a:accent5>
        <a:accent6>
          <a:srgbClr val="DF7A1B"/>
        </a:accent6>
        <a:hlink>
          <a:srgbClr val="FCD21E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Empirix2016Template</Template>
  <TotalTime>27484</TotalTime>
  <Words>110</Words>
  <Application>Microsoft Office PowerPoint</Application>
  <PresentationFormat>On-screen Show (16:9)</PresentationFormat>
  <Paragraphs>90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Arial Black</vt:lpstr>
      <vt:lpstr>Wingdings</vt:lpstr>
      <vt:lpstr>1_Default Design</vt:lpstr>
      <vt:lpstr>Data Core: Monitoring Points</vt:lpstr>
      <vt:lpstr>Voice Core: Monitoring Points</vt:lpstr>
    </vt:vector>
  </TitlesOfParts>
  <Company>Empirix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to  go Here</dc:title>
  <dc:creator>Shevlin, Pamela (Chabot)</dc:creator>
  <cp:lastModifiedBy>Thushara N. Cooray</cp:lastModifiedBy>
  <cp:revision>200</cp:revision>
  <cp:lastPrinted>2016-02-19T12:21:21Z</cp:lastPrinted>
  <dcterms:created xsi:type="dcterms:W3CDTF">2015-12-15T21:19:59Z</dcterms:created>
  <dcterms:modified xsi:type="dcterms:W3CDTF">2020-02-25T10:14:10Z</dcterms:modified>
</cp:coreProperties>
</file>