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5" r:id="rId4"/>
    <p:sldId id="284" r:id="rId5"/>
    <p:sldId id="285" r:id="rId6"/>
    <p:sldId id="286" r:id="rId7"/>
    <p:sldId id="287" r:id="rId8"/>
    <p:sldId id="288" r:id="rId9"/>
    <p:sldId id="289" r:id="rId10"/>
    <p:sldId id="277" r:id="rId11"/>
    <p:sldId id="278" r:id="rId12"/>
    <p:sldId id="279" r:id="rId13"/>
    <p:sldId id="280" r:id="rId14"/>
    <p:sldId id="29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C057-12E4-679D-4656-BEB882621424}" v="360" dt="2024-05-01T02:30:49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8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00">
          <p15:clr>
            <a:srgbClr val="F26B43"/>
          </p15:clr>
        </p15:guide>
        <p15:guide id="4" pos="3240">
          <p15:clr>
            <a:srgbClr val="F26B43"/>
          </p15:clr>
        </p15:guide>
        <p15:guide id="5" pos="4440">
          <p15:clr>
            <a:srgbClr val="F26B43"/>
          </p15:clr>
        </p15:guide>
        <p15:guide id="6" pos="708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1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4918" y="1905001"/>
            <a:ext cx="5094515" cy="1757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1600" dirty="0">
                <a:latin typeface="system-ui"/>
                <a:ea typeface="+mj-lt"/>
                <a:cs typeface="+mj-lt"/>
              </a:rPr>
              <a:t>Data-Driven Customer Classification for E-commerce Optimization</a:t>
            </a:r>
            <a:br>
              <a:rPr lang="en-US" sz="1600" dirty="0">
                <a:latin typeface="system-ui"/>
                <a:ea typeface="+mj-lt"/>
                <a:cs typeface="+mj-lt"/>
              </a:rPr>
            </a:br>
            <a:br>
              <a:rPr lang="en-US" sz="1600" dirty="0">
                <a:latin typeface="system-ui"/>
                <a:ea typeface="+mj-lt"/>
                <a:cs typeface="+mj-lt"/>
              </a:rPr>
            </a:br>
            <a:r>
              <a:rPr lang="en-US" sz="1600" dirty="0">
                <a:latin typeface="system-ui"/>
                <a:ea typeface="+mj-lt"/>
                <a:cs typeface="+mj-lt"/>
              </a:rPr>
              <a:t>By Kausik </a:t>
            </a:r>
            <a:r>
              <a:rPr lang="en-US" sz="1600" dirty="0" err="1">
                <a:latin typeface="system-ui"/>
                <a:ea typeface="+mj-lt"/>
                <a:cs typeface="+mj-lt"/>
              </a:rPr>
              <a:t>Chattapadhyay</a:t>
            </a:r>
            <a:br>
              <a:rPr lang="en-US" sz="1600" dirty="0">
                <a:latin typeface="system-ui"/>
                <a:ea typeface="+mj-lt"/>
                <a:cs typeface="+mj-lt"/>
              </a:rPr>
            </a:br>
            <a:r>
              <a:rPr lang="en-US" sz="1600" dirty="0">
                <a:latin typeface="system-ui"/>
                <a:ea typeface="+mj-lt"/>
                <a:cs typeface="+mj-lt"/>
              </a:rPr>
              <a:t>04/28/2024</a:t>
            </a:r>
            <a:r>
              <a:rPr lang="en-US" sz="1400" dirty="0">
                <a:ea typeface="+mj-lt"/>
                <a:cs typeface="+mj-lt"/>
              </a:rPr>
              <a:t> </a:t>
            </a:r>
            <a:endParaRPr lang="en-US" sz="1400" dirty="0"/>
          </a:p>
          <a:p>
            <a:pPr algn="ctr">
              <a:lnSpc>
                <a:spcPct val="110000"/>
              </a:lnSpc>
            </a:pP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B99D4-C8A9-5DD2-BF62-EF56B8944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8" r="6" b="6"/>
          <a:stretch/>
        </p:blipFill>
        <p:spPr>
          <a:xfrm>
            <a:off x="6095999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5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80" y="2285997"/>
            <a:ext cx="5123688" cy="4207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just"/>
            <a:r>
              <a:rPr lang="en-US" sz="1400" dirty="0">
                <a:latin typeface="system-ui"/>
              </a:rPr>
              <a:t>Evaluation metrics such as precision scores, learning curves, and confusion matrices were used to assess the performance of classifiers and ensemble methods</a:t>
            </a:r>
            <a:endParaRPr lang="en-US"/>
          </a:p>
          <a:p>
            <a:pPr lvl="0" algn="just"/>
            <a:r>
              <a:rPr lang="en-US" sz="1400" dirty="0">
                <a:latin typeface="system-ui"/>
              </a:rPr>
              <a:t>The analysis revealed promising results in accurately categorizing customers based on their purchase habits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34B10931-F235-83F3-50FF-185CD7A65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6" r="18407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just"/>
            <a:r>
              <a:rPr lang="en-US" sz="1400" dirty="0">
                <a:latin typeface="system-ui"/>
              </a:rPr>
              <a:t>Assumed that customer purchase behavior remains consistent over time</a:t>
            </a:r>
            <a:endParaRPr lang="en-US"/>
          </a:p>
          <a:p>
            <a:pPr lvl="0" algn="just"/>
            <a:r>
              <a:rPr lang="en-US" sz="1400" dirty="0">
                <a:latin typeface="system-ui"/>
              </a:rPr>
              <a:t>Assumed that the dataset is representative of the entire customer base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8A542F93-1646-E700-12B5-85900E8F4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18516" y="2285997"/>
            <a:ext cx="5154168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Address seasonal variations in purchase behavior to enhance accuracy of long-term predictions.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Expand historical data collection to capture evolving customer behavior more accurately.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Handle imbalanced customer categories effectively within the model.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Ensure model generalization and mitigate biases through rigorous dataset evaluation and integration with real-time and external data sources.</a:t>
            </a:r>
            <a:endParaRPr lang="en-US" sz="1400" dirty="0">
              <a:latin typeface="system-ui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US" sz="1100" dirty="0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4664516-4EA3-4BB5-0D5E-E7CE30802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2" r="13351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96BFD4-44B0-5C43-0FE6-AE8623F97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89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723901"/>
            <a:ext cx="4357316" cy="118110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13591" y="2285997"/>
            <a:ext cx="5761181" cy="426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  <a:ea typeface="+mn-lt"/>
                <a:cs typeface="+mn-lt"/>
              </a:rPr>
              <a:t>Utilize deep learning models to analyze intricate customer behaviors, employing sentiment analysis and image recognition for enhanced product recommendations.</a:t>
            </a:r>
            <a:endParaRPr lang="en-US" sz="140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  <a:ea typeface="+mn-lt"/>
                <a:cs typeface="+mn-lt"/>
              </a:rPr>
              <a:t>Enhance model training and long-term predictions by gathering and integrating extensive historical data into the analysis.</a:t>
            </a:r>
            <a:endParaRPr lang="en-US" sz="140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  <a:ea typeface="+mn-lt"/>
                <a:cs typeface="+mn-lt"/>
              </a:rPr>
              <a:t>Ensure model adaptability to changing customer behaviors and market trends through regular updates and retraining, maintaining relevance and accuracy over time.</a:t>
            </a:r>
            <a:endParaRPr lang="en-US" sz="1400" dirty="0">
              <a:latin typeface="system-u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5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25A08A-6B40-CDA2-874C-CBD30AB4C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2521332"/>
            <a:ext cx="6110048" cy="433975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908D74A0-D8E9-3B87-F4A4-C454942C9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9" r="2" b="2"/>
          <a:stretch/>
        </p:blipFill>
        <p:spPr>
          <a:xfrm>
            <a:off x="6965341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85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674C2-9142-3156-CE1D-60A318CDA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0" r="36580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248C-28BF-93EF-87F0-9993162F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ystem-ui"/>
              </a:rPr>
              <a:t>Assumptions:</a:t>
            </a:r>
            <a:endParaRPr lang="en-US" sz="1600" dirty="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Assumed that customer purchase behavior remains consistent over time.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Assumed that the dataset is representative of the entire customer base.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system-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ystem-ui"/>
              </a:rPr>
              <a:t>Limitations:</a:t>
            </a:r>
            <a:endParaRPr lang="en-US" sz="1600" dirty="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Seasonal variations in purchase behavior were not fully accounted for, potentially impacting the accuracy of long-term predictions.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Limited historical data may restrict the model's ability to capture evolving customer behavior accurately.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system-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ystem-ui"/>
              </a:rPr>
              <a:t>Challenges:</a:t>
            </a:r>
            <a:endParaRPr lang="en-US" sz="1600" dirty="0">
              <a:latin typeface="system-ui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Handling imbalanced classes in customer categories.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Ensuring model generalization to new customer data and unseen scenarios.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ystem-ui"/>
              </a:rPr>
              <a:t>Addressing potential biases in the dataset, such as selection bias or data quality issues.</a:t>
            </a:r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6685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Implementation 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5364" y="2285997"/>
            <a:ext cx="5605272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Seamlessly deploy the trained classification model to the e-commerce platform, prioritizing scalability and real-time performance.</a:t>
            </a:r>
            <a:endParaRPr lang="en-US" sz="1400">
              <a:latin typeface="system-ui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Monitor and refine model performance metrics like accuracy and recall, iterating improvements based on data updates and feedback.</a:t>
            </a:r>
            <a:endParaRPr lang="en-US" sz="1400">
              <a:latin typeface="system-ui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Collaborate with marketing teams to implement personalized campaigns and product recommendations driven by customer segments identified through the model.</a:t>
            </a:r>
            <a:endParaRPr lang="en-US" sz="1400">
              <a:latin typeface="system-ui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Conduct regular evaluations and updates to maintain the model's effectiveness and alignment with evolving business goals.</a:t>
            </a:r>
            <a:endParaRPr lang="en-US" sz="1400" dirty="0">
              <a:latin typeface="system-u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Three arrows on bullseye">
            <a:extLst>
              <a:ext uri="{FF2B5EF4-FFF2-40B4-BE49-F238E27FC236}">
                <a16:creationId xmlns:a16="http://schemas.microsoft.com/office/drawing/2014/main" id="{220911F6-CA83-8D9C-70B0-CD6F06307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r="37518" b="5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Ethical Assessment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164" y="2285997"/>
            <a:ext cx="4934712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Data privacy, consent, and transparency were paramount, ensuring ethical usage of the model.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The white paper draft meticulously explores data preparation, methodology, and future recommendations.</a:t>
            </a:r>
            <a:endParaRPr lang="en-US" sz="1400">
              <a:latin typeface="system-ui"/>
            </a:endParaRPr>
          </a:p>
          <a:p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Stakeholders gain a profound understanding of project objectives and strategic implications for business decisions.</a:t>
            </a:r>
            <a:endParaRPr lang="en-US" sz="1400" dirty="0">
              <a:latin typeface="system-ui"/>
            </a:endParaRPr>
          </a:p>
          <a:p>
            <a:pPr lvl="0"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3111FA37-E9C4-EE64-5F54-03E0223C7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9A7C6A1F-B69A-05F1-852E-F53A87A9F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572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2500" y="5610250"/>
            <a:ext cx="7172325" cy="756045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/>
              <a:t>https://www.kaggle.com/datasets/carrie1/ecommerce-data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8788" y="2285997"/>
            <a:ext cx="5650992" cy="44243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Understanding customer behavior is essential for optimizing marketing strategies and enhancing user experience in the dynamic e-commerce environment.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The project addresses the business problem by developing a data-driven classification system to categorize customers based on their purchase habits.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Analyzing an E-commerce database with records of purchases made by approximately 4000 customers over a year is central to this project's objectives.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The goal is to create targeted marketing strategies and personalized recommendations through insightful customer categorization.</a:t>
            </a:r>
            <a:endParaRPr lang="en-US" sz="1400" dirty="0">
              <a:latin typeface="system-ui"/>
              <a:ea typeface="+mn-lt"/>
              <a:cs typeface="+mn-lt"/>
            </a:endParaRPr>
          </a:p>
          <a:p>
            <a:pPr lvl="0">
              <a:lnSpc>
                <a:spcPct val="110000"/>
              </a:lnSpc>
            </a:pPr>
            <a:endParaRPr lang="en-US" sz="1500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D51F0267-AD7A-9BC0-4969-80418503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7" r="23480" b="4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7972" y="812042"/>
            <a:ext cx="4679214" cy="1092958"/>
          </a:xfrm>
        </p:spPr>
        <p:txBody>
          <a:bodyPr>
            <a:normAutofit/>
          </a:bodyPr>
          <a:lstStyle/>
          <a:p>
            <a:r>
              <a:rPr lang="en-US" sz="2400" dirty="0"/>
              <a:t>Background/History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7972" y="2285997"/>
            <a:ext cx="504444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E-commerce platforms offer valuable insights from vast transactional data about customer preferences and trends.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Traditional marketing strategies often miss individual customer behavior nuances due to lack of granularity.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This project utilizes machine learning to categorize customers, empowering businesses to personalize offerings and promotions effectively.</a:t>
            </a:r>
            <a:endParaRPr lang="en-US" sz="1400" dirty="0">
              <a:latin typeface="system-ui"/>
              <a:ea typeface="+mn-lt"/>
              <a:cs typeface="+mn-lt"/>
            </a:endParaRPr>
          </a:p>
          <a:p>
            <a:pPr lvl="0">
              <a:lnSpc>
                <a:spcPct val="110000"/>
              </a:lnSpc>
            </a:pPr>
            <a:endParaRPr lang="en-US" sz="17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B43BAC23-C8D3-A588-1E56-66E97C40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9" r="1495" b="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rogramming data on computer monitor">
            <a:extLst>
              <a:ext uri="{FF2B5EF4-FFF2-40B4-BE49-F238E27FC236}">
                <a16:creationId xmlns:a16="http://schemas.microsoft.com/office/drawing/2014/main" id="{4B825403-752F-336B-5656-4AA7F6D2A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4" r="1901"/>
          <a:stretch/>
        </p:blipFill>
        <p:spPr>
          <a:xfrm>
            <a:off x="1" y="2520"/>
            <a:ext cx="6096000" cy="6855480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51ADB7-9C8F-9DB1-6888-686E18BE3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93A77-9FA6-7409-5502-8F91A20B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6" y="2288754"/>
            <a:ext cx="3629891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4F90-2839-4E95-8A83-D5042CEC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endParaRPr lang="en-US" sz="1400" dirty="0">
              <a:latin typeface="system-u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b="1" err="1">
                <a:latin typeface="system-ui"/>
              </a:rPr>
              <a:t>InvoiceNo</a:t>
            </a:r>
            <a:r>
              <a:rPr lang="en-US" sz="1400" dirty="0">
                <a:latin typeface="system-ui"/>
              </a:rPr>
              <a:t>: Invoice number. 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400" dirty="0">
              <a:latin typeface="system-u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b="1" err="1">
                <a:latin typeface="system-ui"/>
              </a:rPr>
              <a:t>StockCode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Product (item) code. 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400" dirty="0">
              <a:latin typeface="system-u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b="1" dirty="0">
                <a:latin typeface="system-ui"/>
              </a:rPr>
              <a:t>Description: </a:t>
            </a:r>
            <a:r>
              <a:rPr lang="en-US" sz="1400" dirty="0">
                <a:latin typeface="system-ui"/>
              </a:rPr>
              <a:t>Product (item) name.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dirty="0">
                <a:latin typeface="system-ui"/>
              </a:rPr>
              <a:t>Quantity: </a:t>
            </a:r>
            <a:r>
              <a:rPr lang="en-US" sz="1400" dirty="0">
                <a:latin typeface="system-ui"/>
              </a:rPr>
              <a:t>The quantities of each product (item) per transaction. Numeric.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err="1">
                <a:latin typeface="system-ui"/>
              </a:rPr>
              <a:t>InvoiceDate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Invoice Date and time. Numeric, the day and time when each transaction was generated.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err="1">
                <a:latin typeface="system-ui"/>
              </a:rPr>
              <a:t>UnitPrice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Unit price. Numeric, Product price per unit in sterling.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err="1">
                <a:latin typeface="system-ui"/>
              </a:rPr>
              <a:t>CustomerID</a:t>
            </a:r>
            <a:r>
              <a:rPr lang="en-US" sz="1400" b="1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Customer number. Nominal, a 5-digit integral number uniquely assigned to each customer.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1400" dirty="0">
                <a:latin typeface="system-ui"/>
              </a:rPr>
            </a:br>
            <a:r>
              <a:rPr lang="en-US" sz="1400" b="1" dirty="0">
                <a:latin typeface="system-ui"/>
              </a:rPr>
              <a:t>Country: </a:t>
            </a:r>
            <a:r>
              <a:rPr lang="en-US" sz="1400" dirty="0">
                <a:latin typeface="system-ui"/>
              </a:rPr>
              <a:t>Country name. Nominally, the name of the country where each customer lives.</a:t>
            </a:r>
            <a:r>
              <a:rPr lang="en-US" sz="1400" b="1" dirty="0">
                <a:latin typeface="system-ui"/>
              </a:rPr>
              <a:t> </a:t>
            </a:r>
            <a:endParaRPr lang="en-US" sz="1400" dirty="0">
              <a:latin typeface="system-ui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689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C73FA799-3BF9-D2F2-C0B1-697D3F239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12" y="-3"/>
            <a:ext cx="9607321" cy="3875572"/>
          </a:xfrm>
        </p:spPr>
      </p:pic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9C6A26FB-90FB-86EE-5634-A3EA66F6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092"/>
            <a:ext cx="12192000" cy="30796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1E6C9-54A2-9D2F-80B1-95A68C626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80302"/>
              </p:ext>
            </p:extLst>
          </p:nvPr>
        </p:nvGraphicFramePr>
        <p:xfrm>
          <a:off x="923" y="2155"/>
          <a:ext cx="328807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077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5349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Explanation and Analysis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69624131-61AC-3DB6-C822-5C8661DD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" y="0"/>
            <a:ext cx="6080409" cy="6704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D88EF-C78B-6276-9ECD-F5C8BDDD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01" y="0"/>
            <a:ext cx="7174022" cy="671945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BAE09C-EFAC-FD7A-4B6B-77E04CAD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50350"/>
              </p:ext>
            </p:extLst>
          </p:nvPr>
        </p:nvGraphicFramePr>
        <p:xfrm>
          <a:off x="591312" y="0"/>
          <a:ext cx="3800149" cy="58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149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Explanation and Analysis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B4096E-2B1C-9DBA-CC7A-23005249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" y="-1542"/>
            <a:ext cx="7585936" cy="4444233"/>
          </a:xfrm>
          <a:prstGeom prst="rect">
            <a:avLst/>
          </a:prstGeom>
        </p:spPr>
      </p:pic>
      <p:pic>
        <p:nvPicPr>
          <p:cNvPr id="7" name="Picture 6" descr="A graph showing the results of a training course&#10;&#10;Description automatically generated">
            <a:extLst>
              <a:ext uri="{FF2B5EF4-FFF2-40B4-BE49-F238E27FC236}">
                <a16:creationId xmlns:a16="http://schemas.microsoft.com/office/drawing/2014/main" id="{A0020897-614E-033D-A1FE-F880D3AF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60" y="-2405"/>
            <a:ext cx="4545253" cy="2960446"/>
          </a:xfrm>
          <a:prstGeom prst="rect">
            <a:avLst/>
          </a:prstGeom>
        </p:spPr>
      </p:pic>
      <p:pic>
        <p:nvPicPr>
          <p:cNvPr id="8" name="Picture 7" descr="A graph showing the results of training&#10;&#10;Description automatically generated">
            <a:extLst>
              <a:ext uri="{FF2B5EF4-FFF2-40B4-BE49-F238E27FC236}">
                <a16:creationId xmlns:a16="http://schemas.microsoft.com/office/drawing/2014/main" id="{7DCDBE0A-3622-3690-5827-17FC64256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14" y="2958717"/>
            <a:ext cx="4525625" cy="3880809"/>
          </a:xfrm>
          <a:prstGeom prst="rect">
            <a:avLst/>
          </a:prstGeom>
        </p:spPr>
      </p:pic>
      <p:pic>
        <p:nvPicPr>
          <p:cNvPr id="9" name="Picture 8" descr="A graph showing the growth of a logistic regression learning curve&#10;&#10;Description automatically generated">
            <a:extLst>
              <a:ext uri="{FF2B5EF4-FFF2-40B4-BE49-F238E27FC236}">
                <a16:creationId xmlns:a16="http://schemas.microsoft.com/office/drawing/2014/main" id="{07BF0ED4-5323-EDD1-4F3D-99B03ECEB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" y="4439131"/>
            <a:ext cx="3465946" cy="2428588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8F4B684D-AD9D-C440-864D-15C12E436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805" y="4437496"/>
            <a:ext cx="4193119" cy="245494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504550-86A5-8FF6-702F-AD718782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68947"/>
              </p:ext>
            </p:extLst>
          </p:nvPr>
        </p:nvGraphicFramePr>
        <p:xfrm>
          <a:off x="4005072" y="0"/>
          <a:ext cx="4080568" cy="68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68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6827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Method  and Results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35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AF2601-1B33-0F4C-FD51-53D83E2F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370" y="0"/>
            <a:ext cx="12522134" cy="68503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672EC-408D-4C52-F66E-AAB3FB82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03491"/>
              </p:ext>
            </p:extLst>
          </p:nvPr>
        </p:nvGraphicFramePr>
        <p:xfrm>
          <a:off x="7784592" y="5145024"/>
          <a:ext cx="4080568" cy="76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68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Methods and Results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1F0AB-8C99-4E2F-4EED-313E6001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330"/>
            <a:ext cx="7589213" cy="6488005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A788F32-A763-37B0-F1BB-CF15968C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82" y="21745"/>
            <a:ext cx="8260003" cy="682220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27C71D-7103-EC7D-1EF3-FA291B6C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91469"/>
              </p:ext>
            </p:extLst>
          </p:nvPr>
        </p:nvGraphicFramePr>
        <p:xfrm>
          <a:off x="0" y="24384"/>
          <a:ext cx="4080568" cy="68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68">
                  <a:extLst>
                    <a:ext uri="{9D8B030D-6E8A-4147-A177-3AD203B41FA5}">
                      <a16:colId xmlns:a16="http://schemas.microsoft.com/office/drawing/2014/main" val="2629952869"/>
                    </a:ext>
                  </a:extLst>
                </a:gridCol>
              </a:tblGrid>
              <a:tr h="6827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Methods &amp; Results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2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8E6E2"/>
      </a:lt2>
      <a:accent1>
        <a:srgbClr val="2975E7"/>
      </a:accent1>
      <a:accent2>
        <a:srgbClr val="17B2D5"/>
      </a:accent2>
      <a:accent3>
        <a:srgbClr val="20B693"/>
      </a:accent3>
      <a:accent4>
        <a:srgbClr val="14BC4F"/>
      </a:accent4>
      <a:accent5>
        <a:srgbClr val="2BBA21"/>
      </a:accent5>
      <a:accent6>
        <a:srgbClr val="62B614"/>
      </a:accent6>
      <a:hlink>
        <a:srgbClr val="32963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Macintosh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system-ui</vt:lpstr>
      <vt:lpstr>Trade Gothic Next Cond</vt:lpstr>
      <vt:lpstr>Trade Gothic Next Light</vt:lpstr>
      <vt:lpstr>AfterglowVTI</vt:lpstr>
      <vt:lpstr>Data-Driven Customer Classification for E-commerce Optimization  By Kausik Chattapadhyay 04/28/2024  </vt:lpstr>
      <vt:lpstr>Business Problem</vt:lpstr>
      <vt:lpstr>Background/History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  <vt:lpstr>Limitations</vt:lpstr>
      <vt:lpstr>Limitations</vt:lpstr>
      <vt:lpstr>PowerPoint Presentation</vt:lpstr>
      <vt:lpstr>Implementation Plan</vt:lpstr>
      <vt:lpstr>Ethical Assessment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kausik chattapadhyay</cp:lastModifiedBy>
  <cp:revision>227</cp:revision>
  <dcterms:created xsi:type="dcterms:W3CDTF">2024-04-23T20:43:41Z</dcterms:created>
  <dcterms:modified xsi:type="dcterms:W3CDTF">2024-05-03T20:51:55Z</dcterms:modified>
</cp:coreProperties>
</file>