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>
        <p:scale>
          <a:sx n="100" d="100"/>
          <a:sy n="100" d="100"/>
        </p:scale>
        <p:origin x="1936" y="-6456"/>
      </p:cViewPr>
      <p:guideLst>
        <p:guide pos="2880"/>
        <p:guide orient="horz"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Aviation Accidents – World (2008 – 2018)</a:t>
            </a:r>
          </a:p>
        </c:rich>
      </c:tx>
      <c:layout>
        <c:manualLayout>
          <c:xMode val="edge"/>
          <c:yMode val="edge"/>
          <c:x val="0.13665658339526529"/>
          <c:y val="8.730791634117782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accent1">
                  <a:lumMod val="75000"/>
                </a:schemeClr>
              </a:solidFill>
              <a:latin typeface="Franklin Gothic Medium" panose="020B0603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Accidents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  <a:tailEnd type="triangle"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5">
                        <a:lumMod val="75000"/>
                      </a:schemeClr>
                    </a:solidFill>
                    <a:latin typeface="Franklin Gothic Medium" panose="020B06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139</c:v>
                </c:pt>
                <c:pt idx="1">
                  <c:v>116</c:v>
                </c:pt>
                <c:pt idx="2">
                  <c:v>128</c:v>
                </c:pt>
                <c:pt idx="3">
                  <c:v>125</c:v>
                </c:pt>
                <c:pt idx="4">
                  <c:v>98</c:v>
                </c:pt>
                <c:pt idx="5">
                  <c:v>90</c:v>
                </c:pt>
                <c:pt idx="6">
                  <c:v>97</c:v>
                </c:pt>
                <c:pt idx="7">
                  <c:v>92</c:v>
                </c:pt>
                <c:pt idx="8">
                  <c:v>75</c:v>
                </c:pt>
                <c:pt idx="9">
                  <c:v>88</c:v>
                </c:pt>
                <c:pt idx="10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24-4F2C-AAE5-BAB6CF2F5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7457760"/>
        <c:axId val="1228303024"/>
      </c:lineChart>
      <c:catAx>
        <c:axId val="134745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endParaRPr lang="en-US"/>
          </a:p>
        </c:txPr>
        <c:crossAx val="1228303024"/>
        <c:crosses val="autoZero"/>
        <c:auto val="1"/>
        <c:lblAlgn val="ctr"/>
        <c:lblOffset val="100"/>
        <c:noMultiLvlLbl val="0"/>
      </c:catAx>
      <c:valAx>
        <c:axId val="1228303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4745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1210"/>
            <a:ext cx="7772400" cy="79586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006793"/>
            <a:ext cx="6858000" cy="551920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2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4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17084"/>
            <a:ext cx="1971675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17084"/>
            <a:ext cx="5800725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3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699132"/>
            <a:ext cx="7886700" cy="950912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298215"/>
            <a:ext cx="7886700" cy="50006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6085417"/>
            <a:ext cx="38862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6085417"/>
            <a:ext cx="38862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7089"/>
            <a:ext cx="788670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603877"/>
            <a:ext cx="3868340" cy="27463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8350250"/>
            <a:ext cx="3868340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5603877"/>
            <a:ext cx="3887391" cy="27463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8350250"/>
            <a:ext cx="3887391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4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0"/>
            <a:ext cx="2949178" cy="533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291422"/>
            <a:ext cx="4629150" cy="16245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00"/>
            <a:ext cx="2949178" cy="127052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0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0"/>
            <a:ext cx="2949178" cy="533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291422"/>
            <a:ext cx="4629150" cy="1624541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00"/>
            <a:ext cx="2949178" cy="127052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17089"/>
            <a:ext cx="78867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085417"/>
            <a:ext cx="78867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1187839"/>
            <a:ext cx="20574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8BB9A-AB60-4AF4-9F29-61401C4572C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1187839"/>
            <a:ext cx="30861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1187839"/>
            <a:ext cx="20574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cao.int/safety/iStars/Pages/Accident-Statistics.aspx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www.cityam.com/215834/one-chart-showing-safest-ways-travel" TargetMode="External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DB1C99-EAD7-4B44-8FB5-B7C2B78C18CB}"/>
              </a:ext>
            </a:extLst>
          </p:cNvPr>
          <p:cNvSpPr/>
          <p:nvPr/>
        </p:nvSpPr>
        <p:spPr>
          <a:xfrm>
            <a:off x="0" y="0"/>
            <a:ext cx="9144000" cy="22832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85B0CA6-2C52-43AC-93B2-B9FC666146F3}"/>
              </a:ext>
            </a:extLst>
          </p:cNvPr>
          <p:cNvSpPr/>
          <p:nvPr/>
        </p:nvSpPr>
        <p:spPr>
          <a:xfrm rot="5400000">
            <a:off x="3440114" y="15406811"/>
            <a:ext cx="2263770" cy="8433471"/>
          </a:xfrm>
          <a:prstGeom prst="rect">
            <a:avLst/>
          </a:prstGeom>
          <a:gradFill flip="none" rotWithShape="1">
            <a:gsLst>
              <a:gs pos="30000">
                <a:schemeClr val="accent5">
                  <a:lumMod val="40000"/>
                  <a:lumOff val="60000"/>
                  <a:alpha val="42000"/>
                </a:schemeClr>
              </a:gs>
              <a:gs pos="81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83681-6C90-4069-A038-8FB721D58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3924">
            <a:off x="918790" y="11465036"/>
            <a:ext cx="7302601" cy="34162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099B7F-87EE-4595-A171-D35CE2418645}"/>
              </a:ext>
            </a:extLst>
          </p:cNvPr>
          <p:cNvSpPr/>
          <p:nvPr/>
        </p:nvSpPr>
        <p:spPr>
          <a:xfrm>
            <a:off x="0" y="0"/>
            <a:ext cx="9144000" cy="16691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Bernard MT Condensed" panose="02050806060905020404" pitchFamily="18" charset="0"/>
              </a:rPr>
              <a:t>AIR TRAVEL SAFETY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DB391A-34C4-46DD-AEDB-628A8F3FD44A}"/>
              </a:ext>
            </a:extLst>
          </p:cNvPr>
          <p:cNvGrpSpPr/>
          <p:nvPr/>
        </p:nvGrpSpPr>
        <p:grpSpPr>
          <a:xfrm>
            <a:off x="145143" y="15273802"/>
            <a:ext cx="5783272" cy="3096986"/>
            <a:chOff x="661071" y="2461986"/>
            <a:chExt cx="7458075" cy="3886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153A540-1CF0-4AB6-BCCD-6A7798198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71" y="2461986"/>
              <a:ext cx="7458075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36A0C6-3754-46B9-AC60-53CAED4E5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750" y="4270815"/>
              <a:ext cx="515256" cy="5152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D2942F-A568-4833-863B-FFB3DF749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9378" y="3581386"/>
              <a:ext cx="515256" cy="5152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5B3965-D4C5-4692-AFA1-0369A37E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399" y="3632202"/>
              <a:ext cx="515256" cy="5152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064C18-6717-4F25-973B-CF5ED0CC9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476" y="4013187"/>
              <a:ext cx="515256" cy="5152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2683B8-435E-40DF-B675-643D120BA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354" y="4147458"/>
              <a:ext cx="515256" cy="51525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B4DAF5-CA14-40DC-90FA-A71D822794AC}"/>
              </a:ext>
            </a:extLst>
          </p:cNvPr>
          <p:cNvSpPr txBox="1"/>
          <p:nvPr/>
        </p:nvSpPr>
        <p:spPr>
          <a:xfrm>
            <a:off x="5928415" y="16048318"/>
            <a:ext cx="3152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None of the top 5 airlines with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most fatalities history since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1985 are from first world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countries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613C0-0854-443F-9A4C-5CFFE277DA50}"/>
              </a:ext>
            </a:extLst>
          </p:cNvPr>
          <p:cNvSpPr txBox="1"/>
          <p:nvPr/>
        </p:nvSpPr>
        <p:spPr>
          <a:xfrm>
            <a:off x="121233" y="3122493"/>
            <a:ext cx="249888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0.07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Aviation Deaths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Per bn Passenger Miles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2000-2009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D6B6E-3DE1-4540-A24C-3F53D4EF0B9D}"/>
              </a:ext>
            </a:extLst>
          </p:cNvPr>
          <p:cNvSpPr/>
          <p:nvPr/>
        </p:nvSpPr>
        <p:spPr>
          <a:xfrm>
            <a:off x="-1909" y="21162928"/>
            <a:ext cx="9144000" cy="16691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Final project dataset</a:t>
            </a:r>
            <a:endParaRPr lang="en-US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http://www.cityam.com/215834/one-chart-showing-safest-ways-travel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https://www.icao.int/safety/iStars/Pages/Accident-Statistics.aspx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E3CE3A-B844-4701-930F-3259BDAE883A}"/>
              </a:ext>
            </a:extLst>
          </p:cNvPr>
          <p:cNvSpPr/>
          <p:nvPr/>
        </p:nvSpPr>
        <p:spPr>
          <a:xfrm>
            <a:off x="145143" y="1981309"/>
            <a:ext cx="8790595" cy="698878"/>
          </a:xfrm>
          <a:prstGeom prst="roundRect">
            <a:avLst/>
          </a:prstGeom>
          <a:solidFill>
            <a:srgbClr val="F0925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ranklin Gothic Medium" panose="020B0603020102020204" pitchFamily="34" charset="0"/>
              </a:rPr>
              <a:t>Fatalities - Aviation vs. Other transportations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3359B8-7E07-41E3-8468-72D248CF7E70}"/>
              </a:ext>
            </a:extLst>
          </p:cNvPr>
          <p:cNvSpPr/>
          <p:nvPr/>
        </p:nvSpPr>
        <p:spPr>
          <a:xfrm>
            <a:off x="2887269" y="3390429"/>
            <a:ext cx="1567542" cy="15363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E9FAE2-7AF3-4750-9302-188FCDD8CD77}"/>
              </a:ext>
            </a:extLst>
          </p:cNvPr>
          <p:cNvSpPr/>
          <p:nvPr/>
        </p:nvSpPr>
        <p:spPr>
          <a:xfrm>
            <a:off x="4704489" y="3456285"/>
            <a:ext cx="1438348" cy="1394072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A030A-127E-4D9C-B595-3A4B3460850A}"/>
              </a:ext>
            </a:extLst>
          </p:cNvPr>
          <p:cNvSpPr/>
          <p:nvPr/>
        </p:nvSpPr>
        <p:spPr>
          <a:xfrm>
            <a:off x="6396042" y="3641446"/>
            <a:ext cx="1199988" cy="1133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472003-9FAA-464D-AA5C-C8FEE746BC07}"/>
              </a:ext>
            </a:extLst>
          </p:cNvPr>
          <p:cNvSpPr/>
          <p:nvPr/>
        </p:nvSpPr>
        <p:spPr>
          <a:xfrm>
            <a:off x="7920519" y="3708163"/>
            <a:ext cx="938728" cy="9610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C69F47-DC36-4D0C-9F30-F923B878C89E}"/>
              </a:ext>
            </a:extLst>
          </p:cNvPr>
          <p:cNvSpPr txBox="1"/>
          <p:nvPr/>
        </p:nvSpPr>
        <p:spPr>
          <a:xfrm>
            <a:off x="7896671" y="3941246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0.03%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02DF38-8F6E-42FF-AABF-EB4087A5F8C4}"/>
              </a:ext>
            </a:extLst>
          </p:cNvPr>
          <p:cNvSpPr txBox="1"/>
          <p:nvPr/>
        </p:nvSpPr>
        <p:spPr>
          <a:xfrm>
            <a:off x="6597857" y="3977459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0.3%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206150-C270-42FD-9F5B-1127BD09E504}"/>
              </a:ext>
            </a:extLst>
          </p:cNvPr>
          <p:cNvSpPr txBox="1"/>
          <p:nvPr/>
        </p:nvSpPr>
        <p:spPr>
          <a:xfrm>
            <a:off x="5007612" y="3941246"/>
            <a:ext cx="864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1.4%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370AB2-6F0C-480B-89F1-0F7CBE23BDAB}"/>
              </a:ext>
            </a:extLst>
          </p:cNvPr>
          <p:cNvSpPr txBox="1"/>
          <p:nvPr/>
        </p:nvSpPr>
        <p:spPr>
          <a:xfrm>
            <a:off x="3151506" y="392248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98.3%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A215DF-4253-4A39-B286-436F2BE5D313}"/>
              </a:ext>
            </a:extLst>
          </p:cNvPr>
          <p:cNvPicPr>
            <a:picLocks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24041" y="5132835"/>
            <a:ext cx="950038" cy="791277"/>
          </a:xfrm>
          <a:prstGeom prst="rect">
            <a:avLst/>
          </a:prstGeom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EBE439-83C8-4DDC-B25A-0366585C485C}"/>
              </a:ext>
            </a:extLst>
          </p:cNvPr>
          <p:cNvPicPr>
            <a:picLocks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69365" y="5076371"/>
            <a:ext cx="950038" cy="791277"/>
          </a:xfrm>
          <a:prstGeom prst="rect">
            <a:avLst/>
          </a:prstGeom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F176D1-7C2D-4D6C-8CD5-C15D6C551A75}"/>
              </a:ext>
            </a:extLst>
          </p:cNvPr>
          <p:cNvPicPr>
            <a:picLocks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7996356" y="4880712"/>
            <a:ext cx="945936" cy="962575"/>
          </a:xfrm>
          <a:prstGeom prst="rect">
            <a:avLst/>
          </a:prstGeom>
          <a:ln>
            <a:noFill/>
          </a:ln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7F52382-6C85-4074-B59A-96C15A207AF5}"/>
              </a:ext>
            </a:extLst>
          </p:cNvPr>
          <p:cNvGrpSpPr/>
          <p:nvPr/>
        </p:nvGrpSpPr>
        <p:grpSpPr>
          <a:xfrm>
            <a:off x="5076548" y="5131155"/>
            <a:ext cx="727107" cy="681707"/>
            <a:chOff x="3155880" y="6679919"/>
            <a:chExt cx="3097218" cy="2378735"/>
          </a:xfrm>
        </p:grpSpPr>
        <p:sp>
          <p:nvSpPr>
            <p:cNvPr id="43" name="Right Triangle 42">
              <a:extLst>
                <a:ext uri="{FF2B5EF4-FFF2-40B4-BE49-F238E27FC236}">
                  <a16:creationId xmlns:a16="http://schemas.microsoft.com/office/drawing/2014/main" id="{C6131512-BF2A-48B5-A90C-6FE0C1ECF103}"/>
                </a:ext>
              </a:extLst>
            </p:cNvPr>
            <p:cNvSpPr/>
            <p:nvPr/>
          </p:nvSpPr>
          <p:spPr>
            <a:xfrm>
              <a:off x="4521467" y="6683157"/>
              <a:ext cx="1260834" cy="1814427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ight Triangle 43">
              <a:extLst>
                <a:ext uri="{FF2B5EF4-FFF2-40B4-BE49-F238E27FC236}">
                  <a16:creationId xmlns:a16="http://schemas.microsoft.com/office/drawing/2014/main" id="{27463F23-BC07-44E8-9723-8976B5A92FE9}"/>
                </a:ext>
              </a:extLst>
            </p:cNvPr>
            <p:cNvSpPr/>
            <p:nvPr/>
          </p:nvSpPr>
          <p:spPr>
            <a:xfrm rot="21600000" flipH="1">
              <a:off x="3599060" y="6679919"/>
              <a:ext cx="837070" cy="1814427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Manual Operation 44">
              <a:extLst>
                <a:ext uri="{FF2B5EF4-FFF2-40B4-BE49-F238E27FC236}">
                  <a16:creationId xmlns:a16="http://schemas.microsoft.com/office/drawing/2014/main" id="{C1E50984-6A4D-47B9-8744-8E941D368E57}"/>
                </a:ext>
              </a:extLst>
            </p:cNvPr>
            <p:cNvSpPr/>
            <p:nvPr/>
          </p:nvSpPr>
          <p:spPr>
            <a:xfrm>
              <a:off x="3155880" y="8589664"/>
              <a:ext cx="3097218" cy="468990"/>
            </a:xfrm>
            <a:prstGeom prst="flowChartManualOperat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64E18D4-5ED2-4A8A-8A40-175775537290}"/>
              </a:ext>
            </a:extLst>
          </p:cNvPr>
          <p:cNvSpPr/>
          <p:nvPr/>
        </p:nvSpPr>
        <p:spPr>
          <a:xfrm>
            <a:off x="165494" y="6197112"/>
            <a:ext cx="8790595" cy="698878"/>
          </a:xfrm>
          <a:prstGeom prst="roundRect">
            <a:avLst/>
          </a:prstGeom>
          <a:solidFill>
            <a:srgbClr val="F0925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ranklin Gothic Medium" panose="020B0603020102020204" pitchFamily="34" charset="0"/>
              </a:rPr>
              <a:t>Aviation Accident Trend </a:t>
            </a:r>
          </a:p>
        </p:txBody>
      </p:sp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3AE83FAE-14D6-41AC-88CD-A026BAB2A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755875"/>
              </p:ext>
            </p:extLst>
          </p:nvPr>
        </p:nvGraphicFramePr>
        <p:xfrm>
          <a:off x="3217741" y="7083479"/>
          <a:ext cx="5627142" cy="3684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D00379F-0128-4F81-8C1F-C29105FD6A71}"/>
              </a:ext>
            </a:extLst>
          </p:cNvPr>
          <p:cNvSpPr txBox="1"/>
          <p:nvPr/>
        </p:nvSpPr>
        <p:spPr>
          <a:xfrm>
            <a:off x="201714" y="7844371"/>
            <a:ext cx="253146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53.7%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Accident Rate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Last 10 Years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384616DA-B44E-4BE8-B918-A1694C42C0B4}"/>
              </a:ext>
            </a:extLst>
          </p:cNvPr>
          <p:cNvSpPr/>
          <p:nvPr/>
        </p:nvSpPr>
        <p:spPr>
          <a:xfrm>
            <a:off x="2699277" y="8077894"/>
            <a:ext cx="424764" cy="82263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8BC5D4C-F887-4FA6-B675-238D03D20A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486" y="18305030"/>
            <a:ext cx="4304811" cy="1915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447334F-4C91-45AF-B8A8-A978FF67FC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61864" y="18299774"/>
            <a:ext cx="3965039" cy="1497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BAB0F3A-C633-405C-972B-F5756668E4B2}"/>
              </a:ext>
            </a:extLst>
          </p:cNvPr>
          <p:cNvSpPr txBox="1"/>
          <p:nvPr/>
        </p:nvSpPr>
        <p:spPr>
          <a:xfrm>
            <a:off x="425775" y="19641725"/>
            <a:ext cx="8433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TAP stands out as the safest carrier with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 incident while China airlines stand at the other end with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781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 incidents (between 1985 – 2008) </a:t>
            </a:r>
          </a:p>
        </p:txBody>
      </p:sp>
    </p:spTree>
    <p:extLst>
      <p:ext uri="{BB962C8B-B14F-4D97-AF65-F5344CB8AC3E}">
        <p14:creationId xmlns:p14="http://schemas.microsoft.com/office/powerpoint/2010/main" val="168596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  <wetp:taskpane dockstate="right" visibility="0" width="350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B46A99B-8F92-44C7-A98B-012FC61AB267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FC8328C-513A-4104-B75D-B9BC4555438C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121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Bernard MT Condensed</vt:lpstr>
      <vt:lpstr>Calibri</vt:lpstr>
      <vt:lpstr>Calibri Light</vt:lpstr>
      <vt:lpstr>Franklin Gothic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Pal</dc:creator>
  <cp:lastModifiedBy>kausik chattapadhyay</cp:lastModifiedBy>
  <cp:revision>22</cp:revision>
  <dcterms:created xsi:type="dcterms:W3CDTF">2019-05-15T20:25:17Z</dcterms:created>
  <dcterms:modified xsi:type="dcterms:W3CDTF">2023-07-20T15:25:39Z</dcterms:modified>
</cp:coreProperties>
</file>