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3" r:id="rId3"/>
    <p:sldId id="275" r:id="rId4"/>
    <p:sldId id="284" r:id="rId5"/>
    <p:sldId id="285" r:id="rId6"/>
    <p:sldId id="286" r:id="rId7"/>
    <p:sldId id="287" r:id="rId8"/>
    <p:sldId id="288" r:id="rId9"/>
    <p:sldId id="289" r:id="rId10"/>
    <p:sldId id="277" r:id="rId11"/>
    <p:sldId id="278" r:id="rId12"/>
    <p:sldId id="279" r:id="rId13"/>
    <p:sldId id="280" r:id="rId14"/>
    <p:sldId id="290" r:id="rId15"/>
    <p:sldId id="281" r:id="rId16"/>
    <p:sldId id="282" r:id="rId17"/>
    <p:sldId id="28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A7C057-12E4-679D-4656-BEB882621424}" v="360" dt="2024-05-01T02:30:49.7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585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6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7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40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65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26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586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67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7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4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6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7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00">
          <p15:clr>
            <a:srgbClr val="F26B43"/>
          </p15:clr>
        </p15:guide>
        <p15:guide id="4" pos="3240">
          <p15:clr>
            <a:srgbClr val="F26B43"/>
          </p15:clr>
        </p15:guide>
        <p15:guide id="5" pos="4440">
          <p15:clr>
            <a:srgbClr val="F26B43"/>
          </p15:clr>
        </p15:guide>
        <p15:guide id="6" pos="7080">
          <p15:clr>
            <a:srgbClr val="F26B43"/>
          </p15:clr>
        </p15:guide>
        <p15:guide id="7" orient="horz" pos="1440">
          <p15:clr>
            <a:srgbClr val="F26B43"/>
          </p15:clr>
        </p15:guide>
        <p15:guide id="8" orient="horz" pos="120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6ACF6A-FC06-4E10-819E-2E7BC6978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F12CF4-2DA8-61EA-0A5C-3753DDDAD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17781"/>
            <a:ext cx="6096000" cy="3640219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384918" y="1905001"/>
            <a:ext cx="5094515" cy="1757938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1600" dirty="0">
                <a:latin typeface="system-ui"/>
                <a:ea typeface="+mj-lt"/>
                <a:cs typeface="+mj-lt"/>
              </a:rPr>
              <a:t>Data-Driven Customer Classification for E-commerce Optimization</a:t>
            </a:r>
            <a:br>
              <a:rPr lang="en-US" sz="1600" dirty="0">
                <a:latin typeface="system-ui"/>
                <a:ea typeface="+mj-lt"/>
                <a:cs typeface="+mj-lt"/>
              </a:rPr>
            </a:br>
            <a:br>
              <a:rPr lang="en-US" sz="1600" dirty="0">
                <a:latin typeface="system-ui"/>
                <a:ea typeface="+mj-lt"/>
                <a:cs typeface="+mj-lt"/>
              </a:rPr>
            </a:br>
            <a:r>
              <a:rPr lang="en-US" sz="1600" dirty="0">
                <a:latin typeface="system-ui"/>
                <a:ea typeface="+mj-lt"/>
                <a:cs typeface="+mj-lt"/>
              </a:rPr>
              <a:t>By Kausik </a:t>
            </a:r>
            <a:r>
              <a:rPr lang="en-US" sz="1600" dirty="0" err="1">
                <a:latin typeface="system-ui"/>
                <a:ea typeface="+mj-lt"/>
                <a:cs typeface="+mj-lt"/>
              </a:rPr>
              <a:t>Chattapadhyay</a:t>
            </a:r>
            <a:br>
              <a:rPr lang="en-US" sz="1600" dirty="0">
                <a:latin typeface="system-ui"/>
                <a:ea typeface="+mj-lt"/>
                <a:cs typeface="+mj-lt"/>
              </a:rPr>
            </a:br>
            <a:r>
              <a:rPr lang="en-US" sz="1600" dirty="0">
                <a:latin typeface="system-ui"/>
                <a:ea typeface="+mj-lt"/>
                <a:cs typeface="+mj-lt"/>
              </a:rPr>
              <a:t>04/28/2024</a:t>
            </a:r>
            <a:r>
              <a:rPr lang="en-US" sz="1400" dirty="0">
                <a:ea typeface="+mj-lt"/>
                <a:cs typeface="+mj-lt"/>
              </a:rPr>
              <a:t> </a:t>
            </a:r>
            <a:endParaRPr lang="en-US" sz="1400" dirty="0"/>
          </a:p>
          <a:p>
            <a:pPr algn="ctr">
              <a:lnSpc>
                <a:spcPct val="110000"/>
              </a:lnSpc>
            </a:pPr>
            <a:endParaRPr lang="en-US" sz="2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4B99D4-C8A9-5DD2-BF62-EF56B8944A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238" r="6" b="6"/>
          <a:stretch/>
        </p:blipFill>
        <p:spPr>
          <a:xfrm>
            <a:off x="6095999" y="1"/>
            <a:ext cx="6096001" cy="68580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B9466E0-3884-B930-091B-5BB027876F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2" y="395142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456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52500" y="812042"/>
            <a:ext cx="4264686" cy="1092958"/>
          </a:xfrm>
        </p:spPr>
        <p:txBody>
          <a:bodyPr>
            <a:normAutofit/>
          </a:bodyPr>
          <a:lstStyle/>
          <a:p>
            <a:r>
              <a:rPr lang="en-US"/>
              <a:t>Analysis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A4D85E-F98A-F670-16C3-7B2B0DA3A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17781"/>
            <a:ext cx="6096000" cy="3640219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25780" y="2285997"/>
            <a:ext cx="5123688" cy="42079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 algn="just"/>
            <a:r>
              <a:rPr lang="en-US" sz="1400" dirty="0">
                <a:latin typeface="system-ui"/>
              </a:rPr>
              <a:t>Evaluation metrics such as precision scores, learning curves, and confusion matrices were used to assess the performance of classifiers and ensemble methods</a:t>
            </a:r>
            <a:endParaRPr lang="en-US"/>
          </a:p>
          <a:p>
            <a:pPr lvl="0" algn="just"/>
            <a:r>
              <a:rPr lang="en-US" sz="1400" dirty="0">
                <a:latin typeface="system-ui"/>
              </a:rPr>
              <a:t>The analysis revealed promising results in accurately categorizing customers based on their purchase habits</a:t>
            </a:r>
          </a:p>
        </p:txBody>
      </p:sp>
      <p:pic>
        <p:nvPicPr>
          <p:cNvPr id="6" name="Picture 5" descr="Magnifying glass showing decling performance">
            <a:extLst>
              <a:ext uri="{FF2B5EF4-FFF2-40B4-BE49-F238E27FC236}">
                <a16:creationId xmlns:a16="http://schemas.microsoft.com/office/drawing/2014/main" id="{34B10931-F235-83F3-50FF-185CD7A655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46" r="18407" b="-3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525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52500" y="812042"/>
            <a:ext cx="4264686" cy="1092958"/>
          </a:xfrm>
        </p:spPr>
        <p:txBody>
          <a:bodyPr>
            <a:normAutofit/>
          </a:bodyPr>
          <a:lstStyle/>
          <a:p>
            <a:r>
              <a:rPr lang="en-US"/>
              <a:t>Conclusion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A4D85E-F98A-F670-16C3-7B2B0DA3A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17781"/>
            <a:ext cx="6096000" cy="3640219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952500" y="2285997"/>
            <a:ext cx="4191000" cy="38909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 algn="just"/>
            <a:r>
              <a:rPr lang="en-US" sz="1400" dirty="0">
                <a:latin typeface="system-ui"/>
              </a:rPr>
              <a:t>Assumed that customer purchase behavior remains consistent over time</a:t>
            </a:r>
            <a:endParaRPr lang="en-US"/>
          </a:p>
          <a:p>
            <a:pPr lvl="0" algn="just"/>
            <a:r>
              <a:rPr lang="en-US" sz="1400" dirty="0">
                <a:latin typeface="system-ui"/>
              </a:rPr>
              <a:t>Assumed that the dataset is representative of the entire customer base</a:t>
            </a:r>
          </a:p>
        </p:txBody>
      </p:sp>
      <p:pic>
        <p:nvPicPr>
          <p:cNvPr id="6" name="Picture 5" descr="Light bulb on yellow background with sketched light beams and cord">
            <a:extLst>
              <a:ext uri="{FF2B5EF4-FFF2-40B4-BE49-F238E27FC236}">
                <a16:creationId xmlns:a16="http://schemas.microsoft.com/office/drawing/2014/main" id="{8A542F93-1646-E700-12B5-85900E8F4A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819" r="1495" b="3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212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52500" y="812042"/>
            <a:ext cx="4264686" cy="1092958"/>
          </a:xfrm>
        </p:spPr>
        <p:txBody>
          <a:bodyPr>
            <a:normAutofit/>
          </a:bodyPr>
          <a:lstStyle/>
          <a:p>
            <a:r>
              <a:rPr lang="en-US"/>
              <a:t>Limitations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A4D85E-F98A-F670-16C3-7B2B0DA3A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17781"/>
            <a:ext cx="6096000" cy="3640219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318516" y="2285997"/>
            <a:ext cx="5154168" cy="38909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 dirty="0">
                <a:solidFill>
                  <a:srgbClr val="0D0D0D"/>
                </a:solidFill>
                <a:latin typeface="system-ui"/>
                <a:ea typeface="+mn-lt"/>
                <a:cs typeface="+mn-lt"/>
              </a:rPr>
              <a:t>Address seasonal variations in purchase behavior to enhance accuracy of long-term predictions.</a:t>
            </a:r>
            <a:endParaRPr lang="en-US" sz="1400">
              <a:latin typeface="system-ui"/>
            </a:endParaRPr>
          </a:p>
          <a:p>
            <a:r>
              <a:rPr lang="en-US" sz="1400" dirty="0">
                <a:solidFill>
                  <a:srgbClr val="0D0D0D"/>
                </a:solidFill>
                <a:latin typeface="system-ui"/>
                <a:ea typeface="+mn-lt"/>
                <a:cs typeface="+mn-lt"/>
              </a:rPr>
              <a:t>Expand historical data collection to capture evolving customer behavior more accurately.</a:t>
            </a:r>
            <a:endParaRPr lang="en-US" sz="1400">
              <a:latin typeface="system-ui"/>
            </a:endParaRPr>
          </a:p>
          <a:p>
            <a:r>
              <a:rPr lang="en-US" sz="1400" dirty="0">
                <a:solidFill>
                  <a:srgbClr val="0D0D0D"/>
                </a:solidFill>
                <a:latin typeface="system-ui"/>
                <a:ea typeface="+mn-lt"/>
                <a:cs typeface="+mn-lt"/>
              </a:rPr>
              <a:t>Handle imbalanced customer categories effectively within the model.</a:t>
            </a:r>
            <a:endParaRPr lang="en-US" sz="1400">
              <a:latin typeface="system-ui"/>
            </a:endParaRPr>
          </a:p>
          <a:p>
            <a:r>
              <a:rPr lang="en-US" sz="1400" dirty="0">
                <a:solidFill>
                  <a:srgbClr val="0D0D0D"/>
                </a:solidFill>
                <a:latin typeface="system-ui"/>
                <a:ea typeface="+mn-lt"/>
                <a:cs typeface="+mn-lt"/>
              </a:rPr>
              <a:t>Ensure model generalization and mitigate biases through rigorous dataset evaluation and integration with real-time and external data sources.</a:t>
            </a:r>
            <a:endParaRPr lang="en-US" sz="1400" dirty="0">
              <a:latin typeface="system-ui"/>
            </a:endParaRPr>
          </a:p>
          <a:p>
            <a:pPr marL="0" lvl="0" indent="0">
              <a:lnSpc>
                <a:spcPct val="110000"/>
              </a:lnSpc>
              <a:buNone/>
            </a:pPr>
            <a:endParaRPr lang="en-US" sz="1100" dirty="0"/>
          </a:p>
        </p:txBody>
      </p:sp>
      <p:pic>
        <p:nvPicPr>
          <p:cNvPr id="6" name="Picture 5" descr="Graph on document with pen">
            <a:extLst>
              <a:ext uri="{FF2B5EF4-FFF2-40B4-BE49-F238E27FC236}">
                <a16:creationId xmlns:a16="http://schemas.microsoft.com/office/drawing/2014/main" id="{D4664516-4EA3-4BB5-0D5E-E7CE308029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02" r="13351" b="-3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105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E96BFD4-44B0-5C43-0FE6-AE8623F97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089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52500" y="723901"/>
            <a:ext cx="4357316" cy="1181100"/>
          </a:xfrm>
        </p:spPr>
        <p:txBody>
          <a:bodyPr>
            <a:normAutofit/>
          </a:bodyPr>
          <a:lstStyle/>
          <a:p>
            <a:r>
              <a:rPr lang="en-US"/>
              <a:t>Limitations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213591" y="2285997"/>
            <a:ext cx="5761181" cy="4260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 dirty="0">
                <a:latin typeface="system-ui"/>
                <a:ea typeface="+mn-lt"/>
                <a:cs typeface="+mn-lt"/>
              </a:rPr>
              <a:t>Utilize deep learning models to analyze intricate customer behaviors, employing sentiment analysis and image recognition for enhanced product recommendations.</a:t>
            </a:r>
            <a:endParaRPr lang="en-US" sz="1400">
              <a:latin typeface="system-ui"/>
            </a:endParaRPr>
          </a:p>
          <a:p>
            <a:pPr>
              <a:lnSpc>
                <a:spcPct val="110000"/>
              </a:lnSpc>
            </a:pPr>
            <a:r>
              <a:rPr lang="en-US" sz="1400" dirty="0">
                <a:latin typeface="system-ui"/>
                <a:ea typeface="+mn-lt"/>
                <a:cs typeface="+mn-lt"/>
              </a:rPr>
              <a:t>Enhance model training and long-term predictions by gathering and integrating extensive historical data into the analysis.</a:t>
            </a:r>
            <a:endParaRPr lang="en-US" sz="1400">
              <a:latin typeface="system-ui"/>
            </a:endParaRPr>
          </a:p>
          <a:p>
            <a:pPr>
              <a:lnSpc>
                <a:spcPct val="110000"/>
              </a:lnSpc>
            </a:pPr>
            <a:r>
              <a:rPr lang="en-US" sz="1400" dirty="0">
                <a:latin typeface="system-ui"/>
                <a:ea typeface="+mn-lt"/>
                <a:cs typeface="+mn-lt"/>
              </a:rPr>
              <a:t>Ensure model adaptability to changing customer behaviors and market trends through regular updates and retraining, maintaining relevance and accuracy over time.</a:t>
            </a:r>
            <a:endParaRPr lang="en-US" sz="1400" dirty="0">
              <a:latin typeface="system-ui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15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25A08A-6B40-CDA2-874C-CBD30AB4C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2521332"/>
            <a:ext cx="6110048" cy="4339757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92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Light bulb on yellow background with sketched light beams and cord">
            <a:extLst>
              <a:ext uri="{FF2B5EF4-FFF2-40B4-BE49-F238E27FC236}">
                <a16:creationId xmlns:a16="http://schemas.microsoft.com/office/drawing/2014/main" id="{908D74A0-D8E9-3B87-F4A4-C454942C91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499" r="2" b="2"/>
          <a:stretch/>
        </p:blipFill>
        <p:spPr>
          <a:xfrm>
            <a:off x="6965341" y="1250342"/>
            <a:ext cx="4357316" cy="4357316"/>
          </a:xfrm>
          <a:custGeom>
            <a:avLst/>
            <a:gdLst/>
            <a:ahLst/>
            <a:cxnLst/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12855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C674C2-9142-3156-CE1D-60A318CDA2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20" r="36580"/>
          <a:stretch/>
        </p:blipFill>
        <p:spPr>
          <a:xfrm>
            <a:off x="-1" y="10"/>
            <a:ext cx="6096001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35D03616-DDAC-8A04-EAA4-4B785713F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74117"/>
            <a:ext cx="6096001" cy="3689633"/>
          </a:xfrm>
          <a:prstGeom prst="rect">
            <a:avLst/>
          </a:prstGeom>
          <a:gradFill>
            <a:gsLst>
              <a:gs pos="57000">
                <a:schemeClr val="accent1">
                  <a:lumMod val="60000"/>
                  <a:lumOff val="40000"/>
                  <a:alpha val="91000"/>
                </a:schemeClr>
              </a:gs>
              <a:gs pos="2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D248C-28BF-93EF-87F0-9993162F7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9448" y="762000"/>
            <a:ext cx="4219149" cy="53340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600" b="1" dirty="0">
                <a:latin typeface="system-ui"/>
              </a:rPr>
              <a:t>Assumptions:</a:t>
            </a:r>
            <a:endParaRPr lang="en-US" sz="1600" dirty="0">
              <a:latin typeface="system-ui"/>
            </a:endParaRPr>
          </a:p>
          <a:p>
            <a:pPr>
              <a:lnSpc>
                <a:spcPct val="110000"/>
              </a:lnSpc>
            </a:pPr>
            <a:r>
              <a:rPr lang="en-US" sz="1400" dirty="0">
                <a:latin typeface="system-ui"/>
              </a:rPr>
              <a:t>Assumed that customer purchase behavior remains consistent over time.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latin typeface="system-ui"/>
              </a:rPr>
              <a:t>Assumed that the dataset is representative of the entire customer base.</a:t>
            </a:r>
          </a:p>
          <a:p>
            <a:pPr>
              <a:lnSpc>
                <a:spcPct val="110000"/>
              </a:lnSpc>
            </a:pPr>
            <a:endParaRPr lang="en-US" sz="1400" dirty="0">
              <a:latin typeface="system-ui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600" b="1" dirty="0">
                <a:latin typeface="system-ui"/>
              </a:rPr>
              <a:t>Limitations:</a:t>
            </a:r>
            <a:endParaRPr lang="en-US" sz="1600" dirty="0">
              <a:latin typeface="system-ui"/>
            </a:endParaRPr>
          </a:p>
          <a:p>
            <a:pPr>
              <a:lnSpc>
                <a:spcPct val="110000"/>
              </a:lnSpc>
            </a:pPr>
            <a:r>
              <a:rPr lang="en-US" sz="1400" dirty="0">
                <a:latin typeface="system-ui"/>
              </a:rPr>
              <a:t>Seasonal variations in purchase behavior were not fully accounted for, potentially impacting the accuracy of long-term predictions.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latin typeface="system-ui"/>
              </a:rPr>
              <a:t>Limited historical data may restrict the model's ability to capture evolving customer behavior accurately.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400" dirty="0">
              <a:latin typeface="system-ui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600" b="1" dirty="0">
                <a:latin typeface="system-ui"/>
              </a:rPr>
              <a:t>Challenges:</a:t>
            </a:r>
            <a:endParaRPr lang="en-US" sz="1600" dirty="0">
              <a:latin typeface="system-ui"/>
            </a:endParaRPr>
          </a:p>
          <a:p>
            <a:pPr>
              <a:lnSpc>
                <a:spcPct val="110000"/>
              </a:lnSpc>
            </a:pPr>
            <a:r>
              <a:rPr lang="en-US" sz="1400" dirty="0">
                <a:latin typeface="system-ui"/>
              </a:rPr>
              <a:t>Handling imbalanced classes in customer categories.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latin typeface="system-ui"/>
              </a:rPr>
              <a:t>Ensuring model generalization to new customer data and unseen scenarios.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latin typeface="system-ui"/>
              </a:rPr>
              <a:t>Addressing potential biases in the dataset, such as selection bias or data quality issues.</a:t>
            </a:r>
          </a:p>
          <a:p>
            <a:pPr>
              <a:lnSpc>
                <a:spcPct val="110000"/>
              </a:lnSpc>
            </a:pP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066859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52500" y="812042"/>
            <a:ext cx="4264686" cy="1092958"/>
          </a:xfrm>
        </p:spPr>
        <p:txBody>
          <a:bodyPr>
            <a:normAutofit/>
          </a:bodyPr>
          <a:lstStyle/>
          <a:p>
            <a:r>
              <a:rPr lang="en-US"/>
              <a:t>Implementation Plan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A4D85E-F98A-F670-16C3-7B2B0DA3A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17781"/>
            <a:ext cx="6096000" cy="3640219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245364" y="2285997"/>
            <a:ext cx="5605272" cy="38909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 dirty="0">
                <a:solidFill>
                  <a:srgbClr val="0D0D0D"/>
                </a:solidFill>
                <a:latin typeface="system-ui"/>
                <a:ea typeface="+mn-lt"/>
                <a:cs typeface="+mn-lt"/>
              </a:rPr>
              <a:t>Seamlessly deploy the trained classification model to the e-commerce platform, prioritizing scalability and real-time performance.</a:t>
            </a:r>
            <a:endParaRPr lang="en-US" sz="1400">
              <a:latin typeface="system-ui"/>
              <a:ea typeface="+mn-lt"/>
              <a:cs typeface="+mn-lt"/>
            </a:endParaRPr>
          </a:p>
          <a:p>
            <a:r>
              <a:rPr lang="en-US" sz="1400" dirty="0">
                <a:solidFill>
                  <a:srgbClr val="0D0D0D"/>
                </a:solidFill>
                <a:latin typeface="system-ui"/>
                <a:ea typeface="+mn-lt"/>
                <a:cs typeface="+mn-lt"/>
              </a:rPr>
              <a:t>Monitor and refine model performance metrics like accuracy and recall, iterating improvements based on data updates and feedback.</a:t>
            </a:r>
            <a:endParaRPr lang="en-US" sz="1400">
              <a:latin typeface="system-ui"/>
              <a:ea typeface="+mn-lt"/>
              <a:cs typeface="+mn-lt"/>
            </a:endParaRPr>
          </a:p>
          <a:p>
            <a:r>
              <a:rPr lang="en-US" sz="1400" dirty="0">
                <a:solidFill>
                  <a:srgbClr val="0D0D0D"/>
                </a:solidFill>
                <a:latin typeface="system-ui"/>
                <a:ea typeface="+mn-lt"/>
                <a:cs typeface="+mn-lt"/>
              </a:rPr>
              <a:t>Collaborate with marketing teams to implement personalized campaigns and product recommendations driven by customer segments identified through the model.</a:t>
            </a:r>
            <a:endParaRPr lang="en-US" sz="1400">
              <a:latin typeface="system-ui"/>
              <a:ea typeface="+mn-lt"/>
              <a:cs typeface="+mn-lt"/>
            </a:endParaRPr>
          </a:p>
          <a:p>
            <a:r>
              <a:rPr lang="en-US" sz="1400" dirty="0">
                <a:solidFill>
                  <a:srgbClr val="0D0D0D"/>
                </a:solidFill>
                <a:latin typeface="system-ui"/>
                <a:ea typeface="+mn-lt"/>
                <a:cs typeface="+mn-lt"/>
              </a:rPr>
              <a:t>Conduct regular evaluations and updates to maintain the model's effectiveness and alignment with evolving business goals.</a:t>
            </a:r>
            <a:endParaRPr lang="en-US" sz="1400" dirty="0">
              <a:latin typeface="system-ui"/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6" name="Picture 5" descr="Three arrows on bullseye">
            <a:extLst>
              <a:ext uri="{FF2B5EF4-FFF2-40B4-BE49-F238E27FC236}">
                <a16:creationId xmlns:a16="http://schemas.microsoft.com/office/drawing/2014/main" id="{220911F6-CA83-8D9C-70B0-CD6F063073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69" r="37518" b="5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591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52500" y="812042"/>
            <a:ext cx="4264686" cy="1092958"/>
          </a:xfrm>
        </p:spPr>
        <p:txBody>
          <a:bodyPr>
            <a:normAutofit/>
          </a:bodyPr>
          <a:lstStyle/>
          <a:p>
            <a:r>
              <a:rPr lang="en-US"/>
              <a:t>Ethical Assessment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A4D85E-F98A-F670-16C3-7B2B0DA3A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17781"/>
            <a:ext cx="6096000" cy="3640219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50164" y="2285997"/>
            <a:ext cx="4934712" cy="38909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 dirty="0">
                <a:solidFill>
                  <a:srgbClr val="0D0D0D"/>
                </a:solidFill>
                <a:latin typeface="system-ui"/>
                <a:ea typeface="+mn-lt"/>
                <a:cs typeface="+mn-lt"/>
              </a:rPr>
              <a:t>Data privacy, consent, and transparency were paramount, ensuring ethical usage of the model.</a:t>
            </a:r>
            <a:endParaRPr lang="en-US" sz="1400">
              <a:latin typeface="system-ui"/>
            </a:endParaRPr>
          </a:p>
          <a:p>
            <a:r>
              <a:rPr lang="en-US" sz="1400" dirty="0">
                <a:solidFill>
                  <a:srgbClr val="0D0D0D"/>
                </a:solidFill>
                <a:latin typeface="system-ui"/>
                <a:ea typeface="+mn-lt"/>
                <a:cs typeface="+mn-lt"/>
              </a:rPr>
              <a:t>The white paper draft meticulously explores data preparation, methodology, and future recommendations.</a:t>
            </a:r>
            <a:endParaRPr lang="en-US" sz="1400">
              <a:latin typeface="system-ui"/>
            </a:endParaRPr>
          </a:p>
          <a:p>
            <a:r>
              <a:rPr lang="en-US" sz="1400" dirty="0">
                <a:solidFill>
                  <a:srgbClr val="0D0D0D"/>
                </a:solidFill>
                <a:latin typeface="system-ui"/>
                <a:ea typeface="+mn-lt"/>
                <a:cs typeface="+mn-lt"/>
              </a:rPr>
              <a:t>Stakeholders gain a profound understanding of project objectives and strategic implications for business decisions.</a:t>
            </a:r>
            <a:endParaRPr lang="en-US" sz="1400" dirty="0">
              <a:latin typeface="system-ui"/>
            </a:endParaRPr>
          </a:p>
          <a:p>
            <a:pPr lvl="0">
              <a:lnSpc>
                <a:spcPct val="110000"/>
              </a:lnSpc>
            </a:pPr>
            <a:endParaRPr lang="en-US" sz="1500" dirty="0"/>
          </a:p>
        </p:txBody>
      </p:sp>
      <p:pic>
        <p:nvPicPr>
          <p:cNvPr id="6" name="Picture 5" descr="Light bulb on yellow background with sketched light beams and cord">
            <a:extLst>
              <a:ext uri="{FF2B5EF4-FFF2-40B4-BE49-F238E27FC236}">
                <a16:creationId xmlns:a16="http://schemas.microsoft.com/office/drawing/2014/main" id="{3111FA37-E9C4-EE64-5F54-03E0223C79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819" r="1495" b="3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426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74AEE6-9CA7-5247-DC34-99634247D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9F55FD1-95FA-98DA-84AA-145D29A53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adlock on computer motherboard">
            <a:extLst>
              <a:ext uri="{FF2B5EF4-FFF2-40B4-BE49-F238E27FC236}">
                <a16:creationId xmlns:a16="http://schemas.microsoft.com/office/drawing/2014/main" id="{9A7C6A1F-B69A-05F1-852E-F53A87A9FB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-2" b="15726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AC9EE06-57AF-0FF5-450C-2A606C23B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375140"/>
            <a:ext cx="12192000" cy="4488388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61814">
                <a:schemeClr val="accent1">
                  <a:lumMod val="60000"/>
                  <a:lumOff val="40000"/>
                  <a:alpha val="89000"/>
                </a:schemeClr>
              </a:gs>
              <a:gs pos="94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52500" y="3404558"/>
            <a:ext cx="7355457" cy="15601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952500" y="5610250"/>
            <a:ext cx="7172325" cy="756045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buNone/>
            </a:pPr>
            <a:r>
              <a:rPr lang="en-US"/>
              <a:t>https://www.kaggle.com/datasets/carrie1/ecommerce-data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6825" y="5292529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22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52500" y="812042"/>
            <a:ext cx="4264686" cy="1092958"/>
          </a:xfrm>
        </p:spPr>
        <p:txBody>
          <a:bodyPr>
            <a:normAutofit/>
          </a:bodyPr>
          <a:lstStyle/>
          <a:p>
            <a:r>
              <a:rPr lang="en-US"/>
              <a:t>Business Problem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A4D85E-F98A-F670-16C3-7B2B0DA3A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17781"/>
            <a:ext cx="6096000" cy="3640219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208788" y="2285997"/>
            <a:ext cx="5650992" cy="44243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1400" dirty="0">
                <a:solidFill>
                  <a:srgbClr val="0D0D0D"/>
                </a:solidFill>
                <a:latin typeface="system-ui"/>
                <a:ea typeface="+mn-lt"/>
                <a:cs typeface="+mn-lt"/>
              </a:rPr>
              <a:t>Understanding customer behavior is essential for optimizing marketing strategies and enhancing user experience in the dynamic e-commerce environment.</a:t>
            </a:r>
            <a:endParaRPr lang="en-US" sz="1400">
              <a:latin typeface="system-ui"/>
              <a:ea typeface="+mn-lt"/>
              <a:cs typeface="+mn-lt"/>
            </a:endParaRPr>
          </a:p>
          <a:p>
            <a:pPr algn="just"/>
            <a:r>
              <a:rPr lang="en-US" sz="1400" dirty="0">
                <a:solidFill>
                  <a:srgbClr val="0D0D0D"/>
                </a:solidFill>
                <a:latin typeface="system-ui"/>
                <a:ea typeface="+mn-lt"/>
                <a:cs typeface="+mn-lt"/>
              </a:rPr>
              <a:t>The project addresses the business problem by developing a data-driven classification system to categorize customers based on their purchase habits.</a:t>
            </a:r>
            <a:endParaRPr lang="en-US" sz="1400">
              <a:latin typeface="system-ui"/>
              <a:ea typeface="+mn-lt"/>
              <a:cs typeface="+mn-lt"/>
            </a:endParaRPr>
          </a:p>
          <a:p>
            <a:pPr algn="just"/>
            <a:r>
              <a:rPr lang="en-US" sz="1400" dirty="0">
                <a:solidFill>
                  <a:srgbClr val="0D0D0D"/>
                </a:solidFill>
                <a:latin typeface="system-ui"/>
                <a:ea typeface="+mn-lt"/>
                <a:cs typeface="+mn-lt"/>
              </a:rPr>
              <a:t>Analyzing an E-commerce database with records of purchases made by approximately 4000 customers over a year is central to this project's objectives.</a:t>
            </a:r>
            <a:endParaRPr lang="en-US" sz="1400">
              <a:latin typeface="system-ui"/>
              <a:ea typeface="+mn-lt"/>
              <a:cs typeface="+mn-lt"/>
            </a:endParaRPr>
          </a:p>
          <a:p>
            <a:pPr algn="just"/>
            <a:r>
              <a:rPr lang="en-US" sz="1400" dirty="0">
                <a:solidFill>
                  <a:srgbClr val="0D0D0D"/>
                </a:solidFill>
                <a:latin typeface="system-ui"/>
                <a:ea typeface="+mn-lt"/>
                <a:cs typeface="+mn-lt"/>
              </a:rPr>
              <a:t>The goal is to create targeted marketing strategies and personalized recommendations through insightful customer categorization.</a:t>
            </a:r>
            <a:endParaRPr lang="en-US" sz="1400" dirty="0">
              <a:latin typeface="system-ui"/>
              <a:ea typeface="+mn-lt"/>
              <a:cs typeface="+mn-lt"/>
            </a:endParaRPr>
          </a:p>
          <a:p>
            <a:pPr lvl="0">
              <a:lnSpc>
                <a:spcPct val="110000"/>
              </a:lnSpc>
            </a:pPr>
            <a:endParaRPr lang="en-US" sz="1500"/>
          </a:p>
        </p:txBody>
      </p:sp>
      <p:pic>
        <p:nvPicPr>
          <p:cNvPr id="6" name="Picture 5" descr="Graph">
            <a:extLst>
              <a:ext uri="{FF2B5EF4-FFF2-40B4-BE49-F238E27FC236}">
                <a16:creationId xmlns:a16="http://schemas.microsoft.com/office/drawing/2014/main" id="{D51F0267-AD7A-9BC0-4969-80418503C2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67" r="23480" b="4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493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52500" y="812042"/>
            <a:ext cx="4264686" cy="1092958"/>
          </a:xfrm>
        </p:spPr>
        <p:txBody>
          <a:bodyPr>
            <a:normAutofit/>
          </a:bodyPr>
          <a:lstStyle/>
          <a:p>
            <a:r>
              <a:rPr lang="en-US" sz="2400"/>
              <a:t>Background/History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A4D85E-F98A-F670-16C3-7B2B0DA3A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17781"/>
            <a:ext cx="6096000" cy="3640219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37972" y="2285997"/>
            <a:ext cx="5044440" cy="38909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1400" dirty="0">
                <a:solidFill>
                  <a:srgbClr val="0D0D0D"/>
                </a:solidFill>
                <a:latin typeface="system-ui"/>
                <a:ea typeface="+mn-lt"/>
                <a:cs typeface="+mn-lt"/>
              </a:rPr>
              <a:t>E-commerce platforms offer valuable insights from vast transactional data about customer preferences and trends.</a:t>
            </a:r>
            <a:endParaRPr lang="en-US" sz="1400">
              <a:latin typeface="system-ui"/>
              <a:ea typeface="+mn-lt"/>
              <a:cs typeface="+mn-lt"/>
            </a:endParaRPr>
          </a:p>
          <a:p>
            <a:pPr algn="just"/>
            <a:r>
              <a:rPr lang="en-US" sz="1400" dirty="0">
                <a:solidFill>
                  <a:srgbClr val="0D0D0D"/>
                </a:solidFill>
                <a:latin typeface="system-ui"/>
                <a:ea typeface="+mn-lt"/>
                <a:cs typeface="+mn-lt"/>
              </a:rPr>
              <a:t>Traditional marketing strategies often miss individual customer behavior nuances due to lack of granularity.</a:t>
            </a:r>
            <a:endParaRPr lang="en-US" sz="1400">
              <a:latin typeface="system-ui"/>
              <a:ea typeface="+mn-lt"/>
              <a:cs typeface="+mn-lt"/>
            </a:endParaRPr>
          </a:p>
          <a:p>
            <a:pPr algn="just"/>
            <a:r>
              <a:rPr lang="en-US" sz="1400" dirty="0">
                <a:solidFill>
                  <a:srgbClr val="0D0D0D"/>
                </a:solidFill>
                <a:latin typeface="system-ui"/>
                <a:ea typeface="+mn-lt"/>
                <a:cs typeface="+mn-lt"/>
              </a:rPr>
              <a:t>This project utilizes machine learning to categorize customers, empowering businesses to personalize offerings and promotions effectively.</a:t>
            </a:r>
            <a:endParaRPr lang="en-US" sz="1400" dirty="0">
              <a:latin typeface="system-ui"/>
              <a:ea typeface="+mn-lt"/>
              <a:cs typeface="+mn-lt"/>
            </a:endParaRPr>
          </a:p>
          <a:p>
            <a:pPr lvl="0">
              <a:lnSpc>
                <a:spcPct val="110000"/>
              </a:lnSpc>
            </a:pPr>
            <a:endParaRPr lang="en-US" sz="1700"/>
          </a:p>
        </p:txBody>
      </p:sp>
      <p:pic>
        <p:nvPicPr>
          <p:cNvPr id="6" name="Picture 5" descr="Light bulb on yellow background with sketched light beams and cord">
            <a:extLst>
              <a:ext uri="{FF2B5EF4-FFF2-40B4-BE49-F238E27FC236}">
                <a16:creationId xmlns:a16="http://schemas.microsoft.com/office/drawing/2014/main" id="{B43BAC23-C8D3-A588-1E56-66E97C4098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819" r="1495" b="3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35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Programming data on computer monitor">
            <a:extLst>
              <a:ext uri="{FF2B5EF4-FFF2-40B4-BE49-F238E27FC236}">
                <a16:creationId xmlns:a16="http://schemas.microsoft.com/office/drawing/2014/main" id="{4B825403-752F-336B-5656-4AA7F6D2A8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744" r="1901"/>
          <a:stretch/>
        </p:blipFill>
        <p:spPr>
          <a:xfrm>
            <a:off x="1" y="2520"/>
            <a:ext cx="6096000" cy="6855480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E51ADB7-9C8F-9DB1-6888-686E18BE3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343" y="125160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20000"/>
                </a:schemeClr>
              </a:gs>
              <a:gs pos="7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B93A77-9FA6-7409-5502-8F91A20BE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056" y="2288754"/>
            <a:ext cx="3629891" cy="228301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Dataset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C4F90-2839-4E95-8A83-D5042CEC8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9448" y="762000"/>
            <a:ext cx="4219149" cy="5334000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10000"/>
              </a:lnSpc>
            </a:pPr>
            <a:endParaRPr lang="en-US" sz="1400" dirty="0">
              <a:latin typeface="system-ui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400" b="1" err="1">
                <a:latin typeface="system-ui"/>
              </a:rPr>
              <a:t>InvoiceNo</a:t>
            </a:r>
            <a:r>
              <a:rPr lang="en-US" sz="1400" dirty="0">
                <a:latin typeface="system-ui"/>
              </a:rPr>
              <a:t>: Invoice number. 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en-US" sz="1400" dirty="0">
              <a:latin typeface="system-ui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400" b="1" err="1">
                <a:latin typeface="system-ui"/>
              </a:rPr>
              <a:t>StockCode</a:t>
            </a:r>
            <a:r>
              <a:rPr lang="en-US" sz="1400" b="1" dirty="0">
                <a:latin typeface="system-ui"/>
              </a:rPr>
              <a:t>: </a:t>
            </a:r>
            <a:r>
              <a:rPr lang="en-US" sz="1400" dirty="0">
                <a:latin typeface="system-ui"/>
              </a:rPr>
              <a:t>Product (item) code. 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en-US" sz="1400" dirty="0">
              <a:latin typeface="system-ui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400" b="1" dirty="0">
                <a:latin typeface="system-ui"/>
              </a:rPr>
              <a:t>Description: </a:t>
            </a:r>
            <a:r>
              <a:rPr lang="en-US" sz="1400" dirty="0">
                <a:latin typeface="system-ui"/>
              </a:rPr>
              <a:t>Product (item) name.</a:t>
            </a:r>
          </a:p>
          <a:p>
            <a:pPr marL="0" indent="0" algn="just">
              <a:lnSpc>
                <a:spcPct val="110000"/>
              </a:lnSpc>
              <a:buNone/>
            </a:pPr>
            <a:br>
              <a:rPr lang="en-US" sz="1400" dirty="0">
                <a:latin typeface="system-ui"/>
              </a:rPr>
            </a:br>
            <a:r>
              <a:rPr lang="en-US" sz="1400" b="1" dirty="0">
                <a:latin typeface="system-ui"/>
              </a:rPr>
              <a:t>Quantity: </a:t>
            </a:r>
            <a:r>
              <a:rPr lang="en-US" sz="1400" dirty="0">
                <a:latin typeface="system-ui"/>
              </a:rPr>
              <a:t>The quantities of each product (item) per transaction. Numeric.</a:t>
            </a:r>
          </a:p>
          <a:p>
            <a:pPr marL="0" indent="0" algn="just">
              <a:lnSpc>
                <a:spcPct val="110000"/>
              </a:lnSpc>
              <a:buNone/>
            </a:pPr>
            <a:br>
              <a:rPr lang="en-US" sz="1400" dirty="0">
                <a:latin typeface="system-ui"/>
              </a:rPr>
            </a:br>
            <a:r>
              <a:rPr lang="en-US" sz="1400" b="1" err="1">
                <a:latin typeface="system-ui"/>
              </a:rPr>
              <a:t>InvoiceDate</a:t>
            </a:r>
            <a:r>
              <a:rPr lang="en-US" sz="1400" b="1" dirty="0">
                <a:latin typeface="system-ui"/>
              </a:rPr>
              <a:t>: </a:t>
            </a:r>
            <a:r>
              <a:rPr lang="en-US" sz="1400" dirty="0">
                <a:latin typeface="system-ui"/>
              </a:rPr>
              <a:t>Invoice Date and time. Numeric, the day and time when each transaction was generated.</a:t>
            </a:r>
          </a:p>
          <a:p>
            <a:pPr marL="0" indent="0" algn="just">
              <a:lnSpc>
                <a:spcPct val="110000"/>
              </a:lnSpc>
              <a:buNone/>
            </a:pPr>
            <a:br>
              <a:rPr lang="en-US" sz="1400" dirty="0">
                <a:latin typeface="system-ui"/>
              </a:rPr>
            </a:br>
            <a:r>
              <a:rPr lang="en-US" sz="1400" b="1" err="1">
                <a:latin typeface="system-ui"/>
              </a:rPr>
              <a:t>UnitPrice</a:t>
            </a:r>
            <a:r>
              <a:rPr lang="en-US" sz="1400" b="1" dirty="0">
                <a:latin typeface="system-ui"/>
              </a:rPr>
              <a:t>: </a:t>
            </a:r>
            <a:r>
              <a:rPr lang="en-US" sz="1400" dirty="0">
                <a:latin typeface="system-ui"/>
              </a:rPr>
              <a:t>Unit price. Numeric, Product price per unit in sterling.</a:t>
            </a:r>
          </a:p>
          <a:p>
            <a:pPr marL="0" indent="0" algn="just">
              <a:lnSpc>
                <a:spcPct val="110000"/>
              </a:lnSpc>
              <a:buNone/>
            </a:pPr>
            <a:br>
              <a:rPr lang="en-US" sz="1400" dirty="0">
                <a:latin typeface="system-ui"/>
              </a:rPr>
            </a:br>
            <a:r>
              <a:rPr lang="en-US" sz="1400" b="1" err="1">
                <a:latin typeface="system-ui"/>
              </a:rPr>
              <a:t>CustomerID</a:t>
            </a:r>
            <a:r>
              <a:rPr lang="en-US" sz="1400" b="1" dirty="0">
                <a:latin typeface="system-ui"/>
              </a:rPr>
              <a:t>: </a:t>
            </a:r>
            <a:r>
              <a:rPr lang="en-US" sz="1400" dirty="0">
                <a:latin typeface="system-ui"/>
              </a:rPr>
              <a:t>Customer number. Nominal, a 5-digit integral number uniquely assigned to each customer.</a:t>
            </a:r>
          </a:p>
          <a:p>
            <a:pPr marL="0" indent="0" algn="just">
              <a:lnSpc>
                <a:spcPct val="110000"/>
              </a:lnSpc>
              <a:buNone/>
            </a:pPr>
            <a:br>
              <a:rPr lang="en-US" sz="1400" dirty="0">
                <a:latin typeface="system-ui"/>
              </a:rPr>
            </a:br>
            <a:r>
              <a:rPr lang="en-US" sz="1400" b="1" dirty="0">
                <a:latin typeface="system-ui"/>
              </a:rPr>
              <a:t>Country: </a:t>
            </a:r>
            <a:r>
              <a:rPr lang="en-US" sz="1400" dirty="0">
                <a:latin typeface="system-ui"/>
              </a:rPr>
              <a:t>Country name. Nominally, the name of the country where each customer lives.</a:t>
            </a:r>
            <a:r>
              <a:rPr lang="en-US" sz="1400" b="1" dirty="0">
                <a:latin typeface="system-ui"/>
              </a:rPr>
              <a:t> </a:t>
            </a:r>
            <a:endParaRPr lang="en-US" sz="1400" dirty="0">
              <a:latin typeface="system-ui"/>
            </a:endParaRPr>
          </a:p>
          <a:p>
            <a:pPr>
              <a:lnSpc>
                <a:spcPct val="110000"/>
              </a:lnSpc>
            </a:pP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2268916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pie chart with numbers and a number of percentages&#10;&#10;Description automatically generated">
            <a:extLst>
              <a:ext uri="{FF2B5EF4-FFF2-40B4-BE49-F238E27FC236}">
                <a16:creationId xmlns:a16="http://schemas.microsoft.com/office/drawing/2014/main" id="{C73FA799-3BF9-D2F2-C0B1-697D3F239A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612" y="-3"/>
            <a:ext cx="9607321" cy="3875572"/>
          </a:xfrm>
        </p:spPr>
      </p:pic>
      <p:pic>
        <p:nvPicPr>
          <p:cNvPr id="5" name="Picture 4" descr="A map of the world&#10;&#10;Description automatically generated">
            <a:extLst>
              <a:ext uri="{FF2B5EF4-FFF2-40B4-BE49-F238E27FC236}">
                <a16:creationId xmlns:a16="http://schemas.microsoft.com/office/drawing/2014/main" id="{9C6A26FB-90FB-86EE-5634-A3EA66F6B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71092"/>
            <a:ext cx="12192000" cy="3079635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371E6C9-54A2-9D2F-80B1-95A68C626C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180302"/>
              </p:ext>
            </p:extLst>
          </p:nvPr>
        </p:nvGraphicFramePr>
        <p:xfrm>
          <a:off x="923" y="2155"/>
          <a:ext cx="3288077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8077">
                  <a:extLst>
                    <a:ext uri="{9D8B030D-6E8A-4147-A177-3AD203B41FA5}">
                      <a16:colId xmlns:a16="http://schemas.microsoft.com/office/drawing/2014/main" val="2629952869"/>
                    </a:ext>
                  </a:extLst>
                </a:gridCol>
              </a:tblGrid>
              <a:tr h="53496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Data Explanation and Analysis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918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65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blue and white lines&#10;&#10;Description automatically generated">
            <a:extLst>
              <a:ext uri="{FF2B5EF4-FFF2-40B4-BE49-F238E27FC236}">
                <a16:creationId xmlns:a16="http://schemas.microsoft.com/office/drawing/2014/main" id="{69624131-61AC-3DB6-C822-5C8661DDE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3" y="0"/>
            <a:ext cx="6080409" cy="67040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6D88EF-C78B-6276-9ECD-F5C8BDDDF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201" y="0"/>
            <a:ext cx="7174022" cy="6719455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5BAE09C-EFAC-FD7A-4B6B-77E04CADF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550350"/>
              </p:ext>
            </p:extLst>
          </p:nvPr>
        </p:nvGraphicFramePr>
        <p:xfrm>
          <a:off x="591312" y="0"/>
          <a:ext cx="3800149" cy="585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0149">
                  <a:extLst>
                    <a:ext uri="{9D8B030D-6E8A-4147-A177-3AD203B41FA5}">
                      <a16:colId xmlns:a16="http://schemas.microsoft.com/office/drawing/2014/main" val="2629952869"/>
                    </a:ext>
                  </a:extLst>
                </a:gridCol>
              </a:tblGrid>
              <a:tr h="58521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Data Explanation and Analysis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918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5935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DB4096E-2B1C-9DBA-CC7A-23005249F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97" y="-1542"/>
            <a:ext cx="7585936" cy="4444233"/>
          </a:xfrm>
          <a:prstGeom prst="rect">
            <a:avLst/>
          </a:prstGeom>
        </p:spPr>
      </p:pic>
      <p:pic>
        <p:nvPicPr>
          <p:cNvPr id="7" name="Picture 6" descr="A graph showing the results of a training course&#10;&#10;Description automatically generated">
            <a:extLst>
              <a:ext uri="{FF2B5EF4-FFF2-40B4-BE49-F238E27FC236}">
                <a16:creationId xmlns:a16="http://schemas.microsoft.com/office/drawing/2014/main" id="{A0020897-614E-033D-A1FE-F880D3AFB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4160" y="-2405"/>
            <a:ext cx="4545253" cy="2960446"/>
          </a:xfrm>
          <a:prstGeom prst="rect">
            <a:avLst/>
          </a:prstGeom>
        </p:spPr>
      </p:pic>
      <p:pic>
        <p:nvPicPr>
          <p:cNvPr id="8" name="Picture 7" descr="A graph showing the results of training&#10;&#10;Description automatically generated">
            <a:extLst>
              <a:ext uri="{FF2B5EF4-FFF2-40B4-BE49-F238E27FC236}">
                <a16:creationId xmlns:a16="http://schemas.microsoft.com/office/drawing/2014/main" id="{7DCDBE0A-3622-3690-5827-17FC642565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0914" y="2958717"/>
            <a:ext cx="4525625" cy="3880809"/>
          </a:xfrm>
          <a:prstGeom prst="rect">
            <a:avLst/>
          </a:prstGeom>
        </p:spPr>
      </p:pic>
      <p:pic>
        <p:nvPicPr>
          <p:cNvPr id="9" name="Picture 8" descr="A graph showing the growth of a logistic regression learning curve&#10;&#10;Description automatically generated">
            <a:extLst>
              <a:ext uri="{FF2B5EF4-FFF2-40B4-BE49-F238E27FC236}">
                <a16:creationId xmlns:a16="http://schemas.microsoft.com/office/drawing/2014/main" id="{07BF0ED4-5323-EDD1-4F3D-99B03ECEBB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155" y="4439131"/>
            <a:ext cx="3465946" cy="2428588"/>
          </a:xfrm>
          <a:prstGeom prst="rect">
            <a:avLst/>
          </a:prstGeom>
        </p:spPr>
      </p:pic>
      <p:pic>
        <p:nvPicPr>
          <p:cNvPr id="10" name="Picture 9" descr="A screenshot of a graph&#10;&#10;Description automatically generated">
            <a:extLst>
              <a:ext uri="{FF2B5EF4-FFF2-40B4-BE49-F238E27FC236}">
                <a16:creationId xmlns:a16="http://schemas.microsoft.com/office/drawing/2014/main" id="{8F4B684D-AD9D-C440-864D-15C12E4361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6805" y="4437496"/>
            <a:ext cx="4193119" cy="2454949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0504550-86A5-8FF6-702F-AD718782F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668947"/>
              </p:ext>
            </p:extLst>
          </p:nvPr>
        </p:nvGraphicFramePr>
        <p:xfrm>
          <a:off x="4005072" y="0"/>
          <a:ext cx="4080568" cy="682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0568">
                  <a:extLst>
                    <a:ext uri="{9D8B030D-6E8A-4147-A177-3AD203B41FA5}">
                      <a16:colId xmlns:a16="http://schemas.microsoft.com/office/drawing/2014/main" val="2629952869"/>
                    </a:ext>
                  </a:extLst>
                </a:gridCol>
              </a:tblGrid>
              <a:tr h="68275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Method  and Results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918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350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FAF2601-1B33-0F4C-FD51-53D83E2F1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7370" y="0"/>
            <a:ext cx="12522134" cy="6850303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FD672EC-408D-4C52-F66E-AAB3FB8262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203491"/>
              </p:ext>
            </p:extLst>
          </p:nvPr>
        </p:nvGraphicFramePr>
        <p:xfrm>
          <a:off x="7784592" y="5145024"/>
          <a:ext cx="4080568" cy="768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0568">
                  <a:extLst>
                    <a:ext uri="{9D8B030D-6E8A-4147-A177-3AD203B41FA5}">
                      <a16:colId xmlns:a16="http://schemas.microsoft.com/office/drawing/2014/main" val="2629952869"/>
                    </a:ext>
                  </a:extLst>
                </a:gridCol>
              </a:tblGrid>
              <a:tr h="76809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Methods and Results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918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9666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A1F0AB-8C99-4E2F-4EED-313E6001F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4330"/>
            <a:ext cx="7589213" cy="6488005"/>
          </a:xfrm>
          <a:prstGeom prst="rect">
            <a:avLst/>
          </a:prstGeom>
        </p:spPr>
      </p:pic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AA788F32-A763-37B0-F1BB-CF15968CC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2482" y="21745"/>
            <a:ext cx="8260003" cy="6822208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727C71D-7103-EC7D-1EF3-FA291B6C2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291469"/>
              </p:ext>
            </p:extLst>
          </p:nvPr>
        </p:nvGraphicFramePr>
        <p:xfrm>
          <a:off x="0" y="24384"/>
          <a:ext cx="4080568" cy="682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0568">
                  <a:extLst>
                    <a:ext uri="{9D8B030D-6E8A-4147-A177-3AD203B41FA5}">
                      <a16:colId xmlns:a16="http://schemas.microsoft.com/office/drawing/2014/main" val="2629952869"/>
                    </a:ext>
                  </a:extLst>
                </a:gridCol>
              </a:tblGrid>
              <a:tr h="68275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Methods &amp; Results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918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50216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AnalogousFromDarkSeedLeftStep">
      <a:dk1>
        <a:srgbClr val="000000"/>
      </a:dk1>
      <a:lt1>
        <a:srgbClr val="FFFFFF"/>
      </a:lt1>
      <a:dk2>
        <a:srgbClr val="412F24"/>
      </a:dk2>
      <a:lt2>
        <a:srgbClr val="E8E6E2"/>
      </a:lt2>
      <a:accent1>
        <a:srgbClr val="2975E7"/>
      </a:accent1>
      <a:accent2>
        <a:srgbClr val="17B2D5"/>
      </a:accent2>
      <a:accent3>
        <a:srgbClr val="20B693"/>
      </a:accent3>
      <a:accent4>
        <a:srgbClr val="14BC4F"/>
      </a:accent4>
      <a:accent5>
        <a:srgbClr val="2BBA21"/>
      </a:accent5>
      <a:accent6>
        <a:srgbClr val="62B614"/>
      </a:accent6>
      <a:hlink>
        <a:srgbClr val="32963C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AfterglowVTI</vt:lpstr>
      <vt:lpstr>Data-Driven Customer Classification for E-commerce Optimization  By Kausik Chattapadhyay 04/28/2024  </vt:lpstr>
      <vt:lpstr>Business Problem</vt:lpstr>
      <vt:lpstr>Background/History</vt:lpstr>
      <vt:lpstr>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Analysis</vt:lpstr>
      <vt:lpstr>Conclusion</vt:lpstr>
      <vt:lpstr>Limitations</vt:lpstr>
      <vt:lpstr>Limitations</vt:lpstr>
      <vt:lpstr>PowerPoint Presentation</vt:lpstr>
      <vt:lpstr>Implementation Plan</vt:lpstr>
      <vt:lpstr>Ethical Assessment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revision>226</cp:revision>
  <dcterms:created xsi:type="dcterms:W3CDTF">2024-04-23T20:43:41Z</dcterms:created>
  <dcterms:modified xsi:type="dcterms:W3CDTF">2024-05-03T20:43:13Z</dcterms:modified>
</cp:coreProperties>
</file>