
<file path=[Content_Types].xml><?xml version="1.0" encoding="utf-8"?>
<Types xmlns="http://schemas.openxmlformats.org/package/2006/content-types">
  <Default Extension="bin" ContentType="application/vnd.openxmlformats-officedocument.oleObject"/>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4"/>
    <p:sldMasterId id="2147483659" r:id="rId5"/>
  </p:sldMasterIdLst>
  <p:notesMasterIdLst>
    <p:notesMasterId r:id="rId57"/>
  </p:notesMasterIdLst>
  <p:handoutMasterIdLst>
    <p:handoutMasterId r:id="rId58"/>
  </p:handoutMasterIdLst>
  <p:sldIdLst>
    <p:sldId id="472" r:id="rId6"/>
    <p:sldId id="408" r:id="rId7"/>
    <p:sldId id="409" r:id="rId8"/>
    <p:sldId id="410" r:id="rId9"/>
    <p:sldId id="411" r:id="rId10"/>
    <p:sldId id="412" r:id="rId11"/>
    <p:sldId id="413" r:id="rId12"/>
    <p:sldId id="473" r:id="rId13"/>
    <p:sldId id="474" r:id="rId14"/>
    <p:sldId id="475" r:id="rId15"/>
    <p:sldId id="414" r:id="rId16"/>
    <p:sldId id="415" r:id="rId17"/>
    <p:sldId id="416" r:id="rId18"/>
    <p:sldId id="417" r:id="rId19"/>
    <p:sldId id="452" r:id="rId20"/>
    <p:sldId id="419" r:id="rId21"/>
    <p:sldId id="480" r:id="rId22"/>
    <p:sldId id="481" r:id="rId23"/>
    <p:sldId id="422" r:id="rId24"/>
    <p:sldId id="423" r:id="rId25"/>
    <p:sldId id="476" r:id="rId26"/>
    <p:sldId id="424" r:id="rId27"/>
    <p:sldId id="425" r:id="rId28"/>
    <p:sldId id="426" r:id="rId29"/>
    <p:sldId id="427" r:id="rId30"/>
    <p:sldId id="428" r:id="rId31"/>
    <p:sldId id="429" r:id="rId32"/>
    <p:sldId id="430" r:id="rId33"/>
    <p:sldId id="431" r:id="rId34"/>
    <p:sldId id="432" r:id="rId35"/>
    <p:sldId id="433" r:id="rId36"/>
    <p:sldId id="434" r:id="rId37"/>
    <p:sldId id="435" r:id="rId38"/>
    <p:sldId id="436" r:id="rId39"/>
    <p:sldId id="437" r:id="rId40"/>
    <p:sldId id="438" r:id="rId41"/>
    <p:sldId id="439" r:id="rId42"/>
    <p:sldId id="440" r:id="rId43"/>
    <p:sldId id="453" r:id="rId44"/>
    <p:sldId id="441" r:id="rId45"/>
    <p:sldId id="477" r:id="rId46"/>
    <p:sldId id="443" r:id="rId47"/>
    <p:sldId id="478" r:id="rId48"/>
    <p:sldId id="444" r:id="rId49"/>
    <p:sldId id="445" r:id="rId50"/>
    <p:sldId id="446" r:id="rId51"/>
    <p:sldId id="448" r:id="rId52"/>
    <p:sldId id="479" r:id="rId53"/>
    <p:sldId id="450" r:id="rId54"/>
    <p:sldId id="449" r:id="rId55"/>
    <p:sldId id="298" r:id="rId56"/>
  </p:sldIdLst>
  <p:sldSz cx="9144000" cy="6858000" type="screen4x3"/>
  <p:notesSz cx="6858000" cy="9144000"/>
  <p:embeddedFontLst>
    <p:embeddedFont>
      <p:font typeface="Noto Sans Symbols" panose="020B0604020202020204" charset="0"/>
      <p:regular r:id="rId59"/>
      <p:bold r:id="rId60"/>
      <p:italic r:id="rId61"/>
      <p:boldItalic r:id="rId62"/>
    </p:embeddedFont>
    <p:embeddedFont>
      <p:font typeface="Verdana" panose="020B0604030504040204" pitchFamily="34"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9" userDrawn="1">
          <p15:clr>
            <a:srgbClr val="A4A3A4"/>
          </p15:clr>
        </p15:guide>
        <p15:guide id="2" pos="295" userDrawn="1">
          <p15:clr>
            <a:srgbClr val="A4A3A4"/>
          </p15:clr>
        </p15:guide>
        <p15:guide id="4" orient="horz" pos="119" userDrawn="1">
          <p15:clr>
            <a:srgbClr val="A4A3A4"/>
          </p15:clr>
        </p15:guide>
        <p15:guide id="6" orient="horz" pos="981" userDrawn="1">
          <p15:clr>
            <a:srgbClr val="A4A3A4"/>
          </p15:clr>
        </p15:guide>
        <p15:guide id="9" pos="54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 id="7" name="Buonanno, Lena" initials="BL" lastIdx="22" clrIdx="7">
    <p:extLst>
      <p:ext uri="{19B8F6BF-5375-455C-9EA6-DF929625EA0E}">
        <p15:presenceInfo xmlns:p15="http://schemas.microsoft.com/office/powerpoint/2012/main" userId="S::lena.buonanno@pearson.com::b7db25ab-1acc-4b12-b56c-c0da7966ba58" providerId="AD"/>
      </p:ext>
    </p:extLst>
  </p:cmAuthor>
  <p:cmAuthor id="8" name="Sherla, Bhanuprakash" initials="SB" lastIdx="1" clrIdx="8">
    <p:extLst>
      <p:ext uri="{19B8F6BF-5375-455C-9EA6-DF929625EA0E}">
        <p15:presenceInfo xmlns:p15="http://schemas.microsoft.com/office/powerpoint/2012/main" userId="S::bhanuprakash.sherla1@pearson.com::5b20508d-6c0f-42af-b8db-6b4d3ca3fbf6" providerId="AD"/>
      </p:ext>
    </p:extLst>
  </p:cmAuthor>
  <p:cmAuthor id="9" name="mike casey" initials="mc" lastIdx="14" clrIdx="9">
    <p:extLst>
      <p:ext uri="{19B8F6BF-5375-455C-9EA6-DF929625EA0E}">
        <p15:presenceInfo xmlns:p15="http://schemas.microsoft.com/office/powerpoint/2012/main" userId="f2cf422709588120" providerId="Windows Live"/>
      </p:ext>
    </p:extLst>
  </p:cmAuthor>
  <p:cmAuthor id="10" name="Mike K Casey " initials="MKC" lastIdx="2" clrIdx="10">
    <p:extLst>
      <p:ext uri="{19B8F6BF-5375-455C-9EA6-DF929625EA0E}">
        <p15:presenceInfo xmlns:p15="http://schemas.microsoft.com/office/powerpoint/2012/main" userId="S-1-5-21-651466693-4105645161-1697256129-3244" providerId="AD"/>
      </p:ext>
    </p:extLst>
  </p:cmAuthor>
  <p:cmAuthor id="11" name="Edward Vincent" initials="EV" lastIdx="29" clrIdx="11">
    <p:extLst>
      <p:ext uri="{19B8F6BF-5375-455C-9EA6-DF929625EA0E}">
        <p15:presenceInfo xmlns:p15="http://schemas.microsoft.com/office/powerpoint/2012/main" userId="S-1-5-21-617317731-1927854996-104450171-146641" providerId="AD"/>
      </p:ext>
    </p:extLst>
  </p:cmAuthor>
  <p:cmAuthor id="12" name="CE" initials="CE" lastIdx="1" clrIdx="12">
    <p:extLst>
      <p:ext uri="{19B8F6BF-5375-455C-9EA6-DF929625EA0E}">
        <p15:presenceInfo xmlns:p15="http://schemas.microsoft.com/office/powerpoint/2012/main" userId="C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D71941-9AFB-49B0-B305-92E33FF86A87}" v="2" dt="2024-03-23T06:29:17.084"/>
  </p1510:revLst>
</p1510:revInfo>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57" autoAdjust="0"/>
    <p:restoredTop sz="55515" autoAdjust="0"/>
  </p:normalViewPr>
  <p:slideViewPr>
    <p:cSldViewPr snapToGrid="0" snapToObjects="1">
      <p:cViewPr varScale="1">
        <p:scale>
          <a:sx n="110" d="100"/>
          <a:sy n="110" d="100"/>
        </p:scale>
        <p:origin x="1446" y="108"/>
      </p:cViewPr>
      <p:guideLst>
        <p:guide orient="horz" pos="799"/>
        <p:guide pos="295"/>
        <p:guide orient="horz" pos="119"/>
        <p:guide orient="horz" pos="981"/>
        <p:guide pos="5465"/>
      </p:guideLst>
    </p:cSldViewPr>
  </p:slideViewPr>
  <p:outlineViewPr>
    <p:cViewPr>
      <p:scale>
        <a:sx n="33" d="100"/>
        <a:sy n="33" d="100"/>
      </p:scale>
      <p:origin x="0" y="-35664"/>
    </p:cViewPr>
  </p:outlineViewPr>
  <p:notesTextViewPr>
    <p:cViewPr>
      <p:scale>
        <a:sx n="100" d="100"/>
        <a:sy n="100" d="100"/>
      </p:scale>
      <p:origin x="0" y="0"/>
    </p:cViewPr>
  </p:notesTextViewPr>
  <p:sorterViewPr>
    <p:cViewPr>
      <p:scale>
        <a:sx n="100" d="100"/>
        <a:sy n="100" d="100"/>
      </p:scale>
      <p:origin x="0" y="-334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font" Target="fonts/font5.fntdata"/><Relationship Id="rId6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handoutMaster" Target="handoutMasters/handoutMaster1.xml"/><Relationship Id="rId66" Type="http://schemas.openxmlformats.org/officeDocument/2006/relationships/font" Target="fonts/font8.fntdata"/><Relationship Id="rId5" Type="http://schemas.openxmlformats.org/officeDocument/2006/relationships/slideMaster" Target="slideMasters/slideMaster2.xml"/><Relationship Id="rId61" Type="http://schemas.openxmlformats.org/officeDocument/2006/relationships/font" Target="fonts/font3.fntdata"/><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font" Target="fonts/font6.fntdata"/><Relationship Id="rId69"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font" Target="fonts/font1.fntdata"/><Relationship Id="rId67" Type="http://schemas.openxmlformats.org/officeDocument/2006/relationships/commentAuthors" Target="commentAuthor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font" Target="fonts/font4.fntdata"/><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notesMaster" Target="notesMasters/notes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font" Target="fonts/font2.fntdata"/><Relationship Id="rId65" Type="http://schemas.openxmlformats.org/officeDocument/2006/relationships/font" Target="fonts/font7.fntdata"/><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llapandi Murugan" userId="213f20c9-52d8-446b-ab6b-14b65f01aa8b" providerId="ADAL" clId="{9FD71941-9AFB-49B0-B305-92E33FF86A87}"/>
    <pc:docChg chg="custSel modSld">
      <pc:chgData name="Chellapandi Murugan" userId="213f20c9-52d8-446b-ab6b-14b65f01aa8b" providerId="ADAL" clId="{9FD71941-9AFB-49B0-B305-92E33FF86A87}" dt="2024-03-23T06:29:24.895" v="32" actId="1592"/>
      <pc:docMkLst>
        <pc:docMk/>
      </pc:docMkLst>
      <pc:sldChg chg="delCm">
        <pc:chgData name="Chellapandi Murugan" userId="213f20c9-52d8-446b-ab6b-14b65f01aa8b" providerId="ADAL" clId="{9FD71941-9AFB-49B0-B305-92E33FF86A87}" dt="2024-03-23T05:53:10.413" v="1" actId="1592"/>
        <pc:sldMkLst>
          <pc:docMk/>
          <pc:sldMk cId="2348804123" sldId="409"/>
        </pc:sldMkLst>
      </pc:sldChg>
      <pc:sldChg chg="delCm">
        <pc:chgData name="Chellapandi Murugan" userId="213f20c9-52d8-446b-ab6b-14b65f01aa8b" providerId="ADAL" clId="{9FD71941-9AFB-49B0-B305-92E33FF86A87}" dt="2024-03-23T06:16:13.490" v="19" actId="1592"/>
        <pc:sldMkLst>
          <pc:docMk/>
          <pc:sldMk cId="2153606927" sldId="415"/>
        </pc:sldMkLst>
      </pc:sldChg>
      <pc:sldChg chg="delCm">
        <pc:chgData name="Chellapandi Murugan" userId="213f20c9-52d8-446b-ab6b-14b65f01aa8b" providerId="ADAL" clId="{9FD71941-9AFB-49B0-B305-92E33FF86A87}" dt="2024-03-23T06:11:57.681" v="5" actId="1592"/>
        <pc:sldMkLst>
          <pc:docMk/>
          <pc:sldMk cId="828325674" sldId="416"/>
        </pc:sldMkLst>
      </pc:sldChg>
      <pc:sldChg chg="delCm">
        <pc:chgData name="Chellapandi Murugan" userId="213f20c9-52d8-446b-ab6b-14b65f01aa8b" providerId="ADAL" clId="{9FD71941-9AFB-49B0-B305-92E33FF86A87}" dt="2024-03-23T06:13:25.098" v="6" actId="1592"/>
        <pc:sldMkLst>
          <pc:docMk/>
          <pc:sldMk cId="924063032" sldId="426"/>
        </pc:sldMkLst>
      </pc:sldChg>
      <pc:sldChg chg="delCm">
        <pc:chgData name="Chellapandi Murugan" userId="213f20c9-52d8-446b-ab6b-14b65f01aa8b" providerId="ADAL" clId="{9FD71941-9AFB-49B0-B305-92E33FF86A87}" dt="2024-03-23T06:13:29.925" v="7" actId="1592"/>
        <pc:sldMkLst>
          <pc:docMk/>
          <pc:sldMk cId="2435641692" sldId="427"/>
        </pc:sldMkLst>
      </pc:sldChg>
      <pc:sldChg chg="delCm">
        <pc:chgData name="Chellapandi Murugan" userId="213f20c9-52d8-446b-ab6b-14b65f01aa8b" providerId="ADAL" clId="{9FD71941-9AFB-49B0-B305-92E33FF86A87}" dt="2024-03-23T06:13:31.752" v="8" actId="1592"/>
        <pc:sldMkLst>
          <pc:docMk/>
          <pc:sldMk cId="3694008191" sldId="428"/>
        </pc:sldMkLst>
      </pc:sldChg>
      <pc:sldChg chg="delCm">
        <pc:chgData name="Chellapandi Murugan" userId="213f20c9-52d8-446b-ab6b-14b65f01aa8b" providerId="ADAL" clId="{9FD71941-9AFB-49B0-B305-92E33FF86A87}" dt="2024-03-23T06:13:33.190" v="9" actId="1592"/>
        <pc:sldMkLst>
          <pc:docMk/>
          <pc:sldMk cId="769473837" sldId="429"/>
        </pc:sldMkLst>
      </pc:sldChg>
      <pc:sldChg chg="delCm">
        <pc:chgData name="Chellapandi Murugan" userId="213f20c9-52d8-446b-ab6b-14b65f01aa8b" providerId="ADAL" clId="{9FD71941-9AFB-49B0-B305-92E33FF86A87}" dt="2024-03-23T06:13:35.158" v="10" actId="1592"/>
        <pc:sldMkLst>
          <pc:docMk/>
          <pc:sldMk cId="931992932" sldId="430"/>
        </pc:sldMkLst>
      </pc:sldChg>
      <pc:sldChg chg="delCm">
        <pc:chgData name="Chellapandi Murugan" userId="213f20c9-52d8-446b-ab6b-14b65f01aa8b" providerId="ADAL" clId="{9FD71941-9AFB-49B0-B305-92E33FF86A87}" dt="2024-03-23T06:14:29.817" v="11" actId="1592"/>
        <pc:sldMkLst>
          <pc:docMk/>
          <pc:sldMk cId="407200062" sldId="436"/>
        </pc:sldMkLst>
      </pc:sldChg>
      <pc:sldChg chg="delCm">
        <pc:chgData name="Chellapandi Murugan" userId="213f20c9-52d8-446b-ab6b-14b65f01aa8b" providerId="ADAL" clId="{9FD71941-9AFB-49B0-B305-92E33FF86A87}" dt="2024-03-23T06:14:37.346" v="12" actId="1592"/>
        <pc:sldMkLst>
          <pc:docMk/>
          <pc:sldMk cId="1776239362" sldId="437"/>
        </pc:sldMkLst>
      </pc:sldChg>
      <pc:sldChg chg="delCm">
        <pc:chgData name="Chellapandi Murugan" userId="213f20c9-52d8-446b-ab6b-14b65f01aa8b" providerId="ADAL" clId="{9FD71941-9AFB-49B0-B305-92E33FF86A87}" dt="2024-03-23T06:14:39.502" v="13" actId="1592"/>
        <pc:sldMkLst>
          <pc:docMk/>
          <pc:sldMk cId="3336742312" sldId="440"/>
        </pc:sldMkLst>
      </pc:sldChg>
      <pc:sldChg chg="delCm">
        <pc:chgData name="Chellapandi Murugan" userId="213f20c9-52d8-446b-ab6b-14b65f01aa8b" providerId="ADAL" clId="{9FD71941-9AFB-49B0-B305-92E33FF86A87}" dt="2024-03-23T06:14:47.375" v="16" actId="1592"/>
        <pc:sldMkLst>
          <pc:docMk/>
          <pc:sldMk cId="2480600952" sldId="441"/>
        </pc:sldMkLst>
      </pc:sldChg>
      <pc:sldChg chg="delCm">
        <pc:chgData name="Chellapandi Murugan" userId="213f20c9-52d8-446b-ab6b-14b65f01aa8b" providerId="ADAL" clId="{9FD71941-9AFB-49B0-B305-92E33FF86A87}" dt="2024-03-23T06:14:52.046" v="18" actId="1592"/>
        <pc:sldMkLst>
          <pc:docMk/>
          <pc:sldMk cId="2740037419" sldId="449"/>
        </pc:sldMkLst>
      </pc:sldChg>
      <pc:sldChg chg="delCm">
        <pc:chgData name="Chellapandi Murugan" userId="213f20c9-52d8-446b-ab6b-14b65f01aa8b" providerId="ADAL" clId="{9FD71941-9AFB-49B0-B305-92E33FF86A87}" dt="2024-03-23T06:14:41.502" v="14" actId="1592"/>
        <pc:sldMkLst>
          <pc:docMk/>
          <pc:sldMk cId="726588108" sldId="453"/>
        </pc:sldMkLst>
      </pc:sldChg>
      <pc:sldChg chg="delCm">
        <pc:chgData name="Chellapandi Murugan" userId="213f20c9-52d8-446b-ab6b-14b65f01aa8b" providerId="ADAL" clId="{9FD71941-9AFB-49B0-B305-92E33FF86A87}" dt="2024-03-23T05:53:04.524" v="0" actId="1592"/>
        <pc:sldMkLst>
          <pc:docMk/>
          <pc:sldMk cId="1842579063" sldId="472"/>
        </pc:sldMkLst>
      </pc:sldChg>
      <pc:sldChg chg="delCm">
        <pc:chgData name="Chellapandi Murugan" userId="213f20c9-52d8-446b-ab6b-14b65f01aa8b" providerId="ADAL" clId="{9FD71941-9AFB-49B0-B305-92E33FF86A87}" dt="2024-03-23T05:53:15.568" v="2" actId="1592"/>
        <pc:sldMkLst>
          <pc:docMk/>
          <pc:sldMk cId="3660760916" sldId="473"/>
        </pc:sldMkLst>
      </pc:sldChg>
      <pc:sldChg chg="delCm">
        <pc:chgData name="Chellapandi Murugan" userId="213f20c9-52d8-446b-ab6b-14b65f01aa8b" providerId="ADAL" clId="{9FD71941-9AFB-49B0-B305-92E33FF86A87}" dt="2024-03-23T05:53:20.083" v="3" actId="1592"/>
        <pc:sldMkLst>
          <pc:docMk/>
          <pc:sldMk cId="4127369724" sldId="474"/>
        </pc:sldMkLst>
      </pc:sldChg>
      <pc:sldChg chg="delCm">
        <pc:chgData name="Chellapandi Murugan" userId="213f20c9-52d8-446b-ab6b-14b65f01aa8b" providerId="ADAL" clId="{9FD71941-9AFB-49B0-B305-92E33FF86A87}" dt="2024-03-23T05:53:24.457" v="4" actId="1592"/>
        <pc:sldMkLst>
          <pc:docMk/>
          <pc:sldMk cId="1809505920" sldId="475"/>
        </pc:sldMkLst>
      </pc:sldChg>
      <pc:sldChg chg="delCm">
        <pc:chgData name="Chellapandi Murugan" userId="213f20c9-52d8-446b-ab6b-14b65f01aa8b" providerId="ADAL" clId="{9FD71941-9AFB-49B0-B305-92E33FF86A87}" dt="2024-03-23T06:14:49.749" v="17" actId="1592"/>
        <pc:sldMkLst>
          <pc:docMk/>
          <pc:sldMk cId="3090320556" sldId="477"/>
        </pc:sldMkLst>
      </pc:sldChg>
      <pc:sldChg chg="modSp mod delCm">
        <pc:chgData name="Chellapandi Murugan" userId="213f20c9-52d8-446b-ab6b-14b65f01aa8b" providerId="ADAL" clId="{9FD71941-9AFB-49B0-B305-92E33FF86A87}" dt="2024-03-23T06:29:24.895" v="32" actId="1592"/>
        <pc:sldMkLst>
          <pc:docMk/>
          <pc:sldMk cId="594145549" sldId="480"/>
        </pc:sldMkLst>
        <pc:graphicFrameChg chg="mod modGraphic">
          <ac:chgData name="Chellapandi Murugan" userId="213f20c9-52d8-446b-ab6b-14b65f01aa8b" providerId="ADAL" clId="{9FD71941-9AFB-49B0-B305-92E33FF86A87}" dt="2024-03-23T06:29:11.664" v="28" actId="947"/>
          <ac:graphicFrameMkLst>
            <pc:docMk/>
            <pc:sldMk cId="594145549" sldId="480"/>
            <ac:graphicFrameMk id="7" creationId="{00000000-0000-0000-0000-000000000000}"/>
          </ac:graphicFrameMkLst>
        </pc:graphicFrameChg>
      </pc:sldChg>
      <pc:sldChg chg="modSp mod delCm">
        <pc:chgData name="Chellapandi Murugan" userId="213f20c9-52d8-446b-ab6b-14b65f01aa8b" providerId="ADAL" clId="{9FD71941-9AFB-49B0-B305-92E33FF86A87}" dt="2024-03-23T06:29:23.098" v="31" actId="1592"/>
        <pc:sldMkLst>
          <pc:docMk/>
          <pc:sldMk cId="1350703584" sldId="481"/>
        </pc:sldMkLst>
        <pc:graphicFrameChg chg="mod modGraphic">
          <ac:chgData name="Chellapandi Murugan" userId="213f20c9-52d8-446b-ab6b-14b65f01aa8b" providerId="ADAL" clId="{9FD71941-9AFB-49B0-B305-92E33FF86A87}" dt="2024-03-23T06:29:19.318" v="30" actId="947"/>
          <ac:graphicFrameMkLst>
            <pc:docMk/>
            <pc:sldMk cId="1350703584" sldId="481"/>
            <ac:graphicFrameMk id="3"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5/3/2024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a:p>
            <a:endParaRPr lang="en-US" sz="1200" b="0" i="0" u="none" strike="noStrike" kern="1200" cap="none" dirty="0">
              <a:solidFill>
                <a:schemeClr val="dk1"/>
              </a:solidFill>
              <a:latin typeface="Arial"/>
              <a:cs typeface="Arial"/>
              <a:sym typeface="Arial"/>
            </a:endParaRPr>
          </a:p>
          <a:p>
            <a:r>
              <a:rPr lang="en-US" sz="1200" b="0" i="0" u="none" strike="noStrike" kern="1200" cap="none" dirty="0">
                <a:solidFill>
                  <a:schemeClr val="dk1"/>
                </a:solidFill>
                <a:effectLst/>
                <a:latin typeface="Arial"/>
                <a:ea typeface="Arial"/>
                <a:cs typeface="Arial"/>
                <a:sym typeface="Arial"/>
              </a:rPr>
              <a:t>Slides in this presentation contain hyperlinks. JAWS users should be able to get a list of links by using INSERT+F7</a:t>
            </a:r>
            <a:r>
              <a:rPr lang="en-US" dirty="0"/>
              <a:t>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602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noProof="0" dirty="0">
                <a:solidFill>
                  <a:schemeClr val="dk1"/>
                </a:solidFill>
                <a:effectLst/>
                <a:latin typeface="Arial"/>
                <a:ea typeface="Arial"/>
                <a:cs typeface="Arial"/>
                <a:sym typeface="Arial"/>
              </a:rPr>
              <a:t>The X axis represents insurance options, and the Y axis represents the percentage of the population ranging from 0 to 60% in increments of 10%. </a:t>
            </a:r>
          </a:p>
          <a:p>
            <a:pPr marL="171450" indent="-171450">
              <a:buFont typeface="Arial" panose="020B0604020202020204" pitchFamily="34" charset="0"/>
              <a:buChar char="•"/>
            </a:pPr>
            <a:r>
              <a:rPr lang="en-US" sz="1200" b="0" i="0" u="none" strike="noStrike" kern="1200" cap="none" noProof="0" dirty="0">
                <a:solidFill>
                  <a:schemeClr val="dk1"/>
                </a:solidFill>
                <a:effectLst/>
                <a:latin typeface="Arial"/>
                <a:ea typeface="Arial"/>
                <a:cs typeface="Arial"/>
                <a:sym typeface="Arial"/>
              </a:rPr>
              <a:t>Employer provided insurance 49% </a:t>
            </a:r>
          </a:p>
          <a:p>
            <a:pPr marL="171450" indent="-171450">
              <a:buFont typeface="Arial" panose="020B0604020202020204" pitchFamily="34" charset="0"/>
              <a:buChar char="•"/>
            </a:pPr>
            <a:r>
              <a:rPr lang="en-US" sz="1200" b="0" i="0" u="none" strike="noStrike" kern="1200" cap="none" noProof="0" dirty="0">
                <a:solidFill>
                  <a:schemeClr val="dk1"/>
                </a:solidFill>
                <a:effectLst/>
                <a:latin typeface="Arial"/>
                <a:ea typeface="Arial"/>
                <a:cs typeface="Arial"/>
                <a:sym typeface="Arial"/>
              </a:rPr>
              <a:t>Medicaid 21%</a:t>
            </a:r>
          </a:p>
          <a:p>
            <a:pPr marL="171450" indent="-171450">
              <a:buFont typeface="Arial" panose="020B0604020202020204" pitchFamily="34" charset="0"/>
              <a:buChar char="•"/>
            </a:pPr>
            <a:r>
              <a:rPr lang="en-US" sz="1200" b="0" i="0" u="none" strike="noStrike" kern="1200" cap="none" noProof="0" dirty="0">
                <a:solidFill>
                  <a:schemeClr val="dk1"/>
                </a:solidFill>
                <a:effectLst/>
                <a:latin typeface="Arial"/>
                <a:ea typeface="Arial"/>
                <a:cs typeface="Arial"/>
                <a:sym typeface="Arial"/>
              </a:rPr>
              <a:t>Medicare 14%</a:t>
            </a:r>
          </a:p>
          <a:p>
            <a:pPr marL="171450" indent="-171450">
              <a:buFont typeface="Arial" panose="020B0604020202020204" pitchFamily="34" charset="0"/>
              <a:buChar char="•"/>
            </a:pPr>
            <a:r>
              <a:rPr lang="en-US" sz="1200" b="0" i="0" u="none" strike="noStrike" kern="1200" cap="none" noProof="0" dirty="0">
                <a:solidFill>
                  <a:schemeClr val="dk1"/>
                </a:solidFill>
                <a:effectLst/>
                <a:latin typeface="Arial"/>
                <a:ea typeface="Arial"/>
                <a:cs typeface="Arial"/>
                <a:sym typeface="Arial"/>
              </a:rPr>
              <a:t>Individual insurance 4.5%</a:t>
            </a:r>
          </a:p>
          <a:p>
            <a:pPr marL="171450" indent="-171450">
              <a:buFont typeface="Arial" panose="020B0604020202020204" pitchFamily="34" charset="0"/>
              <a:buChar char="•"/>
            </a:pPr>
            <a:r>
              <a:rPr lang="en-US" sz="1200" b="0" i="0" u="none" strike="noStrike" kern="1200" cap="none" noProof="0" dirty="0">
                <a:solidFill>
                  <a:schemeClr val="dk1"/>
                </a:solidFill>
                <a:effectLst/>
                <a:latin typeface="Arial"/>
                <a:ea typeface="Arial"/>
                <a:cs typeface="Arial"/>
                <a:sym typeface="Arial"/>
              </a:rPr>
              <a:t>Military health insurance 1.5%</a:t>
            </a:r>
          </a:p>
          <a:p>
            <a:pPr marL="171450" indent="-171450">
              <a:buFont typeface="Arial" panose="020B0604020202020204" pitchFamily="34" charset="0"/>
              <a:buChar char="•"/>
            </a:pPr>
            <a:r>
              <a:rPr lang="en-US" sz="1200" b="0" i="0" u="none" strike="noStrike" kern="1200" cap="none" noProof="0" dirty="0">
                <a:solidFill>
                  <a:schemeClr val="dk1"/>
                </a:solidFill>
                <a:effectLst/>
                <a:latin typeface="Arial"/>
                <a:ea typeface="Arial"/>
                <a:cs typeface="Arial"/>
                <a:sym typeface="Arial"/>
              </a:rPr>
              <a:t>Uninsured 6.2%</a:t>
            </a:r>
          </a:p>
          <a:p>
            <a:r>
              <a:rPr lang="en-US" sz="1200" b="0" i="0" u="none" strike="noStrike" kern="1200" cap="none" noProof="0" dirty="0">
                <a:solidFill>
                  <a:schemeClr val="dk1"/>
                </a:solidFill>
                <a:effectLst/>
                <a:latin typeface="Arial"/>
                <a:ea typeface="Arial"/>
                <a:cs typeface="Arial"/>
                <a:sym typeface="Arial"/>
              </a:rPr>
              <a:t>All values are estimated.</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54392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42410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noProof="0" dirty="0">
                <a:solidFill>
                  <a:schemeClr val="dk1"/>
                </a:solidFill>
                <a:effectLst/>
                <a:latin typeface="Arial"/>
                <a:ea typeface="Arial"/>
                <a:cs typeface="Arial"/>
                <a:sym typeface="Arial"/>
              </a:rPr>
              <a:t>The maps are as follows. Map 1 represents 1990, map 2 represents 2000, and map 3 represents 2022. </a:t>
            </a:r>
          </a:p>
          <a:p>
            <a:r>
              <a:rPr lang="en-US" sz="1200" b="0" i="0" u="none" strike="noStrike" kern="1200" cap="none" noProof="0" dirty="0">
                <a:solidFill>
                  <a:schemeClr val="dk1"/>
                </a:solidFill>
                <a:effectLst/>
                <a:latin typeface="Arial"/>
                <a:ea typeface="Arial"/>
                <a:cs typeface="Arial"/>
                <a:sym typeface="Arial"/>
              </a:rPr>
              <a:t>In 1990, the majority of the country was dominated by manufacturing jobs, with few exceptions, particularly through the vertical center of the country, where retail trade dominated. Leisure and hospitality was only dominant in Nevada. </a:t>
            </a:r>
          </a:p>
          <a:p>
            <a:r>
              <a:rPr lang="en-US" sz="1200" b="0" i="0" u="none" strike="noStrike" kern="1200" cap="none" noProof="0" dirty="0">
                <a:solidFill>
                  <a:schemeClr val="dk1"/>
                </a:solidFill>
                <a:effectLst/>
                <a:latin typeface="Arial"/>
                <a:ea typeface="Arial"/>
                <a:cs typeface="Arial"/>
                <a:sym typeface="Arial"/>
              </a:rPr>
              <a:t>In 2000, the majority of the map is still dominated by manufacturing, but retail trade has expanded across the South Western states, and grown in the East. For the first time, health care has been added to the map, in New York and North Dakota. </a:t>
            </a:r>
          </a:p>
          <a:p>
            <a:r>
              <a:rPr lang="en-US" sz="1200" b="0" i="0" u="none" strike="noStrike" kern="1200" cap="none" noProof="0" dirty="0">
                <a:solidFill>
                  <a:schemeClr val="dk1"/>
                </a:solidFill>
                <a:effectLst/>
                <a:latin typeface="Arial"/>
                <a:ea typeface="Arial"/>
                <a:cs typeface="Arial"/>
                <a:sym typeface="Arial"/>
              </a:rPr>
              <a:t>In 2022, the majority of the country is dominated by health care. Leisure and hospitality dominate in Nevada, Wyoming, and Florida, retail trade dominates in South Carolina, and manufacturing dominates in Wisconsin, Georgia, Iowa, Michigan, Indiana, Kentucky, Mississippi, and Alabama.</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61338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43810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a:solidFill>
                  <a:schemeClr val="dk1"/>
                </a:solidFill>
                <a:effectLst/>
                <a:latin typeface="Arial"/>
                <a:ea typeface="Arial"/>
                <a:cs typeface="Arial"/>
                <a:sym typeface="Arial"/>
              </a:rPr>
              <a:t>The X axis represents income per person ranging from 0 to 140,000 in increments of 20,000. The Y axis represents health care spending per person ranging from 0 to 14,000 in increments of 2,000. The data plotted are as follows. Colombia, (16,000, 1,500). Chile, (28,000, 2,100). Turkey, (28,000, 1,500). Hungary, (38,000, 2,800). Japan, (42,000, 4,300). Denmark, (43,000, 4,800). Estonia, (40,000, 3,100). Korea, (44,000, 3,900). Finland, (58,000, 4,100). Germany, (57,000, 6,100). Norway, (67,000, 5,900). Ireland, (93,000, 5,350). Switzerland, (68,000, 7,100). United States, (94,000, 11,900). Luxembourg, (119,000, 5,900).</a:t>
            </a:r>
            <a:r>
              <a:rPr lang="en-US" dirty="0"/>
              <a:t> </a:t>
            </a:r>
            <a:endParaRPr lang="en-IN" sz="1200" b="0" i="0" u="none" strike="noStrike" kern="1200" cap="none" dirty="0">
              <a:solidFill>
                <a:schemeClr val="dk1"/>
              </a:solidFill>
              <a:effectLst/>
              <a:latin typeface="Arial"/>
              <a:ea typeface="Arial"/>
              <a:cs typeface="Arial"/>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5042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dirty="0">
                <a:solidFill>
                  <a:srgbClr val="012425"/>
                </a:solidFill>
                <a:latin typeface="+mj-lt"/>
              </a:rPr>
              <a:t>Note:</a:t>
            </a:r>
            <a:r>
              <a:rPr lang="en-US" sz="1800" b="0" i="0" u="none" strike="noStrike" baseline="0" dirty="0">
                <a:solidFill>
                  <a:srgbClr val="012425"/>
                </a:solidFill>
                <a:latin typeface="+mj-lt"/>
              </a:rPr>
              <a:t> For Covid-19 death rates, the value given for the OECD is the authors’ calculation using individual country data from worldindata.org.</a:t>
            </a:r>
          </a:p>
          <a:p>
            <a:pPr algn="l"/>
            <a:r>
              <a:rPr lang="en-US" sz="1800" b="1" i="0" u="none" strike="noStrike" baseline="0" dirty="0">
                <a:solidFill>
                  <a:srgbClr val="012425"/>
                </a:solidFill>
                <a:latin typeface="+mj-lt"/>
              </a:rPr>
              <a:t>Source: </a:t>
            </a:r>
            <a:r>
              <a:rPr lang="en-US" sz="1800" b="0" i="0" u="none" strike="noStrike" baseline="0" dirty="0">
                <a:solidFill>
                  <a:srgbClr val="012425"/>
                </a:solidFill>
                <a:latin typeface="+mj-lt"/>
              </a:rPr>
              <a:t>For all data but Covid-19 death rates: Organization for Economic Co-operation and Development, “OECD Health Statistics 2020,” most recent data available, typically for 2018. Data on obesity and cancer are standardized for age differences across countries; for Covid-19 death rates: “Cumulative Confirmed Covid-19 Deaths per Million People,” ourworldindata.org.</a:t>
            </a:r>
            <a:endParaRPr lang="en-US" dirty="0">
              <a:latin typeface="+mj-lt"/>
            </a:endParaRP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08361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81764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69124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78361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68708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64118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noProof="0" dirty="0">
                <a:solidFill>
                  <a:schemeClr val="dk1"/>
                </a:solidFill>
                <a:effectLst/>
                <a:latin typeface="Arial"/>
                <a:ea typeface="Arial"/>
                <a:cs typeface="Arial"/>
                <a:sym typeface="Arial"/>
              </a:rPr>
              <a:t>The </a:t>
            </a:r>
            <a:r>
              <a:rPr lang="en-US" sz="1200" b="0" i="1" u="none" strike="noStrike" kern="1200" cap="none" noProof="0" dirty="0">
                <a:solidFill>
                  <a:schemeClr val="dk1"/>
                </a:solidFill>
                <a:effectLst/>
                <a:latin typeface="Arial"/>
                <a:ea typeface="Arial"/>
                <a:cs typeface="Arial"/>
                <a:sym typeface="Arial"/>
              </a:rPr>
              <a:t>X</a:t>
            </a:r>
            <a:r>
              <a:rPr lang="en-US" sz="1200" b="0" i="0" u="none" strike="noStrike" kern="1200" cap="none" noProof="0" dirty="0">
                <a:solidFill>
                  <a:schemeClr val="dk1"/>
                </a:solidFill>
                <a:effectLst/>
                <a:latin typeface="Arial"/>
                <a:ea typeface="Arial"/>
                <a:cs typeface="Arial"/>
                <a:sym typeface="Arial"/>
              </a:rPr>
              <a:t>-axis represents quantity of vaccinations, and the </a:t>
            </a:r>
            <a:r>
              <a:rPr lang="en-US" sz="1200" b="0" i="1" u="none" strike="noStrike" kern="1200" cap="none" noProof="0" dirty="0">
                <a:solidFill>
                  <a:schemeClr val="dk1"/>
                </a:solidFill>
                <a:effectLst/>
                <a:latin typeface="Arial"/>
                <a:ea typeface="Arial"/>
                <a:cs typeface="Arial"/>
                <a:sym typeface="Arial"/>
              </a:rPr>
              <a:t>Y</a:t>
            </a:r>
            <a:r>
              <a:rPr lang="en-US" sz="1200" b="0" i="0" u="none" strike="noStrike" kern="1200" cap="none" noProof="0" dirty="0">
                <a:solidFill>
                  <a:schemeClr val="dk1"/>
                </a:solidFill>
                <a:effectLst/>
                <a:latin typeface="Arial"/>
                <a:ea typeface="Arial"/>
                <a:cs typeface="Arial"/>
                <a:sym typeface="Arial"/>
              </a:rPr>
              <a:t>-axis represents price of a vaccination. Demand line </a:t>
            </a:r>
            <a:r>
              <a:rPr lang="en-US" sz="1200" b="0" i="1" u="none" strike="noStrike" kern="1200" cap="none" noProof="0" dirty="0">
                <a:solidFill>
                  <a:schemeClr val="dk1"/>
                </a:solidFill>
                <a:effectLst/>
                <a:latin typeface="Arial"/>
                <a:ea typeface="Arial"/>
                <a:cs typeface="Arial"/>
                <a:sym typeface="Arial"/>
              </a:rPr>
              <a:t>D</a:t>
            </a:r>
            <a:r>
              <a:rPr lang="en-US" sz="1200" b="0" i="0" u="none" strike="noStrike" kern="1200" cap="none" noProof="0" dirty="0">
                <a:solidFill>
                  <a:schemeClr val="dk1"/>
                </a:solidFill>
                <a:effectLst/>
                <a:latin typeface="Arial"/>
                <a:ea typeface="Arial"/>
                <a:cs typeface="Arial"/>
                <a:sym typeface="Arial"/>
              </a:rPr>
              <a:t> sub 1 = marginal private benefit, shifts up in positive externality, and becomes </a:t>
            </a:r>
            <a:r>
              <a:rPr lang="en-US" sz="1200" b="0" i="1" u="none" strike="noStrike" kern="1200" cap="none" noProof="0" dirty="0">
                <a:solidFill>
                  <a:schemeClr val="dk1"/>
                </a:solidFill>
                <a:effectLst/>
                <a:latin typeface="Arial"/>
                <a:ea typeface="Arial"/>
                <a:cs typeface="Arial"/>
                <a:sym typeface="Arial"/>
              </a:rPr>
              <a:t>D</a:t>
            </a:r>
            <a:r>
              <a:rPr lang="en-US" sz="1200" b="0" i="0" u="none" strike="noStrike" kern="1200" cap="none" noProof="0" dirty="0">
                <a:solidFill>
                  <a:schemeClr val="dk1"/>
                </a:solidFill>
                <a:effectLst/>
                <a:latin typeface="Arial"/>
                <a:ea typeface="Arial"/>
                <a:cs typeface="Arial"/>
                <a:sym typeface="Arial"/>
              </a:rPr>
              <a:t> sub 2 = marginal social benefit. The supply curve intersects </a:t>
            </a:r>
            <a:r>
              <a:rPr lang="en-US" sz="1200" b="0" i="1" u="none" strike="noStrike" kern="1200" cap="none" noProof="0" dirty="0">
                <a:solidFill>
                  <a:schemeClr val="dk1"/>
                </a:solidFill>
                <a:effectLst/>
                <a:latin typeface="Arial"/>
                <a:ea typeface="Arial"/>
                <a:cs typeface="Arial"/>
                <a:sym typeface="Arial"/>
              </a:rPr>
              <a:t>D</a:t>
            </a:r>
            <a:r>
              <a:rPr lang="en-US" sz="1200" b="0" i="0" u="none" strike="noStrike" kern="1200" cap="none" noProof="0" dirty="0">
                <a:solidFill>
                  <a:schemeClr val="dk1"/>
                </a:solidFill>
                <a:effectLst/>
                <a:latin typeface="Arial"/>
                <a:ea typeface="Arial"/>
                <a:cs typeface="Arial"/>
                <a:sym typeface="Arial"/>
              </a:rPr>
              <a:t> sub 1 at (</a:t>
            </a:r>
            <a:r>
              <a:rPr lang="en-US" sz="1200" b="0" i="1" u="none" strike="noStrike" kern="1200" cap="none" noProof="0" dirty="0">
                <a:solidFill>
                  <a:schemeClr val="dk1"/>
                </a:solidFill>
                <a:effectLst/>
                <a:latin typeface="Arial"/>
                <a:ea typeface="Arial"/>
                <a:cs typeface="Arial"/>
                <a:sym typeface="Arial"/>
              </a:rPr>
              <a:t>Q</a:t>
            </a:r>
            <a:r>
              <a:rPr lang="en-US" sz="1200" b="0" i="0" u="none" strike="noStrike" kern="1200" cap="none" noProof="0" dirty="0">
                <a:solidFill>
                  <a:schemeClr val="dk1"/>
                </a:solidFill>
                <a:effectLst/>
                <a:latin typeface="Arial"/>
                <a:ea typeface="Arial"/>
                <a:cs typeface="Arial"/>
                <a:sym typeface="Arial"/>
              </a:rPr>
              <a:t> sub market, </a:t>
            </a:r>
            <a:r>
              <a:rPr lang="en-US" sz="1200" b="0" i="1" u="none" strike="noStrike" kern="1200" cap="none" noProof="0" dirty="0">
                <a:solidFill>
                  <a:schemeClr val="dk1"/>
                </a:solidFill>
                <a:effectLst/>
                <a:latin typeface="Arial"/>
                <a:ea typeface="Arial"/>
                <a:cs typeface="Arial"/>
                <a:sym typeface="Arial"/>
              </a:rPr>
              <a:t>P</a:t>
            </a:r>
            <a:r>
              <a:rPr lang="en-US" sz="1200" b="0" i="0" u="none" strike="noStrike" kern="1200" cap="none" noProof="0" dirty="0">
                <a:solidFill>
                  <a:schemeClr val="dk1"/>
                </a:solidFill>
                <a:effectLst/>
                <a:latin typeface="Arial"/>
                <a:ea typeface="Arial"/>
                <a:cs typeface="Arial"/>
                <a:sym typeface="Arial"/>
              </a:rPr>
              <a:t> sub market), the market equilibrium, and </a:t>
            </a:r>
            <a:r>
              <a:rPr lang="en-US" sz="1200" b="0" i="1" u="none" strike="noStrike" kern="1200" cap="none" noProof="0" dirty="0">
                <a:solidFill>
                  <a:schemeClr val="dk1"/>
                </a:solidFill>
                <a:effectLst/>
                <a:latin typeface="Arial"/>
                <a:ea typeface="Arial"/>
                <a:cs typeface="Arial"/>
                <a:sym typeface="Arial"/>
              </a:rPr>
              <a:t>D</a:t>
            </a:r>
            <a:r>
              <a:rPr lang="en-US" sz="1200" b="0" i="0" u="none" strike="noStrike" kern="1200" cap="none" noProof="0" dirty="0">
                <a:solidFill>
                  <a:schemeClr val="dk1"/>
                </a:solidFill>
                <a:effectLst/>
                <a:latin typeface="Arial"/>
                <a:ea typeface="Arial"/>
                <a:cs typeface="Arial"/>
                <a:sym typeface="Arial"/>
              </a:rPr>
              <a:t> sub 2 at (</a:t>
            </a:r>
            <a:r>
              <a:rPr lang="en-US" sz="1200" b="0" i="1" u="none" strike="noStrike" kern="1200" cap="none" noProof="0" dirty="0">
                <a:solidFill>
                  <a:schemeClr val="dk1"/>
                </a:solidFill>
                <a:effectLst/>
                <a:latin typeface="Arial"/>
                <a:ea typeface="Arial"/>
                <a:cs typeface="Arial"/>
                <a:sym typeface="Arial"/>
              </a:rPr>
              <a:t>Q</a:t>
            </a:r>
            <a:r>
              <a:rPr lang="en-US" sz="1200" b="0" i="0" u="none" strike="noStrike" kern="1200" cap="none" noProof="0" dirty="0">
                <a:solidFill>
                  <a:schemeClr val="dk1"/>
                </a:solidFill>
                <a:effectLst/>
                <a:latin typeface="Arial"/>
                <a:ea typeface="Arial"/>
                <a:cs typeface="Arial"/>
                <a:sym typeface="Arial"/>
              </a:rPr>
              <a:t> sub efficient, </a:t>
            </a:r>
            <a:r>
              <a:rPr lang="en-US" sz="1200" b="0" i="1" u="none" strike="noStrike" kern="1200" cap="none" noProof="0" dirty="0">
                <a:solidFill>
                  <a:schemeClr val="dk1"/>
                </a:solidFill>
                <a:effectLst/>
                <a:latin typeface="Arial"/>
                <a:ea typeface="Arial"/>
                <a:cs typeface="Arial"/>
                <a:sym typeface="Arial"/>
              </a:rPr>
              <a:t>P</a:t>
            </a:r>
            <a:r>
              <a:rPr lang="en-US" sz="1200" b="0" i="0" u="none" strike="noStrike" kern="1200" cap="none" noProof="0" dirty="0">
                <a:solidFill>
                  <a:schemeClr val="dk1"/>
                </a:solidFill>
                <a:effectLst/>
                <a:latin typeface="Arial"/>
                <a:ea typeface="Arial"/>
                <a:cs typeface="Arial"/>
                <a:sym typeface="Arial"/>
              </a:rPr>
              <a:t> sub efficient), the efficient equilibrium. The small triangular area left of the intersection of the curves represents deadweight loss.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84760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effectLst/>
                <a:latin typeface="Arial"/>
                <a:ea typeface="Arial"/>
                <a:cs typeface="Arial"/>
                <a:sym typeface="Arial"/>
              </a:rPr>
              <a:t>Graph A depicts spending on health care in the United States as a percentage of G D P between 1965 and 2030. The X axis represents the year and ranges from 1965 to 2030 in increments of 10 years. The Y axis represents health care spending as a percentage of G D P and ranges from 0 to 20% in increments of 5%. The projection reaches 25%, and the amount of spending rises from 6% in 1965, rising with slight irregularity, intersecting the projection at 20% by 2020. It continues onto its highest point of (2030, 20). </a:t>
            </a:r>
            <a:endParaRPr lang="en-IN" sz="1200" b="0" i="0" u="none" strike="noStrike" kern="1200" cap="none" dirty="0">
              <a:solidFill>
                <a:schemeClr val="dk1"/>
              </a:solidFill>
              <a:effectLst/>
              <a:latin typeface="Arial"/>
              <a:ea typeface="Arial"/>
              <a:cs typeface="Arial"/>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202554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effectLst/>
                <a:latin typeface="Arial"/>
                <a:ea typeface="Arial"/>
                <a:cs typeface="Arial"/>
                <a:sym typeface="Arial"/>
              </a:rPr>
              <a:t>Graph B represents healthcare spending per person between 1990 and 2021. The X axis represents the year and ranges from 1990 to 2025 in increments of 5 years. The Y axis represents health care spending per person and ranges from 0 to 12,000 in increments of 2,000. Austria, Canada, Germany, Norway, Sweden, United Kingdom, Ireland, United States, are all tightly grouped together, following the same general, upward path. The majority rise consistently from between y = 0 and 1,900, before taking an upturn near 2000. United Kingdom has the lowest path of growth, ending near (2020, 4900), Germany has the highest path, ending at (2020, 6150), and the United States exists higher outside the group, beginning at (1990, 2600), and rising sharply to (2020, 12,000). All values are estimated. </a:t>
            </a:r>
            <a:endParaRPr lang="en-IN" sz="1200" b="0" i="0" u="none" strike="noStrike" kern="1200" cap="none" dirty="0">
              <a:solidFill>
                <a:schemeClr val="dk1"/>
              </a:solidFill>
              <a:effectLst/>
              <a:latin typeface="Arial"/>
              <a:ea typeface="Arial"/>
              <a:cs typeface="Arial"/>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835984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effectLst/>
                <a:latin typeface="Arial"/>
                <a:ea typeface="Arial"/>
                <a:cs typeface="Arial"/>
                <a:sym typeface="Arial"/>
              </a:rPr>
              <a:t>The X axis represents the year and ranges from 1960 to 2020 in increments of 10 years. The Y axis represents the share of out of pocket health care spending and ranges from 0 to 50% in increments of 5%. The line starts at (1960, 47%), falls to (1995, 16%), before rising slightly, and falling more gradually to the lowest point, 10% in 2020. All values are estimated. </a:t>
            </a:r>
            <a:endParaRPr lang="en-IN" sz="1200" b="0" i="0" u="none" strike="noStrike" kern="1200" cap="none" dirty="0">
              <a:solidFill>
                <a:schemeClr val="dk1"/>
              </a:solidFill>
              <a:effectLst/>
              <a:latin typeface="Arial"/>
              <a:ea typeface="Arial"/>
              <a:cs typeface="Arial"/>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67898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65842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629796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719296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noProof="0" dirty="0">
                <a:solidFill>
                  <a:schemeClr val="dk1"/>
                </a:solidFill>
                <a:effectLst/>
                <a:latin typeface="Arial"/>
                <a:ea typeface="Arial"/>
                <a:cs typeface="Arial"/>
                <a:sym typeface="Arial"/>
              </a:rPr>
              <a:t>The </a:t>
            </a:r>
            <a:r>
              <a:rPr lang="en-US" sz="1200" b="0" i="1" u="none" strike="noStrike" kern="1200" cap="none" noProof="0" dirty="0">
                <a:solidFill>
                  <a:schemeClr val="dk1"/>
                </a:solidFill>
                <a:effectLst/>
                <a:latin typeface="Arial"/>
                <a:ea typeface="Arial"/>
                <a:cs typeface="Arial"/>
                <a:sym typeface="Arial"/>
              </a:rPr>
              <a:t>X</a:t>
            </a:r>
            <a:r>
              <a:rPr lang="en-US" sz="1200" b="0" i="0" u="none" strike="noStrike" kern="1200" cap="none" noProof="0" dirty="0">
                <a:solidFill>
                  <a:schemeClr val="dk1"/>
                </a:solidFill>
                <a:effectLst/>
                <a:latin typeface="Arial"/>
                <a:ea typeface="Arial"/>
                <a:cs typeface="Arial"/>
                <a:sym typeface="Arial"/>
              </a:rPr>
              <a:t>-axis represents quantity of medical services, and the </a:t>
            </a:r>
            <a:r>
              <a:rPr lang="en-US" sz="1200" b="0" i="1" u="none" strike="noStrike" kern="1200" cap="none" noProof="0" dirty="0">
                <a:solidFill>
                  <a:schemeClr val="dk1"/>
                </a:solidFill>
                <a:effectLst/>
                <a:latin typeface="Arial"/>
                <a:ea typeface="Arial"/>
                <a:cs typeface="Arial"/>
                <a:sym typeface="Arial"/>
              </a:rPr>
              <a:t>Y</a:t>
            </a:r>
            <a:r>
              <a:rPr lang="en-US" sz="1200" b="0" i="0" u="none" strike="noStrike" kern="1200" cap="none" noProof="0" dirty="0">
                <a:solidFill>
                  <a:schemeClr val="dk1"/>
                </a:solidFill>
                <a:effectLst/>
                <a:latin typeface="Arial"/>
                <a:ea typeface="Arial"/>
                <a:cs typeface="Arial"/>
                <a:sym typeface="Arial"/>
              </a:rPr>
              <a:t>-axis represents price of medical services. Demand curve </a:t>
            </a:r>
            <a:r>
              <a:rPr lang="en-US" sz="1200" b="0" i="1" u="none" strike="noStrike" kern="1200" cap="none" noProof="0" dirty="0">
                <a:solidFill>
                  <a:schemeClr val="dk1"/>
                </a:solidFill>
                <a:effectLst/>
                <a:latin typeface="Arial"/>
                <a:ea typeface="Arial"/>
                <a:cs typeface="Arial"/>
                <a:sym typeface="Arial"/>
              </a:rPr>
              <a:t>D</a:t>
            </a:r>
            <a:r>
              <a:rPr lang="en-US" sz="1200" b="0" i="0" u="none" strike="noStrike" kern="1200" cap="none" noProof="0" dirty="0">
                <a:solidFill>
                  <a:schemeClr val="dk1"/>
                </a:solidFill>
                <a:effectLst/>
                <a:latin typeface="Arial"/>
                <a:ea typeface="Arial"/>
                <a:cs typeface="Arial"/>
                <a:sym typeface="Arial"/>
              </a:rPr>
              <a:t> sub 1 shifts up to become</a:t>
            </a:r>
            <a:r>
              <a:rPr lang="en-US" sz="1200" b="0" i="1" u="none" strike="noStrike" kern="1200" cap="none" noProof="0" dirty="0">
                <a:solidFill>
                  <a:schemeClr val="dk1"/>
                </a:solidFill>
                <a:effectLst/>
                <a:latin typeface="Arial"/>
                <a:ea typeface="Arial"/>
                <a:cs typeface="Arial"/>
                <a:sym typeface="Arial"/>
              </a:rPr>
              <a:t> D </a:t>
            </a:r>
            <a:r>
              <a:rPr lang="en-US" sz="1200" b="0" i="0" u="none" strike="noStrike" kern="1200" cap="none" noProof="0" dirty="0">
                <a:solidFill>
                  <a:schemeClr val="dk1"/>
                </a:solidFill>
                <a:effectLst/>
                <a:latin typeface="Arial"/>
                <a:ea typeface="Arial"/>
                <a:cs typeface="Arial"/>
                <a:sym typeface="Arial"/>
              </a:rPr>
              <a:t>sub 2. The supply curve intersects </a:t>
            </a:r>
            <a:r>
              <a:rPr lang="en-US" sz="1200" b="0" i="1" u="none" strike="noStrike" kern="1200" cap="none" noProof="0" dirty="0">
                <a:solidFill>
                  <a:schemeClr val="dk1"/>
                </a:solidFill>
                <a:effectLst/>
                <a:latin typeface="Arial"/>
                <a:ea typeface="Arial"/>
                <a:cs typeface="Arial"/>
                <a:sym typeface="Arial"/>
              </a:rPr>
              <a:t>D</a:t>
            </a:r>
            <a:r>
              <a:rPr lang="en-US" sz="1200" b="0" i="0" u="none" strike="noStrike" kern="1200" cap="none" noProof="0" dirty="0">
                <a:solidFill>
                  <a:schemeClr val="dk1"/>
                </a:solidFill>
                <a:effectLst/>
                <a:latin typeface="Arial"/>
                <a:ea typeface="Arial"/>
                <a:cs typeface="Arial"/>
                <a:sym typeface="Arial"/>
              </a:rPr>
              <a:t> sub 1 at (</a:t>
            </a:r>
            <a:r>
              <a:rPr lang="en-US" sz="1200" b="0" i="1" u="none" strike="noStrike" kern="1200" cap="none" noProof="0" dirty="0">
                <a:solidFill>
                  <a:schemeClr val="dk1"/>
                </a:solidFill>
                <a:effectLst/>
                <a:latin typeface="Arial"/>
                <a:ea typeface="Arial"/>
                <a:cs typeface="Arial"/>
                <a:sym typeface="Arial"/>
              </a:rPr>
              <a:t>Q</a:t>
            </a:r>
            <a:r>
              <a:rPr lang="en-US" sz="1200" b="0" i="0" u="none" strike="noStrike" kern="1200" cap="none" noProof="0" dirty="0">
                <a:solidFill>
                  <a:schemeClr val="dk1"/>
                </a:solidFill>
                <a:effectLst/>
                <a:latin typeface="Arial"/>
                <a:ea typeface="Arial"/>
                <a:cs typeface="Arial"/>
                <a:sym typeface="Arial"/>
              </a:rPr>
              <a:t> sub efficient, P sub efficient), the market equilibrium without insurance, and </a:t>
            </a:r>
            <a:r>
              <a:rPr lang="en-US" sz="1200" b="0" i="1" u="none" strike="noStrike" kern="1200" cap="none" noProof="0" dirty="0">
                <a:solidFill>
                  <a:schemeClr val="dk1"/>
                </a:solidFill>
                <a:effectLst/>
                <a:latin typeface="Arial"/>
                <a:ea typeface="Arial"/>
                <a:cs typeface="Arial"/>
                <a:sym typeface="Arial"/>
              </a:rPr>
              <a:t>D</a:t>
            </a:r>
            <a:r>
              <a:rPr lang="en-US" sz="1200" b="0" i="0" u="none" strike="noStrike" kern="1200" cap="none" noProof="0" dirty="0">
                <a:solidFill>
                  <a:schemeClr val="dk1"/>
                </a:solidFill>
                <a:effectLst/>
                <a:latin typeface="Arial"/>
                <a:ea typeface="Arial"/>
                <a:cs typeface="Arial"/>
                <a:sym typeface="Arial"/>
              </a:rPr>
              <a:t> sub 2 at (</a:t>
            </a:r>
            <a:r>
              <a:rPr lang="en-US" sz="1200" b="0" i="1" u="none" strike="noStrike" kern="1200" cap="none" noProof="0" dirty="0">
                <a:solidFill>
                  <a:schemeClr val="dk1"/>
                </a:solidFill>
                <a:effectLst/>
                <a:latin typeface="Arial"/>
                <a:ea typeface="Arial"/>
                <a:cs typeface="Arial"/>
                <a:sym typeface="Arial"/>
              </a:rPr>
              <a:t>Q</a:t>
            </a:r>
            <a:r>
              <a:rPr lang="en-US" sz="1200" b="0" i="0" u="none" strike="noStrike" kern="1200" cap="none" noProof="0" dirty="0">
                <a:solidFill>
                  <a:schemeClr val="dk1"/>
                </a:solidFill>
                <a:effectLst/>
                <a:latin typeface="Arial"/>
                <a:ea typeface="Arial"/>
                <a:cs typeface="Arial"/>
                <a:sym typeface="Arial"/>
              </a:rPr>
              <a:t> sub market, </a:t>
            </a:r>
            <a:r>
              <a:rPr lang="en-US" sz="1200" b="0" i="1" u="none" strike="noStrike" kern="1200" cap="none" noProof="0" dirty="0">
                <a:solidFill>
                  <a:schemeClr val="dk1"/>
                </a:solidFill>
                <a:effectLst/>
                <a:latin typeface="Arial"/>
                <a:ea typeface="Arial"/>
                <a:cs typeface="Arial"/>
                <a:sym typeface="Arial"/>
              </a:rPr>
              <a:t>P</a:t>
            </a:r>
            <a:r>
              <a:rPr lang="en-US" sz="1200" b="0" i="0" u="none" strike="noStrike" kern="1200" cap="none" noProof="0" dirty="0">
                <a:solidFill>
                  <a:schemeClr val="dk1"/>
                </a:solidFill>
                <a:effectLst/>
                <a:latin typeface="Arial"/>
                <a:ea typeface="Arial"/>
                <a:cs typeface="Arial"/>
                <a:sym typeface="Arial"/>
              </a:rPr>
              <a:t> sub market), the market equilibrium with insurance. The small triangular area to the right of the intersection of the lines is the deadweight loss.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901398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184356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80819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593646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effectLst/>
                <a:latin typeface="Arial"/>
                <a:ea typeface="Arial"/>
                <a:cs typeface="Arial"/>
                <a:sym typeface="Arial"/>
              </a:rPr>
              <a:t>Graph A is a line graph, representing life expectancy at birth and the death rate per 100,000 people in the United States. The X axis represents time ranging from 1900 to 2020 in increments of 20 years. The Y axis represents life expectancy in age and ranges from 0 to 90 in increments of 10 years. The curve for life expectancy, in blue, starts at (1900, 48), (1920, 61), (1940, 68), (1960, 70), (1980, 72), (2000, 75), and (2020, 80). The curve for death rate, in red, starts at (1900, 2500), and falls across the graph with slight irregularity, spiking prior to 1920. It fell to its lowest point of 750 deaths per 100,000 people in 2020. </a:t>
            </a:r>
            <a:endParaRPr lang="en-IN" sz="1200" b="0" i="0" u="none" strike="noStrike" kern="1200" cap="none" dirty="0">
              <a:solidFill>
                <a:schemeClr val="dk1"/>
              </a:solidFill>
              <a:effectLst/>
              <a:latin typeface="Arial"/>
              <a:ea typeface="Arial"/>
              <a:cs typeface="Arial"/>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60699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a:solidFill>
                  <a:schemeClr val="dk1"/>
                </a:solidFill>
                <a:effectLst/>
                <a:latin typeface="Arial"/>
                <a:ea typeface="Arial"/>
                <a:cs typeface="Arial"/>
                <a:sym typeface="Arial"/>
              </a:rPr>
              <a:t>The X axis represents causes of death, and the Y axis represents the relative change in death rates and ranges from 0 to 160 in increments of 20. The data is as follows.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a:solidFill>
                  <a:schemeClr val="dk1"/>
                </a:solidFill>
                <a:effectLst/>
                <a:latin typeface="Arial"/>
                <a:ea typeface="Arial"/>
                <a:cs typeface="Arial"/>
                <a:sym typeface="Arial"/>
              </a:rPr>
              <a:t>• 1981. All causes, 100. Cancer, 100. Diseases of the heart, 100. Kidney disease, 100. Diabetes, 100.</a:t>
            </a:r>
            <a:br>
              <a:rPr lang="en-US" sz="1200" b="0" i="0" u="none" strike="noStrike" kern="1200" cap="none" dirty="0">
                <a:solidFill>
                  <a:schemeClr val="dk1"/>
                </a:solidFill>
                <a:effectLst/>
                <a:latin typeface="Arial"/>
                <a:ea typeface="Arial"/>
                <a:cs typeface="Arial"/>
                <a:sym typeface="Arial"/>
              </a:rPr>
            </a:br>
            <a:r>
              <a:rPr lang="en-US" sz="1200" b="0" i="0" u="none" strike="noStrike" kern="1200" cap="none" dirty="0">
                <a:solidFill>
                  <a:schemeClr val="dk1"/>
                </a:solidFill>
                <a:effectLst/>
                <a:latin typeface="Arial"/>
                <a:ea typeface="Arial"/>
                <a:cs typeface="Arial"/>
                <a:sym typeface="Arial"/>
              </a:rPr>
              <a:t>• 2021. All causes, 82. Cancer, 70. Diseases of the heart, 50. Kidney disease, 146. Diabetes, 140.</a:t>
            </a:r>
            <a:br>
              <a:rPr lang="en-US" sz="1200" b="0" i="0" u="none" strike="noStrike" kern="1200" cap="none" dirty="0">
                <a:solidFill>
                  <a:schemeClr val="dk1"/>
                </a:solidFill>
                <a:effectLst/>
                <a:latin typeface="Arial"/>
                <a:ea typeface="Arial"/>
                <a:cs typeface="Arial"/>
                <a:sym typeface="Arial"/>
              </a:rPr>
            </a:br>
            <a:r>
              <a:rPr lang="en-US" sz="1200" b="0" i="0" u="none" strike="noStrike" kern="1200" cap="none" dirty="0">
                <a:solidFill>
                  <a:schemeClr val="dk1"/>
                </a:solidFill>
                <a:effectLst/>
                <a:latin typeface="Arial"/>
                <a:ea typeface="Arial"/>
                <a:cs typeface="Arial"/>
                <a:sym typeface="Arial"/>
              </a:rPr>
              <a:t>All values are estimated.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02035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noProof="0" dirty="0">
                <a:solidFill>
                  <a:schemeClr val="dk1"/>
                </a:solidFill>
                <a:effectLst/>
                <a:latin typeface="Arial"/>
                <a:ea typeface="Arial"/>
                <a:cs typeface="Arial"/>
                <a:sym typeface="Arial"/>
              </a:rPr>
              <a:t>The horizontal axis plots the age groups. The vertical axis plots the percentage of COVID 19 deaths by age group. The percentage of U S population is plotted as follows.</a:t>
            </a:r>
          </a:p>
          <a:p>
            <a:pPr marL="171450" lvl="0" indent="-171450">
              <a:buFont typeface="Arial" panose="020B0604020202020204" pitchFamily="34" charset="0"/>
              <a:buChar char="•"/>
            </a:pPr>
            <a:r>
              <a:rPr lang="en-US" sz="1200" b="0" i="0" u="none" strike="noStrike" kern="1200" cap="none" noProof="0" dirty="0">
                <a:solidFill>
                  <a:schemeClr val="dk1"/>
                </a:solidFill>
                <a:effectLst/>
                <a:latin typeface="Arial"/>
                <a:ea typeface="Arial"/>
                <a:cs typeface="Arial"/>
                <a:sym typeface="Arial"/>
              </a:rPr>
              <a:t>0 to 4 years, 6%</a:t>
            </a:r>
          </a:p>
          <a:p>
            <a:pPr marL="171450" lvl="0" indent="-171450">
              <a:buFont typeface="Arial" panose="020B0604020202020204" pitchFamily="34" charset="0"/>
              <a:buChar char="•"/>
            </a:pPr>
            <a:r>
              <a:rPr lang="en-US" sz="1200" b="0" i="0" u="none" strike="noStrike" kern="1200" cap="none" noProof="0" dirty="0">
                <a:solidFill>
                  <a:schemeClr val="dk1"/>
                </a:solidFill>
                <a:effectLst/>
                <a:latin typeface="Arial"/>
                <a:ea typeface="Arial"/>
                <a:cs typeface="Arial"/>
                <a:sym typeface="Arial"/>
              </a:rPr>
              <a:t>5 to 11 years, 8%</a:t>
            </a:r>
          </a:p>
          <a:p>
            <a:pPr marL="171450" lvl="0" indent="-171450">
              <a:buFont typeface="Arial" panose="020B0604020202020204" pitchFamily="34" charset="0"/>
              <a:buChar char="•"/>
            </a:pPr>
            <a:r>
              <a:rPr lang="en-US" sz="1200" b="0" i="0" u="none" strike="noStrike" kern="1200" cap="none" noProof="0" dirty="0">
                <a:solidFill>
                  <a:schemeClr val="dk1"/>
                </a:solidFill>
                <a:effectLst/>
                <a:latin typeface="Arial"/>
                <a:ea typeface="Arial"/>
                <a:cs typeface="Arial"/>
                <a:sym typeface="Arial"/>
              </a:rPr>
              <a:t>12 to 15 years, 4%</a:t>
            </a:r>
          </a:p>
          <a:p>
            <a:pPr marL="171450" lvl="0" indent="-171450">
              <a:buFont typeface="Arial" panose="020B0604020202020204" pitchFamily="34" charset="0"/>
              <a:buChar char="•"/>
            </a:pPr>
            <a:r>
              <a:rPr lang="en-US" sz="1200" b="0" i="0" u="none" strike="noStrike" kern="1200" cap="none" noProof="0" dirty="0">
                <a:solidFill>
                  <a:schemeClr val="dk1"/>
                </a:solidFill>
                <a:effectLst/>
                <a:latin typeface="Arial"/>
                <a:ea typeface="Arial"/>
                <a:cs typeface="Arial"/>
                <a:sym typeface="Arial"/>
              </a:rPr>
              <a:t>16 to 17 years, 3%</a:t>
            </a:r>
          </a:p>
          <a:p>
            <a:pPr marL="171450" lvl="0" indent="-171450">
              <a:buFont typeface="Arial" panose="020B0604020202020204" pitchFamily="34" charset="0"/>
              <a:buChar char="•"/>
            </a:pPr>
            <a:r>
              <a:rPr lang="en-US" sz="1200" b="0" i="0" u="none" strike="noStrike" kern="1200" cap="none" noProof="0" dirty="0">
                <a:solidFill>
                  <a:schemeClr val="dk1"/>
                </a:solidFill>
                <a:effectLst/>
                <a:latin typeface="Arial"/>
                <a:ea typeface="Arial"/>
                <a:cs typeface="Arial"/>
                <a:sym typeface="Arial"/>
              </a:rPr>
              <a:t>18 to 29 years, 16%</a:t>
            </a:r>
          </a:p>
          <a:p>
            <a:pPr marL="171450" lvl="0" indent="-171450">
              <a:buFont typeface="Arial" panose="020B0604020202020204" pitchFamily="34" charset="0"/>
              <a:buChar char="•"/>
            </a:pPr>
            <a:r>
              <a:rPr lang="en-US" sz="1200" b="0" i="0" u="none" strike="noStrike" kern="1200" cap="none" noProof="0" dirty="0">
                <a:solidFill>
                  <a:schemeClr val="dk1"/>
                </a:solidFill>
                <a:effectLst/>
                <a:latin typeface="Arial"/>
                <a:ea typeface="Arial"/>
                <a:cs typeface="Arial"/>
                <a:sym typeface="Arial"/>
              </a:rPr>
              <a:t>30 to 39 years, 13.9%</a:t>
            </a:r>
          </a:p>
          <a:p>
            <a:pPr marL="171450" lvl="0" indent="-171450">
              <a:buFont typeface="Arial" panose="020B0604020202020204" pitchFamily="34" charset="0"/>
              <a:buChar char="•"/>
            </a:pPr>
            <a:r>
              <a:rPr lang="en-US" sz="1200" b="0" i="0" u="none" strike="noStrike" kern="1200" cap="none" noProof="0" dirty="0">
                <a:solidFill>
                  <a:schemeClr val="dk1"/>
                </a:solidFill>
                <a:effectLst/>
                <a:latin typeface="Arial"/>
                <a:ea typeface="Arial"/>
                <a:cs typeface="Arial"/>
                <a:sym typeface="Arial"/>
              </a:rPr>
              <a:t>40 to 49 years, 13.1%</a:t>
            </a:r>
          </a:p>
          <a:p>
            <a:pPr marL="171450" lvl="0" indent="-171450">
              <a:buFont typeface="Arial" panose="020B0604020202020204" pitchFamily="34" charset="0"/>
              <a:buChar char="•"/>
            </a:pPr>
            <a:r>
              <a:rPr lang="en-US" sz="1200" b="0" i="0" u="none" strike="noStrike" kern="1200" cap="none" noProof="0" dirty="0">
                <a:solidFill>
                  <a:schemeClr val="dk1"/>
                </a:solidFill>
                <a:effectLst/>
                <a:latin typeface="Arial"/>
                <a:ea typeface="Arial"/>
                <a:cs typeface="Arial"/>
                <a:sym typeface="Arial"/>
              </a:rPr>
              <a:t>50 to 64 years, 19%</a:t>
            </a:r>
          </a:p>
          <a:p>
            <a:pPr marL="171450" lvl="0" indent="-171450">
              <a:buFont typeface="Arial" panose="020B0604020202020204" pitchFamily="34" charset="0"/>
              <a:buChar char="•"/>
            </a:pPr>
            <a:r>
              <a:rPr lang="en-US" sz="1200" b="0" i="0" u="none" strike="noStrike" kern="1200" cap="none" noProof="0" dirty="0">
                <a:solidFill>
                  <a:schemeClr val="dk1"/>
                </a:solidFill>
                <a:effectLst/>
                <a:latin typeface="Arial"/>
                <a:ea typeface="Arial"/>
                <a:cs typeface="Arial"/>
                <a:sym typeface="Arial"/>
              </a:rPr>
              <a:t>65 to 74 years, 9.7%</a:t>
            </a:r>
          </a:p>
          <a:p>
            <a:pPr marL="171450" lvl="0" indent="-171450">
              <a:buFont typeface="Arial" panose="020B0604020202020204" pitchFamily="34" charset="0"/>
              <a:buChar char="•"/>
            </a:pPr>
            <a:r>
              <a:rPr lang="en-US" sz="1200" b="0" i="0" u="none" strike="noStrike" kern="1200" cap="none" noProof="0" dirty="0">
                <a:solidFill>
                  <a:schemeClr val="dk1"/>
                </a:solidFill>
                <a:effectLst/>
                <a:latin typeface="Arial"/>
                <a:ea typeface="Arial"/>
                <a:cs typeface="Arial"/>
                <a:sym typeface="Arial"/>
              </a:rPr>
              <a:t>75 to 84 years, 4.8%</a:t>
            </a:r>
          </a:p>
          <a:p>
            <a:pPr marL="171450" lvl="0" indent="-171450">
              <a:buFont typeface="Arial" panose="020B0604020202020204" pitchFamily="34" charset="0"/>
              <a:buChar char="•"/>
            </a:pPr>
            <a:r>
              <a:rPr lang="en-US" sz="1200" b="0" i="0" u="none" strike="noStrike" kern="1200" cap="none" noProof="0" dirty="0">
                <a:solidFill>
                  <a:schemeClr val="dk1"/>
                </a:solidFill>
                <a:effectLst/>
                <a:latin typeface="Arial"/>
                <a:ea typeface="Arial"/>
                <a:cs typeface="Arial"/>
                <a:sym typeface="Arial"/>
              </a:rPr>
              <a:t>85+, 2%.</a:t>
            </a:r>
          </a:p>
          <a:p>
            <a:r>
              <a:rPr lang="en-US" sz="1200" b="0" i="0" u="none" strike="noStrike" kern="1200" cap="none" noProof="0" dirty="0">
                <a:solidFill>
                  <a:schemeClr val="dk1"/>
                </a:solidFill>
                <a:effectLst/>
                <a:latin typeface="Arial"/>
                <a:ea typeface="Arial"/>
                <a:cs typeface="Arial"/>
                <a:sym typeface="Arial"/>
              </a:rPr>
              <a:t>The percentage of deaths plotted is as follows.</a:t>
            </a:r>
          </a:p>
          <a:p>
            <a:pPr marL="171450" lvl="0" indent="-171450">
              <a:buFont typeface="Arial" panose="020B0604020202020204" pitchFamily="34" charset="0"/>
              <a:buChar char="•"/>
            </a:pPr>
            <a:r>
              <a:rPr lang="en-US" sz="1200" b="0" i="0" u="none" strike="noStrike" kern="1200" cap="none" noProof="0" dirty="0">
                <a:solidFill>
                  <a:schemeClr val="dk1"/>
                </a:solidFill>
                <a:effectLst/>
                <a:latin typeface="Arial"/>
                <a:ea typeface="Arial"/>
                <a:cs typeface="Arial"/>
                <a:sym typeface="Arial"/>
              </a:rPr>
              <a:t>0 to 4 years, 0.2%</a:t>
            </a:r>
          </a:p>
          <a:p>
            <a:pPr marL="171450" lvl="0" indent="-171450">
              <a:buFont typeface="Arial" panose="020B0604020202020204" pitchFamily="34" charset="0"/>
              <a:buChar char="•"/>
            </a:pPr>
            <a:r>
              <a:rPr lang="en-US" sz="1200" b="0" i="0" u="none" strike="noStrike" kern="1200" cap="none" noProof="0" dirty="0">
                <a:solidFill>
                  <a:schemeClr val="dk1"/>
                </a:solidFill>
                <a:effectLst/>
                <a:latin typeface="Arial"/>
                <a:ea typeface="Arial"/>
                <a:cs typeface="Arial"/>
                <a:sym typeface="Arial"/>
              </a:rPr>
              <a:t>5 to 11 years, Nil</a:t>
            </a:r>
          </a:p>
          <a:p>
            <a:pPr marL="171450" lvl="0" indent="-171450">
              <a:buFont typeface="Arial" panose="020B0604020202020204" pitchFamily="34" charset="0"/>
              <a:buChar char="•"/>
            </a:pPr>
            <a:r>
              <a:rPr lang="en-US" sz="1200" b="0" i="0" u="none" strike="noStrike" kern="1200" cap="none" noProof="0" dirty="0">
                <a:solidFill>
                  <a:schemeClr val="dk1"/>
                </a:solidFill>
                <a:effectLst/>
                <a:latin typeface="Arial"/>
                <a:ea typeface="Arial"/>
                <a:cs typeface="Arial"/>
                <a:sym typeface="Arial"/>
              </a:rPr>
              <a:t>12 to 15 years, Nil</a:t>
            </a:r>
          </a:p>
          <a:p>
            <a:pPr marL="171450" lvl="0" indent="-171450">
              <a:buFont typeface="Arial" panose="020B0604020202020204" pitchFamily="34" charset="0"/>
              <a:buChar char="•"/>
            </a:pPr>
            <a:r>
              <a:rPr lang="en-US" sz="1200" b="0" i="0" u="none" strike="noStrike" kern="1200" cap="none" noProof="0" dirty="0">
                <a:solidFill>
                  <a:schemeClr val="dk1"/>
                </a:solidFill>
                <a:effectLst/>
                <a:latin typeface="Arial"/>
                <a:ea typeface="Arial"/>
                <a:cs typeface="Arial"/>
                <a:sym typeface="Arial"/>
              </a:rPr>
              <a:t>16 to 17 years, Nil</a:t>
            </a:r>
          </a:p>
          <a:p>
            <a:pPr marL="171450" lvl="0" indent="-171450">
              <a:buFont typeface="Arial" panose="020B0604020202020204" pitchFamily="34" charset="0"/>
              <a:buChar char="•"/>
            </a:pPr>
            <a:r>
              <a:rPr lang="en-US" sz="1200" b="0" i="0" u="none" strike="noStrike" kern="1200" cap="none" noProof="0" dirty="0">
                <a:solidFill>
                  <a:schemeClr val="dk1"/>
                </a:solidFill>
                <a:effectLst/>
                <a:latin typeface="Arial"/>
                <a:ea typeface="Arial"/>
                <a:cs typeface="Arial"/>
                <a:sym typeface="Arial"/>
              </a:rPr>
              <a:t>18 to 29 years, 0.9%</a:t>
            </a:r>
          </a:p>
          <a:p>
            <a:pPr marL="171450" lvl="0" indent="-171450">
              <a:buFont typeface="Arial" panose="020B0604020202020204" pitchFamily="34" charset="0"/>
              <a:buChar char="•"/>
            </a:pPr>
            <a:r>
              <a:rPr lang="en-US" sz="1200" b="0" i="0" u="none" strike="noStrike" kern="1200" cap="none" noProof="0" dirty="0">
                <a:solidFill>
                  <a:schemeClr val="dk1"/>
                </a:solidFill>
                <a:effectLst/>
                <a:latin typeface="Arial"/>
                <a:ea typeface="Arial"/>
                <a:cs typeface="Arial"/>
                <a:sym typeface="Arial"/>
              </a:rPr>
              <a:t>30 to 39 years, 2.2%</a:t>
            </a:r>
          </a:p>
          <a:p>
            <a:pPr marL="171450" lvl="0" indent="-171450">
              <a:buFont typeface="Arial" panose="020B0604020202020204" pitchFamily="34" charset="0"/>
              <a:buChar char="•"/>
            </a:pPr>
            <a:r>
              <a:rPr lang="en-US" sz="1200" b="0" i="0" u="none" strike="noStrike" kern="1200" cap="none" noProof="0" dirty="0">
                <a:solidFill>
                  <a:schemeClr val="dk1"/>
                </a:solidFill>
                <a:effectLst/>
                <a:latin typeface="Arial"/>
                <a:ea typeface="Arial"/>
                <a:cs typeface="Arial"/>
                <a:sym typeface="Arial"/>
              </a:rPr>
              <a:t>40 to 49 years, 17.3%</a:t>
            </a:r>
          </a:p>
          <a:p>
            <a:pPr marL="171450" lvl="0" indent="-171450">
              <a:buFont typeface="Arial" panose="020B0604020202020204" pitchFamily="34" charset="0"/>
              <a:buChar char="•"/>
            </a:pPr>
            <a:r>
              <a:rPr lang="en-US" sz="1200" b="0" i="0" u="none" strike="noStrike" kern="1200" cap="none" noProof="0" dirty="0">
                <a:solidFill>
                  <a:schemeClr val="dk1"/>
                </a:solidFill>
                <a:effectLst/>
                <a:latin typeface="Arial"/>
                <a:ea typeface="Arial"/>
                <a:cs typeface="Arial"/>
                <a:sym typeface="Arial"/>
              </a:rPr>
              <a:t>50 to 64 years, 17.3%</a:t>
            </a:r>
          </a:p>
          <a:p>
            <a:pPr marL="171450" lvl="0" indent="-171450">
              <a:buFont typeface="Arial" panose="020B0604020202020204" pitchFamily="34" charset="0"/>
              <a:buChar char="•"/>
            </a:pPr>
            <a:r>
              <a:rPr lang="en-US" sz="1200" b="0" i="0" u="none" strike="noStrike" kern="1200" cap="none" noProof="0" dirty="0">
                <a:solidFill>
                  <a:schemeClr val="dk1"/>
                </a:solidFill>
                <a:effectLst/>
                <a:latin typeface="Arial"/>
                <a:ea typeface="Arial"/>
                <a:cs typeface="Arial"/>
                <a:sym typeface="Arial"/>
              </a:rPr>
              <a:t>65 to 74 years, 23.2%</a:t>
            </a:r>
          </a:p>
          <a:p>
            <a:pPr marL="171450" lvl="0" indent="-171450">
              <a:buFont typeface="Arial" panose="020B0604020202020204" pitchFamily="34" charset="0"/>
              <a:buChar char="•"/>
            </a:pPr>
            <a:r>
              <a:rPr lang="en-US" sz="1200" b="0" i="0" u="none" strike="noStrike" kern="1200" cap="none" noProof="0" dirty="0">
                <a:solidFill>
                  <a:schemeClr val="dk1"/>
                </a:solidFill>
                <a:effectLst/>
                <a:latin typeface="Arial"/>
                <a:ea typeface="Arial"/>
                <a:cs typeface="Arial"/>
                <a:sym typeface="Arial"/>
              </a:rPr>
              <a:t>75 to 84 years, 25.1%</a:t>
            </a:r>
          </a:p>
          <a:p>
            <a:pPr marL="171450" lvl="0" indent="-171450">
              <a:buFont typeface="Arial" panose="020B0604020202020204" pitchFamily="34" charset="0"/>
              <a:buChar char="•"/>
            </a:pPr>
            <a:r>
              <a:rPr lang="en-US" sz="1200" b="0" i="0" u="none" strike="noStrike" kern="1200" cap="none" noProof="0" dirty="0">
                <a:solidFill>
                  <a:schemeClr val="dk1"/>
                </a:solidFill>
                <a:effectLst/>
                <a:latin typeface="Arial"/>
                <a:ea typeface="Arial"/>
                <a:cs typeface="Arial"/>
                <a:sym typeface="Arial"/>
              </a:rPr>
              <a:t>85+, 25.8%.</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61202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effectLst/>
                <a:latin typeface="Arial"/>
                <a:ea typeface="Arial"/>
                <a:cs typeface="Arial"/>
                <a:sym typeface="Arial"/>
              </a:rPr>
              <a:t>The horizontal axis plots the gender. The vertical axis plots the percentage of COVID 19 deaths by gender ranging from 0 to 50 in increments of 25. The data plotted are as follows. Percentage of the U S population. Female, 54. Male, 44. Percentage of deaths. Female, 40. Male, 50. </a:t>
            </a:r>
            <a:endParaRPr lang="en-IN" sz="1200" b="0" i="0" u="none" strike="noStrike" kern="1200" cap="none" dirty="0">
              <a:solidFill>
                <a:schemeClr val="dk1"/>
              </a:solidFill>
              <a:effectLst/>
              <a:latin typeface="Arial"/>
              <a:ea typeface="Arial"/>
              <a:cs typeface="Arial"/>
              <a:sym typeface="Arial"/>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62464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noProof="0" dirty="0">
                <a:solidFill>
                  <a:schemeClr val="dk1"/>
                </a:solidFill>
                <a:effectLst/>
                <a:latin typeface="Arial"/>
                <a:ea typeface="Arial"/>
                <a:cs typeface="Arial"/>
                <a:sym typeface="Arial"/>
              </a:rPr>
              <a:t>The horizontal axis plots the race or ethnicity. The vertical axis plots the percentage of COVID 19 deaths by race or ethnicity ranging from 0 to 70 in increments of 10. The data plotted are as follows. </a:t>
            </a:r>
          </a:p>
          <a:p>
            <a:r>
              <a:rPr lang="en-US" sz="1200" b="0" i="0" u="none" strike="noStrike" kern="1200" cap="none" noProof="0" dirty="0">
                <a:solidFill>
                  <a:schemeClr val="dk1"/>
                </a:solidFill>
                <a:effectLst/>
                <a:latin typeface="Arial"/>
                <a:ea typeface="Arial"/>
                <a:cs typeface="Arial"/>
                <a:sym typeface="Arial"/>
              </a:rPr>
              <a:t>Hispanic or Latino. Percentage of the U S population, 19.5. Percentage of deaths, 17.5.</a:t>
            </a:r>
          </a:p>
          <a:p>
            <a:r>
              <a:rPr lang="en-US" sz="1200" b="0" i="0" u="none" strike="noStrike" kern="1200" cap="none" noProof="0" dirty="0">
                <a:solidFill>
                  <a:schemeClr val="dk1"/>
                </a:solidFill>
                <a:effectLst/>
                <a:latin typeface="Arial"/>
                <a:ea typeface="Arial"/>
                <a:cs typeface="Arial"/>
                <a:sym typeface="Arial"/>
              </a:rPr>
              <a:t>American Indian or Alaska Native Non Hispanic. Percentage of the U S population, 0.5. Percentage of deaths, 0.9.</a:t>
            </a:r>
          </a:p>
          <a:p>
            <a:r>
              <a:rPr lang="en-US" sz="1200" b="0" i="0" u="none" strike="noStrike" kern="1200" cap="none" noProof="0" dirty="0">
                <a:solidFill>
                  <a:schemeClr val="dk1"/>
                </a:solidFill>
                <a:effectLst/>
                <a:latin typeface="Arial"/>
                <a:ea typeface="Arial"/>
                <a:cs typeface="Arial"/>
                <a:sym typeface="Arial"/>
              </a:rPr>
              <a:t>Asian Non Hispanic. Percentage of the U S population, 5.2. Percentage of deaths, 2.1.</a:t>
            </a:r>
          </a:p>
          <a:p>
            <a:r>
              <a:rPr lang="en-US" sz="1200" b="0" i="0" u="none" strike="noStrike" kern="1200" cap="none" noProof="0" dirty="0">
                <a:solidFill>
                  <a:schemeClr val="dk1"/>
                </a:solidFill>
                <a:effectLst/>
                <a:latin typeface="Arial"/>
                <a:ea typeface="Arial"/>
                <a:cs typeface="Arial"/>
                <a:sym typeface="Arial"/>
              </a:rPr>
              <a:t>Black Non Hispanic. Percentage of the U S population, 11.5. Percentage of deaths, 12.8.</a:t>
            </a:r>
          </a:p>
          <a:p>
            <a:r>
              <a:rPr lang="en-US" sz="1200" b="0" i="0" u="none" strike="noStrike" kern="1200" cap="none" noProof="0" dirty="0">
                <a:solidFill>
                  <a:schemeClr val="dk1"/>
                </a:solidFill>
                <a:effectLst/>
                <a:latin typeface="Arial"/>
                <a:ea typeface="Arial"/>
                <a:cs typeface="Arial"/>
                <a:sym typeface="Arial"/>
              </a:rPr>
              <a:t>Native Hawaiian or Other Pacific Islander Non Hispanic. Percentage of the U S population, 0.2. Percentage of deaths, 0.2.</a:t>
            </a:r>
          </a:p>
          <a:p>
            <a:r>
              <a:rPr lang="en-US" sz="1200" b="0" i="0" u="none" strike="noStrike" kern="1200" cap="none" noProof="0" dirty="0">
                <a:solidFill>
                  <a:schemeClr val="dk1"/>
                </a:solidFill>
                <a:effectLst/>
                <a:latin typeface="Arial"/>
                <a:ea typeface="Arial"/>
                <a:cs typeface="Arial"/>
                <a:sym typeface="Arial"/>
              </a:rPr>
              <a:t>White Non Hispanic. Percentage of the U S population, 59.5. Percentage of deaths, 61.</a:t>
            </a:r>
          </a:p>
          <a:p>
            <a:r>
              <a:rPr lang="en-US" sz="1200" b="0" i="0" u="none" strike="noStrike" kern="1200" cap="none" noProof="0" dirty="0">
                <a:solidFill>
                  <a:schemeClr val="dk1"/>
                </a:solidFill>
                <a:effectLst/>
                <a:latin typeface="Arial"/>
                <a:ea typeface="Arial"/>
                <a:cs typeface="Arial"/>
                <a:sym typeface="Arial"/>
              </a:rPr>
              <a:t>Multiple or Other Non Hispanic. Percentage of the U S population, 1.2. Percentage of deaths, 1.2.</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40131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79787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457200" y="1558412"/>
            <a:ext cx="436046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5008728" y="1558412"/>
            <a:ext cx="3678072" cy="3754437"/>
          </a:xfrm>
        </p:spPr>
        <p:txBody>
          <a:bodyPr/>
          <a:lstStyle>
            <a:lvl1pPr>
              <a:defRPr/>
            </a:lvl1pPr>
          </a:lstStyle>
          <a:p>
            <a:pPr lvl="0"/>
            <a:r>
              <a:rPr lang="en-US" dirty="0"/>
              <a:t>Figure</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370533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457200" y="1558412"/>
            <a:ext cx="4360460" cy="870889"/>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5008728" y="1558412"/>
            <a:ext cx="3678072" cy="3754437"/>
          </a:xfrm>
        </p:spPr>
        <p:txBody>
          <a:bodyPr/>
          <a:lstStyle>
            <a:lvl1pPr>
              <a:defRPr/>
            </a:lvl1pPr>
          </a:lstStyle>
          <a:p>
            <a:pPr lvl="0"/>
            <a:r>
              <a:rPr lang="en-US" dirty="0"/>
              <a:t>Figure</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6" name="Content Placeholder 5"/>
          <p:cNvSpPr>
            <a:spLocks noGrp="1"/>
          </p:cNvSpPr>
          <p:nvPr>
            <p:ph sz="quarter" idx="16"/>
          </p:nvPr>
        </p:nvSpPr>
        <p:spPr>
          <a:xfrm>
            <a:off x="457200" y="2579688"/>
            <a:ext cx="4360863" cy="66833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p:cNvSpPr>
            <a:spLocks noGrp="1"/>
          </p:cNvSpPr>
          <p:nvPr>
            <p:ph sz="quarter" idx="17"/>
          </p:nvPr>
        </p:nvSpPr>
        <p:spPr>
          <a:xfrm>
            <a:off x="457200" y="3398838"/>
            <a:ext cx="4360863" cy="627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18"/>
          </p:nvPr>
        </p:nvSpPr>
        <p:spPr>
          <a:xfrm>
            <a:off x="457200" y="4025900"/>
            <a:ext cx="4360863" cy="641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4"/>
          <p:cNvSpPr>
            <a:spLocks noGrp="1"/>
          </p:cNvSpPr>
          <p:nvPr>
            <p:ph sz="quarter" idx="19"/>
          </p:nvPr>
        </p:nvSpPr>
        <p:spPr>
          <a:xfrm>
            <a:off x="457200" y="4667250"/>
            <a:ext cx="4360863" cy="6461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5181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554920"/>
            <a:ext cx="8232775" cy="4663335"/>
          </a:xfrm>
        </p:spPr>
        <p:txBody>
          <a:bodyPr/>
          <a:lstStyle>
            <a:lvl1pPr indent="-255600">
              <a:defRPr sz="2400">
                <a:latin typeface="+mn-lt"/>
              </a:defRPr>
            </a:lvl1pPr>
            <a:lvl2pPr indent="-284400">
              <a:defRPr sz="2400">
                <a:latin typeface="+mn-lt"/>
              </a:defRPr>
            </a:lvl2pPr>
            <a:lvl3pPr marL="1143000" indent="-230400">
              <a:buFont typeface="Arial" panose="020B0604020202020204" pitchFamily="34" charset="0"/>
              <a:buChar char="▪"/>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57200" y="1556327"/>
            <a:ext cx="363537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234542" y="1556327"/>
            <a:ext cx="4452257"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3971925"/>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1"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3274199"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8232128" cy="101670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809199"/>
            <a:ext cx="8232128" cy="1016701"/>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4065823"/>
            <a:ext cx="8232128" cy="847371"/>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5153117"/>
            <a:ext cx="8232128" cy="8381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22257523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image" Target="../media/image1.jp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theme" Target="../theme/theme2.xml"/><Relationship Id="rId2" Type="http://schemas.openxmlformats.org/officeDocument/2006/relationships/slideLayout" Target="../slideLayouts/slideLayout3.xml"/><Relationship Id="rId16" Type="http://schemas.openxmlformats.org/officeDocument/2006/relationships/slideLayout" Target="../slideLayouts/slideLayout17.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a:t>
            </a:r>
            <a:r>
              <a:rPr lang="en-US" altLang="en-US" sz="1200" b="0" dirty="0">
                <a:solidFill>
                  <a:schemeClr val="tx1"/>
                </a:solidFill>
                <a:latin typeface="Verdana"/>
                <a:ea typeface="Verdana" panose="020B0604030504040204" pitchFamily="34" charset="0"/>
                <a:cs typeface="Verdana" panose="020B0604030504040204" pitchFamily="34" charset="0"/>
              </a:rPr>
              <a:t>2025, 2021, 2018</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8"/>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49" r:id="rId2"/>
    <p:sldLayoutId id="2147483650" r:id="rId3"/>
    <p:sldLayoutId id="2147483676" r:id="rId4"/>
    <p:sldLayoutId id="2147483677" r:id="rId5"/>
    <p:sldLayoutId id="2147483678" r:id="rId6"/>
    <p:sldLayoutId id="2147483679" r:id="rId7"/>
    <p:sldLayoutId id="2147483681" r:id="rId8"/>
    <p:sldLayoutId id="2147483680" r:id="rId9"/>
    <p:sldLayoutId id="2147483671" r:id="rId10"/>
    <p:sldLayoutId id="2147483673" r:id="rId11"/>
    <p:sldLayoutId id="2147483682" r:id="rId12"/>
    <p:sldLayoutId id="2147483683" r:id="rId13"/>
    <p:sldLayoutId id="2147483670" r:id="rId14"/>
    <p:sldLayoutId id="2147483669" r:id="rId15"/>
    <p:sldLayoutId id="214748365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0.wmf"/></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notesSlide" Target="../notesSlides/notesSlide20.xml"/><Relationship Id="rId1" Type="http://schemas.openxmlformats.org/officeDocument/2006/relationships/slideLayout" Target="../slideLayouts/slideLayout10.xml"/><Relationship Id="rId6" Type="http://schemas.openxmlformats.org/officeDocument/2006/relationships/image" Target="../media/image13.wmf"/><Relationship Id="rId11" Type="http://schemas.openxmlformats.org/officeDocument/2006/relationships/image" Target="../media/image16.png"/><Relationship Id="rId5" Type="http://schemas.openxmlformats.org/officeDocument/2006/relationships/oleObject" Target="../embeddings/oleObject3.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5.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2.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0"/>
              </a:ext>
            </a:extLst>
          </p:cNvPr>
          <p:cNvSpPr>
            <a:spLocks noGrp="1"/>
          </p:cNvSpPr>
          <p:nvPr>
            <p:ph type="title"/>
          </p:nvPr>
        </p:nvSpPr>
        <p:spPr>
          <a:xfrm>
            <a:off x="457199" y="187138"/>
            <a:ext cx="8229601" cy="613055"/>
          </a:xfrm>
        </p:spPr>
        <p:txBody>
          <a:bodyPr anchor="ctr"/>
          <a:lstStyle/>
          <a:p>
            <a:r>
              <a:rPr lang="en-US" dirty="0"/>
              <a:t>Macroeconomics</a:t>
            </a:r>
            <a:endParaRPr lang="en-US" noProof="0" dirty="0"/>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0"/>
              </a:ext>
            </a:extLst>
          </p:cNvPr>
          <p:cNvSpPr>
            <a:spLocks noGrp="1"/>
          </p:cNvSpPr>
          <p:nvPr>
            <p:ph type="body" idx="1"/>
          </p:nvPr>
        </p:nvSpPr>
        <p:spPr>
          <a:xfrm>
            <a:off x="457200" y="933465"/>
            <a:ext cx="8229600" cy="728378"/>
          </a:xfrm>
        </p:spPr>
        <p:txBody>
          <a:bodyPr anchor="ctr"/>
          <a:lstStyle/>
          <a:p>
            <a:pPr>
              <a:spcBef>
                <a:spcPts val="600"/>
              </a:spcBef>
            </a:pPr>
            <a:r>
              <a:rPr lang="en-US" noProof="0" dirty="0">
                <a:solidFill>
                  <a:schemeClr val="tx2"/>
                </a:solidFill>
              </a:rPr>
              <a:t>Ninth Edition</a:t>
            </a:r>
          </a:p>
        </p:txBody>
      </p:sp>
      <p:pic>
        <p:nvPicPr>
          <p:cNvPr id="9" name="Picture 8" descr="Front Cover: Macroeconomics Ninth Edition by Hubbard and O'Bri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893" y="1771207"/>
            <a:ext cx="3532909" cy="4522124"/>
          </a:xfrm>
          <a:prstGeom prst="rect">
            <a:avLst/>
          </a:prstGeom>
          <a:ln w="9525">
            <a:solidFill>
              <a:schemeClr val="tx1"/>
            </a:solidFill>
          </a:ln>
        </p:spPr>
      </p:pic>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0"/>
              </a:ext>
            </a:extLst>
          </p:cNvPr>
          <p:cNvSpPr>
            <a:spLocks noGrp="1"/>
          </p:cNvSpPr>
          <p:nvPr>
            <p:ph sz="quarter" idx="14"/>
          </p:nvPr>
        </p:nvSpPr>
        <p:spPr>
          <a:xfrm>
            <a:off x="5029200" y="1906104"/>
            <a:ext cx="3657600" cy="1186345"/>
          </a:xfrm>
        </p:spPr>
        <p:txBody>
          <a:bodyPr/>
          <a:lstStyle/>
          <a:p>
            <a:pPr marL="0" algn="ctr"/>
            <a:r>
              <a:rPr lang="en-US" b="1" noProof="0" dirty="0">
                <a:solidFill>
                  <a:schemeClr val="tx1"/>
                </a:solidFill>
                <a:latin typeface="+mn-lt"/>
              </a:rPr>
              <a:t>Chapter 5</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0"/>
              </a:ext>
            </a:extLst>
          </p:cNvPr>
          <p:cNvSpPr>
            <a:spLocks noGrp="1"/>
          </p:cNvSpPr>
          <p:nvPr>
            <p:ph sz="quarter" idx="15"/>
          </p:nvPr>
        </p:nvSpPr>
        <p:spPr>
          <a:xfrm>
            <a:off x="5029199" y="3252789"/>
            <a:ext cx="3657601" cy="1186345"/>
          </a:xfrm>
        </p:spPr>
        <p:txBody>
          <a:bodyPr/>
          <a:lstStyle/>
          <a:p>
            <a:pPr lvl="0">
              <a:buSzPts val="2200"/>
            </a:pPr>
            <a:r>
              <a:rPr lang="en-US" noProof="0" dirty="0">
                <a:solidFill>
                  <a:schemeClr val="tx1"/>
                </a:solidFill>
              </a:rPr>
              <a:t>The Economics of Health Care</a:t>
            </a:r>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4"/>
          <a:srcRect t="22152" b="22152"/>
          <a:stretch>
            <a:fillRect/>
          </a:stretch>
        </p:blipFill>
        <p:spPr>
          <a:xfrm>
            <a:off x="315677" y="6420639"/>
            <a:ext cx="1176574" cy="296443"/>
          </a:xfrm>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0"/>
              </a:ext>
            </a:extLst>
          </p:cNvPr>
          <p:cNvSpPr>
            <a:spLocks noGrp="1"/>
          </p:cNvSpPr>
          <p:nvPr>
            <p:ph sz="quarter" idx="17"/>
          </p:nvPr>
        </p:nvSpPr>
        <p:spPr>
          <a:xfrm>
            <a:off x="2173000" y="6415232"/>
            <a:ext cx="6589712" cy="228600"/>
          </a:xfrm>
        </p:spPr>
        <p:txBody>
          <a:bodyPr/>
          <a:lstStyle/>
          <a:p>
            <a:pPr marL="0" indent="0"/>
            <a:r>
              <a:rPr lang="en-US" altLang="en-US" sz="1200" b="0" noProof="0" dirty="0">
                <a:solidFill>
                  <a:schemeClr val="tx1"/>
                </a:solidFill>
                <a:latin typeface="Verdana"/>
                <a:ea typeface="Verdana" panose="020B0604030504040204" pitchFamily="34" charset="0"/>
                <a:cs typeface="Verdana" panose="020B0604030504040204" pitchFamily="34" charset="0"/>
              </a:rPr>
              <a:t>Copyright © 2025, 2021, 2018 Pearson Education, Inc. All Rights Reserved</a:t>
            </a:r>
          </a:p>
        </p:txBody>
      </p:sp>
    </p:spTree>
    <p:extLst>
      <p:ext uri="{BB962C8B-B14F-4D97-AF65-F5344CB8AC3E}">
        <p14:creationId xmlns:p14="http://schemas.microsoft.com/office/powerpoint/2010/main" val="1842579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noProof="0" dirty="0"/>
              <a:t>Apply the Concept: The Demographics of Covid-19 Mortality</a:t>
            </a:r>
            <a:r>
              <a:rPr lang="en-US" sz="2000" b="0" noProof="0" dirty="0"/>
              <a:t> (3 of 3)</a:t>
            </a:r>
            <a:endParaRPr lang="en-US" sz="2800" b="0" noProof="0" dirty="0"/>
          </a:p>
        </p:txBody>
      </p:sp>
      <p:pic>
        <p:nvPicPr>
          <p:cNvPr id="8" name="Picture 7" descr="A bar chart illustrates the percentage of COVID 19 deaths by race or ethnicity. For long description in Notes pane, press F6.">
            <a:extLst>
              <a:ext uri="{FF2B5EF4-FFF2-40B4-BE49-F238E27FC236}">
                <a16:creationId xmlns:a16="http://schemas.microsoft.com/office/drawing/2014/main" id="{A4E07317-5472-A1B0-EE41-2FA9775DB7FF}"/>
              </a:ext>
            </a:extLst>
          </p:cNvPr>
          <p:cNvPicPr>
            <a:picLocks noChangeAspect="1"/>
          </p:cNvPicPr>
          <p:nvPr/>
        </p:nvPicPr>
        <p:blipFill>
          <a:blip r:embed="rId3"/>
          <a:stretch>
            <a:fillRect/>
          </a:stretch>
        </p:blipFill>
        <p:spPr>
          <a:xfrm>
            <a:off x="565028" y="1634112"/>
            <a:ext cx="8117460" cy="2476081"/>
          </a:xfrm>
          <a:prstGeom prst="rect">
            <a:avLst/>
          </a:prstGeom>
        </p:spPr>
      </p:pic>
      <p:sp>
        <p:nvSpPr>
          <p:cNvPr id="6" name="Content Placeholder 5"/>
          <p:cNvSpPr>
            <a:spLocks noGrp="1"/>
          </p:cNvSpPr>
          <p:nvPr>
            <p:ph sz="quarter" idx="15"/>
          </p:nvPr>
        </p:nvSpPr>
        <p:spPr>
          <a:xfrm>
            <a:off x="468313" y="4398434"/>
            <a:ext cx="8218487" cy="1557867"/>
          </a:xfrm>
        </p:spPr>
        <p:txBody>
          <a:bodyPr/>
          <a:lstStyle/>
          <a:p>
            <a:pPr marL="0" lvl="0" indent="0">
              <a:spcBef>
                <a:spcPts val="0"/>
              </a:spcBef>
              <a:buSzPts val="2200"/>
              <a:buNone/>
            </a:pPr>
            <a:r>
              <a:rPr lang="en-US" sz="2200" noProof="0" dirty="0"/>
              <a:t>Researchers are still trying to figure out what caused differences in mortality rates across racial and ethnic groups. Vaccination rates and access to health care are two important factors, along with socioeconomic status and different occupational exposure.</a:t>
            </a:r>
          </a:p>
        </p:txBody>
      </p:sp>
    </p:spTree>
    <p:extLst>
      <p:ext uri="{BB962C8B-B14F-4D97-AF65-F5344CB8AC3E}">
        <p14:creationId xmlns:p14="http://schemas.microsoft.com/office/powerpoint/2010/main" val="180950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5.2 Health Care Around the World</a:t>
            </a:r>
          </a:p>
        </p:txBody>
      </p:sp>
      <p:sp>
        <p:nvSpPr>
          <p:cNvPr id="4" name="Content Placeholder 3"/>
          <p:cNvSpPr>
            <a:spLocks noGrp="1"/>
          </p:cNvSpPr>
          <p:nvPr>
            <p:ph sz="quarter" idx="13"/>
          </p:nvPr>
        </p:nvSpPr>
        <p:spPr>
          <a:xfrm>
            <a:off x="457200" y="1559391"/>
            <a:ext cx="8229600" cy="777407"/>
          </a:xfrm>
        </p:spPr>
        <p:txBody>
          <a:bodyPr/>
          <a:lstStyle/>
          <a:p>
            <a:pPr marL="0" lvl="0" indent="0">
              <a:spcBef>
                <a:spcPts val="0"/>
              </a:spcBef>
              <a:buSzPts val="1600"/>
              <a:buNone/>
            </a:pPr>
            <a:r>
              <a:rPr lang="en-US" sz="2000" b="1" noProof="0" dirty="0"/>
              <a:t>Compare the health care systems and health care outcomes in the United States and other countries.</a:t>
            </a:r>
          </a:p>
        </p:txBody>
      </p:sp>
      <p:sp>
        <p:nvSpPr>
          <p:cNvPr id="5" name="Content Placeholder 4"/>
          <p:cNvSpPr>
            <a:spLocks noGrp="1"/>
          </p:cNvSpPr>
          <p:nvPr>
            <p:ph sz="quarter" idx="14"/>
          </p:nvPr>
        </p:nvSpPr>
        <p:spPr>
          <a:xfrm>
            <a:off x="457200" y="2439282"/>
            <a:ext cx="8229600" cy="3878989"/>
          </a:xfrm>
        </p:spPr>
        <p:txBody>
          <a:bodyPr/>
          <a:lstStyle/>
          <a:p>
            <a:pPr marL="0" lvl="0" indent="0">
              <a:spcBef>
                <a:spcPts val="0"/>
              </a:spcBef>
              <a:buSzPts val="2000"/>
              <a:buNone/>
            </a:pPr>
            <a:r>
              <a:rPr lang="en-US" sz="1800" noProof="0" dirty="0"/>
              <a:t>There are important differences between the health care systems of the United States and those of other countries, both in terms of who </a:t>
            </a:r>
            <a:r>
              <a:rPr lang="en-US" sz="1800" b="1" noProof="0" dirty="0"/>
              <a:t>provides</a:t>
            </a:r>
            <a:r>
              <a:rPr lang="en-US" sz="1800" noProof="0" dirty="0"/>
              <a:t> the health care, and who </a:t>
            </a:r>
            <a:r>
              <a:rPr lang="en-US" sz="1800" b="1" noProof="0" dirty="0"/>
              <a:t>pays</a:t>
            </a:r>
            <a:r>
              <a:rPr lang="en-US" sz="1800" noProof="0" dirty="0"/>
              <a:t> </a:t>
            </a:r>
            <a:r>
              <a:rPr lang="en-US" sz="1800" b="1" noProof="0" dirty="0"/>
              <a:t>for</a:t>
            </a:r>
            <a:r>
              <a:rPr lang="en-US" sz="1800" noProof="0" dirty="0"/>
              <a:t> the health care.</a:t>
            </a:r>
          </a:p>
          <a:p>
            <a:pPr marL="0" lvl="0" indent="0">
              <a:spcBef>
                <a:spcPts val="1200"/>
              </a:spcBef>
              <a:buSzPts val="2000"/>
              <a:buNone/>
            </a:pPr>
            <a:r>
              <a:rPr lang="en-US" sz="1800" noProof="0" dirty="0"/>
              <a:t>Most health care in the United States is provided by private firms and paid for through </a:t>
            </a:r>
            <a:r>
              <a:rPr lang="en-US" sz="1800" b="1" noProof="0" dirty="0"/>
              <a:t>health insurance</a:t>
            </a:r>
            <a:r>
              <a:rPr lang="en-US" sz="1800" noProof="0" dirty="0"/>
              <a:t>.</a:t>
            </a:r>
          </a:p>
          <a:p>
            <a:pPr marL="0" lvl="0" indent="0">
              <a:spcBef>
                <a:spcPts val="1200"/>
              </a:spcBef>
              <a:buSzPts val="2000"/>
              <a:buNone/>
            </a:pPr>
            <a:r>
              <a:rPr lang="en-US" sz="1800" b="1" noProof="0" dirty="0"/>
              <a:t>Health insurance</a:t>
            </a:r>
            <a:r>
              <a:rPr lang="en-US" sz="1800" noProof="0" dirty="0"/>
              <a:t>: A contract under which a buyer agrees to make payments, or </a:t>
            </a:r>
            <a:r>
              <a:rPr lang="en-US" sz="1800" b="1" noProof="0" dirty="0"/>
              <a:t>premiums</a:t>
            </a:r>
            <a:r>
              <a:rPr lang="en-US" sz="1800" noProof="0" dirty="0"/>
              <a:t>, in exchange for the provider’s agreeing to pay some or all of the buyer’s medical bills.</a:t>
            </a:r>
          </a:p>
          <a:p>
            <a:pPr marL="0" lvl="0" indent="0">
              <a:spcBef>
                <a:spcPts val="1200"/>
              </a:spcBef>
              <a:buSzPts val="2000"/>
              <a:buNone/>
            </a:pPr>
            <a:r>
              <a:rPr lang="en-US" sz="1800" noProof="0" dirty="0"/>
              <a:t>Insurance payments can take the form of </a:t>
            </a:r>
            <a:r>
              <a:rPr lang="en-US" sz="1800" b="1" noProof="0" dirty="0"/>
              <a:t>fee-for-service</a:t>
            </a:r>
            <a:r>
              <a:rPr lang="en-US" sz="1800" i="1" noProof="0" dirty="0"/>
              <a:t>, </a:t>
            </a:r>
            <a:r>
              <a:rPr lang="en-US" sz="1800" noProof="0" dirty="0"/>
              <a:t>where doctors and hospitals receive a payment for each service they provide; or </a:t>
            </a:r>
            <a:r>
              <a:rPr lang="en-US" sz="1800" b="1" noProof="0" dirty="0"/>
              <a:t>Health Maintenance Organizations (H</a:t>
            </a:r>
            <a:r>
              <a:rPr lang="en-US" sz="100" b="1" noProof="0" dirty="0"/>
              <a:t> </a:t>
            </a:r>
            <a:r>
              <a:rPr lang="en-US" sz="1800" b="1" noProof="0" dirty="0"/>
              <a:t>M</a:t>
            </a:r>
            <a:r>
              <a:rPr lang="en-US" sz="100" b="1" noProof="0" dirty="0"/>
              <a:t> </a:t>
            </a:r>
            <a:r>
              <a:rPr lang="en-US" sz="1800" b="1" noProof="0" dirty="0"/>
              <a:t>O</a:t>
            </a:r>
            <a:r>
              <a:rPr lang="en-US" sz="100" b="1" noProof="0" dirty="0"/>
              <a:t> </a:t>
            </a:r>
            <a:r>
              <a:rPr lang="en-US" sz="1800" b="1" noProof="0" dirty="0"/>
              <a:t>s)</a:t>
            </a:r>
            <a:r>
              <a:rPr lang="en-US" sz="1800" noProof="0" dirty="0"/>
              <a:t>, where doctors receive a flat fee per patient.</a:t>
            </a:r>
          </a:p>
        </p:txBody>
      </p:sp>
    </p:spTree>
    <p:extLst>
      <p:ext uri="{BB962C8B-B14F-4D97-AF65-F5344CB8AC3E}">
        <p14:creationId xmlns:p14="http://schemas.microsoft.com/office/powerpoint/2010/main" val="106051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fade">
                                      <p:cBhvr>
                                        <p:cTn id="23"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noProof="0" dirty="0"/>
              <a:t>Figure 5.2 Sources of Health Insurance in the United States, 2021</a:t>
            </a:r>
          </a:p>
        </p:txBody>
      </p:sp>
      <p:pic>
        <p:nvPicPr>
          <p:cNvPr id="5" name="Picture 4" descr="A bar graph depicts the sources of health insurance in the United States in 2021. For long description in Notes pane, press F6.">
            <a:extLst>
              <a:ext uri="{FF2B5EF4-FFF2-40B4-BE49-F238E27FC236}">
                <a16:creationId xmlns:a16="http://schemas.microsoft.com/office/drawing/2014/main" id="{3F220A51-E5E1-4D91-4546-BE3D15BF5ACA}"/>
              </a:ext>
            </a:extLst>
          </p:cNvPr>
          <p:cNvPicPr>
            <a:picLocks noChangeAspect="1"/>
          </p:cNvPicPr>
          <p:nvPr/>
        </p:nvPicPr>
        <p:blipFill>
          <a:blip r:embed="rId3"/>
          <a:stretch>
            <a:fillRect/>
          </a:stretch>
        </p:blipFill>
        <p:spPr>
          <a:xfrm>
            <a:off x="772524" y="1584191"/>
            <a:ext cx="7598952" cy="2892876"/>
          </a:xfrm>
          <a:prstGeom prst="rect">
            <a:avLst/>
          </a:prstGeom>
        </p:spPr>
      </p:pic>
      <p:sp>
        <p:nvSpPr>
          <p:cNvPr id="6" name="Content Placeholder 5"/>
          <p:cNvSpPr>
            <a:spLocks noGrp="1"/>
          </p:cNvSpPr>
          <p:nvPr>
            <p:ph sz="quarter" idx="15"/>
          </p:nvPr>
        </p:nvSpPr>
        <p:spPr>
          <a:xfrm>
            <a:off x="468313" y="4627180"/>
            <a:ext cx="8218487" cy="1646620"/>
          </a:xfrm>
        </p:spPr>
        <p:txBody>
          <a:bodyPr tIns="46800"/>
          <a:lstStyle/>
          <a:p>
            <a:pPr marL="0" lvl="0" indent="0">
              <a:spcBef>
                <a:spcPts val="600"/>
              </a:spcBef>
              <a:buSzPts val="2200"/>
              <a:buNone/>
            </a:pPr>
            <a:r>
              <a:rPr lang="en-US" sz="1600" noProof="0" dirty="0"/>
              <a:t>In 2021, about 49 percent of people received health insurance through their employer; about 6 percent of people directly purchased insurance; and about 37 percent of people received it through government sources including Medicare, Medicaid, and Tricare.</a:t>
            </a:r>
          </a:p>
          <a:p>
            <a:pPr marL="255600" lvl="0">
              <a:spcBef>
                <a:spcPts val="1200"/>
              </a:spcBef>
            </a:pPr>
            <a:r>
              <a:rPr lang="en-US" sz="1600" noProof="0" dirty="0"/>
              <a:t>Some people have multiple sources of health insurance.</a:t>
            </a:r>
          </a:p>
          <a:p>
            <a:pPr marL="255600" lvl="0">
              <a:spcBef>
                <a:spcPts val="1200"/>
              </a:spcBef>
            </a:pPr>
            <a:r>
              <a:rPr lang="en-US" sz="1600" noProof="0" dirty="0"/>
              <a:t>About 9 percent of Americans had no health insurance in 2021.</a:t>
            </a:r>
          </a:p>
        </p:txBody>
      </p:sp>
    </p:spTree>
    <p:extLst>
      <p:ext uri="{BB962C8B-B14F-4D97-AF65-F5344CB8AC3E}">
        <p14:creationId xmlns:p14="http://schemas.microsoft.com/office/powerpoint/2010/main" val="215360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3"/>
            <a:ext cx="8305800" cy="1127928"/>
          </a:xfrm>
        </p:spPr>
        <p:txBody>
          <a:bodyPr/>
          <a:lstStyle/>
          <a:p>
            <a:r>
              <a:rPr lang="en-US" sz="3200" noProof="0" dirty="0"/>
              <a:t>Why Are So Many Americans Uninsured?</a:t>
            </a:r>
          </a:p>
        </p:txBody>
      </p:sp>
      <p:sp>
        <p:nvSpPr>
          <p:cNvPr id="4" name="Content Placeholder 3"/>
          <p:cNvSpPr>
            <a:spLocks noGrp="1"/>
          </p:cNvSpPr>
          <p:nvPr>
            <p:ph sz="quarter" idx="13"/>
          </p:nvPr>
        </p:nvSpPr>
        <p:spPr>
          <a:xfrm>
            <a:off x="457200" y="1570184"/>
            <a:ext cx="8305800" cy="2430315"/>
          </a:xfrm>
        </p:spPr>
        <p:txBody>
          <a:bodyPr/>
          <a:lstStyle/>
          <a:p>
            <a:pPr marL="0" lvl="0" indent="0">
              <a:spcBef>
                <a:spcPts val="600"/>
              </a:spcBef>
              <a:buSzPts val="2200"/>
              <a:buNone/>
            </a:pPr>
            <a:r>
              <a:rPr lang="en-US" sz="2000" noProof="0" dirty="0"/>
              <a:t>The proportion of Americans without health insurance is lower now than in recent years, partly because of the </a:t>
            </a:r>
            <a:r>
              <a:rPr lang="en-US" sz="2000" b="1" noProof="0" dirty="0"/>
              <a:t>Affordable Care Act (A</a:t>
            </a:r>
            <a:r>
              <a:rPr lang="en-US" sz="100" b="1" noProof="0" dirty="0"/>
              <a:t> </a:t>
            </a:r>
            <a:r>
              <a:rPr lang="en-US" sz="2000" b="1" noProof="0" dirty="0"/>
              <a:t>C</a:t>
            </a:r>
            <a:r>
              <a:rPr lang="en-US" sz="100" b="1" noProof="0" dirty="0"/>
              <a:t> </a:t>
            </a:r>
            <a:r>
              <a:rPr lang="en-US" sz="2000" b="1" noProof="0" dirty="0"/>
              <a:t>A)</a:t>
            </a:r>
            <a:r>
              <a:rPr lang="en-US" sz="2000" noProof="0" dirty="0"/>
              <a:t>, health care reform legislation passed by Congress and signed by President Barack Obama in 2010.</a:t>
            </a:r>
            <a:endParaRPr lang="en-US" sz="2000" b="1" u="sng" noProof="0" dirty="0"/>
          </a:p>
          <a:p>
            <a:pPr marL="255600" lvl="0">
              <a:spcBef>
                <a:spcPts val="1200"/>
              </a:spcBef>
              <a:buSzPts val="2200"/>
            </a:pPr>
            <a:r>
              <a:rPr lang="en-US" sz="2000" noProof="0" dirty="0"/>
              <a:t>This law enacted subsidies for lower-income people and introduced penalties for people not having health insurance and employers not providing it.</a:t>
            </a:r>
          </a:p>
        </p:txBody>
      </p:sp>
      <p:sp>
        <p:nvSpPr>
          <p:cNvPr id="5" name="Content Placeholder 4"/>
          <p:cNvSpPr>
            <a:spLocks noGrp="1"/>
          </p:cNvSpPr>
          <p:nvPr>
            <p:ph sz="quarter" idx="14"/>
          </p:nvPr>
        </p:nvSpPr>
        <p:spPr>
          <a:xfrm>
            <a:off x="457200" y="4136133"/>
            <a:ext cx="8229600" cy="2150367"/>
          </a:xfrm>
        </p:spPr>
        <p:txBody>
          <a:bodyPr/>
          <a:lstStyle/>
          <a:p>
            <a:pPr marL="0" lvl="0" indent="0">
              <a:spcBef>
                <a:spcPts val="600"/>
              </a:spcBef>
              <a:buSzPts val="2200"/>
              <a:buNone/>
            </a:pPr>
            <a:r>
              <a:rPr lang="en-US" sz="2000" noProof="0" dirty="0"/>
              <a:t>However, many people still do not have health insurance, typically because they believe:</a:t>
            </a:r>
          </a:p>
          <a:p>
            <a:pPr marL="255600" lvl="0">
              <a:spcBef>
                <a:spcPts val="1200"/>
              </a:spcBef>
              <a:buSzPts val="2200"/>
            </a:pPr>
            <a:r>
              <a:rPr lang="en-US" sz="2000" noProof="0" dirty="0"/>
              <a:t>They cannot afford it, or</a:t>
            </a:r>
          </a:p>
          <a:p>
            <a:pPr marL="255600" lvl="0">
              <a:spcBef>
                <a:spcPts val="1200"/>
              </a:spcBef>
              <a:buSzPts val="2200"/>
            </a:pPr>
            <a:r>
              <a:rPr lang="en-US" sz="2000" noProof="0" dirty="0"/>
              <a:t>It is unnecessary because they are healthy, or</a:t>
            </a:r>
          </a:p>
          <a:p>
            <a:pPr marL="255600" lvl="0">
              <a:spcBef>
                <a:spcPts val="1200"/>
              </a:spcBef>
              <a:buSzPts val="2200"/>
            </a:pPr>
            <a:r>
              <a:rPr lang="en-US" sz="2000" noProof="0" dirty="0"/>
              <a:t>The cost exceeds the benefits</a:t>
            </a:r>
          </a:p>
        </p:txBody>
      </p:sp>
    </p:spTree>
    <p:extLst>
      <p:ext uri="{BB962C8B-B14F-4D97-AF65-F5344CB8AC3E}">
        <p14:creationId xmlns:p14="http://schemas.microsoft.com/office/powerpoint/2010/main" val="828325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500"/>
                                        <p:tgtEl>
                                          <p:spTgt spid="5">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500"/>
                                        <p:tgtEl>
                                          <p:spTgt spid="5">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noProof="0" dirty="0"/>
              <a:t>Apply the Concept: The Increasing Importance of Health Care in the U.S. Economy</a:t>
            </a:r>
          </a:p>
        </p:txBody>
      </p:sp>
      <p:pic>
        <p:nvPicPr>
          <p:cNvPr id="8" name="Picture 7" descr="Three maps of the United States are color coded to depict the growth of the healthcare industry, country-wide. For long description in Notes pane, press F6.">
            <a:extLst>
              <a:ext uri="{FF2B5EF4-FFF2-40B4-BE49-F238E27FC236}">
                <a16:creationId xmlns:a16="http://schemas.microsoft.com/office/drawing/2014/main" id="{F8237D5A-6B9E-6F2D-BABF-2309E862653C}"/>
              </a:ext>
            </a:extLst>
          </p:cNvPr>
          <p:cNvPicPr>
            <a:picLocks noChangeAspect="1"/>
          </p:cNvPicPr>
          <p:nvPr/>
        </p:nvPicPr>
        <p:blipFill>
          <a:blip r:embed="rId3"/>
          <a:stretch>
            <a:fillRect/>
          </a:stretch>
        </p:blipFill>
        <p:spPr>
          <a:xfrm>
            <a:off x="780571" y="1557338"/>
            <a:ext cx="7582858" cy="2678702"/>
          </a:xfrm>
          <a:prstGeom prst="rect">
            <a:avLst/>
          </a:prstGeom>
        </p:spPr>
      </p:pic>
      <p:sp>
        <p:nvSpPr>
          <p:cNvPr id="6" name="Content Placeholder 5"/>
          <p:cNvSpPr>
            <a:spLocks noGrp="1"/>
          </p:cNvSpPr>
          <p:nvPr>
            <p:ph sz="quarter" idx="15"/>
          </p:nvPr>
        </p:nvSpPr>
        <p:spPr>
          <a:xfrm>
            <a:off x="468314" y="4391891"/>
            <a:ext cx="7895116" cy="1845398"/>
          </a:xfrm>
        </p:spPr>
        <p:txBody>
          <a:bodyPr/>
          <a:lstStyle/>
          <a:p>
            <a:pPr marL="0" lvl="0" indent="0">
              <a:spcBef>
                <a:spcPts val="600"/>
              </a:spcBef>
              <a:buSzPts val="2200"/>
              <a:buNone/>
            </a:pPr>
            <a:r>
              <a:rPr lang="en-US" sz="2000" noProof="0" dirty="0"/>
              <a:t>In most states, the health care industry is now the industry with the most workers. The figure shows each state’s leading employment sector in 1990, 2000, and 2022.</a:t>
            </a:r>
          </a:p>
          <a:p>
            <a:pPr marL="255600">
              <a:spcBef>
                <a:spcPts val="600"/>
              </a:spcBef>
            </a:pPr>
            <a:r>
              <a:rPr lang="en-US" sz="2000" noProof="0" dirty="0"/>
              <a:t>The B</a:t>
            </a:r>
            <a:r>
              <a:rPr lang="en-US" sz="100" noProof="0" dirty="0"/>
              <a:t> </a:t>
            </a:r>
            <a:r>
              <a:rPr lang="en-US" sz="2000" noProof="0" dirty="0"/>
              <a:t>L</a:t>
            </a:r>
            <a:r>
              <a:rPr lang="en-US" sz="100" noProof="0" dirty="0"/>
              <a:t> </a:t>
            </a:r>
            <a:r>
              <a:rPr lang="en-US" sz="2000" noProof="0" dirty="0"/>
              <a:t>S forecasts that 4 of the 20 fastest-growing occupations over the next 10 years will be in health care.</a:t>
            </a:r>
          </a:p>
        </p:txBody>
      </p:sp>
    </p:spTree>
    <p:extLst>
      <p:ext uri="{BB962C8B-B14F-4D97-AF65-F5344CB8AC3E}">
        <p14:creationId xmlns:p14="http://schemas.microsoft.com/office/powerpoint/2010/main" val="315552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200" noProof="0" dirty="0"/>
              <a:t>Health Care Systems in Comparison Countries (summary of Table 5.2)</a:t>
            </a:r>
          </a:p>
        </p:txBody>
      </p:sp>
      <p:sp>
        <p:nvSpPr>
          <p:cNvPr id="7" name="Content Placeholder 6"/>
          <p:cNvSpPr>
            <a:spLocks noGrp="1"/>
          </p:cNvSpPr>
          <p:nvPr>
            <p:ph sz="quarter" idx="13"/>
          </p:nvPr>
        </p:nvSpPr>
        <p:spPr>
          <a:xfrm>
            <a:off x="468312" y="1612959"/>
            <a:ext cx="1169719" cy="410913"/>
          </a:xfrm>
        </p:spPr>
        <p:txBody>
          <a:bodyPr tIns="0" bIns="0"/>
          <a:lstStyle/>
          <a:p>
            <a:pPr marL="432" indent="0">
              <a:buNone/>
            </a:pPr>
            <a:r>
              <a:rPr lang="en-US" sz="2000" noProof="0" dirty="0"/>
              <a:t>Canada:</a:t>
            </a:r>
          </a:p>
        </p:txBody>
      </p:sp>
      <p:sp>
        <p:nvSpPr>
          <p:cNvPr id="8" name="Content Placeholder 7"/>
          <p:cNvSpPr>
            <a:spLocks noGrp="1"/>
          </p:cNvSpPr>
          <p:nvPr>
            <p:ph sz="quarter" idx="14"/>
          </p:nvPr>
        </p:nvSpPr>
        <p:spPr>
          <a:xfrm>
            <a:off x="1971303" y="1552000"/>
            <a:ext cx="7002879" cy="1276544"/>
          </a:xfrm>
        </p:spPr>
        <p:txBody>
          <a:bodyPr tIns="0" bIns="0"/>
          <a:lstStyle/>
          <a:p>
            <a:pPr marL="432" indent="0">
              <a:buNone/>
            </a:pPr>
            <a:r>
              <a:rPr lang="en-US" sz="2000" b="1" noProof="0" dirty="0"/>
              <a:t>Single-payer health care system</a:t>
            </a:r>
            <a:r>
              <a:rPr lang="en-US" sz="2000" noProof="0" dirty="0"/>
              <a:t>: The government provides health insurance to all residents, funded through taxes. Private companies provide the care. Individuals pay an annual fee of $744 for services not covered by insurance.</a:t>
            </a:r>
            <a:endParaRPr lang="en-US" sz="2000" b="1" i="1" noProof="0" dirty="0"/>
          </a:p>
        </p:txBody>
      </p:sp>
      <p:sp>
        <p:nvSpPr>
          <p:cNvPr id="9" name="Content Placeholder 8"/>
          <p:cNvSpPr>
            <a:spLocks noGrp="1"/>
          </p:cNvSpPr>
          <p:nvPr>
            <p:ph sz="quarter" idx="15"/>
          </p:nvPr>
        </p:nvSpPr>
        <p:spPr>
          <a:xfrm>
            <a:off x="457200" y="2978383"/>
            <a:ext cx="1039091" cy="478492"/>
          </a:xfrm>
        </p:spPr>
        <p:txBody>
          <a:bodyPr tIns="0" bIns="0"/>
          <a:lstStyle/>
          <a:p>
            <a:pPr marL="432" indent="0">
              <a:buNone/>
            </a:pPr>
            <a:r>
              <a:rPr lang="en-US" sz="2000" noProof="0" dirty="0"/>
              <a:t>Japan:</a:t>
            </a:r>
          </a:p>
        </p:txBody>
      </p:sp>
      <p:sp>
        <p:nvSpPr>
          <p:cNvPr id="10" name="Content Placeholder 9"/>
          <p:cNvSpPr>
            <a:spLocks noGrp="1"/>
          </p:cNvSpPr>
          <p:nvPr>
            <p:ph sz="quarter" idx="16"/>
          </p:nvPr>
        </p:nvSpPr>
        <p:spPr>
          <a:xfrm>
            <a:off x="1971304" y="2978384"/>
            <a:ext cx="6704384" cy="1349776"/>
          </a:xfrm>
        </p:spPr>
        <p:txBody>
          <a:bodyPr tIns="0" bIns="0"/>
          <a:lstStyle/>
          <a:p>
            <a:pPr marL="0" lvl="0" indent="-1044000">
              <a:spcBef>
                <a:spcPts val="600"/>
              </a:spcBef>
              <a:buSzPts val="2200"/>
              <a:buNone/>
            </a:pPr>
            <a:r>
              <a:rPr lang="en-US" sz="2000" b="1" noProof="0" dirty="0"/>
              <a:t>Universal health insurance</a:t>
            </a:r>
            <a:r>
              <a:rPr lang="en-US" sz="2000" noProof="0" dirty="0"/>
              <a:t>: Every resident is required to enroll in a nonprofit health insurance society or enroll in the national government’s program.</a:t>
            </a:r>
          </a:p>
          <a:p>
            <a:pPr marL="0" lvl="0" indent="0">
              <a:spcBef>
                <a:spcPts val="600"/>
              </a:spcBef>
              <a:buSzPts val="2200"/>
              <a:buNone/>
            </a:pPr>
            <a:r>
              <a:rPr lang="en-US" sz="2000" noProof="0" dirty="0"/>
              <a:t>Individuals have substantial copayments, up to 30%.</a:t>
            </a:r>
          </a:p>
        </p:txBody>
      </p:sp>
      <p:sp>
        <p:nvSpPr>
          <p:cNvPr id="11" name="Content Placeholder 10"/>
          <p:cNvSpPr>
            <a:spLocks noGrp="1"/>
          </p:cNvSpPr>
          <p:nvPr>
            <p:ph sz="quarter" idx="17"/>
          </p:nvPr>
        </p:nvSpPr>
        <p:spPr>
          <a:xfrm>
            <a:off x="457200" y="4458520"/>
            <a:ext cx="682831" cy="450029"/>
          </a:xfrm>
        </p:spPr>
        <p:txBody>
          <a:bodyPr tIns="0" bIns="0"/>
          <a:lstStyle/>
          <a:p>
            <a:pPr marL="432" indent="0">
              <a:buNone/>
            </a:pPr>
            <a:r>
              <a:rPr lang="en-US" sz="2000" noProof="0" dirty="0"/>
              <a:t>U</a:t>
            </a:r>
            <a:r>
              <a:rPr lang="en-US" sz="100" noProof="0" dirty="0"/>
              <a:t> </a:t>
            </a:r>
            <a:r>
              <a:rPr lang="en-US" sz="2000" noProof="0" dirty="0"/>
              <a:t>K:</a:t>
            </a:r>
          </a:p>
        </p:txBody>
      </p:sp>
      <p:sp>
        <p:nvSpPr>
          <p:cNvPr id="12" name="Content Placeholder 11"/>
          <p:cNvSpPr>
            <a:spLocks noGrp="1"/>
          </p:cNvSpPr>
          <p:nvPr>
            <p:ph sz="quarter" idx="18"/>
          </p:nvPr>
        </p:nvSpPr>
        <p:spPr>
          <a:xfrm>
            <a:off x="1971304" y="4458520"/>
            <a:ext cx="6704384" cy="979112"/>
          </a:xfrm>
        </p:spPr>
        <p:txBody>
          <a:bodyPr tIns="0" bIns="0"/>
          <a:lstStyle/>
          <a:p>
            <a:pPr marL="0" lvl="0" indent="-1044000">
              <a:spcBef>
                <a:spcPts val="600"/>
              </a:spcBef>
              <a:buSzPts val="2200"/>
              <a:buNone/>
            </a:pPr>
            <a:r>
              <a:rPr lang="en-US" sz="2000" b="1" noProof="0" dirty="0"/>
              <a:t>Socialized medicine</a:t>
            </a:r>
            <a:r>
              <a:rPr lang="en-US" sz="2000" noProof="0" dirty="0"/>
              <a:t>: A health care system under which the government owns most of the hospitals and employs most of the doctors.</a:t>
            </a:r>
          </a:p>
        </p:txBody>
      </p:sp>
      <p:sp>
        <p:nvSpPr>
          <p:cNvPr id="2" name="Content Placeholder 1"/>
          <p:cNvSpPr>
            <a:spLocks noGrp="1"/>
          </p:cNvSpPr>
          <p:nvPr>
            <p:ph sz="quarter" idx="18"/>
          </p:nvPr>
        </p:nvSpPr>
        <p:spPr>
          <a:xfrm>
            <a:off x="2065867" y="5506267"/>
            <a:ext cx="801511" cy="327378"/>
          </a:xfrm>
        </p:spPr>
        <p:txBody>
          <a:bodyPr lIns="0" tIns="0" rIns="0" bIns="0"/>
          <a:lstStyle/>
          <a:p>
            <a:pPr marL="432" indent="0">
              <a:buNone/>
            </a:pPr>
            <a:r>
              <a:rPr lang="en-US" sz="2000" noProof="0" dirty="0"/>
              <a:t>Some</a:t>
            </a:r>
          </a:p>
        </p:txBody>
      </p:sp>
      <p:graphicFrame>
        <p:nvGraphicFramePr>
          <p:cNvPr id="5" name="Object 4" descr="left parenthesis approximately 13% right parenthesis "/>
          <p:cNvGraphicFramePr>
            <a:graphicFrameLocks noChangeAspect="1"/>
          </p:cNvGraphicFramePr>
          <p:nvPr>
            <p:extLst>
              <p:ext uri="{D42A27DB-BD31-4B8C-83A1-F6EECF244321}">
                <p14:modId xmlns:p14="http://schemas.microsoft.com/office/powerpoint/2010/main" val="2197533184"/>
              </p:ext>
            </p:extLst>
          </p:nvPr>
        </p:nvGraphicFramePr>
        <p:xfrm>
          <a:off x="2950803" y="5508804"/>
          <a:ext cx="899953" cy="327256"/>
        </p:xfrm>
        <a:graphic>
          <a:graphicData uri="http://schemas.openxmlformats.org/presentationml/2006/ole">
            <mc:AlternateContent xmlns:mc="http://schemas.openxmlformats.org/markup-compatibility/2006">
              <mc:Choice xmlns:v="urn:schemas-microsoft-com:vml" Requires="v">
                <p:oleObj name="Equation" r:id="rId3" imgW="558720" imgH="203040" progId="Equation.DSMT4">
                  <p:embed/>
                </p:oleObj>
              </mc:Choice>
              <mc:Fallback>
                <p:oleObj name="Equation" r:id="rId3" imgW="558720" imgH="203040" progId="Equation.DSMT4">
                  <p:embed/>
                  <p:pic>
                    <p:nvPicPr>
                      <p:cNvPr id="5" name="Object 4" descr="left parenthesis approximately 13% right parenthesis "/>
                      <p:cNvPicPr/>
                      <p:nvPr/>
                    </p:nvPicPr>
                    <p:blipFill>
                      <a:blip r:embed="rId4"/>
                      <a:stretch>
                        <a:fillRect/>
                      </a:stretch>
                    </p:blipFill>
                    <p:spPr>
                      <a:xfrm>
                        <a:off x="2950803" y="5508804"/>
                        <a:ext cx="899953" cy="327256"/>
                      </a:xfrm>
                      <a:prstGeom prst="rect">
                        <a:avLst/>
                      </a:prstGeom>
                    </p:spPr>
                  </p:pic>
                </p:oleObj>
              </mc:Fallback>
            </mc:AlternateContent>
          </a:graphicData>
        </a:graphic>
      </p:graphicFrame>
      <p:sp>
        <p:nvSpPr>
          <p:cNvPr id="3" name="Content Placeholder 2"/>
          <p:cNvSpPr>
            <a:spLocks noGrp="1"/>
          </p:cNvSpPr>
          <p:nvPr>
            <p:ph sz="quarter" idx="18"/>
          </p:nvPr>
        </p:nvSpPr>
        <p:spPr>
          <a:xfrm>
            <a:off x="3917247" y="5506266"/>
            <a:ext cx="4436533" cy="338668"/>
          </a:xfrm>
        </p:spPr>
        <p:txBody>
          <a:bodyPr lIns="0" tIns="0" rIns="0" bIns="0"/>
          <a:lstStyle/>
          <a:p>
            <a:pPr marL="432" indent="0">
              <a:buNone/>
            </a:pPr>
            <a:r>
              <a:rPr lang="en-US" sz="2000" noProof="0" dirty="0"/>
              <a:t>people supplement with private health</a:t>
            </a:r>
          </a:p>
        </p:txBody>
      </p:sp>
      <p:sp>
        <p:nvSpPr>
          <p:cNvPr id="4" name="Content Placeholder 3"/>
          <p:cNvSpPr>
            <a:spLocks noGrp="1"/>
          </p:cNvSpPr>
          <p:nvPr>
            <p:ph sz="quarter" idx="18"/>
          </p:nvPr>
        </p:nvSpPr>
        <p:spPr>
          <a:xfrm>
            <a:off x="2065867" y="5912668"/>
            <a:ext cx="1377244" cy="359482"/>
          </a:xfrm>
        </p:spPr>
        <p:txBody>
          <a:bodyPr lIns="0" tIns="0" rIns="0" bIns="0"/>
          <a:lstStyle/>
          <a:p>
            <a:pPr marL="0" lvl="0" indent="0">
              <a:spcBef>
                <a:spcPts val="600"/>
              </a:spcBef>
              <a:buSzPts val="2200"/>
              <a:buNone/>
            </a:pPr>
            <a:r>
              <a:rPr lang="en-US" sz="2000" noProof="0" dirty="0"/>
              <a:t>insurance.</a:t>
            </a:r>
          </a:p>
        </p:txBody>
      </p:sp>
    </p:spTree>
    <p:extLst>
      <p:ext uri="{BB962C8B-B14F-4D97-AF65-F5344CB8AC3E}">
        <p14:creationId xmlns:p14="http://schemas.microsoft.com/office/powerpoint/2010/main" val="1439362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animEffect transition="in" filter="fade">
                                      <p:cBhvr>
                                        <p:cTn id="23" dur="500"/>
                                        <p:tgtEl>
                                          <p:spTgt spid="10">
                                            <p:txEl>
                                              <p:pRg st="1" end="1"/>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animEffect transition="in" filter="fade">
                                      <p:cBhvr>
                                        <p:cTn id="31" dur="500"/>
                                        <p:tgtEl>
                                          <p:spTgt spid="12">
                                            <p:txEl>
                                              <p:pRg st="0" end="0"/>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
                                            <p:txEl>
                                              <p:pRg st="0" end="0"/>
                                            </p:txEl>
                                          </p:spTgt>
                                        </p:tgtEl>
                                        <p:attrNameLst>
                                          <p:attrName>style.visibility</p:attrName>
                                        </p:attrNameLst>
                                      </p:cBhvr>
                                      <p:to>
                                        <p:strVal val="visible"/>
                                      </p:to>
                                    </p:set>
                                    <p:animEffect transition="in" filter="fade">
                                      <p:cBhvr>
                                        <p:cTn id="35" dur="500"/>
                                        <p:tgtEl>
                                          <p:spTgt spid="2">
                                            <p:txEl>
                                              <p:pRg st="0" end="0"/>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animEffect transition="in" filter="fade">
                                      <p:cBhvr>
                                        <p:cTn id="43" dur="500"/>
                                        <p:tgtEl>
                                          <p:spTgt spid="3">
                                            <p:txEl>
                                              <p:pRg st="0" end="0"/>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animEffect transition="in" filter="fade">
                                      <p:cBhvr>
                                        <p:cTn id="4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9" grpId="0" build="p"/>
      <p:bldP spid="10" grpId="0" build="p"/>
      <p:bldP spid="11" grpId="0" build="p"/>
      <p:bldP spid="12" grpId="0" build="p"/>
      <p:bldP spid="2" grpId="0" build="p"/>
      <p:bldP spid="3" grpId="0" build="p"/>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noProof="0" dirty="0"/>
              <a:t>Figure 5.3 Levels of Income per Person and Spending per Person on Health Care</a:t>
            </a:r>
          </a:p>
        </p:txBody>
      </p:sp>
      <p:pic>
        <p:nvPicPr>
          <p:cNvPr id="5" name="Picture 4" descr="A graph depicts levels of income and spending per person on health care, globally. For long description in Notes pane, press F6.">
            <a:extLst>
              <a:ext uri="{FF2B5EF4-FFF2-40B4-BE49-F238E27FC236}">
                <a16:creationId xmlns:a16="http://schemas.microsoft.com/office/drawing/2014/main" id="{B1D928C0-EF7E-9CF7-8ED1-10D11430BC7C}"/>
              </a:ext>
            </a:extLst>
          </p:cNvPr>
          <p:cNvPicPr>
            <a:picLocks noChangeAspect="1"/>
          </p:cNvPicPr>
          <p:nvPr/>
        </p:nvPicPr>
        <p:blipFill>
          <a:blip r:embed="rId3"/>
          <a:stretch>
            <a:fillRect/>
          </a:stretch>
        </p:blipFill>
        <p:spPr>
          <a:xfrm>
            <a:off x="896286" y="1596409"/>
            <a:ext cx="7351428" cy="3232743"/>
          </a:xfrm>
          <a:prstGeom prst="rect">
            <a:avLst/>
          </a:prstGeom>
        </p:spPr>
      </p:pic>
      <p:sp>
        <p:nvSpPr>
          <p:cNvPr id="8" name="Content Placeholder 7"/>
          <p:cNvSpPr>
            <a:spLocks noGrp="1"/>
          </p:cNvSpPr>
          <p:nvPr>
            <p:ph sz="quarter" idx="15"/>
          </p:nvPr>
        </p:nvSpPr>
        <p:spPr>
          <a:xfrm>
            <a:off x="468313" y="4921957"/>
            <a:ext cx="8218487" cy="1315332"/>
          </a:xfrm>
        </p:spPr>
        <p:txBody>
          <a:bodyPr/>
          <a:lstStyle/>
          <a:p>
            <a:pPr marL="0" lvl="0" indent="0">
              <a:spcBef>
                <a:spcPts val="600"/>
              </a:spcBef>
              <a:buSzPts val="2200"/>
              <a:buNone/>
            </a:pPr>
            <a:r>
              <a:rPr lang="en-US" sz="1800" noProof="0" dirty="0"/>
              <a:t>Health care is a normal good; higher income leads to higher expenditure on health care.</a:t>
            </a:r>
          </a:p>
          <a:p>
            <a:pPr marL="0" lvl="0" indent="0">
              <a:spcBef>
                <a:spcPts val="600"/>
              </a:spcBef>
              <a:buSzPts val="2200"/>
              <a:buNone/>
            </a:pPr>
            <a:r>
              <a:rPr lang="en-US" sz="1800" noProof="0" dirty="0"/>
              <a:t>But the United States spends a greater proportion of income per person on health care than other countries.</a:t>
            </a:r>
          </a:p>
        </p:txBody>
      </p:sp>
    </p:spTree>
    <p:extLst>
      <p:ext uri="{BB962C8B-B14F-4D97-AF65-F5344CB8AC3E}">
        <p14:creationId xmlns:p14="http://schemas.microsoft.com/office/powerpoint/2010/main" val="227729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Table 5.3 Health Outcomes in High-Income Countries </a:t>
            </a:r>
            <a:r>
              <a:rPr lang="en-US" sz="2000" b="0" dirty="0"/>
              <a:t>(1 of 2)</a:t>
            </a:r>
            <a:endParaRPr lang="en-IN" sz="2000" dirty="0"/>
          </a:p>
        </p:txBody>
      </p:sp>
      <p:sp>
        <p:nvSpPr>
          <p:cNvPr id="4" name="Content Placeholder 3"/>
          <p:cNvSpPr>
            <a:spLocks noGrp="1"/>
          </p:cNvSpPr>
          <p:nvPr>
            <p:ph sz="quarter" idx="13"/>
          </p:nvPr>
        </p:nvSpPr>
        <p:spPr>
          <a:xfrm>
            <a:off x="544284" y="1654173"/>
            <a:ext cx="1727859" cy="311851"/>
          </a:xfrm>
        </p:spPr>
        <p:txBody>
          <a:bodyPr lIns="0" tIns="0" rIns="0" bIns="0"/>
          <a:lstStyle/>
          <a:p>
            <a:pPr marL="432" indent="0">
              <a:buNone/>
            </a:pPr>
            <a:r>
              <a:rPr lang="en-US" sz="1600" b="1" dirty="0"/>
              <a:t>Life Expectancy</a:t>
            </a:r>
          </a:p>
        </p:txBody>
      </p:sp>
      <p:graphicFrame>
        <p:nvGraphicFramePr>
          <p:cNvPr id="5" name="Table 4"/>
          <p:cNvGraphicFramePr>
            <a:graphicFrameLocks noGrp="1"/>
          </p:cNvGraphicFramePr>
          <p:nvPr/>
        </p:nvGraphicFramePr>
        <p:xfrm>
          <a:off x="544282" y="2087252"/>
          <a:ext cx="8389918" cy="1238400"/>
        </p:xfrm>
        <a:graphic>
          <a:graphicData uri="http://schemas.openxmlformats.org/drawingml/2006/table">
            <a:tbl>
              <a:tblPr firstRow="1" bandRow="1">
                <a:tableStyleId>{2D5ABB26-0587-4C30-8999-92F81FD0307C}</a:tableStyleId>
              </a:tblPr>
              <a:tblGrid>
                <a:gridCol w="3200402">
                  <a:extLst>
                    <a:ext uri="{9D8B030D-6E8A-4147-A177-3AD203B41FA5}">
                      <a16:colId xmlns:a16="http://schemas.microsoft.com/office/drawing/2014/main" val="542349548"/>
                    </a:ext>
                  </a:extLst>
                </a:gridCol>
                <a:gridCol w="1092530">
                  <a:extLst>
                    <a:ext uri="{9D8B030D-6E8A-4147-A177-3AD203B41FA5}">
                      <a16:colId xmlns:a16="http://schemas.microsoft.com/office/drawing/2014/main" val="2372709316"/>
                    </a:ext>
                  </a:extLst>
                </a:gridCol>
                <a:gridCol w="843148">
                  <a:extLst>
                    <a:ext uri="{9D8B030D-6E8A-4147-A177-3AD203B41FA5}">
                      <a16:colId xmlns:a16="http://schemas.microsoft.com/office/drawing/2014/main" val="1405614731"/>
                    </a:ext>
                  </a:extLst>
                </a:gridCol>
                <a:gridCol w="795647">
                  <a:extLst>
                    <a:ext uri="{9D8B030D-6E8A-4147-A177-3AD203B41FA5}">
                      <a16:colId xmlns:a16="http://schemas.microsoft.com/office/drawing/2014/main" val="1323211651"/>
                    </a:ext>
                  </a:extLst>
                </a:gridCol>
                <a:gridCol w="1294410">
                  <a:extLst>
                    <a:ext uri="{9D8B030D-6E8A-4147-A177-3AD203B41FA5}">
                      <a16:colId xmlns:a16="http://schemas.microsoft.com/office/drawing/2014/main" val="3406106763"/>
                    </a:ext>
                  </a:extLst>
                </a:gridCol>
                <a:gridCol w="1163781">
                  <a:extLst>
                    <a:ext uri="{9D8B030D-6E8A-4147-A177-3AD203B41FA5}">
                      <a16:colId xmlns:a16="http://schemas.microsoft.com/office/drawing/2014/main" val="201200892"/>
                    </a:ext>
                  </a:extLst>
                </a:gridCol>
              </a:tblGrid>
              <a:tr h="156239">
                <a:tc>
                  <a:txBody>
                    <a:bodyPr/>
                    <a:lstStyle/>
                    <a:p>
                      <a:pPr marL="0" marR="0" lvl="0" indent="0" algn="l" rtl="0">
                        <a:lnSpc>
                          <a:spcPct val="100000"/>
                        </a:lnSpc>
                        <a:spcBef>
                          <a:spcPts val="0"/>
                        </a:spcBef>
                        <a:spcAft>
                          <a:spcPts val="0"/>
                        </a:spcAft>
                        <a:buClr>
                          <a:srgbClr val="000000"/>
                        </a:buClr>
                        <a:buSzPts val="1200"/>
                        <a:buFont typeface="Arial"/>
                        <a:buNone/>
                      </a:pPr>
                      <a:r>
                        <a:rPr lang="en-US" sz="1200" b="1" u="none" strike="noStrike" cap="none" dirty="0">
                          <a:solidFill>
                            <a:schemeClr val="tx1"/>
                          </a:solidFill>
                          <a:sym typeface="Arial"/>
                        </a:rPr>
                        <a:t>Health Care Outcome</a:t>
                      </a:r>
                      <a:endParaRPr sz="1200" b="1" u="none" strike="noStrike" cap="none" dirty="0">
                        <a:solidFill>
                          <a:schemeClr val="tx1"/>
                        </a:solidFill>
                        <a:latin typeface="Arial"/>
                        <a:ea typeface="Arial"/>
                        <a:cs typeface="Arial"/>
                        <a:sym typeface="Arial"/>
                      </a:endParaRPr>
                    </a:p>
                  </a:txBody>
                  <a:tcPr marL="32400" marR="32400" marT="32400" marB="3240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dirty="0">
                          <a:solidFill>
                            <a:schemeClr val="tx1"/>
                          </a:solidFill>
                          <a:sym typeface="Arial"/>
                        </a:rPr>
                        <a:t>United States</a:t>
                      </a:r>
                      <a:endParaRPr sz="1200" b="1"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dirty="0">
                          <a:solidFill>
                            <a:schemeClr val="tx1"/>
                          </a:solidFill>
                          <a:sym typeface="Arial"/>
                        </a:rPr>
                        <a:t>Canada</a:t>
                      </a:r>
                      <a:endParaRPr lang="en-US" sz="1200" b="1"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dirty="0">
                          <a:solidFill>
                            <a:schemeClr val="tx1"/>
                          </a:solidFill>
                          <a:sym typeface="Arial"/>
                        </a:rPr>
                        <a:t>Japan</a:t>
                      </a:r>
                      <a:endParaRPr sz="1200" b="1"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dirty="0">
                          <a:solidFill>
                            <a:schemeClr val="tx1"/>
                          </a:solidFill>
                          <a:sym typeface="Arial"/>
                        </a:rPr>
                        <a:t>United Kingdom</a:t>
                      </a:r>
                      <a:endParaRPr sz="1200" b="1"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dirty="0">
                          <a:solidFill>
                            <a:schemeClr val="tx1"/>
                          </a:solidFill>
                          <a:sym typeface="Arial"/>
                        </a:rPr>
                        <a:t>O</a:t>
                      </a:r>
                      <a:r>
                        <a:rPr lang="en-US" sz="100" b="1" u="none" strike="noStrike" cap="none" dirty="0">
                          <a:solidFill>
                            <a:schemeClr val="tx1"/>
                          </a:solidFill>
                          <a:sym typeface="Arial"/>
                        </a:rPr>
                        <a:t> </a:t>
                      </a:r>
                      <a:r>
                        <a:rPr lang="en-US" sz="1200" b="1" u="none" strike="noStrike" cap="none" dirty="0">
                          <a:solidFill>
                            <a:schemeClr val="tx1"/>
                          </a:solidFill>
                          <a:sym typeface="Arial"/>
                        </a:rPr>
                        <a:t>E</a:t>
                      </a:r>
                      <a:r>
                        <a:rPr lang="en-US" sz="100" b="1" u="none" strike="noStrike" cap="none" dirty="0">
                          <a:solidFill>
                            <a:schemeClr val="tx1"/>
                          </a:solidFill>
                          <a:sym typeface="Arial"/>
                        </a:rPr>
                        <a:t> </a:t>
                      </a:r>
                      <a:r>
                        <a:rPr lang="en-US" sz="1200" b="1" u="none" strike="noStrike" cap="none" dirty="0">
                          <a:solidFill>
                            <a:schemeClr val="tx1"/>
                          </a:solidFill>
                          <a:sym typeface="Arial"/>
                        </a:rPr>
                        <a:t>C</a:t>
                      </a:r>
                      <a:r>
                        <a:rPr lang="en-US" sz="100" b="1" u="none" strike="noStrike" cap="none" dirty="0">
                          <a:solidFill>
                            <a:schemeClr val="tx1"/>
                          </a:solidFill>
                          <a:sym typeface="Arial"/>
                        </a:rPr>
                        <a:t> </a:t>
                      </a:r>
                      <a:r>
                        <a:rPr lang="en-US" sz="1200" b="1" u="none" strike="noStrike" cap="none" dirty="0">
                          <a:solidFill>
                            <a:schemeClr val="tx1"/>
                          </a:solidFill>
                          <a:sym typeface="Arial"/>
                        </a:rPr>
                        <a:t>D Average</a:t>
                      </a:r>
                      <a:endParaRPr sz="1200" b="1"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0351287"/>
                  </a:ext>
                </a:extLst>
              </a:tr>
              <a:tr h="156239">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Life expectancy at birth</a:t>
                      </a:r>
                      <a:endParaRPr sz="1200" u="none" strike="noStrike" cap="none" dirty="0">
                        <a:solidFill>
                          <a:schemeClr val="tx1"/>
                        </a:solidFill>
                        <a:latin typeface="Arial"/>
                        <a:ea typeface="Arial"/>
                        <a:cs typeface="Arial"/>
                        <a:sym typeface="Arial"/>
                      </a:endParaRPr>
                    </a:p>
                  </a:txBody>
                  <a:tcPr marL="32400" marR="32400" marT="32400" marB="3240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77.0 years</a:t>
                      </a:r>
                      <a:endParaRPr sz="1200"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82.7 years</a:t>
                      </a:r>
                      <a:endParaRPr lang="en-US" sz="1200"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84.5 years</a:t>
                      </a:r>
                      <a:endParaRPr sz="1200"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81.5 years</a:t>
                      </a:r>
                      <a:endParaRPr sz="1200"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79.7 years</a:t>
                      </a:r>
                      <a:endParaRPr sz="1200"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0833329"/>
                  </a:ext>
                </a:extLst>
              </a:tr>
              <a:tr h="231148">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Male life expectancy at age 65</a:t>
                      </a:r>
                      <a:endParaRPr sz="1200" u="none" strike="noStrike" cap="none" dirty="0">
                        <a:solidFill>
                          <a:schemeClr val="tx1"/>
                        </a:solidFill>
                        <a:latin typeface="Arial"/>
                        <a:ea typeface="Arial"/>
                        <a:cs typeface="Arial"/>
                        <a:sym typeface="Arial"/>
                      </a:endParaRPr>
                    </a:p>
                  </a:txBody>
                  <a:tcPr marL="32400" marR="32400" marT="32400" marB="3240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17.0 years</a:t>
                      </a:r>
                      <a:endParaRPr sz="1200"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19.4 years</a:t>
                      </a:r>
                      <a:endParaRPr lang="en-US" sz="1200"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20.1 years</a:t>
                      </a:r>
                      <a:endParaRPr sz="1200"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18.0 years</a:t>
                      </a:r>
                      <a:endParaRPr sz="1200"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17.8 years</a:t>
                      </a:r>
                      <a:endParaRPr sz="1200"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2112085"/>
                  </a:ext>
                </a:extLst>
              </a:tr>
              <a:tr h="231148">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Female life expectancy at age 65</a:t>
                      </a:r>
                      <a:endParaRPr sz="1200" u="none" strike="noStrike" cap="none" dirty="0">
                        <a:solidFill>
                          <a:schemeClr val="tx1"/>
                        </a:solidFill>
                        <a:latin typeface="Arial"/>
                        <a:ea typeface="Arial"/>
                        <a:cs typeface="Arial"/>
                        <a:sym typeface="Arial"/>
                      </a:endParaRPr>
                    </a:p>
                  </a:txBody>
                  <a:tcPr marL="32400" marR="32400" marT="32400" marB="3240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19.8 years</a:t>
                      </a:r>
                      <a:endParaRPr sz="1200"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22.1 years</a:t>
                      </a:r>
                      <a:endParaRPr lang="en-US" sz="1200"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24.9 years</a:t>
                      </a:r>
                      <a:endParaRPr sz="1200"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20.6 years</a:t>
                      </a:r>
                      <a:endParaRPr sz="1200"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21.0 years</a:t>
                      </a:r>
                      <a:endParaRPr sz="1200"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7356214"/>
                  </a:ext>
                </a:extLst>
              </a:tr>
              <a:tr h="231148">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Infant mortality (deaths per 1,000 live births)</a:t>
                      </a:r>
                      <a:endParaRPr sz="1200" u="none" strike="noStrike" cap="none" dirty="0">
                        <a:solidFill>
                          <a:schemeClr val="tx1"/>
                        </a:solidFill>
                        <a:latin typeface="Arial"/>
                        <a:ea typeface="Arial"/>
                        <a:cs typeface="Arial"/>
                        <a:sym typeface="Arial"/>
                      </a:endParaRPr>
                    </a:p>
                  </a:txBody>
                  <a:tcPr marL="32400" marR="32400" marT="32400" marB="3240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5.4</a:t>
                      </a:r>
                      <a:endParaRPr sz="1200"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4.5</a:t>
                      </a:r>
                      <a:endParaRPr lang="en-US" sz="1200"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1.8</a:t>
                      </a:r>
                      <a:endParaRPr sz="1200"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3.6</a:t>
                      </a:r>
                      <a:endParaRPr sz="1200"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5.5</a:t>
                      </a:r>
                      <a:endParaRPr sz="1200"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8129457"/>
                  </a:ext>
                </a:extLst>
              </a:tr>
            </a:tbl>
          </a:graphicData>
        </a:graphic>
      </p:graphicFrame>
      <p:sp>
        <p:nvSpPr>
          <p:cNvPr id="6" name="Content Placeholder 5"/>
          <p:cNvSpPr>
            <a:spLocks noGrp="1"/>
          </p:cNvSpPr>
          <p:nvPr>
            <p:ph sz="quarter" idx="15"/>
          </p:nvPr>
        </p:nvSpPr>
        <p:spPr>
          <a:xfrm>
            <a:off x="544284" y="3501593"/>
            <a:ext cx="1419101" cy="310095"/>
          </a:xfrm>
        </p:spPr>
        <p:txBody>
          <a:bodyPr lIns="0" tIns="0" rIns="0" bIns="0"/>
          <a:lstStyle/>
          <a:p>
            <a:pPr marL="432" indent="0">
              <a:buNone/>
            </a:pPr>
            <a:r>
              <a:rPr lang="en-US" sz="1600" b="1" dirty="0"/>
              <a:t>Health Risks</a:t>
            </a:r>
          </a:p>
        </p:txBody>
      </p:sp>
      <p:graphicFrame>
        <p:nvGraphicFramePr>
          <p:cNvPr id="7" name="Table 6"/>
          <p:cNvGraphicFramePr>
            <a:graphicFrameLocks noGrp="1"/>
          </p:cNvGraphicFramePr>
          <p:nvPr>
            <p:extLst>
              <p:ext uri="{D42A27DB-BD31-4B8C-83A1-F6EECF244321}">
                <p14:modId xmlns:p14="http://schemas.microsoft.com/office/powerpoint/2010/main" val="2902020482"/>
              </p:ext>
            </p:extLst>
          </p:nvPr>
        </p:nvGraphicFramePr>
        <p:xfrm>
          <a:off x="548640" y="3931920"/>
          <a:ext cx="8389938" cy="925920"/>
        </p:xfrm>
        <a:graphic>
          <a:graphicData uri="http://schemas.openxmlformats.org/drawingml/2006/table">
            <a:tbl>
              <a:tblPr firstRow="1" bandRow="1">
                <a:tableStyleId>{2D5ABB26-0587-4C30-8999-92F81FD0307C}</a:tableStyleId>
              </a:tblPr>
              <a:tblGrid>
                <a:gridCol w="3283527">
                  <a:extLst>
                    <a:ext uri="{9D8B030D-6E8A-4147-A177-3AD203B41FA5}">
                      <a16:colId xmlns:a16="http://schemas.microsoft.com/office/drawing/2014/main" val="1397608330"/>
                    </a:ext>
                  </a:extLst>
                </a:gridCol>
                <a:gridCol w="1068779">
                  <a:extLst>
                    <a:ext uri="{9D8B030D-6E8A-4147-A177-3AD203B41FA5}">
                      <a16:colId xmlns:a16="http://schemas.microsoft.com/office/drawing/2014/main" val="784587505"/>
                    </a:ext>
                  </a:extLst>
                </a:gridCol>
                <a:gridCol w="843149">
                  <a:extLst>
                    <a:ext uri="{9D8B030D-6E8A-4147-A177-3AD203B41FA5}">
                      <a16:colId xmlns:a16="http://schemas.microsoft.com/office/drawing/2014/main" val="2727887559"/>
                    </a:ext>
                  </a:extLst>
                </a:gridCol>
                <a:gridCol w="700644">
                  <a:extLst>
                    <a:ext uri="{9D8B030D-6E8A-4147-A177-3AD203B41FA5}">
                      <a16:colId xmlns:a16="http://schemas.microsoft.com/office/drawing/2014/main" val="3436366129"/>
                    </a:ext>
                  </a:extLst>
                </a:gridCol>
                <a:gridCol w="1270659">
                  <a:extLst>
                    <a:ext uri="{9D8B030D-6E8A-4147-A177-3AD203B41FA5}">
                      <a16:colId xmlns:a16="http://schemas.microsoft.com/office/drawing/2014/main" val="1509808389"/>
                    </a:ext>
                  </a:extLst>
                </a:gridCol>
                <a:gridCol w="1223180">
                  <a:extLst>
                    <a:ext uri="{9D8B030D-6E8A-4147-A177-3AD203B41FA5}">
                      <a16:colId xmlns:a16="http://schemas.microsoft.com/office/drawing/2014/main" val="3788178523"/>
                    </a:ext>
                  </a:extLst>
                </a:gridCol>
              </a:tblGrid>
              <a:tr h="135920">
                <a:tc>
                  <a:txBody>
                    <a:bodyPr/>
                    <a:lstStyle/>
                    <a:p>
                      <a:pPr marL="0" marR="0" lvl="0" indent="0" algn="l" rtl="0">
                        <a:lnSpc>
                          <a:spcPct val="100000"/>
                        </a:lnSpc>
                        <a:spcBef>
                          <a:spcPts val="0"/>
                        </a:spcBef>
                        <a:spcAft>
                          <a:spcPts val="0"/>
                        </a:spcAft>
                        <a:buClr>
                          <a:srgbClr val="000000"/>
                        </a:buClr>
                        <a:buSzPts val="1200"/>
                        <a:buFont typeface="Arial"/>
                        <a:buNone/>
                      </a:pPr>
                      <a:r>
                        <a:rPr lang="en-US" sz="1200" b="1" u="none" strike="noStrike" cap="none" dirty="0">
                          <a:solidFill>
                            <a:schemeClr val="tx1"/>
                          </a:solidFill>
                          <a:sym typeface="Arial"/>
                        </a:rPr>
                        <a:t>Health Care Outcome</a:t>
                      </a:r>
                      <a:endParaRPr sz="1200" b="1" u="none" strike="noStrike" cap="none" dirty="0">
                        <a:solidFill>
                          <a:schemeClr val="tx1"/>
                        </a:solidFill>
                        <a:latin typeface="Arial"/>
                        <a:ea typeface="Arial"/>
                        <a:cs typeface="Arial"/>
                        <a:sym typeface="Arial"/>
                      </a:endParaRPr>
                    </a:p>
                  </a:txBody>
                  <a:tcPr marL="32400" marR="32400" marT="32400" marB="3240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dirty="0">
                          <a:solidFill>
                            <a:schemeClr val="tx1"/>
                          </a:solidFill>
                          <a:sym typeface="Arial"/>
                        </a:rPr>
                        <a:t>United States</a:t>
                      </a:r>
                      <a:endParaRPr sz="1200" b="1"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dirty="0">
                          <a:solidFill>
                            <a:schemeClr val="tx1"/>
                          </a:solidFill>
                          <a:sym typeface="Arial"/>
                        </a:rPr>
                        <a:t>Canada</a:t>
                      </a:r>
                      <a:endParaRPr sz="1200" b="1"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dirty="0">
                          <a:solidFill>
                            <a:schemeClr val="tx1"/>
                          </a:solidFill>
                          <a:sym typeface="Arial"/>
                        </a:rPr>
                        <a:t>Japan</a:t>
                      </a:r>
                      <a:endParaRPr sz="1200" b="1"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dirty="0">
                          <a:solidFill>
                            <a:schemeClr val="tx1"/>
                          </a:solidFill>
                          <a:sym typeface="Arial"/>
                        </a:rPr>
                        <a:t>United Kingdom</a:t>
                      </a:r>
                      <a:endParaRPr sz="1200" b="1"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dirty="0">
                          <a:solidFill>
                            <a:schemeClr val="tx1"/>
                          </a:solidFill>
                          <a:sym typeface="Arial"/>
                        </a:rPr>
                        <a:t>O</a:t>
                      </a:r>
                      <a:r>
                        <a:rPr lang="en-US" sz="100" b="1" u="none" strike="noStrike" cap="none" dirty="0">
                          <a:solidFill>
                            <a:schemeClr val="tx1"/>
                          </a:solidFill>
                          <a:sym typeface="Arial"/>
                        </a:rPr>
                        <a:t> </a:t>
                      </a:r>
                      <a:r>
                        <a:rPr lang="en-US" sz="1200" b="1" u="none" strike="noStrike" cap="none" dirty="0">
                          <a:solidFill>
                            <a:schemeClr val="tx1"/>
                          </a:solidFill>
                          <a:sym typeface="Arial"/>
                        </a:rPr>
                        <a:t>E</a:t>
                      </a:r>
                      <a:r>
                        <a:rPr lang="en-US" sz="100" b="1" u="none" strike="noStrike" cap="none" dirty="0">
                          <a:solidFill>
                            <a:schemeClr val="tx1"/>
                          </a:solidFill>
                          <a:sym typeface="Arial"/>
                        </a:rPr>
                        <a:t> </a:t>
                      </a:r>
                      <a:r>
                        <a:rPr lang="en-US" sz="1200" b="1" u="none" strike="noStrike" cap="none" dirty="0">
                          <a:solidFill>
                            <a:schemeClr val="tx1"/>
                          </a:solidFill>
                          <a:sym typeface="Arial"/>
                        </a:rPr>
                        <a:t>C</a:t>
                      </a:r>
                      <a:r>
                        <a:rPr lang="en-US" sz="100" b="1" u="none" strike="noStrike" cap="none" dirty="0">
                          <a:solidFill>
                            <a:schemeClr val="tx1"/>
                          </a:solidFill>
                          <a:sym typeface="Arial"/>
                        </a:rPr>
                        <a:t> </a:t>
                      </a:r>
                      <a:r>
                        <a:rPr lang="en-US" sz="1200" b="1" u="none" strike="noStrike" cap="none" dirty="0">
                          <a:solidFill>
                            <a:schemeClr val="tx1"/>
                          </a:solidFill>
                          <a:sym typeface="Arial"/>
                        </a:rPr>
                        <a:t>D Average</a:t>
                      </a:r>
                      <a:endParaRPr sz="1200" b="1"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6607190"/>
                  </a:ext>
                </a:extLst>
              </a:tr>
              <a:tr h="13592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Obesity (percentage of the population with B</a:t>
                      </a:r>
                      <a:r>
                        <a:rPr lang="en-US" sz="100" u="none" strike="noStrike" cap="none" dirty="0">
                          <a:solidFill>
                            <a:schemeClr val="tx1"/>
                          </a:solidFill>
                          <a:sym typeface="Arial"/>
                        </a:rPr>
                        <a:t> </a:t>
                      </a:r>
                      <a:r>
                        <a:rPr lang="en-US" sz="1200" u="none" strike="noStrike" cap="none" dirty="0">
                          <a:solidFill>
                            <a:schemeClr val="tx1"/>
                          </a:solidFill>
                          <a:sym typeface="Arial"/>
                        </a:rPr>
                        <a:t>M</a:t>
                      </a:r>
                      <a:r>
                        <a:rPr lang="en-US" sz="100" u="none" strike="noStrike" cap="none" dirty="0">
                          <a:solidFill>
                            <a:schemeClr val="tx1"/>
                          </a:solidFill>
                          <a:sym typeface="Arial"/>
                        </a:rPr>
                        <a:t> </a:t>
                      </a:r>
                      <a:r>
                        <a:rPr lang="en-US" sz="1200" u="none" strike="noStrike" cap="none" dirty="0">
                          <a:solidFill>
                            <a:schemeClr val="tx1"/>
                          </a:solidFill>
                          <a:sym typeface="Arial"/>
                        </a:rPr>
                        <a:t>I &gt; 30)</a:t>
                      </a:r>
                      <a:endParaRPr sz="1200" u="none" strike="noStrike" cap="none" dirty="0">
                        <a:solidFill>
                          <a:schemeClr val="tx1"/>
                        </a:solidFill>
                        <a:latin typeface="Arial"/>
                        <a:ea typeface="Arial"/>
                        <a:cs typeface="Arial"/>
                        <a:sym typeface="Arial"/>
                      </a:endParaRPr>
                    </a:p>
                  </a:txBody>
                  <a:tcPr marL="32400" marR="32400" marT="32400" marB="3240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41.9%</a:t>
                      </a:r>
                      <a:endParaRPr sz="1200"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24.3%</a:t>
                      </a:r>
                      <a:endParaRPr sz="1200"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4.6%</a:t>
                      </a:r>
                      <a:endParaRPr sz="1200"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28.0%</a:t>
                      </a:r>
                      <a:endParaRPr sz="1200"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00" u="none" strike="noStrike" cap="none" baseline="0" dirty="0">
                          <a:solidFill>
                            <a:schemeClr val="tx1"/>
                          </a:solidFill>
                          <a:sym typeface="Arial"/>
                        </a:rPr>
                        <a:t>blank</a:t>
                      </a:r>
                      <a:endParaRPr sz="100" u="none" strike="noStrike" cap="none" baseline="0"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6749063"/>
                  </a:ext>
                </a:extLst>
              </a:tr>
              <a:tr h="13592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Percentage of adult population smoking daily</a:t>
                      </a:r>
                      <a:endParaRPr sz="1200" u="none" strike="noStrike" cap="none" dirty="0">
                        <a:solidFill>
                          <a:schemeClr val="tx1"/>
                        </a:solidFill>
                        <a:latin typeface="Arial"/>
                        <a:ea typeface="Arial"/>
                        <a:cs typeface="Arial"/>
                        <a:sym typeface="Arial"/>
                      </a:endParaRPr>
                    </a:p>
                  </a:txBody>
                  <a:tcPr marL="32400" marR="32400" marT="32400" marB="3240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9.4%</a:t>
                      </a:r>
                      <a:endParaRPr sz="1200"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9.4%</a:t>
                      </a:r>
                      <a:endParaRPr sz="1200"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16.7%</a:t>
                      </a:r>
                      <a:endParaRPr sz="1200"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14.5%</a:t>
                      </a:r>
                      <a:endParaRPr sz="1200"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00" u="none" strike="noStrike" cap="none" baseline="0" dirty="0">
                          <a:solidFill>
                            <a:schemeClr val="tx1"/>
                          </a:solidFill>
                          <a:sym typeface="Arial"/>
                        </a:rPr>
                        <a:t>blank</a:t>
                      </a:r>
                      <a:endParaRPr sz="100" u="none" strike="noStrike" cap="none" baseline="0"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4129985"/>
                  </a:ext>
                </a:extLst>
              </a:tr>
            </a:tbl>
          </a:graphicData>
        </a:graphic>
      </p:graphicFrame>
      <p:sp>
        <p:nvSpPr>
          <p:cNvPr id="8" name="Content Placeholder 7"/>
          <p:cNvSpPr>
            <a:spLocks noGrp="1"/>
          </p:cNvSpPr>
          <p:nvPr>
            <p:ph sz="quarter" idx="17"/>
          </p:nvPr>
        </p:nvSpPr>
        <p:spPr>
          <a:xfrm>
            <a:off x="544284" y="4999839"/>
            <a:ext cx="2262249" cy="305239"/>
          </a:xfrm>
        </p:spPr>
        <p:txBody>
          <a:bodyPr lIns="0" tIns="0" rIns="0" bIns="0"/>
          <a:lstStyle/>
          <a:p>
            <a:pPr marL="0" lvl="0" indent="0">
              <a:spcBef>
                <a:spcPts val="0"/>
              </a:spcBef>
              <a:buClr>
                <a:srgbClr val="000000"/>
              </a:buClr>
              <a:buSzPts val="1200"/>
              <a:buNone/>
              <a:defRPr/>
            </a:pPr>
            <a:r>
              <a:rPr lang="en-US" sz="1600" b="1" dirty="0"/>
              <a:t>Diagnostic Equipment</a:t>
            </a:r>
          </a:p>
        </p:txBody>
      </p:sp>
      <p:graphicFrame>
        <p:nvGraphicFramePr>
          <p:cNvPr id="9" name="Table 8"/>
          <p:cNvGraphicFramePr>
            <a:graphicFrameLocks noGrp="1"/>
          </p:cNvGraphicFramePr>
          <p:nvPr/>
        </p:nvGraphicFramePr>
        <p:xfrm>
          <a:off x="548640" y="5462317"/>
          <a:ext cx="8389938" cy="856260"/>
        </p:xfrm>
        <a:graphic>
          <a:graphicData uri="http://schemas.openxmlformats.org/drawingml/2006/table">
            <a:tbl>
              <a:tblPr firstRow="1" bandRow="1">
                <a:tableStyleId>{2D5ABB26-0587-4C30-8999-92F81FD0307C}</a:tableStyleId>
              </a:tblPr>
              <a:tblGrid>
                <a:gridCol w="3307278">
                  <a:extLst>
                    <a:ext uri="{9D8B030D-6E8A-4147-A177-3AD203B41FA5}">
                      <a16:colId xmlns:a16="http://schemas.microsoft.com/office/drawing/2014/main" val="590680017"/>
                    </a:ext>
                  </a:extLst>
                </a:gridCol>
                <a:gridCol w="1104405">
                  <a:extLst>
                    <a:ext uri="{9D8B030D-6E8A-4147-A177-3AD203B41FA5}">
                      <a16:colId xmlns:a16="http://schemas.microsoft.com/office/drawing/2014/main" val="4161924545"/>
                    </a:ext>
                  </a:extLst>
                </a:gridCol>
                <a:gridCol w="843148">
                  <a:extLst>
                    <a:ext uri="{9D8B030D-6E8A-4147-A177-3AD203B41FA5}">
                      <a16:colId xmlns:a16="http://schemas.microsoft.com/office/drawing/2014/main" val="4198404031"/>
                    </a:ext>
                  </a:extLst>
                </a:gridCol>
                <a:gridCol w="641268">
                  <a:extLst>
                    <a:ext uri="{9D8B030D-6E8A-4147-A177-3AD203B41FA5}">
                      <a16:colId xmlns:a16="http://schemas.microsoft.com/office/drawing/2014/main" val="3243827486"/>
                    </a:ext>
                  </a:extLst>
                </a:gridCol>
                <a:gridCol w="1282535">
                  <a:extLst>
                    <a:ext uri="{9D8B030D-6E8A-4147-A177-3AD203B41FA5}">
                      <a16:colId xmlns:a16="http://schemas.microsoft.com/office/drawing/2014/main" val="1547214980"/>
                    </a:ext>
                  </a:extLst>
                </a:gridCol>
                <a:gridCol w="1211304">
                  <a:extLst>
                    <a:ext uri="{9D8B030D-6E8A-4147-A177-3AD203B41FA5}">
                      <a16:colId xmlns:a16="http://schemas.microsoft.com/office/drawing/2014/main" val="3603893779"/>
                    </a:ext>
                  </a:extLst>
                </a:gridCol>
              </a:tblGrid>
              <a:tr h="285420">
                <a:tc>
                  <a:txBody>
                    <a:bodyPr/>
                    <a:lstStyle/>
                    <a:p>
                      <a:pPr marL="0" marR="0" lvl="0" indent="0" algn="l" rtl="0">
                        <a:lnSpc>
                          <a:spcPct val="100000"/>
                        </a:lnSpc>
                        <a:spcBef>
                          <a:spcPts val="0"/>
                        </a:spcBef>
                        <a:spcAft>
                          <a:spcPts val="0"/>
                        </a:spcAft>
                        <a:buClr>
                          <a:srgbClr val="000000"/>
                        </a:buClr>
                        <a:buSzPts val="1200"/>
                        <a:buFont typeface="Arial"/>
                        <a:buNone/>
                      </a:pPr>
                      <a:r>
                        <a:rPr lang="en-US" sz="1200" b="1" u="none" strike="noStrike" cap="none" dirty="0">
                          <a:solidFill>
                            <a:schemeClr val="tx1"/>
                          </a:solidFill>
                          <a:sym typeface="Arial"/>
                        </a:rPr>
                        <a:t>Health Care Outcome</a:t>
                      </a:r>
                      <a:endParaRPr sz="1200" b="1" u="none" strike="noStrike" cap="none" dirty="0">
                        <a:solidFill>
                          <a:schemeClr val="tx1"/>
                        </a:solidFill>
                        <a:latin typeface="Arial"/>
                        <a:ea typeface="Arial"/>
                        <a:cs typeface="Arial"/>
                        <a:sym typeface="Arial"/>
                      </a:endParaRPr>
                    </a:p>
                  </a:txBody>
                  <a:tcPr marL="32400" marR="32400" marT="32400" marB="3240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dirty="0">
                          <a:solidFill>
                            <a:schemeClr val="tx1"/>
                          </a:solidFill>
                          <a:sym typeface="Arial"/>
                        </a:rPr>
                        <a:t>United States</a:t>
                      </a:r>
                      <a:endParaRPr sz="1200" b="1"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dirty="0">
                          <a:solidFill>
                            <a:schemeClr val="tx1"/>
                          </a:solidFill>
                          <a:sym typeface="Arial"/>
                        </a:rPr>
                        <a:t>Canada</a:t>
                      </a:r>
                      <a:endParaRPr sz="1200" b="1"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dirty="0">
                          <a:solidFill>
                            <a:schemeClr val="tx1"/>
                          </a:solidFill>
                          <a:sym typeface="Arial"/>
                        </a:rPr>
                        <a:t>Japan</a:t>
                      </a:r>
                      <a:endParaRPr sz="1200" b="1"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dirty="0">
                          <a:solidFill>
                            <a:schemeClr val="tx1"/>
                          </a:solidFill>
                          <a:sym typeface="Arial"/>
                        </a:rPr>
                        <a:t>United Kingdom</a:t>
                      </a:r>
                      <a:endParaRPr sz="1200" b="1"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dirty="0">
                          <a:solidFill>
                            <a:schemeClr val="tx1"/>
                          </a:solidFill>
                          <a:sym typeface="Arial"/>
                        </a:rPr>
                        <a:t>O</a:t>
                      </a:r>
                      <a:r>
                        <a:rPr lang="en-US" sz="100" b="1" u="none" strike="noStrike" cap="none" dirty="0">
                          <a:solidFill>
                            <a:schemeClr val="tx1"/>
                          </a:solidFill>
                          <a:sym typeface="Arial"/>
                        </a:rPr>
                        <a:t> </a:t>
                      </a:r>
                      <a:r>
                        <a:rPr lang="en-US" sz="1200" b="1" u="none" strike="noStrike" cap="none" dirty="0">
                          <a:solidFill>
                            <a:schemeClr val="tx1"/>
                          </a:solidFill>
                          <a:sym typeface="Arial"/>
                        </a:rPr>
                        <a:t>E</a:t>
                      </a:r>
                      <a:r>
                        <a:rPr lang="en-US" sz="100" b="1" u="none" strike="noStrike" cap="none" dirty="0">
                          <a:solidFill>
                            <a:schemeClr val="tx1"/>
                          </a:solidFill>
                          <a:sym typeface="Arial"/>
                        </a:rPr>
                        <a:t> </a:t>
                      </a:r>
                      <a:r>
                        <a:rPr lang="en-US" sz="1200" b="1" u="none" strike="noStrike" cap="none" dirty="0">
                          <a:solidFill>
                            <a:schemeClr val="tx1"/>
                          </a:solidFill>
                          <a:sym typeface="Arial"/>
                        </a:rPr>
                        <a:t>C</a:t>
                      </a:r>
                      <a:r>
                        <a:rPr lang="en-US" sz="100" b="1" u="none" strike="noStrike" cap="none" dirty="0">
                          <a:solidFill>
                            <a:schemeClr val="tx1"/>
                          </a:solidFill>
                          <a:sym typeface="Arial"/>
                        </a:rPr>
                        <a:t> </a:t>
                      </a:r>
                      <a:r>
                        <a:rPr lang="en-US" sz="1200" b="1" u="none" strike="noStrike" cap="none" dirty="0">
                          <a:solidFill>
                            <a:schemeClr val="tx1"/>
                          </a:solidFill>
                          <a:sym typeface="Arial"/>
                        </a:rPr>
                        <a:t>D Average</a:t>
                      </a:r>
                      <a:endParaRPr sz="1200" b="1"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0008471"/>
                  </a:ext>
                </a:extLst>
              </a:tr>
              <a:tr h="28542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M</a:t>
                      </a:r>
                      <a:r>
                        <a:rPr lang="en-US" sz="100" u="none" strike="noStrike" cap="none" dirty="0">
                          <a:solidFill>
                            <a:schemeClr val="tx1"/>
                          </a:solidFill>
                          <a:sym typeface="Arial"/>
                        </a:rPr>
                        <a:t> </a:t>
                      </a:r>
                      <a:r>
                        <a:rPr lang="en-US" sz="1200" u="none" strike="noStrike" cap="none" dirty="0">
                          <a:solidFill>
                            <a:schemeClr val="tx1"/>
                          </a:solidFill>
                          <a:sym typeface="Arial"/>
                        </a:rPr>
                        <a:t>R</a:t>
                      </a:r>
                      <a:r>
                        <a:rPr lang="en-US" sz="100" u="none" strike="noStrike" cap="none" dirty="0">
                          <a:solidFill>
                            <a:schemeClr val="tx1"/>
                          </a:solidFill>
                          <a:sym typeface="Arial"/>
                        </a:rPr>
                        <a:t> </a:t>
                      </a:r>
                      <a:r>
                        <a:rPr lang="en-US" sz="1200" u="none" strike="noStrike" cap="none" dirty="0">
                          <a:solidFill>
                            <a:schemeClr val="tx1"/>
                          </a:solidFill>
                          <a:sym typeface="Arial"/>
                        </a:rPr>
                        <a:t>I units per 1,000,000 population </a:t>
                      </a:r>
                      <a:endParaRPr sz="1200" u="none" strike="noStrike" cap="none" dirty="0">
                        <a:solidFill>
                          <a:schemeClr val="tx1"/>
                        </a:solidFill>
                        <a:latin typeface="Arial"/>
                        <a:ea typeface="Arial"/>
                        <a:cs typeface="Arial"/>
                        <a:sym typeface="Arial"/>
                      </a:endParaRPr>
                    </a:p>
                  </a:txBody>
                  <a:tcPr marL="32400" marR="32400" marT="32400" marB="3240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38.0</a:t>
                      </a:r>
                      <a:endParaRPr sz="1200"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10.1</a:t>
                      </a:r>
                      <a:endParaRPr sz="1200"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57.4</a:t>
                      </a:r>
                      <a:endParaRPr sz="1200"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7.2</a:t>
                      </a:r>
                      <a:endParaRPr sz="1200"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15.8</a:t>
                      </a:r>
                      <a:endParaRPr sz="1200"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6716908"/>
                  </a:ext>
                </a:extLst>
              </a:tr>
              <a:tr h="28542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C</a:t>
                      </a:r>
                      <a:r>
                        <a:rPr lang="en-US" sz="100" u="none" strike="noStrike" cap="none" dirty="0">
                          <a:solidFill>
                            <a:schemeClr val="tx1"/>
                          </a:solidFill>
                          <a:sym typeface="Arial"/>
                        </a:rPr>
                        <a:t> </a:t>
                      </a:r>
                      <a:r>
                        <a:rPr lang="en-US" sz="1200" u="none" strike="noStrike" cap="none" dirty="0">
                          <a:solidFill>
                            <a:schemeClr val="tx1"/>
                          </a:solidFill>
                          <a:sym typeface="Arial"/>
                        </a:rPr>
                        <a:t>T scanners per 1,000,000 population</a:t>
                      </a:r>
                      <a:endParaRPr sz="1200" u="none" strike="noStrike" cap="none" dirty="0">
                        <a:solidFill>
                          <a:schemeClr val="tx1"/>
                        </a:solidFill>
                        <a:latin typeface="Arial"/>
                        <a:ea typeface="Arial"/>
                        <a:cs typeface="Arial"/>
                        <a:sym typeface="Arial"/>
                      </a:endParaRPr>
                    </a:p>
                  </a:txBody>
                  <a:tcPr marL="32400" marR="32400" marT="32400" marB="3240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42.6</a:t>
                      </a:r>
                      <a:endParaRPr sz="1200"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14.6</a:t>
                      </a:r>
                      <a:endParaRPr sz="1200"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115.7</a:t>
                      </a:r>
                      <a:endParaRPr sz="1200"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9.5</a:t>
                      </a:r>
                      <a:endParaRPr sz="1200"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sym typeface="Arial"/>
                        </a:rPr>
                        <a:t>27.1</a:t>
                      </a:r>
                      <a:endParaRPr sz="1200" u="none" strike="noStrike" cap="none" dirty="0">
                        <a:solidFill>
                          <a:schemeClr val="tx1"/>
                        </a:solidFill>
                        <a:latin typeface="Arial"/>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1660656"/>
                  </a:ext>
                </a:extLst>
              </a:tr>
            </a:tbl>
          </a:graphicData>
        </a:graphic>
      </p:graphicFrame>
    </p:spTree>
    <p:extLst>
      <p:ext uri="{BB962C8B-B14F-4D97-AF65-F5344CB8AC3E}">
        <p14:creationId xmlns:p14="http://schemas.microsoft.com/office/powerpoint/2010/main" val="59414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500"/>
                                        <p:tgtEl>
                                          <p:spTgt spid="8">
                                            <p:txEl>
                                              <p:pRg st="0" end="0"/>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Table 5.3 Health Outcomes in High-Income Countries </a:t>
            </a:r>
            <a:r>
              <a:rPr lang="en-US" sz="2000" b="0" dirty="0"/>
              <a:t>(2 of 2)</a:t>
            </a:r>
            <a:endParaRPr lang="en-IN" sz="2000" dirty="0"/>
          </a:p>
        </p:txBody>
      </p:sp>
      <p:sp>
        <p:nvSpPr>
          <p:cNvPr id="4" name="Content Placeholder 3"/>
          <p:cNvSpPr>
            <a:spLocks noGrp="1"/>
          </p:cNvSpPr>
          <p:nvPr>
            <p:ph sz="quarter" idx="13"/>
          </p:nvPr>
        </p:nvSpPr>
        <p:spPr>
          <a:xfrm>
            <a:off x="457200" y="1552575"/>
            <a:ext cx="932213" cy="418729"/>
          </a:xfrm>
        </p:spPr>
        <p:txBody>
          <a:bodyPr/>
          <a:lstStyle/>
          <a:p>
            <a:pPr marL="0" lvl="0" indent="0">
              <a:spcBef>
                <a:spcPts val="0"/>
              </a:spcBef>
              <a:buClr>
                <a:srgbClr val="000000"/>
              </a:buClr>
              <a:buSzPts val="1200"/>
              <a:buNone/>
              <a:defRPr/>
            </a:pPr>
            <a:r>
              <a:rPr lang="en-US" sz="1600" b="1" dirty="0"/>
              <a:t>Cancer</a:t>
            </a:r>
          </a:p>
        </p:txBody>
      </p:sp>
      <p:graphicFrame>
        <p:nvGraphicFramePr>
          <p:cNvPr id="3" name="Table 2"/>
          <p:cNvGraphicFramePr>
            <a:graphicFrameLocks noGrp="1"/>
          </p:cNvGraphicFramePr>
          <p:nvPr>
            <p:extLst>
              <p:ext uri="{D42A27DB-BD31-4B8C-83A1-F6EECF244321}">
                <p14:modId xmlns:p14="http://schemas.microsoft.com/office/powerpoint/2010/main" val="3533656703"/>
              </p:ext>
            </p:extLst>
          </p:nvPr>
        </p:nvGraphicFramePr>
        <p:xfrm>
          <a:off x="548640" y="2087880"/>
          <a:ext cx="8232774" cy="2284760"/>
        </p:xfrm>
        <a:graphic>
          <a:graphicData uri="http://schemas.openxmlformats.org/drawingml/2006/table">
            <a:tbl>
              <a:tblPr firstRow="1" bandRow="1">
                <a:tableStyleId>{2D5ABB26-0587-4C30-8999-92F81FD0307C}</a:tableStyleId>
              </a:tblPr>
              <a:tblGrid>
                <a:gridCol w="3143250">
                  <a:extLst>
                    <a:ext uri="{9D8B030D-6E8A-4147-A177-3AD203B41FA5}">
                      <a16:colId xmlns:a16="http://schemas.microsoft.com/office/drawing/2014/main" val="2215912829"/>
                    </a:ext>
                  </a:extLst>
                </a:gridCol>
                <a:gridCol w="1104900">
                  <a:extLst>
                    <a:ext uri="{9D8B030D-6E8A-4147-A177-3AD203B41FA5}">
                      <a16:colId xmlns:a16="http://schemas.microsoft.com/office/drawing/2014/main" val="2364308949"/>
                    </a:ext>
                  </a:extLst>
                </a:gridCol>
                <a:gridCol w="781050">
                  <a:extLst>
                    <a:ext uri="{9D8B030D-6E8A-4147-A177-3AD203B41FA5}">
                      <a16:colId xmlns:a16="http://schemas.microsoft.com/office/drawing/2014/main" val="2763518342"/>
                    </a:ext>
                  </a:extLst>
                </a:gridCol>
                <a:gridCol w="590550">
                  <a:extLst>
                    <a:ext uri="{9D8B030D-6E8A-4147-A177-3AD203B41FA5}">
                      <a16:colId xmlns:a16="http://schemas.microsoft.com/office/drawing/2014/main" val="1659849947"/>
                    </a:ext>
                  </a:extLst>
                </a:gridCol>
                <a:gridCol w="1371600">
                  <a:extLst>
                    <a:ext uri="{9D8B030D-6E8A-4147-A177-3AD203B41FA5}">
                      <a16:colId xmlns:a16="http://schemas.microsoft.com/office/drawing/2014/main" val="3198355937"/>
                    </a:ext>
                  </a:extLst>
                </a:gridCol>
                <a:gridCol w="1241424">
                  <a:extLst>
                    <a:ext uri="{9D8B030D-6E8A-4147-A177-3AD203B41FA5}">
                      <a16:colId xmlns:a16="http://schemas.microsoft.com/office/drawing/2014/main" val="1083267714"/>
                    </a:ext>
                  </a:extLst>
                </a:gridCol>
              </a:tblGrid>
              <a:tr h="370840">
                <a:tc>
                  <a:txBody>
                    <a:bodyPr/>
                    <a:lstStyle/>
                    <a:p>
                      <a:pPr marL="0" marR="0" lvl="0" indent="0" algn="l" rtl="0">
                        <a:lnSpc>
                          <a:spcPct val="100000"/>
                        </a:lnSpc>
                        <a:spcBef>
                          <a:spcPts val="0"/>
                        </a:spcBef>
                        <a:spcAft>
                          <a:spcPts val="0"/>
                        </a:spcAft>
                        <a:buClr>
                          <a:srgbClr val="000000"/>
                        </a:buClr>
                        <a:buSzPts val="1200"/>
                        <a:buFont typeface="Arial"/>
                        <a:buNone/>
                      </a:pPr>
                      <a:r>
                        <a:rPr lang="en-US" sz="1200" b="1" u="none" strike="noStrike" cap="none" dirty="0">
                          <a:solidFill>
                            <a:schemeClr val="tx1"/>
                          </a:solidFill>
                          <a:latin typeface="+mn-lt"/>
                          <a:sym typeface="Arial"/>
                        </a:rPr>
                        <a:t>Health Care Outcome</a:t>
                      </a:r>
                      <a:endParaRPr sz="1200" b="1" u="none" strike="noStrike" cap="none" dirty="0">
                        <a:solidFill>
                          <a:schemeClr val="tx1"/>
                        </a:solidFill>
                        <a:latin typeface="+mn-lt"/>
                        <a:ea typeface="Arial"/>
                        <a:cs typeface="Arial"/>
                        <a:sym typeface="Arial"/>
                      </a:endParaRPr>
                    </a:p>
                  </a:txBody>
                  <a:tcPr marL="32400" marR="32400" marT="32400" marB="3240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dirty="0">
                          <a:solidFill>
                            <a:schemeClr val="tx1"/>
                          </a:solidFill>
                          <a:latin typeface="+mn-lt"/>
                          <a:sym typeface="Arial"/>
                        </a:rPr>
                        <a:t>United States</a:t>
                      </a:r>
                      <a:endParaRPr sz="1200" b="1" u="none" strike="noStrike" cap="none" dirty="0">
                        <a:solidFill>
                          <a:schemeClr val="tx1"/>
                        </a:solidFill>
                        <a:latin typeface="+mn-lt"/>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dirty="0">
                          <a:solidFill>
                            <a:schemeClr val="tx1"/>
                          </a:solidFill>
                          <a:latin typeface="+mn-lt"/>
                          <a:sym typeface="Arial"/>
                        </a:rPr>
                        <a:t>Canada</a:t>
                      </a:r>
                      <a:endParaRPr sz="1200" b="1" u="none" strike="noStrike" cap="none" dirty="0">
                        <a:solidFill>
                          <a:schemeClr val="tx1"/>
                        </a:solidFill>
                        <a:latin typeface="+mn-lt"/>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dirty="0">
                          <a:solidFill>
                            <a:schemeClr val="tx1"/>
                          </a:solidFill>
                          <a:latin typeface="+mn-lt"/>
                          <a:sym typeface="Arial"/>
                        </a:rPr>
                        <a:t>Japan</a:t>
                      </a:r>
                      <a:endParaRPr sz="1200" b="1" u="none" strike="noStrike" cap="none" dirty="0">
                        <a:solidFill>
                          <a:schemeClr val="tx1"/>
                        </a:solidFill>
                        <a:latin typeface="+mn-lt"/>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dirty="0">
                          <a:solidFill>
                            <a:schemeClr val="tx1"/>
                          </a:solidFill>
                          <a:latin typeface="+mn-lt"/>
                          <a:sym typeface="Arial"/>
                        </a:rPr>
                        <a:t>United Kingdom</a:t>
                      </a:r>
                      <a:endParaRPr sz="1200" b="1" u="none" strike="noStrike" cap="none" dirty="0">
                        <a:solidFill>
                          <a:schemeClr val="tx1"/>
                        </a:solidFill>
                        <a:latin typeface="+mn-lt"/>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dirty="0">
                          <a:solidFill>
                            <a:schemeClr val="tx1"/>
                          </a:solidFill>
                          <a:latin typeface="+mn-lt"/>
                          <a:sym typeface="Arial"/>
                        </a:rPr>
                        <a:t>O</a:t>
                      </a:r>
                      <a:r>
                        <a:rPr lang="en-US" sz="100" b="1" u="none" strike="noStrike" cap="none" dirty="0">
                          <a:solidFill>
                            <a:schemeClr val="tx1"/>
                          </a:solidFill>
                          <a:latin typeface="+mn-lt"/>
                          <a:sym typeface="Arial"/>
                        </a:rPr>
                        <a:t> </a:t>
                      </a:r>
                      <a:r>
                        <a:rPr lang="en-US" sz="1200" b="1" u="none" strike="noStrike" cap="none" dirty="0">
                          <a:solidFill>
                            <a:schemeClr val="tx1"/>
                          </a:solidFill>
                          <a:latin typeface="+mn-lt"/>
                          <a:sym typeface="Arial"/>
                        </a:rPr>
                        <a:t>E</a:t>
                      </a:r>
                      <a:r>
                        <a:rPr lang="en-US" sz="100" b="1" u="none" strike="noStrike" cap="none" dirty="0">
                          <a:solidFill>
                            <a:schemeClr val="tx1"/>
                          </a:solidFill>
                          <a:latin typeface="+mn-lt"/>
                          <a:sym typeface="Arial"/>
                        </a:rPr>
                        <a:t> </a:t>
                      </a:r>
                      <a:r>
                        <a:rPr lang="en-US" sz="1200" b="1" u="none" strike="noStrike" cap="none" dirty="0">
                          <a:solidFill>
                            <a:schemeClr val="tx1"/>
                          </a:solidFill>
                          <a:latin typeface="+mn-lt"/>
                          <a:sym typeface="Arial"/>
                        </a:rPr>
                        <a:t>C</a:t>
                      </a:r>
                      <a:r>
                        <a:rPr lang="en-US" sz="100" b="1" u="none" strike="noStrike" cap="none" dirty="0">
                          <a:solidFill>
                            <a:schemeClr val="tx1"/>
                          </a:solidFill>
                          <a:latin typeface="+mn-lt"/>
                          <a:sym typeface="Arial"/>
                        </a:rPr>
                        <a:t> </a:t>
                      </a:r>
                      <a:r>
                        <a:rPr lang="en-US" sz="1200" b="1" u="none" strike="noStrike" cap="none" dirty="0">
                          <a:solidFill>
                            <a:schemeClr val="tx1"/>
                          </a:solidFill>
                          <a:latin typeface="+mn-lt"/>
                          <a:sym typeface="Arial"/>
                        </a:rPr>
                        <a:t>D Average</a:t>
                      </a:r>
                      <a:endParaRPr sz="1200" b="1" u="none" strike="noStrike" cap="none" dirty="0">
                        <a:solidFill>
                          <a:schemeClr val="tx1"/>
                        </a:solidFill>
                        <a:latin typeface="+mn-lt"/>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178448"/>
                  </a:ext>
                </a:extLst>
              </a:tr>
              <a:tr h="37084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latin typeface="+mn-lt"/>
                          <a:sym typeface="Arial"/>
                        </a:rPr>
                        <a:t>Cancer per 100,000 population</a:t>
                      </a:r>
                      <a:endParaRPr sz="1200" b="0" u="none" strike="noStrike" cap="none" dirty="0">
                        <a:solidFill>
                          <a:schemeClr val="tx1"/>
                        </a:solidFill>
                        <a:latin typeface="+mn-lt"/>
                        <a:ea typeface="Arial"/>
                        <a:cs typeface="Arial"/>
                        <a:sym typeface="Arial"/>
                      </a:endParaRPr>
                    </a:p>
                  </a:txBody>
                  <a:tcPr marL="32400" marR="32400" marT="32400" marB="3240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latin typeface="+mn-lt"/>
                          <a:sym typeface="Arial"/>
                        </a:rPr>
                        <a:t>318.0</a:t>
                      </a:r>
                      <a:endParaRPr sz="1200" u="none" strike="noStrike" cap="none" dirty="0">
                        <a:solidFill>
                          <a:schemeClr val="tx1"/>
                        </a:solidFill>
                        <a:latin typeface="+mn-lt"/>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latin typeface="+mn-lt"/>
                          <a:sym typeface="Arial"/>
                        </a:rPr>
                        <a:t>295.7</a:t>
                      </a:r>
                      <a:endParaRPr sz="1200" u="none" strike="noStrike" cap="none" dirty="0">
                        <a:solidFill>
                          <a:schemeClr val="tx1"/>
                        </a:solidFill>
                        <a:latin typeface="+mn-lt"/>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latin typeface="+mn-lt"/>
                          <a:sym typeface="Arial"/>
                        </a:rPr>
                        <a:t>217.1</a:t>
                      </a:r>
                      <a:endParaRPr sz="1200" u="none" strike="noStrike" cap="none" dirty="0">
                        <a:solidFill>
                          <a:schemeClr val="tx1"/>
                        </a:solidFill>
                        <a:latin typeface="+mn-lt"/>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latin typeface="+mn-lt"/>
                          <a:sym typeface="Arial"/>
                        </a:rPr>
                        <a:t>272.9</a:t>
                      </a:r>
                      <a:endParaRPr sz="1200" u="none" strike="noStrike" cap="none" dirty="0">
                        <a:solidFill>
                          <a:schemeClr val="tx1"/>
                        </a:solidFill>
                        <a:latin typeface="+mn-lt"/>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00" u="none" strike="noStrike" cap="none" baseline="0" dirty="0">
                          <a:solidFill>
                            <a:schemeClr val="tx1"/>
                          </a:solidFill>
                          <a:sym typeface="Arial"/>
                        </a:rPr>
                        <a:t>blank</a:t>
                      </a:r>
                      <a:endParaRPr sz="100" u="none" strike="noStrike" cap="none" baseline="0" dirty="0">
                        <a:solidFill>
                          <a:schemeClr val="tx1"/>
                        </a:solidFill>
                        <a:latin typeface="+mn-lt"/>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8239724"/>
                  </a:ext>
                </a:extLst>
              </a:tr>
              <a:tr h="37084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latin typeface="+mn-lt"/>
                          <a:sym typeface="Arial"/>
                        </a:rPr>
                        <a:t>Deaths from cancer per 100,000 population</a:t>
                      </a:r>
                      <a:endParaRPr dirty="0">
                        <a:solidFill>
                          <a:schemeClr val="tx1"/>
                        </a:solidFill>
                        <a:latin typeface="+mn-lt"/>
                      </a:endParaRPr>
                    </a:p>
                  </a:txBody>
                  <a:tcPr marL="32400" marR="32400" marT="32400" marB="3240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latin typeface="+mn-lt"/>
                          <a:sym typeface="Arial"/>
                        </a:rPr>
                        <a:t>182.2</a:t>
                      </a:r>
                      <a:endParaRPr sz="1200" u="none" strike="noStrike" cap="none" dirty="0">
                        <a:solidFill>
                          <a:schemeClr val="tx1"/>
                        </a:solidFill>
                        <a:latin typeface="+mn-lt"/>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latin typeface="+mn-lt"/>
                          <a:ea typeface="Arial"/>
                          <a:cs typeface="Arial"/>
                          <a:sym typeface="Arial"/>
                        </a:rPr>
                        <a:t>200.3</a:t>
                      </a:r>
                      <a:endParaRPr sz="1200" u="none" strike="noStrike" cap="none" dirty="0">
                        <a:solidFill>
                          <a:schemeClr val="tx1"/>
                        </a:solidFill>
                        <a:latin typeface="+mn-lt"/>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latin typeface="+mn-lt"/>
                          <a:sym typeface="Arial"/>
                        </a:rPr>
                        <a:t>176.6</a:t>
                      </a:r>
                      <a:endParaRPr sz="1200" u="none" strike="noStrike" cap="none" dirty="0">
                        <a:solidFill>
                          <a:schemeClr val="tx1"/>
                        </a:solidFill>
                        <a:latin typeface="+mn-lt"/>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latin typeface="+mn-lt"/>
                          <a:sym typeface="Arial"/>
                        </a:rPr>
                        <a:t>221.8</a:t>
                      </a:r>
                      <a:endParaRPr sz="1200" u="none" strike="noStrike" cap="none" dirty="0">
                        <a:solidFill>
                          <a:schemeClr val="tx1"/>
                        </a:solidFill>
                        <a:latin typeface="+mn-lt"/>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latin typeface="+mn-lt"/>
                          <a:ea typeface="Arial"/>
                          <a:cs typeface="Arial"/>
                          <a:sym typeface="Arial"/>
                        </a:rPr>
                        <a:t>184.5</a:t>
                      </a:r>
                      <a:endParaRPr sz="1200" u="none" strike="noStrike" cap="none" dirty="0">
                        <a:solidFill>
                          <a:schemeClr val="tx1"/>
                        </a:solidFill>
                        <a:latin typeface="+mn-lt"/>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1286408"/>
                  </a:ext>
                </a:extLst>
              </a:tr>
              <a:tr h="37084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latin typeface="+mn-lt"/>
                          <a:sym typeface="Arial"/>
                        </a:rPr>
                        <a:t>Deaths from colorectal cancer per 100,000 population</a:t>
                      </a:r>
                      <a:endParaRPr dirty="0">
                        <a:solidFill>
                          <a:schemeClr val="tx1"/>
                        </a:solidFill>
                        <a:latin typeface="+mn-lt"/>
                      </a:endParaRPr>
                    </a:p>
                  </a:txBody>
                  <a:tcPr marL="32400" marR="32400" marT="32400" marB="3240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latin typeface="+mn-lt"/>
                          <a:sym typeface="Arial"/>
                        </a:rPr>
                        <a:t>16.4</a:t>
                      </a:r>
                      <a:endParaRPr sz="1200" u="none" strike="noStrike" cap="none" dirty="0">
                        <a:solidFill>
                          <a:schemeClr val="tx1"/>
                        </a:solidFill>
                        <a:latin typeface="+mn-lt"/>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latin typeface="+mn-lt"/>
                          <a:ea typeface="Arial"/>
                          <a:cs typeface="Arial"/>
                          <a:sym typeface="Arial"/>
                        </a:rPr>
                        <a:t>21.9</a:t>
                      </a:r>
                      <a:endParaRPr sz="1200" u="none" strike="noStrike" cap="none" dirty="0">
                        <a:solidFill>
                          <a:schemeClr val="tx1"/>
                        </a:solidFill>
                        <a:latin typeface="+mn-lt"/>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latin typeface="+mn-lt"/>
                          <a:ea typeface="Arial"/>
                          <a:cs typeface="Arial"/>
                          <a:sym typeface="Arial"/>
                        </a:rPr>
                        <a:t>24.4</a:t>
                      </a:r>
                      <a:endParaRPr sz="1200" u="none" strike="noStrike" cap="none" dirty="0">
                        <a:solidFill>
                          <a:schemeClr val="tx1"/>
                        </a:solidFill>
                        <a:latin typeface="+mn-lt"/>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latin typeface="+mn-lt"/>
                          <a:sym typeface="Arial"/>
                        </a:rPr>
                        <a:t>23.4</a:t>
                      </a:r>
                      <a:endParaRPr sz="1200" u="none" strike="noStrike" cap="none" dirty="0">
                        <a:solidFill>
                          <a:schemeClr val="tx1"/>
                        </a:solidFill>
                        <a:latin typeface="+mn-lt"/>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latin typeface="+mn-lt"/>
                          <a:sym typeface="Arial"/>
                        </a:rPr>
                        <a:t>19.7</a:t>
                      </a:r>
                      <a:endParaRPr sz="1200" u="none" strike="noStrike" cap="none" dirty="0">
                        <a:solidFill>
                          <a:schemeClr val="tx1"/>
                        </a:solidFill>
                        <a:latin typeface="+mn-lt"/>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0721293"/>
                  </a:ext>
                </a:extLst>
              </a:tr>
              <a:tr h="37084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latin typeface="+mn-lt"/>
                          <a:sym typeface="Arial"/>
                        </a:rPr>
                        <a:t>Five-year breast cancer survival rate</a:t>
                      </a:r>
                      <a:endParaRPr sz="1200" u="none" strike="noStrike" cap="none" dirty="0">
                        <a:solidFill>
                          <a:schemeClr val="tx1"/>
                        </a:solidFill>
                        <a:latin typeface="+mn-lt"/>
                        <a:ea typeface="Arial"/>
                        <a:cs typeface="Arial"/>
                        <a:sym typeface="Arial"/>
                      </a:endParaRPr>
                    </a:p>
                  </a:txBody>
                  <a:tcPr marL="32400" marR="32400" marT="32400" marB="3240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latin typeface="+mn-lt"/>
                          <a:sym typeface="Arial"/>
                        </a:rPr>
                        <a:t>90.2%</a:t>
                      </a:r>
                      <a:endParaRPr sz="1200" u="none" strike="noStrike" cap="none" dirty="0">
                        <a:solidFill>
                          <a:schemeClr val="tx1"/>
                        </a:solidFill>
                        <a:latin typeface="+mn-lt"/>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latin typeface="+mn-lt"/>
                          <a:sym typeface="Arial"/>
                        </a:rPr>
                        <a:t>88.6%</a:t>
                      </a:r>
                      <a:endParaRPr sz="1200" u="none" strike="noStrike" cap="none" dirty="0">
                        <a:solidFill>
                          <a:schemeClr val="tx1"/>
                        </a:solidFill>
                        <a:latin typeface="+mn-lt"/>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latin typeface="+mn-lt"/>
                          <a:sym typeface="Arial"/>
                        </a:rPr>
                        <a:t>89.4%</a:t>
                      </a:r>
                      <a:endParaRPr sz="1200" u="none" strike="noStrike" cap="none" dirty="0">
                        <a:solidFill>
                          <a:schemeClr val="tx1"/>
                        </a:solidFill>
                        <a:latin typeface="+mn-lt"/>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latin typeface="+mn-lt"/>
                          <a:sym typeface="Arial"/>
                        </a:rPr>
                        <a:t>89.4%</a:t>
                      </a:r>
                      <a:endParaRPr sz="1200" u="none" strike="noStrike" cap="none" dirty="0">
                        <a:solidFill>
                          <a:schemeClr val="tx1"/>
                        </a:solidFill>
                        <a:latin typeface="+mn-lt"/>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latin typeface="+mn-lt"/>
                          <a:sym typeface="Arial"/>
                        </a:rPr>
                        <a:t>84.2%</a:t>
                      </a:r>
                      <a:endParaRPr sz="1200" u="none" strike="noStrike" cap="none" dirty="0">
                        <a:solidFill>
                          <a:schemeClr val="tx1"/>
                        </a:solidFill>
                        <a:latin typeface="+mn-lt"/>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7682730"/>
                  </a:ext>
                </a:extLst>
              </a:tr>
              <a:tr h="37084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latin typeface="+mn-lt"/>
                          <a:sym typeface="Arial"/>
                        </a:rPr>
                        <a:t>Five-year colon cancer survival rate</a:t>
                      </a:r>
                      <a:endParaRPr dirty="0">
                        <a:solidFill>
                          <a:schemeClr val="tx1"/>
                        </a:solidFill>
                        <a:latin typeface="+mn-lt"/>
                      </a:endParaRPr>
                    </a:p>
                  </a:txBody>
                  <a:tcPr marL="32400" marR="32400" marT="32400" marB="3240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latin typeface="+mn-lt"/>
                          <a:sym typeface="Arial"/>
                        </a:rPr>
                        <a:t>66.0%</a:t>
                      </a:r>
                      <a:endParaRPr sz="1200" u="none" strike="noStrike" cap="none" dirty="0">
                        <a:solidFill>
                          <a:schemeClr val="tx1"/>
                        </a:solidFill>
                        <a:latin typeface="+mn-lt"/>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latin typeface="+mn-lt"/>
                          <a:sym typeface="Arial"/>
                        </a:rPr>
                        <a:t>67.5%</a:t>
                      </a:r>
                      <a:endParaRPr sz="1200" u="none" strike="noStrike" cap="none" dirty="0">
                        <a:solidFill>
                          <a:schemeClr val="tx1"/>
                        </a:solidFill>
                        <a:latin typeface="+mn-lt"/>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latin typeface="+mn-lt"/>
                          <a:sym typeface="Arial"/>
                        </a:rPr>
                        <a:t>67.4%</a:t>
                      </a:r>
                      <a:endParaRPr sz="1200" u="none" strike="noStrike" cap="none" dirty="0">
                        <a:solidFill>
                          <a:schemeClr val="tx1"/>
                        </a:solidFill>
                        <a:latin typeface="+mn-lt"/>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latin typeface="+mn-lt"/>
                          <a:sym typeface="Arial"/>
                        </a:rPr>
                        <a:t>59.7%</a:t>
                      </a:r>
                      <a:endParaRPr sz="1200" u="none" strike="noStrike" cap="none" dirty="0">
                        <a:solidFill>
                          <a:schemeClr val="tx1"/>
                        </a:solidFill>
                        <a:latin typeface="+mn-lt"/>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latin typeface="+mn-lt"/>
                          <a:sym typeface="Arial"/>
                        </a:rPr>
                        <a:t>61.6%</a:t>
                      </a:r>
                      <a:endParaRPr sz="1200" u="none" strike="noStrike" cap="none" dirty="0">
                        <a:solidFill>
                          <a:schemeClr val="tx1"/>
                        </a:solidFill>
                        <a:latin typeface="+mn-lt"/>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3499082"/>
                  </a:ext>
                </a:extLst>
              </a:tr>
            </a:tbl>
          </a:graphicData>
        </a:graphic>
      </p:graphicFrame>
      <p:sp>
        <p:nvSpPr>
          <p:cNvPr id="9" name="Content Placeholder 3"/>
          <p:cNvSpPr>
            <a:spLocks noGrp="1"/>
          </p:cNvSpPr>
          <p:nvPr>
            <p:ph sz="quarter" idx="13"/>
          </p:nvPr>
        </p:nvSpPr>
        <p:spPr>
          <a:xfrm>
            <a:off x="532521" y="4494932"/>
            <a:ext cx="1267856" cy="418729"/>
          </a:xfrm>
        </p:spPr>
        <p:txBody>
          <a:bodyPr/>
          <a:lstStyle/>
          <a:p>
            <a:pPr marL="0" indent="0">
              <a:spcBef>
                <a:spcPts val="0"/>
              </a:spcBef>
              <a:buClr>
                <a:srgbClr val="000000"/>
              </a:buClr>
              <a:buSzPts val="1200"/>
              <a:buNone/>
              <a:defRPr/>
            </a:pPr>
            <a:r>
              <a:rPr lang="en-US" sz="1600" b="1" dirty="0"/>
              <a:t>Covid-19</a:t>
            </a:r>
          </a:p>
        </p:txBody>
      </p:sp>
      <p:graphicFrame>
        <p:nvGraphicFramePr>
          <p:cNvPr id="5" name="Table 4"/>
          <p:cNvGraphicFramePr>
            <a:graphicFrameLocks noGrp="1"/>
          </p:cNvGraphicFramePr>
          <p:nvPr/>
        </p:nvGraphicFramePr>
        <p:xfrm>
          <a:off x="548640" y="5059680"/>
          <a:ext cx="8294916" cy="801400"/>
        </p:xfrm>
        <a:graphic>
          <a:graphicData uri="http://schemas.openxmlformats.org/drawingml/2006/table">
            <a:tbl>
              <a:tblPr firstRow="1" bandRow="1">
                <a:tableStyleId>{40F9630F-82C1-40B7-BC3A-925EFCFF5E92}</a:tableStyleId>
              </a:tblPr>
              <a:tblGrid>
                <a:gridCol w="3113316">
                  <a:extLst>
                    <a:ext uri="{9D8B030D-6E8A-4147-A177-3AD203B41FA5}">
                      <a16:colId xmlns:a16="http://schemas.microsoft.com/office/drawing/2014/main" val="336805235"/>
                    </a:ext>
                  </a:extLst>
                </a:gridCol>
                <a:gridCol w="1074057">
                  <a:extLst>
                    <a:ext uri="{9D8B030D-6E8A-4147-A177-3AD203B41FA5}">
                      <a16:colId xmlns:a16="http://schemas.microsoft.com/office/drawing/2014/main" val="3711631657"/>
                    </a:ext>
                  </a:extLst>
                </a:gridCol>
                <a:gridCol w="827314">
                  <a:extLst>
                    <a:ext uri="{9D8B030D-6E8A-4147-A177-3AD203B41FA5}">
                      <a16:colId xmlns:a16="http://schemas.microsoft.com/office/drawing/2014/main" val="1470552600"/>
                    </a:ext>
                  </a:extLst>
                </a:gridCol>
                <a:gridCol w="624115">
                  <a:extLst>
                    <a:ext uri="{9D8B030D-6E8A-4147-A177-3AD203B41FA5}">
                      <a16:colId xmlns:a16="http://schemas.microsoft.com/office/drawing/2014/main" val="2969330637"/>
                    </a:ext>
                  </a:extLst>
                </a:gridCol>
                <a:gridCol w="1349828">
                  <a:extLst>
                    <a:ext uri="{9D8B030D-6E8A-4147-A177-3AD203B41FA5}">
                      <a16:colId xmlns:a16="http://schemas.microsoft.com/office/drawing/2014/main" val="1050621404"/>
                    </a:ext>
                  </a:extLst>
                </a:gridCol>
                <a:gridCol w="1306286">
                  <a:extLst>
                    <a:ext uri="{9D8B030D-6E8A-4147-A177-3AD203B41FA5}">
                      <a16:colId xmlns:a16="http://schemas.microsoft.com/office/drawing/2014/main" val="2927495650"/>
                    </a:ext>
                  </a:extLst>
                </a:gridCol>
              </a:tblGrid>
              <a:tr h="370840">
                <a:tc>
                  <a:txBody>
                    <a:bodyPr/>
                    <a:lstStyle/>
                    <a:p>
                      <a:pPr marL="0" marR="0" lvl="0" indent="0" algn="l" rtl="0">
                        <a:lnSpc>
                          <a:spcPct val="100000"/>
                        </a:lnSpc>
                        <a:spcBef>
                          <a:spcPts val="0"/>
                        </a:spcBef>
                        <a:spcAft>
                          <a:spcPts val="0"/>
                        </a:spcAft>
                        <a:buClr>
                          <a:srgbClr val="000000"/>
                        </a:buClr>
                        <a:buSzPts val="1200"/>
                        <a:buFont typeface="Arial"/>
                        <a:buNone/>
                      </a:pPr>
                      <a:r>
                        <a:rPr lang="en-US" sz="1200" b="1" u="none" strike="noStrike" cap="none" dirty="0">
                          <a:solidFill>
                            <a:schemeClr val="tx1"/>
                          </a:solidFill>
                          <a:latin typeface="+mn-lt"/>
                          <a:sym typeface="Arial"/>
                        </a:rPr>
                        <a:t>Health Care Outcome</a:t>
                      </a:r>
                      <a:endParaRPr sz="1200" b="1" u="none" strike="noStrike" cap="none" dirty="0">
                        <a:solidFill>
                          <a:schemeClr val="tx1"/>
                        </a:solidFill>
                        <a:latin typeface="+mn-lt"/>
                        <a:ea typeface="Arial"/>
                        <a:cs typeface="Arial"/>
                        <a:sym typeface="Arial"/>
                      </a:endParaRPr>
                    </a:p>
                  </a:txBody>
                  <a:tcPr marL="32400" marR="32400" marT="32400" marB="32400" anchor="ctr">
                    <a:lnL w="9525" cap="flat" cmpd="sng">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dirty="0">
                          <a:solidFill>
                            <a:schemeClr val="tx1"/>
                          </a:solidFill>
                          <a:latin typeface="+mn-lt"/>
                          <a:sym typeface="Arial"/>
                        </a:rPr>
                        <a:t>United States</a:t>
                      </a:r>
                      <a:endParaRPr sz="1200" b="1" u="none" strike="noStrike" cap="none" dirty="0">
                        <a:solidFill>
                          <a:schemeClr val="tx1"/>
                        </a:solidFill>
                        <a:latin typeface="+mn-lt"/>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dirty="0">
                          <a:solidFill>
                            <a:schemeClr val="tx1"/>
                          </a:solidFill>
                          <a:latin typeface="+mn-lt"/>
                          <a:sym typeface="Arial"/>
                        </a:rPr>
                        <a:t>Canada</a:t>
                      </a:r>
                      <a:endParaRPr sz="1200" b="1" u="none" strike="noStrike" cap="none" dirty="0">
                        <a:solidFill>
                          <a:schemeClr val="tx1"/>
                        </a:solidFill>
                        <a:latin typeface="+mn-lt"/>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dirty="0">
                          <a:solidFill>
                            <a:schemeClr val="tx1"/>
                          </a:solidFill>
                          <a:latin typeface="+mn-lt"/>
                          <a:sym typeface="Arial"/>
                        </a:rPr>
                        <a:t>Japan</a:t>
                      </a:r>
                      <a:endParaRPr sz="1200" b="1" u="none" strike="noStrike" cap="none" dirty="0">
                        <a:solidFill>
                          <a:schemeClr val="tx1"/>
                        </a:solidFill>
                        <a:latin typeface="+mn-lt"/>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dirty="0">
                          <a:solidFill>
                            <a:schemeClr val="tx1"/>
                          </a:solidFill>
                          <a:latin typeface="+mn-lt"/>
                          <a:sym typeface="Arial"/>
                        </a:rPr>
                        <a:t>United Kingdom</a:t>
                      </a:r>
                      <a:endParaRPr sz="1200" b="1" u="none" strike="noStrike" cap="none" dirty="0">
                        <a:solidFill>
                          <a:schemeClr val="tx1"/>
                        </a:solidFill>
                        <a:latin typeface="+mn-lt"/>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dirty="0">
                          <a:solidFill>
                            <a:schemeClr val="tx1"/>
                          </a:solidFill>
                          <a:latin typeface="+mn-lt"/>
                          <a:sym typeface="Arial"/>
                        </a:rPr>
                        <a:t>O</a:t>
                      </a:r>
                      <a:r>
                        <a:rPr lang="en-US" sz="100" b="1" u="none" strike="noStrike" cap="none" dirty="0">
                          <a:solidFill>
                            <a:schemeClr val="tx1"/>
                          </a:solidFill>
                          <a:latin typeface="+mn-lt"/>
                          <a:sym typeface="Arial"/>
                        </a:rPr>
                        <a:t> </a:t>
                      </a:r>
                      <a:r>
                        <a:rPr lang="en-US" sz="1200" b="1" u="none" strike="noStrike" cap="none" dirty="0">
                          <a:solidFill>
                            <a:schemeClr val="tx1"/>
                          </a:solidFill>
                          <a:latin typeface="+mn-lt"/>
                          <a:sym typeface="Arial"/>
                        </a:rPr>
                        <a:t>E</a:t>
                      </a:r>
                      <a:r>
                        <a:rPr lang="en-US" sz="100" b="1" u="none" strike="noStrike" cap="none" dirty="0">
                          <a:solidFill>
                            <a:schemeClr val="tx1"/>
                          </a:solidFill>
                          <a:latin typeface="+mn-lt"/>
                          <a:sym typeface="Arial"/>
                        </a:rPr>
                        <a:t> </a:t>
                      </a:r>
                      <a:r>
                        <a:rPr lang="en-US" sz="1200" b="1" u="none" strike="noStrike" cap="none" dirty="0">
                          <a:solidFill>
                            <a:schemeClr val="tx1"/>
                          </a:solidFill>
                          <a:latin typeface="+mn-lt"/>
                          <a:sym typeface="Arial"/>
                        </a:rPr>
                        <a:t>C</a:t>
                      </a:r>
                      <a:r>
                        <a:rPr lang="en-US" sz="100" b="1" u="none" strike="noStrike" cap="none" dirty="0">
                          <a:solidFill>
                            <a:schemeClr val="tx1"/>
                          </a:solidFill>
                          <a:latin typeface="+mn-lt"/>
                          <a:sym typeface="Arial"/>
                        </a:rPr>
                        <a:t> </a:t>
                      </a:r>
                      <a:r>
                        <a:rPr lang="en-US" sz="1200" b="1" u="none" strike="noStrike" cap="none" dirty="0">
                          <a:solidFill>
                            <a:schemeClr val="tx1"/>
                          </a:solidFill>
                          <a:latin typeface="+mn-lt"/>
                          <a:sym typeface="Arial"/>
                        </a:rPr>
                        <a:t>D Average</a:t>
                      </a:r>
                      <a:endParaRPr sz="1200" b="1" u="none" strike="noStrike" cap="none" dirty="0">
                        <a:solidFill>
                          <a:schemeClr val="tx1"/>
                        </a:solidFill>
                        <a:latin typeface="+mn-lt"/>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6256565"/>
                  </a:ext>
                </a:extLst>
              </a:tr>
              <a:tr h="37084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latin typeface="+mn-lt"/>
                          <a:sym typeface="Arial"/>
                        </a:rPr>
                        <a:t>Deaths from Covid-19 per 1 million people as of January 2023</a:t>
                      </a:r>
                      <a:endParaRPr sz="1200" b="0" u="none" strike="noStrike" cap="none" dirty="0">
                        <a:solidFill>
                          <a:schemeClr val="tx1"/>
                        </a:solidFill>
                        <a:latin typeface="+mn-lt"/>
                        <a:ea typeface="Arial"/>
                        <a:cs typeface="Arial"/>
                        <a:sym typeface="Arial"/>
                      </a:endParaRPr>
                    </a:p>
                  </a:txBody>
                  <a:tcPr marL="32400" marR="32400" marT="32400" marB="32400" anchor="ctr">
                    <a:lnL w="9525" cap="flat" cmpd="sng">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latin typeface="+mn-lt"/>
                          <a:ea typeface="Arial"/>
                          <a:cs typeface="Arial"/>
                          <a:sym typeface="Arial"/>
                        </a:rPr>
                        <a:t>3,253</a:t>
                      </a:r>
                      <a:endParaRPr sz="1200" u="none" strike="noStrike" cap="none" dirty="0">
                        <a:solidFill>
                          <a:schemeClr val="tx1"/>
                        </a:solidFill>
                        <a:latin typeface="+mn-lt"/>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latin typeface="+mn-lt"/>
                          <a:ea typeface="Arial"/>
                          <a:cs typeface="Arial"/>
                          <a:sym typeface="Arial"/>
                        </a:rPr>
                        <a:t>1,301</a:t>
                      </a:r>
                      <a:endParaRPr sz="1200" u="none" strike="noStrike" cap="none" dirty="0">
                        <a:solidFill>
                          <a:schemeClr val="tx1"/>
                        </a:solidFill>
                        <a:latin typeface="+mn-lt"/>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latin typeface="+mn-lt"/>
                          <a:ea typeface="Arial"/>
                          <a:cs typeface="Arial"/>
                          <a:sym typeface="Arial"/>
                        </a:rPr>
                        <a:t>511</a:t>
                      </a:r>
                      <a:endParaRPr sz="1200" u="none" strike="noStrike" cap="none" dirty="0">
                        <a:solidFill>
                          <a:schemeClr val="tx1"/>
                        </a:solidFill>
                        <a:latin typeface="+mn-lt"/>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latin typeface="+mn-lt"/>
                          <a:sym typeface="Arial"/>
                        </a:rPr>
                        <a:t>3,183</a:t>
                      </a:r>
                      <a:endParaRPr sz="1200" u="none" strike="noStrike" cap="none" dirty="0">
                        <a:solidFill>
                          <a:schemeClr val="tx1"/>
                        </a:solidFill>
                        <a:latin typeface="+mn-lt"/>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tx1"/>
                          </a:solidFill>
                          <a:latin typeface="+mn-lt"/>
                          <a:ea typeface="Arial"/>
                          <a:cs typeface="Arial"/>
                          <a:sym typeface="Arial"/>
                        </a:rPr>
                        <a:t>2,333</a:t>
                      </a:r>
                      <a:endParaRPr sz="1200" u="none" strike="noStrike" cap="none" dirty="0">
                        <a:solidFill>
                          <a:schemeClr val="tx1"/>
                        </a:solidFill>
                        <a:latin typeface="+mn-lt"/>
                        <a:ea typeface="Arial"/>
                        <a:cs typeface="Arial"/>
                        <a:sym typeface="Arial"/>
                      </a:endParaRPr>
                    </a:p>
                  </a:txBody>
                  <a:tcPr marL="32400" marR="32400" marT="32400" marB="32400" anchor="ctr">
                    <a:lnL w="12700" cap="flat" cmpd="sng" algn="ctr">
                      <a:solidFill>
                        <a:schemeClr val="tx1"/>
                      </a:solid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02002019"/>
                  </a:ext>
                </a:extLst>
              </a:tr>
            </a:tbl>
          </a:graphicData>
        </a:graphic>
      </p:graphicFrame>
    </p:spTree>
    <p:extLst>
      <p:ext uri="{BB962C8B-B14F-4D97-AF65-F5344CB8AC3E}">
        <p14:creationId xmlns:p14="http://schemas.microsoft.com/office/powerpoint/2010/main" val="135070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noProof="0" dirty="0"/>
              <a:t>How Useful Are Cross-Country Comparisons of Health Outcomes?</a:t>
            </a:r>
          </a:p>
        </p:txBody>
      </p:sp>
      <p:sp>
        <p:nvSpPr>
          <p:cNvPr id="4" name="Content Placeholder 3"/>
          <p:cNvSpPr>
            <a:spLocks noGrp="1"/>
          </p:cNvSpPr>
          <p:nvPr>
            <p:ph sz="quarter" idx="13"/>
          </p:nvPr>
        </p:nvSpPr>
        <p:spPr>
          <a:xfrm>
            <a:off x="457199" y="1543690"/>
            <a:ext cx="8229601" cy="4717410"/>
          </a:xfrm>
        </p:spPr>
        <p:txBody>
          <a:bodyPr/>
          <a:lstStyle/>
          <a:p>
            <a:pPr marL="0" lvl="0" indent="0">
              <a:spcBef>
                <a:spcPts val="600"/>
              </a:spcBef>
              <a:buSzPts val="2200"/>
              <a:buNone/>
            </a:pPr>
            <a:r>
              <a:rPr lang="en-US" sz="2000" noProof="0" dirty="0"/>
              <a:t>Comparing across countries is often difficult, and potentially misleading due to:</a:t>
            </a:r>
          </a:p>
          <a:p>
            <a:pPr marL="255600">
              <a:spcBef>
                <a:spcPts val="1200"/>
              </a:spcBef>
              <a:buSzPts val="2200"/>
            </a:pPr>
            <a:r>
              <a:rPr lang="en-US" sz="2000" b="1" noProof="0" dirty="0"/>
              <a:t>Data problems</a:t>
            </a:r>
            <a:br>
              <a:rPr lang="en-US" sz="2000" b="1" noProof="0" dirty="0"/>
            </a:br>
            <a:r>
              <a:rPr lang="en-US" sz="2000" noProof="0" dirty="0"/>
              <a:t>Countries may not collect data in the same way.</a:t>
            </a:r>
            <a:br>
              <a:rPr lang="en-US" sz="2000" noProof="0" dirty="0"/>
            </a:br>
            <a:r>
              <a:rPr lang="en-US" sz="2000" noProof="0" dirty="0"/>
              <a:t>Ex: Classifying deaths related to Covid-19.</a:t>
            </a:r>
          </a:p>
          <a:p>
            <a:pPr marL="255600">
              <a:spcBef>
                <a:spcPts val="1200"/>
              </a:spcBef>
              <a:buSzPts val="2200"/>
            </a:pPr>
            <a:r>
              <a:rPr lang="en-US" sz="2000" b="1" noProof="0" dirty="0"/>
              <a:t>Problems with measuring health care delivery</a:t>
            </a:r>
            <a:br>
              <a:rPr lang="en-US" sz="2000" b="1" noProof="0" dirty="0"/>
            </a:br>
            <a:r>
              <a:rPr lang="en-US" sz="2000" noProof="0" dirty="0"/>
              <a:t>Quality of care is hard to measure.</a:t>
            </a:r>
            <a:br>
              <a:rPr lang="en-US" sz="2000" noProof="0" dirty="0"/>
            </a:br>
            <a:r>
              <a:rPr lang="en-US" sz="2000" noProof="0" dirty="0"/>
              <a:t>Ex: Are savings worth longer waiting times?</a:t>
            </a:r>
          </a:p>
          <a:p>
            <a:pPr marL="255600">
              <a:spcBef>
                <a:spcPts val="1200"/>
              </a:spcBef>
              <a:buSzPts val="2200"/>
            </a:pPr>
            <a:r>
              <a:rPr lang="en-US" sz="2000" b="1" noProof="0" dirty="0"/>
              <a:t>Lifestyle choices</a:t>
            </a:r>
            <a:br>
              <a:rPr lang="en-US" sz="2000" b="1" noProof="0" dirty="0"/>
            </a:br>
            <a:r>
              <a:rPr lang="en-US" sz="2000" noProof="0" dirty="0"/>
              <a:t>Obesity and diabetes, for example, may have more to do with the choices of consumers than the effectiveness of health care.</a:t>
            </a:r>
          </a:p>
          <a:p>
            <a:pPr marL="255600">
              <a:spcBef>
                <a:spcPts val="1200"/>
              </a:spcBef>
              <a:buSzPts val="2200"/>
            </a:pPr>
            <a:r>
              <a:rPr lang="en-US" sz="2000" b="1" noProof="0" dirty="0"/>
              <a:t>Problems with determining consumer preferences</a:t>
            </a:r>
            <a:br>
              <a:rPr lang="en-US" sz="2000" b="1" noProof="0" dirty="0"/>
            </a:br>
            <a:r>
              <a:rPr lang="en-US" sz="2000" noProof="0" dirty="0"/>
              <a:t>Disconnect between prices people pay and services received.</a:t>
            </a:r>
          </a:p>
        </p:txBody>
      </p:sp>
    </p:spTree>
    <p:extLst>
      <p:ext uri="{BB962C8B-B14F-4D97-AF65-F5344CB8AC3E}">
        <p14:creationId xmlns:p14="http://schemas.microsoft.com/office/powerpoint/2010/main" val="292900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Chapter Outline</a:t>
            </a:r>
          </a:p>
        </p:txBody>
      </p:sp>
      <p:sp>
        <p:nvSpPr>
          <p:cNvPr id="3" name="Content Placeholder 2"/>
          <p:cNvSpPr>
            <a:spLocks noGrp="1"/>
          </p:cNvSpPr>
          <p:nvPr>
            <p:ph sz="quarter" idx="13"/>
          </p:nvPr>
        </p:nvSpPr>
        <p:spPr>
          <a:xfrm>
            <a:off x="457200" y="1554921"/>
            <a:ext cx="7974281" cy="3347820"/>
          </a:xfrm>
        </p:spPr>
        <p:txBody>
          <a:bodyPr/>
          <a:lstStyle/>
          <a:p>
            <a:pPr marL="0" lvl="0" indent="0">
              <a:buSzPts val="2200"/>
              <a:buNone/>
            </a:pPr>
            <a:r>
              <a:rPr lang="en-US" b="1" noProof="0" dirty="0">
                <a:solidFill>
                  <a:srgbClr val="007FA3"/>
                </a:solidFill>
              </a:rPr>
              <a:t>5.1</a:t>
            </a:r>
            <a:r>
              <a:rPr lang="en-US" b="1" noProof="0" dirty="0">
                <a:solidFill>
                  <a:srgbClr val="0070C0"/>
                </a:solidFill>
              </a:rPr>
              <a:t> </a:t>
            </a:r>
            <a:r>
              <a:rPr lang="en-US" noProof="0" dirty="0"/>
              <a:t>The Improving Health of People in the United States</a:t>
            </a:r>
          </a:p>
          <a:p>
            <a:pPr marL="0" lvl="0" indent="0">
              <a:buSzPts val="2200"/>
              <a:buNone/>
            </a:pPr>
            <a:r>
              <a:rPr lang="en-US" b="1" noProof="0" dirty="0">
                <a:solidFill>
                  <a:srgbClr val="007FA3"/>
                </a:solidFill>
              </a:rPr>
              <a:t>5.2</a:t>
            </a:r>
            <a:r>
              <a:rPr lang="en-US" b="1" noProof="0" dirty="0">
                <a:solidFill>
                  <a:srgbClr val="0070C0"/>
                </a:solidFill>
              </a:rPr>
              <a:t> </a:t>
            </a:r>
            <a:r>
              <a:rPr lang="en-US" noProof="0" dirty="0"/>
              <a:t>Health Care around the World</a:t>
            </a:r>
          </a:p>
          <a:p>
            <a:pPr marL="0" lvl="0" indent="0">
              <a:buSzPts val="2200"/>
              <a:buNone/>
            </a:pPr>
            <a:r>
              <a:rPr lang="en-US" b="1" noProof="0" dirty="0">
                <a:solidFill>
                  <a:srgbClr val="007FA3"/>
                </a:solidFill>
              </a:rPr>
              <a:t>5.3</a:t>
            </a:r>
            <a:r>
              <a:rPr lang="en-US" b="1" noProof="0" dirty="0">
                <a:solidFill>
                  <a:srgbClr val="0070C0"/>
                </a:solidFill>
              </a:rPr>
              <a:t> </a:t>
            </a:r>
            <a:r>
              <a:rPr lang="en-US" noProof="0" dirty="0"/>
              <a:t>Information Problems and Externalities in the Market for Health Care</a:t>
            </a:r>
          </a:p>
          <a:p>
            <a:pPr marL="0" lvl="0" indent="0">
              <a:buSzPts val="2200"/>
              <a:buNone/>
            </a:pPr>
            <a:r>
              <a:rPr lang="en-US" b="1" noProof="0" dirty="0">
                <a:solidFill>
                  <a:srgbClr val="007FA3"/>
                </a:solidFill>
              </a:rPr>
              <a:t>5.4</a:t>
            </a:r>
            <a:r>
              <a:rPr lang="en-US" noProof="0" dirty="0">
                <a:solidFill>
                  <a:srgbClr val="0070C0"/>
                </a:solidFill>
              </a:rPr>
              <a:t> </a:t>
            </a:r>
            <a:r>
              <a:rPr lang="en-US" noProof="0" dirty="0"/>
              <a:t>The Debate over Health Care Policy in the United States</a:t>
            </a:r>
          </a:p>
        </p:txBody>
      </p:sp>
    </p:spTree>
    <p:extLst>
      <p:ext uri="{BB962C8B-B14F-4D97-AF65-F5344CB8AC3E}">
        <p14:creationId xmlns:p14="http://schemas.microsoft.com/office/powerpoint/2010/main" val="345209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noProof="0" dirty="0"/>
              <a:t>5.3 Information Problems and Externalities in the Market for Health Care</a:t>
            </a:r>
          </a:p>
        </p:txBody>
      </p:sp>
      <p:sp>
        <p:nvSpPr>
          <p:cNvPr id="4" name="Content Placeholder 3"/>
          <p:cNvSpPr>
            <a:spLocks noGrp="1"/>
          </p:cNvSpPr>
          <p:nvPr>
            <p:ph sz="quarter" idx="13"/>
          </p:nvPr>
        </p:nvSpPr>
        <p:spPr>
          <a:xfrm>
            <a:off x="457200" y="1559396"/>
            <a:ext cx="8232128" cy="806434"/>
          </a:xfrm>
        </p:spPr>
        <p:txBody>
          <a:bodyPr/>
          <a:lstStyle/>
          <a:p>
            <a:pPr marL="0" lvl="0" indent="0">
              <a:spcBef>
                <a:spcPts val="0"/>
              </a:spcBef>
              <a:buSzPts val="1600"/>
              <a:buNone/>
            </a:pPr>
            <a:r>
              <a:rPr lang="en-US" sz="2000" b="1" noProof="0" dirty="0"/>
              <a:t>Define information problems and externalities and explain how they affect the market for health care.</a:t>
            </a:r>
          </a:p>
        </p:txBody>
      </p:sp>
      <p:sp>
        <p:nvSpPr>
          <p:cNvPr id="5" name="Content Placeholder 4"/>
          <p:cNvSpPr>
            <a:spLocks noGrp="1"/>
          </p:cNvSpPr>
          <p:nvPr>
            <p:ph sz="quarter" idx="14"/>
          </p:nvPr>
        </p:nvSpPr>
        <p:spPr>
          <a:xfrm>
            <a:off x="457200" y="2492497"/>
            <a:ext cx="8232128" cy="2018805"/>
          </a:xfrm>
        </p:spPr>
        <p:txBody>
          <a:bodyPr/>
          <a:lstStyle/>
          <a:p>
            <a:pPr marL="0" lvl="0" indent="0">
              <a:spcBef>
                <a:spcPts val="0"/>
              </a:spcBef>
              <a:buSzPts val="2200"/>
              <a:buNone/>
            </a:pPr>
            <a:r>
              <a:rPr lang="en-US" sz="2200" noProof="0" dirty="0"/>
              <a:t>The health care market is characterized by </a:t>
            </a:r>
            <a:r>
              <a:rPr lang="en-US" sz="2200" b="1" noProof="0" dirty="0"/>
              <a:t>asymmetric information</a:t>
            </a:r>
            <a:r>
              <a:rPr lang="en-US" sz="2200" noProof="0" dirty="0"/>
              <a:t>: a situation in which one party to an economic transaction has less information than the other party.</a:t>
            </a:r>
          </a:p>
          <a:p>
            <a:pPr marL="255600"/>
            <a:r>
              <a:rPr lang="en-US" sz="2200" noProof="0" dirty="0"/>
              <a:t>This can lead to </a:t>
            </a:r>
            <a:r>
              <a:rPr lang="en-US" sz="2200" b="1" noProof="0" dirty="0"/>
              <a:t>market failure</a:t>
            </a:r>
            <a:r>
              <a:rPr lang="en-US" sz="2200" noProof="0" dirty="0"/>
              <a:t>, the inability of the market to maximize economic well-being.</a:t>
            </a:r>
          </a:p>
        </p:txBody>
      </p:sp>
      <p:sp>
        <p:nvSpPr>
          <p:cNvPr id="7" name="Content Placeholder 6"/>
          <p:cNvSpPr>
            <a:spLocks noGrp="1"/>
          </p:cNvSpPr>
          <p:nvPr>
            <p:ph sz="quarter" idx="16"/>
          </p:nvPr>
        </p:nvSpPr>
        <p:spPr>
          <a:xfrm>
            <a:off x="457200" y="4641931"/>
            <a:ext cx="8232128" cy="1537978"/>
          </a:xfrm>
        </p:spPr>
        <p:txBody>
          <a:bodyPr/>
          <a:lstStyle/>
          <a:p>
            <a:pPr marL="0" lvl="0" indent="0">
              <a:buSzPts val="2200"/>
              <a:buNone/>
            </a:pPr>
            <a:r>
              <a:rPr lang="en-US" sz="2200" noProof="0" dirty="0"/>
              <a:t>Two main forms of asymmetric information:</a:t>
            </a:r>
          </a:p>
          <a:p>
            <a:pPr marL="255600"/>
            <a:r>
              <a:rPr lang="en-US" sz="2200" b="1" noProof="0" dirty="0"/>
              <a:t>Adverse selection</a:t>
            </a:r>
          </a:p>
          <a:p>
            <a:pPr marL="255600"/>
            <a:r>
              <a:rPr lang="en-US" sz="2200" b="1" noProof="0" dirty="0"/>
              <a:t>Moral hazard</a:t>
            </a:r>
          </a:p>
        </p:txBody>
      </p:sp>
    </p:spTree>
    <p:extLst>
      <p:ext uri="{BB962C8B-B14F-4D97-AF65-F5344CB8AC3E}">
        <p14:creationId xmlns:p14="http://schemas.microsoft.com/office/powerpoint/2010/main" val="60973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Effect transition="in" filter="fade">
                                      <p:cBhvr>
                                        <p:cTn id="23" dur="500"/>
                                        <p:tgtEl>
                                          <p:spTgt spid="7">
                                            <p:txEl>
                                              <p:pRg st="1" end="1"/>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fade">
                                      <p:cBhvr>
                                        <p:cTn id="2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noProof="0" dirty="0"/>
              <a:t>Asymmetric Information and Insurance Markets</a:t>
            </a:r>
          </a:p>
        </p:txBody>
      </p:sp>
      <p:sp>
        <p:nvSpPr>
          <p:cNvPr id="4" name="Content Placeholder 3"/>
          <p:cNvSpPr>
            <a:spLocks noGrp="1"/>
          </p:cNvSpPr>
          <p:nvPr>
            <p:ph sz="quarter" idx="13"/>
          </p:nvPr>
        </p:nvSpPr>
        <p:spPr>
          <a:xfrm>
            <a:off x="457200" y="1556326"/>
            <a:ext cx="8229600" cy="2954550"/>
          </a:xfrm>
        </p:spPr>
        <p:txBody>
          <a:bodyPr/>
          <a:lstStyle/>
          <a:p>
            <a:pPr marL="0" lvl="0" indent="0">
              <a:spcBef>
                <a:spcPts val="600"/>
              </a:spcBef>
              <a:buSzPts val="2200"/>
              <a:buNone/>
            </a:pPr>
            <a:r>
              <a:rPr lang="en-US" noProof="0" dirty="0"/>
              <a:t>Asymmetric information problems can be particularly severe in insurance markets.</a:t>
            </a:r>
          </a:p>
          <a:p>
            <a:pPr marL="0" lvl="0" indent="0">
              <a:spcBef>
                <a:spcPts val="600"/>
              </a:spcBef>
              <a:buSzPts val="2200"/>
              <a:buNone/>
            </a:pPr>
            <a:r>
              <a:rPr lang="en-US" noProof="0" dirty="0"/>
              <a:t>Insurance companies need to accurately predict the chance of claims:</a:t>
            </a:r>
          </a:p>
          <a:p>
            <a:pPr marL="255600">
              <a:spcBef>
                <a:spcPts val="600"/>
              </a:spcBef>
              <a:buSzPts val="2200"/>
            </a:pPr>
            <a:r>
              <a:rPr lang="en-US" noProof="0" dirty="0"/>
              <a:t>Predict too few, and you charge too little and lose money.</a:t>
            </a:r>
          </a:p>
          <a:p>
            <a:pPr marL="255600">
              <a:spcBef>
                <a:spcPts val="600"/>
              </a:spcBef>
              <a:buSzPts val="2200"/>
            </a:pPr>
            <a:r>
              <a:rPr lang="en-US" noProof="0" dirty="0"/>
              <a:t>Predict too many, and you charge too much and risk losing customers.</a:t>
            </a:r>
          </a:p>
        </p:txBody>
      </p:sp>
      <p:sp>
        <p:nvSpPr>
          <p:cNvPr id="7" name="Content Placeholder 6"/>
          <p:cNvSpPr>
            <a:spLocks noGrp="1"/>
          </p:cNvSpPr>
          <p:nvPr>
            <p:ph sz="quarter" idx="13"/>
          </p:nvPr>
        </p:nvSpPr>
        <p:spPr>
          <a:xfrm>
            <a:off x="457200" y="4639733"/>
            <a:ext cx="8229600" cy="1275645"/>
          </a:xfrm>
        </p:spPr>
        <p:txBody>
          <a:bodyPr/>
          <a:lstStyle/>
          <a:p>
            <a:pPr marL="0" indent="0">
              <a:spcBef>
                <a:spcPts val="600"/>
              </a:spcBef>
              <a:buSzPts val="2200"/>
              <a:buNone/>
            </a:pPr>
            <a:r>
              <a:rPr lang="en-US" noProof="0" dirty="0"/>
              <a:t>The problem is made worse if people buying insurance have a better idea than the insurance company of how many claims they will make.</a:t>
            </a:r>
          </a:p>
        </p:txBody>
      </p:sp>
    </p:spTree>
    <p:extLst>
      <p:ext uri="{BB962C8B-B14F-4D97-AF65-F5344CB8AC3E}">
        <p14:creationId xmlns:p14="http://schemas.microsoft.com/office/powerpoint/2010/main" val="177369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fade">
                                      <p:cBhvr>
                                        <p:cTn id="2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noProof="0" dirty="0"/>
              <a:t>Adverse Selection and the Market for “Lemons”</a:t>
            </a:r>
          </a:p>
        </p:txBody>
      </p:sp>
      <p:sp>
        <p:nvSpPr>
          <p:cNvPr id="4" name="Content Placeholder 3"/>
          <p:cNvSpPr>
            <a:spLocks noGrp="1"/>
          </p:cNvSpPr>
          <p:nvPr>
            <p:ph sz="quarter" idx="13"/>
          </p:nvPr>
        </p:nvSpPr>
        <p:spPr>
          <a:xfrm>
            <a:off x="457200" y="1552574"/>
            <a:ext cx="8401050" cy="2143125"/>
          </a:xfrm>
        </p:spPr>
        <p:txBody>
          <a:bodyPr/>
          <a:lstStyle/>
          <a:p>
            <a:pPr marL="0" lvl="0" indent="0">
              <a:spcBef>
                <a:spcPts val="0"/>
              </a:spcBef>
              <a:buSzPts val="2200"/>
              <a:buNone/>
            </a:pPr>
            <a:r>
              <a:rPr lang="en-US" sz="2000" noProof="0" dirty="0"/>
              <a:t>Suppose you want to buy a used car. If someone offers to sell you one, would you believe:</a:t>
            </a:r>
          </a:p>
          <a:p>
            <a:pPr marL="255600" lvl="0"/>
            <a:r>
              <a:rPr lang="en-US" sz="2000" noProof="0" dirty="0"/>
              <a:t>The car is high quality, and the seller just happens to want to sell it; or</a:t>
            </a:r>
          </a:p>
          <a:p>
            <a:pPr marL="255600" lvl="0"/>
            <a:r>
              <a:rPr lang="en-US" sz="2000" noProof="0" dirty="0"/>
              <a:t>The car is low quality (a “lemon”), and the seller is trying to unload their problems on you.</a:t>
            </a:r>
          </a:p>
        </p:txBody>
      </p:sp>
      <p:sp>
        <p:nvSpPr>
          <p:cNvPr id="5" name="Content Placeholder 4"/>
          <p:cNvSpPr>
            <a:spLocks noGrp="1"/>
          </p:cNvSpPr>
          <p:nvPr>
            <p:ph sz="quarter" idx="14"/>
          </p:nvPr>
        </p:nvSpPr>
        <p:spPr>
          <a:xfrm>
            <a:off x="457200" y="3781672"/>
            <a:ext cx="8232128" cy="1619003"/>
          </a:xfrm>
        </p:spPr>
        <p:txBody>
          <a:bodyPr/>
          <a:lstStyle/>
          <a:p>
            <a:pPr marL="0" lvl="0" indent="0">
              <a:spcBef>
                <a:spcPts val="1200"/>
              </a:spcBef>
              <a:buSzPts val="2200"/>
              <a:buNone/>
            </a:pPr>
            <a:r>
              <a:rPr lang="en-US" sz="2000" noProof="0" dirty="0"/>
              <a:t>If you offer a moderate price, then only people with low-quality cars will sell to you.</a:t>
            </a:r>
          </a:p>
          <a:p>
            <a:pPr marL="255600" lvl="0"/>
            <a:r>
              <a:rPr lang="en-US" sz="2000" noProof="0" dirty="0"/>
              <a:t>So, without further information, you don’t want to buy a car from anyone who is willing to sell you one!</a:t>
            </a:r>
          </a:p>
        </p:txBody>
      </p:sp>
      <p:sp>
        <p:nvSpPr>
          <p:cNvPr id="6" name="Content Placeholder 5"/>
          <p:cNvSpPr>
            <a:spLocks noGrp="1"/>
          </p:cNvSpPr>
          <p:nvPr>
            <p:ph sz="quarter" idx="15"/>
          </p:nvPr>
        </p:nvSpPr>
        <p:spPr>
          <a:xfrm>
            <a:off x="457200" y="5489739"/>
            <a:ext cx="5410200" cy="818986"/>
          </a:xfrm>
        </p:spPr>
        <p:txBody>
          <a:bodyPr/>
          <a:lstStyle/>
          <a:p>
            <a:pPr marL="432" indent="0">
              <a:buNone/>
            </a:pPr>
            <a:r>
              <a:rPr lang="en-US" sz="2000" b="1" noProof="0" dirty="0"/>
              <a:t>“I don’t want to belong to any club that will accept people like me as a member</a:t>
            </a:r>
            <a:r>
              <a:rPr lang="en-US" sz="2000" i="1" noProof="0" dirty="0"/>
              <a:t>.”</a:t>
            </a:r>
            <a:endParaRPr lang="en-US" sz="2000" b="1" noProof="0" dirty="0"/>
          </a:p>
        </p:txBody>
      </p:sp>
      <p:sp>
        <p:nvSpPr>
          <p:cNvPr id="7" name="Content Placeholder 6"/>
          <p:cNvSpPr>
            <a:spLocks noGrp="1"/>
          </p:cNvSpPr>
          <p:nvPr>
            <p:ph sz="quarter" idx="16"/>
          </p:nvPr>
        </p:nvSpPr>
        <p:spPr>
          <a:xfrm>
            <a:off x="6484914" y="5741472"/>
            <a:ext cx="2059011" cy="439388"/>
          </a:xfrm>
        </p:spPr>
        <p:txBody>
          <a:bodyPr/>
          <a:lstStyle/>
          <a:p>
            <a:pPr lvl="0" indent="-256032">
              <a:spcBef>
                <a:spcPts val="0"/>
              </a:spcBef>
              <a:buSzPts val="2200"/>
              <a:buNone/>
            </a:pPr>
            <a:r>
              <a:rPr lang="en-US" sz="2000" b="1" noProof="0" dirty="0"/>
              <a:t>-Groucho Marx</a:t>
            </a:r>
          </a:p>
        </p:txBody>
      </p:sp>
    </p:spTree>
    <p:extLst>
      <p:ext uri="{BB962C8B-B14F-4D97-AF65-F5344CB8AC3E}">
        <p14:creationId xmlns:p14="http://schemas.microsoft.com/office/powerpoint/2010/main" val="247716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Effect transition="in" filter="fade">
                                      <p:cBhvr>
                                        <p:cTn id="23" dur="500"/>
                                        <p:tgtEl>
                                          <p:spTgt spid="5">
                                            <p:txEl>
                                              <p:pRg st="1" end="1"/>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fade">
                                      <p:cBhvr>
                                        <p:cTn id="3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noProof="0" dirty="0"/>
              <a:t>Adverse Selection in the Market for Health Insurance</a:t>
            </a:r>
          </a:p>
        </p:txBody>
      </p:sp>
      <p:sp>
        <p:nvSpPr>
          <p:cNvPr id="4" name="Content Placeholder 3"/>
          <p:cNvSpPr>
            <a:spLocks noGrp="1"/>
          </p:cNvSpPr>
          <p:nvPr>
            <p:ph sz="quarter" idx="13"/>
          </p:nvPr>
        </p:nvSpPr>
        <p:spPr>
          <a:xfrm>
            <a:off x="457200" y="1556326"/>
            <a:ext cx="8229600" cy="3692567"/>
          </a:xfrm>
        </p:spPr>
        <p:txBody>
          <a:bodyPr/>
          <a:lstStyle/>
          <a:p>
            <a:pPr marL="0" lvl="0" indent="0">
              <a:spcBef>
                <a:spcPts val="0"/>
              </a:spcBef>
              <a:buSzPts val="2200"/>
              <a:buNone/>
            </a:pPr>
            <a:r>
              <a:rPr lang="en-US" sz="2000" noProof="0" dirty="0"/>
              <a:t>Health insurance suffers from a similar “adverse selection” problem:</a:t>
            </a:r>
          </a:p>
          <a:p>
            <a:pPr marL="255600"/>
            <a:r>
              <a:rPr lang="en-US" sz="2000" b="1" noProof="0" dirty="0"/>
              <a:t>Adverse selection</a:t>
            </a:r>
            <a:r>
              <a:rPr lang="en-US" sz="2000" noProof="0" dirty="0"/>
              <a:t>: The situation in which one party to a transaction takes advantage of knowing more than the other party to the transaction.</a:t>
            </a:r>
          </a:p>
          <a:p>
            <a:pPr marL="255600"/>
            <a:r>
              <a:rPr lang="en-US" sz="2000" noProof="0" dirty="0"/>
              <a:t>The people who want health insurance are the ones who are likely to use it.</a:t>
            </a:r>
          </a:p>
          <a:p>
            <a:pPr marL="255600"/>
            <a:r>
              <a:rPr lang="en-US" sz="2000" noProof="0" dirty="0"/>
              <a:t>So, the premiums need to be high to cover the expected costs.</a:t>
            </a:r>
          </a:p>
          <a:p>
            <a:pPr marL="255600"/>
            <a:r>
              <a:rPr lang="en-US" sz="2000" noProof="0" dirty="0"/>
              <a:t>But now people with only moderate needs may find health insurance too expensive, causing them to drop out, etc.</a:t>
            </a:r>
          </a:p>
        </p:txBody>
      </p:sp>
      <p:sp>
        <p:nvSpPr>
          <p:cNvPr id="5" name="Content Placeholder 4"/>
          <p:cNvSpPr>
            <a:spLocks noGrp="1"/>
          </p:cNvSpPr>
          <p:nvPr>
            <p:ph sz="quarter" idx="14"/>
          </p:nvPr>
        </p:nvSpPr>
        <p:spPr>
          <a:xfrm>
            <a:off x="457200" y="5367646"/>
            <a:ext cx="8229600" cy="819397"/>
          </a:xfrm>
        </p:spPr>
        <p:txBody>
          <a:bodyPr/>
          <a:lstStyle/>
          <a:p>
            <a:pPr marL="432" indent="0">
              <a:buNone/>
            </a:pPr>
            <a:r>
              <a:rPr lang="en-US" sz="2000" noProof="0" dirty="0"/>
              <a:t>This problem is lessened if people are very </a:t>
            </a:r>
            <a:r>
              <a:rPr lang="en-US" sz="2000" b="1" noProof="0" dirty="0"/>
              <a:t>risk-averse</a:t>
            </a:r>
            <a:r>
              <a:rPr lang="en-US" sz="2000" noProof="0" dirty="0"/>
              <a:t>: wanting to avoid risk.</a:t>
            </a:r>
          </a:p>
        </p:txBody>
      </p:sp>
    </p:spTree>
    <p:extLst>
      <p:ext uri="{BB962C8B-B14F-4D97-AF65-F5344CB8AC3E}">
        <p14:creationId xmlns:p14="http://schemas.microsoft.com/office/powerpoint/2010/main" val="1731828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Coping With Adverse Selection</a:t>
            </a:r>
          </a:p>
        </p:txBody>
      </p:sp>
      <p:sp>
        <p:nvSpPr>
          <p:cNvPr id="4" name="Content Placeholder 3"/>
          <p:cNvSpPr>
            <a:spLocks noGrp="1"/>
          </p:cNvSpPr>
          <p:nvPr>
            <p:ph sz="quarter" idx="13"/>
          </p:nvPr>
        </p:nvSpPr>
        <p:spPr>
          <a:xfrm>
            <a:off x="457200" y="1556327"/>
            <a:ext cx="8229600" cy="1899392"/>
          </a:xfrm>
        </p:spPr>
        <p:txBody>
          <a:bodyPr/>
          <a:lstStyle/>
          <a:p>
            <a:pPr marL="0" lvl="0" indent="0">
              <a:spcBef>
                <a:spcPts val="0"/>
              </a:spcBef>
              <a:buSzPts val="2200"/>
              <a:buNone/>
            </a:pPr>
            <a:r>
              <a:rPr lang="en-US" sz="2000" noProof="0" dirty="0"/>
              <a:t>Health insurance companies have tried to lessen the impact of adverse selection by excluding pre-existing conditions.</a:t>
            </a:r>
          </a:p>
          <a:p>
            <a:pPr marL="255600" lvl="0">
              <a:buSzPts val="2200"/>
            </a:pPr>
            <a:r>
              <a:rPr lang="en-US" sz="2000" noProof="0" dirty="0"/>
              <a:t>It is a normative (value judgment) question whether the gains for society through avoiding adverse selection outweigh the costs to society through reductions in health insurance coverage.</a:t>
            </a:r>
          </a:p>
        </p:txBody>
      </p:sp>
      <p:sp>
        <p:nvSpPr>
          <p:cNvPr id="5" name="Content Placeholder 4"/>
          <p:cNvSpPr>
            <a:spLocks noGrp="1"/>
          </p:cNvSpPr>
          <p:nvPr>
            <p:ph sz="quarter" idx="14"/>
          </p:nvPr>
        </p:nvSpPr>
        <p:spPr>
          <a:xfrm>
            <a:off x="457200" y="3699396"/>
            <a:ext cx="8093034" cy="2377554"/>
          </a:xfrm>
        </p:spPr>
        <p:txBody>
          <a:bodyPr/>
          <a:lstStyle/>
          <a:p>
            <a:pPr marL="0" lvl="0" indent="0">
              <a:buSzPts val="2200"/>
              <a:buNone/>
            </a:pPr>
            <a:r>
              <a:rPr lang="en-US" sz="2000" noProof="0" dirty="0"/>
              <a:t>An alternative way around the adverse selection problem is to </a:t>
            </a:r>
            <a:r>
              <a:rPr lang="en-US" sz="2000" b="1" noProof="0" dirty="0"/>
              <a:t>mandate</a:t>
            </a:r>
            <a:r>
              <a:rPr lang="en-US" sz="2000" noProof="0" dirty="0"/>
              <a:t> that individuals carry insurance.</a:t>
            </a:r>
          </a:p>
          <a:p>
            <a:pPr marL="255600" lvl="0">
              <a:buSzPts val="2200"/>
            </a:pPr>
            <a:r>
              <a:rPr lang="en-US" sz="2000" b="1" noProof="0" dirty="0"/>
              <a:t>Example: </a:t>
            </a:r>
            <a:r>
              <a:rPr lang="en-US" sz="2000" noProof="0" dirty="0"/>
              <a:t>Most states require automobile accident insurance.</a:t>
            </a:r>
          </a:p>
          <a:p>
            <a:pPr marL="255600" lvl="0">
              <a:buSzPts val="2200"/>
            </a:pPr>
            <a:r>
              <a:rPr lang="en-US" sz="2000" noProof="0" dirty="0"/>
              <a:t>2010 Affordable Care Act (A</a:t>
            </a:r>
            <a:r>
              <a:rPr lang="en-US" sz="100" noProof="0" dirty="0"/>
              <a:t> </a:t>
            </a:r>
            <a:r>
              <a:rPr lang="en-US" sz="2000" noProof="0" dirty="0"/>
              <a:t>C</a:t>
            </a:r>
            <a:r>
              <a:rPr lang="en-US" sz="100" noProof="0" dirty="0"/>
              <a:t> </a:t>
            </a:r>
            <a:r>
              <a:rPr lang="en-US" sz="2000" noProof="0" dirty="0"/>
              <a:t>A) introduced an individual mandate to buy health insurance and restricted exclusions of pre-existing conditions. (The individual mandate was repealed in 2017.)</a:t>
            </a:r>
          </a:p>
        </p:txBody>
      </p:sp>
    </p:spTree>
    <p:extLst>
      <p:ext uri="{BB962C8B-B14F-4D97-AF65-F5344CB8AC3E}">
        <p14:creationId xmlns:p14="http://schemas.microsoft.com/office/powerpoint/2010/main" val="924063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500"/>
                                        <p:tgtEl>
                                          <p:spTgt spid="5">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noProof="0" dirty="0"/>
              <a:t>Moral Hazard in Health Insurance—Patients</a:t>
            </a:r>
          </a:p>
        </p:txBody>
      </p:sp>
      <p:sp>
        <p:nvSpPr>
          <p:cNvPr id="4" name="Content Placeholder 3"/>
          <p:cNvSpPr>
            <a:spLocks noGrp="1"/>
          </p:cNvSpPr>
          <p:nvPr>
            <p:ph sz="quarter" idx="13"/>
          </p:nvPr>
        </p:nvSpPr>
        <p:spPr>
          <a:xfrm>
            <a:off x="457200" y="1552574"/>
            <a:ext cx="8232128" cy="1546885"/>
          </a:xfrm>
        </p:spPr>
        <p:txBody>
          <a:bodyPr/>
          <a:lstStyle/>
          <a:p>
            <a:pPr marL="0" indent="0">
              <a:spcBef>
                <a:spcPts val="0"/>
              </a:spcBef>
              <a:buSzPts val="2200"/>
              <a:buNone/>
            </a:pPr>
            <a:r>
              <a:rPr lang="en-US" sz="2000" b="1" noProof="0" dirty="0"/>
              <a:t>Moral hazard</a:t>
            </a:r>
            <a:r>
              <a:rPr lang="en-US" sz="2000" noProof="0" dirty="0"/>
              <a:t> refers to actions people take after entering into a transaction, that make the other party to the transaction worse off.</a:t>
            </a:r>
          </a:p>
          <a:p>
            <a:pPr marL="255600"/>
            <a:r>
              <a:rPr lang="en-US" sz="2000" b="1" noProof="0" dirty="0"/>
              <a:t>Example: </a:t>
            </a:r>
            <a:r>
              <a:rPr lang="en-US" sz="2000" noProof="0" dirty="0"/>
              <a:t>People with car insurance might drive less carefully, knowing they are financially protected if they crash.</a:t>
            </a:r>
          </a:p>
        </p:txBody>
      </p:sp>
      <p:sp>
        <p:nvSpPr>
          <p:cNvPr id="5" name="Content Placeholder 4"/>
          <p:cNvSpPr>
            <a:spLocks noGrp="1"/>
          </p:cNvSpPr>
          <p:nvPr>
            <p:ph sz="quarter" idx="14"/>
          </p:nvPr>
        </p:nvSpPr>
        <p:spPr>
          <a:xfrm>
            <a:off x="457200" y="3194461"/>
            <a:ext cx="8232128" cy="2232561"/>
          </a:xfrm>
        </p:spPr>
        <p:txBody>
          <a:bodyPr/>
          <a:lstStyle/>
          <a:p>
            <a:pPr marL="0" lvl="0" indent="0">
              <a:buSzPts val="2200"/>
              <a:buNone/>
            </a:pPr>
            <a:r>
              <a:rPr lang="en-US" sz="2000" noProof="0" dirty="0"/>
              <a:t>People might use more health care when they don’t have to pay for its full cost:</a:t>
            </a:r>
          </a:p>
          <a:p>
            <a:pPr marL="255600"/>
            <a:r>
              <a:rPr lang="en-US" sz="2000" noProof="0" dirty="0"/>
              <a:t>Going to the doctor unnecessarily</a:t>
            </a:r>
          </a:p>
          <a:p>
            <a:pPr marL="255600"/>
            <a:r>
              <a:rPr lang="en-US" sz="2000" noProof="0" dirty="0"/>
              <a:t>Engaging in risky behavior</a:t>
            </a:r>
          </a:p>
          <a:p>
            <a:pPr marL="255600"/>
            <a:r>
              <a:rPr lang="en-US" sz="2000" noProof="0" dirty="0"/>
              <a:t>Accepting excessive treatment options</a:t>
            </a:r>
          </a:p>
        </p:txBody>
      </p:sp>
      <p:sp>
        <p:nvSpPr>
          <p:cNvPr id="7" name="Content Placeholder 6"/>
          <p:cNvSpPr>
            <a:spLocks noGrp="1"/>
          </p:cNvSpPr>
          <p:nvPr>
            <p:ph sz="quarter" idx="16"/>
          </p:nvPr>
        </p:nvSpPr>
        <p:spPr>
          <a:xfrm>
            <a:off x="457200" y="5522023"/>
            <a:ext cx="8232128" cy="786701"/>
          </a:xfrm>
        </p:spPr>
        <p:txBody>
          <a:bodyPr/>
          <a:lstStyle/>
          <a:p>
            <a:pPr marL="0" lvl="0" indent="0">
              <a:buSzPts val="2200"/>
              <a:buNone/>
            </a:pPr>
            <a:r>
              <a:rPr lang="en-US" sz="2000" noProof="0" dirty="0"/>
              <a:t>Such actions would increase the cost of health care to society, perhaps without providing substantial benefits.</a:t>
            </a:r>
          </a:p>
        </p:txBody>
      </p:sp>
    </p:spTree>
    <p:extLst>
      <p:ext uri="{BB962C8B-B14F-4D97-AF65-F5344CB8AC3E}">
        <p14:creationId xmlns:p14="http://schemas.microsoft.com/office/powerpoint/2010/main" val="243564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500"/>
                                        <p:tgtEl>
                                          <p:spTgt spid="5">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500"/>
                                        <p:tgtEl>
                                          <p:spTgt spid="5">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fade">
                                      <p:cBhvr>
                                        <p:cTn id="3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noProof="0" dirty="0"/>
              <a:t>Moral Hazard in Health Insurance—Doctors</a:t>
            </a:r>
          </a:p>
        </p:txBody>
      </p:sp>
      <p:sp>
        <p:nvSpPr>
          <p:cNvPr id="4" name="Content Placeholder 3"/>
          <p:cNvSpPr>
            <a:spLocks noGrp="1"/>
          </p:cNvSpPr>
          <p:nvPr>
            <p:ph sz="quarter" idx="13"/>
          </p:nvPr>
        </p:nvSpPr>
        <p:spPr/>
        <p:txBody>
          <a:bodyPr/>
          <a:lstStyle/>
          <a:p>
            <a:pPr marL="0" lvl="0" indent="0">
              <a:spcBef>
                <a:spcPts val="0"/>
              </a:spcBef>
              <a:buSzPts val="2200"/>
              <a:buNone/>
            </a:pPr>
            <a:r>
              <a:rPr lang="en-US" sz="2200" noProof="0" dirty="0"/>
              <a:t>The financial structure of insurance contracts may make doctors change their behavior also:</a:t>
            </a:r>
          </a:p>
          <a:p>
            <a:pPr marL="255600">
              <a:buSzPts val="2200"/>
            </a:pPr>
            <a:r>
              <a:rPr lang="en-US" sz="2200" noProof="0" dirty="0"/>
              <a:t>Ordering unnecessary tests and procedures</a:t>
            </a:r>
          </a:p>
          <a:p>
            <a:pPr marL="255600">
              <a:buSzPts val="2200"/>
            </a:pPr>
            <a:r>
              <a:rPr lang="en-US" sz="2200" noProof="0" dirty="0"/>
              <a:t>Since patients pay little out-of-pocket for the additional care, they are likely to agree to extra treatment</a:t>
            </a:r>
          </a:p>
        </p:txBody>
      </p:sp>
      <p:sp>
        <p:nvSpPr>
          <p:cNvPr id="5" name="Content Placeholder 4"/>
          <p:cNvSpPr>
            <a:spLocks noGrp="1"/>
          </p:cNvSpPr>
          <p:nvPr>
            <p:ph sz="quarter" idx="14"/>
          </p:nvPr>
        </p:nvSpPr>
        <p:spPr>
          <a:xfrm>
            <a:off x="457200" y="3918857"/>
            <a:ext cx="8271164" cy="2389868"/>
          </a:xfrm>
        </p:spPr>
        <p:txBody>
          <a:bodyPr/>
          <a:lstStyle/>
          <a:p>
            <a:pPr marL="0" lvl="0" indent="0">
              <a:buSzPts val="2200"/>
              <a:buNone/>
            </a:pPr>
            <a:r>
              <a:rPr lang="en-US" sz="2200" noProof="0" dirty="0"/>
              <a:t>This illustrates the </a:t>
            </a:r>
            <a:r>
              <a:rPr lang="en-US" sz="2200" b="1" noProof="0" dirty="0"/>
              <a:t>principal-agent problem</a:t>
            </a:r>
            <a:r>
              <a:rPr lang="en-US" sz="2200" noProof="0" dirty="0"/>
              <a:t>:  A problem caused by an agent pursuing the agent’s own interests rather than the interests of the principal who hired the agent.</a:t>
            </a:r>
          </a:p>
          <a:p>
            <a:pPr marL="255600" lvl="0">
              <a:buSzPts val="2200"/>
            </a:pPr>
            <a:r>
              <a:rPr lang="en-US" sz="2200" noProof="0" dirty="0"/>
              <a:t>The insurance company must delegate decision-making power to the doctor, who may not have the same interests as the company.</a:t>
            </a:r>
          </a:p>
        </p:txBody>
      </p:sp>
    </p:spTree>
    <p:extLst>
      <p:ext uri="{BB962C8B-B14F-4D97-AF65-F5344CB8AC3E}">
        <p14:creationId xmlns:p14="http://schemas.microsoft.com/office/powerpoint/2010/main" val="3694008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Effect transition="in" filter="fade">
                                      <p:cBhvr>
                                        <p:cTn id="23"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noProof="0" dirty="0"/>
              <a:t>Do Doctors Succumb to Moral Hazard?</a:t>
            </a:r>
          </a:p>
        </p:txBody>
      </p:sp>
      <p:sp>
        <p:nvSpPr>
          <p:cNvPr id="3" name="Content Placeholder 2"/>
          <p:cNvSpPr>
            <a:spLocks noGrp="1"/>
          </p:cNvSpPr>
          <p:nvPr>
            <p:ph sz="quarter" idx="13"/>
          </p:nvPr>
        </p:nvSpPr>
        <p:spPr>
          <a:xfrm>
            <a:off x="457200" y="1554921"/>
            <a:ext cx="8232775" cy="3159584"/>
          </a:xfrm>
        </p:spPr>
        <p:txBody>
          <a:bodyPr/>
          <a:lstStyle/>
          <a:p>
            <a:pPr marL="0" lvl="0" indent="0">
              <a:spcBef>
                <a:spcPts val="0"/>
              </a:spcBef>
              <a:buSzPts val="2200"/>
              <a:buNone/>
            </a:pPr>
            <a:r>
              <a:rPr lang="en-US" noProof="0" dirty="0"/>
              <a:t>While the number of medical procedures has been increasing, doctors tend to claim that they do not order extra tests and procedures for financial gain, but order them either:</a:t>
            </a:r>
          </a:p>
          <a:p>
            <a:pPr marL="255600"/>
            <a:r>
              <a:rPr lang="en-US" noProof="0" dirty="0"/>
              <a:t>Out of genuine concern for their patients, or</a:t>
            </a:r>
          </a:p>
          <a:p>
            <a:pPr marL="255600"/>
            <a:r>
              <a:rPr lang="en-US" noProof="0" dirty="0"/>
              <a:t>As </a:t>
            </a:r>
            <a:r>
              <a:rPr lang="en-US" b="1" noProof="0" dirty="0"/>
              <a:t>defensive medicine</a:t>
            </a:r>
            <a:r>
              <a:rPr lang="en-US" noProof="0" dirty="0"/>
              <a:t> in order to avoid malpractice lawsuits.</a:t>
            </a:r>
          </a:p>
        </p:txBody>
      </p:sp>
    </p:spTree>
    <p:extLst>
      <p:ext uri="{BB962C8B-B14F-4D97-AF65-F5344CB8AC3E}">
        <p14:creationId xmlns:p14="http://schemas.microsoft.com/office/powerpoint/2010/main" val="76947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noProof="0" dirty="0"/>
              <a:t>Coping With Moral Hazard in Health Care</a:t>
            </a:r>
          </a:p>
        </p:txBody>
      </p:sp>
      <p:sp>
        <p:nvSpPr>
          <p:cNvPr id="4" name="Content Placeholder 3"/>
          <p:cNvSpPr>
            <a:spLocks noGrp="1"/>
          </p:cNvSpPr>
          <p:nvPr>
            <p:ph sz="quarter" idx="13"/>
          </p:nvPr>
        </p:nvSpPr>
        <p:spPr>
          <a:xfrm>
            <a:off x="457200" y="1552575"/>
            <a:ext cx="8232128" cy="905617"/>
          </a:xfrm>
        </p:spPr>
        <p:txBody>
          <a:bodyPr/>
          <a:lstStyle/>
          <a:p>
            <a:pPr marL="0" lvl="0" indent="0">
              <a:spcBef>
                <a:spcPts val="0"/>
              </a:spcBef>
              <a:buSzPts val="2200"/>
              <a:buNone/>
            </a:pPr>
            <a:r>
              <a:rPr lang="en-US" noProof="0" dirty="0"/>
              <a:t>The key to coping with moral hazard is to try to make sure people don’t change their behavior too much.</a:t>
            </a:r>
          </a:p>
        </p:txBody>
      </p:sp>
      <p:sp>
        <p:nvSpPr>
          <p:cNvPr id="5" name="Content Placeholder 4"/>
          <p:cNvSpPr>
            <a:spLocks noGrp="1"/>
          </p:cNvSpPr>
          <p:nvPr>
            <p:ph sz="quarter" idx="14"/>
          </p:nvPr>
        </p:nvSpPr>
        <p:spPr>
          <a:xfrm>
            <a:off x="457200" y="2541321"/>
            <a:ext cx="8232128" cy="1638794"/>
          </a:xfrm>
        </p:spPr>
        <p:txBody>
          <a:bodyPr/>
          <a:lstStyle/>
          <a:p>
            <a:pPr marL="0" lvl="0" indent="0">
              <a:buSzPts val="2200"/>
              <a:buNone/>
            </a:pPr>
            <a:r>
              <a:rPr lang="en-US" noProof="0" dirty="0"/>
              <a:t>Patients:</a:t>
            </a:r>
          </a:p>
          <a:p>
            <a:pPr marL="255600" lvl="0"/>
            <a:r>
              <a:rPr lang="en-US" noProof="0" dirty="0"/>
              <a:t>Deductibles (patient pays first $X of treatment cost)</a:t>
            </a:r>
          </a:p>
          <a:p>
            <a:pPr marL="255600" lvl="0"/>
            <a:r>
              <a:rPr lang="en-US" noProof="0" dirty="0"/>
              <a:t>Coinsurance (patient pays Y percent of treatment cost)</a:t>
            </a:r>
          </a:p>
        </p:txBody>
      </p:sp>
      <p:sp>
        <p:nvSpPr>
          <p:cNvPr id="6" name="Content Placeholder 5"/>
          <p:cNvSpPr>
            <a:spLocks noGrp="1"/>
          </p:cNvSpPr>
          <p:nvPr>
            <p:ph sz="quarter" idx="15"/>
          </p:nvPr>
        </p:nvSpPr>
        <p:spPr>
          <a:xfrm>
            <a:off x="457200" y="4279576"/>
            <a:ext cx="8232128" cy="1087294"/>
          </a:xfrm>
        </p:spPr>
        <p:txBody>
          <a:bodyPr/>
          <a:lstStyle/>
          <a:p>
            <a:pPr marL="0" lvl="0" indent="0">
              <a:buSzPts val="2200"/>
              <a:buNone/>
            </a:pPr>
            <a:r>
              <a:rPr lang="en-US" noProof="0" dirty="0"/>
              <a:t>Doctors:</a:t>
            </a:r>
          </a:p>
          <a:p>
            <a:pPr marL="255600"/>
            <a:r>
              <a:rPr lang="en-US" noProof="0" dirty="0"/>
              <a:t>Standardized payments for particular illnesses</a:t>
            </a:r>
          </a:p>
        </p:txBody>
      </p:sp>
      <p:sp>
        <p:nvSpPr>
          <p:cNvPr id="7" name="Content Placeholder 6"/>
          <p:cNvSpPr>
            <a:spLocks noGrp="1"/>
          </p:cNvSpPr>
          <p:nvPr>
            <p:ph sz="quarter" idx="16"/>
          </p:nvPr>
        </p:nvSpPr>
        <p:spPr>
          <a:xfrm>
            <a:off x="457200" y="5438899"/>
            <a:ext cx="8232128" cy="869826"/>
          </a:xfrm>
        </p:spPr>
        <p:txBody>
          <a:bodyPr/>
          <a:lstStyle/>
          <a:p>
            <a:pPr marL="432" indent="0">
              <a:buNone/>
            </a:pPr>
            <a:r>
              <a:rPr lang="en-US" noProof="0" dirty="0"/>
              <a:t>Such methods reduce, but do not eliminate, moral hazard problems.</a:t>
            </a:r>
          </a:p>
        </p:txBody>
      </p:sp>
    </p:spTree>
    <p:extLst>
      <p:ext uri="{BB962C8B-B14F-4D97-AF65-F5344CB8AC3E}">
        <p14:creationId xmlns:p14="http://schemas.microsoft.com/office/powerpoint/2010/main" val="93199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fade">
                                      <p:cBhvr>
                                        <p:cTn id="23" dur="500"/>
                                        <p:tgtEl>
                                          <p:spTgt spid="6">
                                            <p:txEl>
                                              <p:pRg st="0" end="0"/>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fade">
                                      <p:cBhvr>
                                        <p:cTn id="3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noProof="0" dirty="0"/>
              <a:t>Externalities in the Market for Health Care</a:t>
            </a:r>
          </a:p>
        </p:txBody>
      </p:sp>
      <p:sp>
        <p:nvSpPr>
          <p:cNvPr id="4" name="Content Placeholder 3"/>
          <p:cNvSpPr>
            <a:spLocks noGrp="1"/>
          </p:cNvSpPr>
          <p:nvPr>
            <p:ph sz="quarter" idx="13"/>
          </p:nvPr>
        </p:nvSpPr>
        <p:spPr>
          <a:xfrm>
            <a:off x="457200" y="1548969"/>
            <a:ext cx="8232128" cy="1137787"/>
          </a:xfrm>
        </p:spPr>
        <p:txBody>
          <a:bodyPr/>
          <a:lstStyle/>
          <a:p>
            <a:pPr marL="432" indent="0">
              <a:buNone/>
            </a:pPr>
            <a:r>
              <a:rPr lang="en-US" sz="2200" noProof="0" dirty="0">
                <a:solidFill>
                  <a:schemeClr val="tx1"/>
                </a:solidFill>
              </a:rPr>
              <a:t>An external cost or benefit will result in market failure because (from society’s perspective) the “wrong” quantity will be consumed.</a:t>
            </a:r>
          </a:p>
        </p:txBody>
      </p:sp>
      <p:sp>
        <p:nvSpPr>
          <p:cNvPr id="5" name="Content Placeholder 4"/>
          <p:cNvSpPr>
            <a:spLocks noGrp="1"/>
          </p:cNvSpPr>
          <p:nvPr>
            <p:ph sz="quarter" idx="14"/>
          </p:nvPr>
        </p:nvSpPr>
        <p:spPr>
          <a:xfrm>
            <a:off x="457199" y="2810934"/>
            <a:ext cx="8232129" cy="1569155"/>
          </a:xfrm>
        </p:spPr>
        <p:txBody>
          <a:bodyPr/>
          <a:lstStyle/>
          <a:p>
            <a:pPr marL="0" lvl="0" indent="0">
              <a:buSzPts val="2200"/>
              <a:buNone/>
            </a:pPr>
            <a:r>
              <a:rPr lang="en-US" sz="2200" noProof="0" dirty="0">
                <a:solidFill>
                  <a:schemeClr val="tx1"/>
                </a:solidFill>
              </a:rPr>
              <a:t>Positive externalities:</a:t>
            </a:r>
          </a:p>
          <a:p>
            <a:pPr marL="255600"/>
            <a:r>
              <a:rPr lang="en-US" sz="2200" noProof="0" dirty="0">
                <a:solidFill>
                  <a:schemeClr val="tx1"/>
                </a:solidFill>
              </a:rPr>
              <a:t>Vaccinations reduce the chance of others getting sick</a:t>
            </a:r>
          </a:p>
          <a:p>
            <a:pPr marL="255600"/>
            <a:r>
              <a:rPr lang="en-US" sz="2200" noProof="0" dirty="0">
                <a:solidFill>
                  <a:schemeClr val="tx1"/>
                </a:solidFill>
              </a:rPr>
              <a:t>A healthy population is good for employers (fewer sick days)</a:t>
            </a:r>
          </a:p>
        </p:txBody>
      </p:sp>
      <p:sp>
        <p:nvSpPr>
          <p:cNvPr id="6" name="Content Placeholder 5"/>
          <p:cNvSpPr>
            <a:spLocks noGrp="1"/>
          </p:cNvSpPr>
          <p:nvPr>
            <p:ph sz="quarter" idx="15"/>
          </p:nvPr>
        </p:nvSpPr>
        <p:spPr>
          <a:xfrm>
            <a:off x="457200" y="4504268"/>
            <a:ext cx="8232128" cy="1374106"/>
          </a:xfrm>
        </p:spPr>
        <p:txBody>
          <a:bodyPr/>
          <a:lstStyle/>
          <a:p>
            <a:pPr marL="0" lvl="0" indent="0">
              <a:buSzPts val="2200"/>
              <a:buNone/>
            </a:pPr>
            <a:r>
              <a:rPr lang="en-US" sz="2200" noProof="0" dirty="0">
                <a:solidFill>
                  <a:schemeClr val="tx1"/>
                </a:solidFill>
              </a:rPr>
              <a:t>Negative externalities:</a:t>
            </a:r>
          </a:p>
          <a:p>
            <a:pPr marL="255600"/>
            <a:r>
              <a:rPr lang="en-US" sz="2200" noProof="0" dirty="0">
                <a:solidFill>
                  <a:schemeClr val="tx1"/>
                </a:solidFill>
              </a:rPr>
              <a:t>Poor health choices (like obesity and smoking) are paid for by others (through higher premiums and taxes)</a:t>
            </a:r>
          </a:p>
        </p:txBody>
      </p:sp>
    </p:spTree>
    <p:extLst>
      <p:ext uri="{BB962C8B-B14F-4D97-AF65-F5344CB8AC3E}">
        <p14:creationId xmlns:p14="http://schemas.microsoft.com/office/powerpoint/2010/main" val="312765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fade">
                                      <p:cBhvr>
                                        <p:cTn id="23" dur="500"/>
                                        <p:tgtEl>
                                          <p:spTgt spid="6">
                                            <p:txEl>
                                              <p:pRg st="0" end="0"/>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5942"/>
            <a:ext cx="8229600" cy="1105989"/>
          </a:xfrm>
        </p:spPr>
        <p:txBody>
          <a:bodyPr anchor="b"/>
          <a:lstStyle/>
          <a:p>
            <a:r>
              <a:rPr lang="en-US" sz="3200" noProof="0" dirty="0"/>
              <a:t>Covid-19 and the U.S. Health Care System</a:t>
            </a:r>
          </a:p>
        </p:txBody>
      </p:sp>
      <p:sp>
        <p:nvSpPr>
          <p:cNvPr id="6" name="Content Placeholder 5"/>
          <p:cNvSpPr>
            <a:spLocks noGrp="1"/>
          </p:cNvSpPr>
          <p:nvPr>
            <p:ph sz="quarter" idx="15"/>
          </p:nvPr>
        </p:nvSpPr>
        <p:spPr>
          <a:xfrm>
            <a:off x="457200" y="1567424"/>
            <a:ext cx="3937000" cy="4460843"/>
          </a:xfrm>
        </p:spPr>
        <p:txBody>
          <a:bodyPr/>
          <a:lstStyle/>
          <a:p>
            <a:pPr marL="432" indent="0" algn="l">
              <a:buNone/>
            </a:pPr>
            <a:r>
              <a:rPr lang="en-US" sz="1800" b="0" i="0" u="none" strike="noStrike" baseline="0" noProof="0" dirty="0"/>
              <a:t>The Covid-19 pandemic presented the U.S. health care system with its greatest challenge since the 1918 influenza pandemic.</a:t>
            </a:r>
            <a:endParaRPr lang="en-US" sz="1800" noProof="0" dirty="0"/>
          </a:p>
          <a:p>
            <a:pPr marL="432" indent="0" algn="l">
              <a:buNone/>
            </a:pPr>
            <a:r>
              <a:rPr lang="en-US" sz="1800" b="0" i="0" u="none" strike="noStrike" baseline="0" noProof="0" dirty="0"/>
              <a:t>A strength of the U.S. health care system was shown in the speed with which U.S.-based pharmaceutical firms Pfizer, Moderna, and Johnson &amp; Johnson developed effective vaccines.</a:t>
            </a:r>
          </a:p>
          <a:p>
            <a:pPr marL="432" indent="0" algn="l">
              <a:buNone/>
            </a:pPr>
            <a:r>
              <a:rPr lang="en-US" sz="1800" noProof="0" dirty="0"/>
              <a:t>The pandemic highlighted debates over health care in the U.S. – Should the government provide health care?</a:t>
            </a:r>
          </a:p>
        </p:txBody>
      </p:sp>
      <p:pic>
        <p:nvPicPr>
          <p:cNvPr id="3" name="Picture 2" descr="A young male microbiologist in white coat examining chemical sample."/>
          <p:cNvPicPr>
            <a:picLocks noChangeAspect="1"/>
          </p:cNvPicPr>
          <p:nvPr/>
        </p:nvPicPr>
        <p:blipFill>
          <a:blip r:embed="rId2"/>
          <a:stretch>
            <a:fillRect/>
          </a:stretch>
        </p:blipFill>
        <p:spPr>
          <a:xfrm>
            <a:off x="4847068" y="1675170"/>
            <a:ext cx="3828620" cy="2871465"/>
          </a:xfrm>
          <a:prstGeom prst="rect">
            <a:avLst/>
          </a:prstGeom>
        </p:spPr>
      </p:pic>
    </p:spTree>
    <p:extLst>
      <p:ext uri="{BB962C8B-B14F-4D97-AF65-F5344CB8AC3E}">
        <p14:creationId xmlns:p14="http://schemas.microsoft.com/office/powerpoint/2010/main" val="234880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noProof="0" dirty="0"/>
              <a:t>Figure 5.4 The Effect of a Positive Externality on the Market for Vaccinations</a:t>
            </a:r>
          </a:p>
        </p:txBody>
      </p:sp>
      <p:sp>
        <p:nvSpPr>
          <p:cNvPr id="4" name="Content Placeholder 3">
            <a:extLst>
              <a:ext uri="{C183D7F6-B498-43B3-948B-1728B52AA6E4}">
                <adec:decorative xmlns:adec="http://schemas.microsoft.com/office/drawing/2017/decorative" val="1"/>
              </a:ext>
            </a:extLst>
          </p:cNvPr>
          <p:cNvSpPr>
            <a:spLocks noGrp="1"/>
          </p:cNvSpPr>
          <p:nvPr>
            <p:ph sz="quarter" idx="13"/>
          </p:nvPr>
        </p:nvSpPr>
        <p:spPr>
          <a:xfrm>
            <a:off x="529771" y="1625145"/>
            <a:ext cx="3394074" cy="620610"/>
          </a:xfrm>
        </p:spPr>
        <p:txBody>
          <a:bodyPr lIns="0" tIns="0" rIns="0" bIns="0"/>
          <a:lstStyle/>
          <a:p>
            <a:pPr marL="432" indent="0">
              <a:buNone/>
            </a:pPr>
            <a:r>
              <a:rPr lang="en-US" sz="1800" noProof="0" dirty="0"/>
              <a:t>In the figure, we assume people pay the full price of vaccinations</a:t>
            </a:r>
          </a:p>
        </p:txBody>
      </p:sp>
      <p:graphicFrame>
        <p:nvGraphicFramePr>
          <p:cNvPr id="18" name="Object 17" descr="P sub market."/>
          <p:cNvGraphicFramePr>
            <a:graphicFrameLocks noChangeAspect="1"/>
          </p:cNvGraphicFramePr>
          <p:nvPr>
            <p:extLst>
              <p:ext uri="{D42A27DB-BD31-4B8C-83A1-F6EECF244321}">
                <p14:modId xmlns:p14="http://schemas.microsoft.com/office/powerpoint/2010/main" val="2955154383"/>
              </p:ext>
            </p:extLst>
          </p:nvPr>
        </p:nvGraphicFramePr>
        <p:xfrm>
          <a:off x="529607" y="2289342"/>
          <a:ext cx="650793" cy="334694"/>
        </p:xfrm>
        <a:graphic>
          <a:graphicData uri="http://schemas.openxmlformats.org/presentationml/2006/ole">
            <mc:AlternateContent xmlns:mc="http://schemas.openxmlformats.org/markup-compatibility/2006">
              <mc:Choice xmlns:v="urn:schemas-microsoft-com:vml" Requires="v">
                <p:oleObj name="Equation" r:id="rId3" imgW="444240" imgH="228600" progId="Equation.DSMT4">
                  <p:embed/>
                </p:oleObj>
              </mc:Choice>
              <mc:Fallback>
                <p:oleObj name="Equation" r:id="rId3" imgW="444240" imgH="228600" progId="Equation.DSMT4">
                  <p:embed/>
                  <p:pic>
                    <p:nvPicPr>
                      <p:cNvPr id="18" name="Object 17" descr="P sub market."/>
                      <p:cNvPicPr/>
                      <p:nvPr/>
                    </p:nvPicPr>
                    <p:blipFill>
                      <a:blip r:embed="rId4"/>
                      <a:stretch>
                        <a:fillRect/>
                      </a:stretch>
                    </p:blipFill>
                    <p:spPr>
                      <a:xfrm>
                        <a:off x="529607" y="2289342"/>
                        <a:ext cx="650793" cy="334694"/>
                      </a:xfrm>
                      <a:prstGeom prst="rect">
                        <a:avLst/>
                      </a:prstGeom>
                    </p:spPr>
                  </p:pic>
                </p:oleObj>
              </mc:Fallback>
            </mc:AlternateContent>
          </a:graphicData>
        </a:graphic>
      </p:graphicFrame>
      <p:sp>
        <p:nvSpPr>
          <p:cNvPr id="5" name="Content Placeholder 4">
            <a:extLst>
              <a:ext uri="{C183D7F6-B498-43B3-948B-1728B52AA6E4}">
                <adec:decorative xmlns:adec="http://schemas.microsoft.com/office/drawing/2017/decorative" val="1"/>
              </a:ext>
            </a:extLst>
          </p:cNvPr>
          <p:cNvSpPr>
            <a:spLocks noGrp="1"/>
          </p:cNvSpPr>
          <p:nvPr>
            <p:ph sz="quarter" idx="14"/>
          </p:nvPr>
        </p:nvSpPr>
        <p:spPr>
          <a:xfrm>
            <a:off x="529770" y="2667623"/>
            <a:ext cx="3152899" cy="611285"/>
          </a:xfrm>
        </p:spPr>
        <p:txBody>
          <a:bodyPr lIns="0" tIns="0" rIns="0" bIns="0"/>
          <a:lstStyle/>
          <a:p>
            <a:pPr marL="432" indent="0">
              <a:buNone/>
            </a:pPr>
            <a:r>
              <a:rPr lang="en-US" sz="1800" noProof="0" dirty="0"/>
              <a:t>Vaccinations have positive externalities, so the marginal</a:t>
            </a:r>
          </a:p>
        </p:txBody>
      </p:sp>
      <p:sp>
        <p:nvSpPr>
          <p:cNvPr id="6" name="Content Placeholder 5">
            <a:extLst>
              <a:ext uri="{C183D7F6-B498-43B3-948B-1728B52AA6E4}">
                <adec:decorative xmlns:adec="http://schemas.microsoft.com/office/drawing/2017/decorative" val="1"/>
              </a:ext>
            </a:extLst>
          </p:cNvPr>
          <p:cNvSpPr>
            <a:spLocks noGrp="1"/>
          </p:cNvSpPr>
          <p:nvPr>
            <p:ph sz="quarter" idx="15"/>
          </p:nvPr>
        </p:nvSpPr>
        <p:spPr>
          <a:xfrm>
            <a:off x="529771" y="3346247"/>
            <a:ext cx="2025310" cy="324546"/>
          </a:xfrm>
        </p:spPr>
        <p:txBody>
          <a:bodyPr lIns="0" tIns="0" rIns="0" bIns="0"/>
          <a:lstStyle/>
          <a:p>
            <a:pPr marL="432" indent="0">
              <a:buNone/>
            </a:pPr>
            <a:r>
              <a:rPr lang="en-US" sz="1800" noProof="0" dirty="0"/>
              <a:t>social benefit curve</a:t>
            </a:r>
          </a:p>
        </p:txBody>
      </p:sp>
      <p:graphicFrame>
        <p:nvGraphicFramePr>
          <p:cNvPr id="19" name="Object 18" descr="D sub 2"/>
          <p:cNvGraphicFramePr>
            <a:graphicFrameLocks noChangeAspect="1"/>
          </p:cNvGraphicFramePr>
          <p:nvPr>
            <p:extLst>
              <p:ext uri="{D42A27DB-BD31-4B8C-83A1-F6EECF244321}">
                <p14:modId xmlns:p14="http://schemas.microsoft.com/office/powerpoint/2010/main" val="3151503207"/>
              </p:ext>
            </p:extLst>
          </p:nvPr>
        </p:nvGraphicFramePr>
        <p:xfrm>
          <a:off x="2595342" y="3340604"/>
          <a:ext cx="296863" cy="334963"/>
        </p:xfrm>
        <a:graphic>
          <a:graphicData uri="http://schemas.openxmlformats.org/presentationml/2006/ole">
            <mc:AlternateContent xmlns:mc="http://schemas.openxmlformats.org/markup-compatibility/2006">
              <mc:Choice xmlns:v="urn:schemas-microsoft-com:vml" Requires="v">
                <p:oleObj name="Equation" r:id="rId5" imgW="203040" imgH="228600" progId="Equation.DSMT4">
                  <p:embed/>
                </p:oleObj>
              </mc:Choice>
              <mc:Fallback>
                <p:oleObj name="Equation" r:id="rId5" imgW="203040" imgH="228600" progId="Equation.DSMT4">
                  <p:embed/>
                  <p:pic>
                    <p:nvPicPr>
                      <p:cNvPr id="19" name="Object 18" descr="D sub 2"/>
                      <p:cNvPicPr/>
                      <p:nvPr/>
                    </p:nvPicPr>
                    <p:blipFill>
                      <a:blip r:embed="rId6"/>
                      <a:stretch>
                        <a:fillRect/>
                      </a:stretch>
                    </p:blipFill>
                    <p:spPr>
                      <a:xfrm>
                        <a:off x="2595342" y="3340604"/>
                        <a:ext cx="296863" cy="334963"/>
                      </a:xfrm>
                      <a:prstGeom prst="rect">
                        <a:avLst/>
                      </a:prstGeom>
                    </p:spPr>
                  </p:pic>
                </p:oleObj>
              </mc:Fallback>
            </mc:AlternateContent>
          </a:graphicData>
        </a:graphic>
      </p:graphicFrame>
      <p:sp>
        <p:nvSpPr>
          <p:cNvPr id="7" name="Content Placeholder 6">
            <a:extLst>
              <a:ext uri="{C183D7F6-B498-43B3-948B-1728B52AA6E4}">
                <adec:decorative xmlns:adec="http://schemas.microsoft.com/office/drawing/2017/decorative" val="1"/>
              </a:ext>
            </a:extLst>
          </p:cNvPr>
          <p:cNvSpPr>
            <a:spLocks noGrp="1"/>
          </p:cNvSpPr>
          <p:nvPr>
            <p:ph sz="quarter" idx="16"/>
          </p:nvPr>
        </p:nvSpPr>
        <p:spPr>
          <a:xfrm>
            <a:off x="529770" y="3737264"/>
            <a:ext cx="2867891" cy="349166"/>
          </a:xfrm>
        </p:spPr>
        <p:txBody>
          <a:bodyPr lIns="0" tIns="0" rIns="0" bIns="0"/>
          <a:lstStyle/>
          <a:p>
            <a:pPr marL="432" indent="0">
              <a:buNone/>
            </a:pPr>
            <a:r>
              <a:rPr lang="en-US" sz="1800" noProof="0" dirty="0"/>
              <a:t>is higher than the marginal</a:t>
            </a:r>
          </a:p>
        </p:txBody>
      </p:sp>
      <p:sp>
        <p:nvSpPr>
          <p:cNvPr id="8" name="Content Placeholder 7">
            <a:extLst>
              <a:ext uri="{C183D7F6-B498-43B3-948B-1728B52AA6E4}">
                <adec:decorative xmlns:adec="http://schemas.microsoft.com/office/drawing/2017/decorative" val="1"/>
              </a:ext>
            </a:extLst>
          </p:cNvPr>
          <p:cNvSpPr>
            <a:spLocks noGrp="1"/>
          </p:cNvSpPr>
          <p:nvPr>
            <p:ph sz="quarter" idx="17"/>
          </p:nvPr>
        </p:nvSpPr>
        <p:spPr>
          <a:xfrm>
            <a:off x="529770" y="4152902"/>
            <a:ext cx="2131617" cy="337290"/>
          </a:xfrm>
        </p:spPr>
        <p:txBody>
          <a:bodyPr lIns="0" tIns="0" rIns="0" bIns="0"/>
          <a:lstStyle/>
          <a:p>
            <a:pPr marL="432" indent="0">
              <a:buNone/>
            </a:pPr>
            <a:r>
              <a:rPr lang="en-US" sz="1800" noProof="0" dirty="0"/>
              <a:t>private benefit curve</a:t>
            </a:r>
          </a:p>
        </p:txBody>
      </p:sp>
      <p:graphicFrame>
        <p:nvGraphicFramePr>
          <p:cNvPr id="20" name="Object 19" descr="D sub 1."/>
          <p:cNvGraphicFramePr>
            <a:graphicFrameLocks noChangeAspect="1"/>
          </p:cNvGraphicFramePr>
          <p:nvPr>
            <p:extLst>
              <p:ext uri="{D42A27DB-BD31-4B8C-83A1-F6EECF244321}">
                <p14:modId xmlns:p14="http://schemas.microsoft.com/office/powerpoint/2010/main" val="3738335131"/>
              </p:ext>
            </p:extLst>
          </p:nvPr>
        </p:nvGraphicFramePr>
        <p:xfrm>
          <a:off x="2698533" y="4158155"/>
          <a:ext cx="333375" cy="334963"/>
        </p:xfrm>
        <a:graphic>
          <a:graphicData uri="http://schemas.openxmlformats.org/presentationml/2006/ole">
            <mc:AlternateContent xmlns:mc="http://schemas.openxmlformats.org/markup-compatibility/2006">
              <mc:Choice xmlns:v="urn:schemas-microsoft-com:vml" Requires="v">
                <p:oleObj name="Equation" r:id="rId7" imgW="228600" imgH="228600" progId="Equation.DSMT4">
                  <p:embed/>
                </p:oleObj>
              </mc:Choice>
              <mc:Fallback>
                <p:oleObj name="Equation" r:id="rId7" imgW="228600" imgH="228600" progId="Equation.DSMT4">
                  <p:embed/>
                  <p:pic>
                    <p:nvPicPr>
                      <p:cNvPr id="20" name="Object 19" descr="D sub 1."/>
                      <p:cNvPicPr/>
                      <p:nvPr/>
                    </p:nvPicPr>
                    <p:blipFill>
                      <a:blip r:embed="rId8"/>
                      <a:stretch>
                        <a:fillRect/>
                      </a:stretch>
                    </p:blipFill>
                    <p:spPr>
                      <a:xfrm>
                        <a:off x="2698533" y="4158155"/>
                        <a:ext cx="333375" cy="334963"/>
                      </a:xfrm>
                      <a:prstGeom prst="rect">
                        <a:avLst/>
                      </a:prstGeom>
                    </p:spPr>
                  </p:pic>
                </p:oleObj>
              </mc:Fallback>
            </mc:AlternateContent>
          </a:graphicData>
        </a:graphic>
      </p:graphicFrame>
      <p:sp>
        <p:nvSpPr>
          <p:cNvPr id="9" name="Content Placeholder 8">
            <a:extLst>
              <a:ext uri="{C183D7F6-B498-43B3-948B-1728B52AA6E4}">
                <adec:decorative xmlns:adec="http://schemas.microsoft.com/office/drawing/2017/decorative" val="1"/>
              </a:ext>
            </a:extLst>
          </p:cNvPr>
          <p:cNvSpPr>
            <a:spLocks noGrp="1"/>
          </p:cNvSpPr>
          <p:nvPr>
            <p:ph sz="quarter" idx="18"/>
          </p:nvPr>
        </p:nvSpPr>
        <p:spPr>
          <a:xfrm>
            <a:off x="529769" y="4586900"/>
            <a:ext cx="2620625" cy="314845"/>
          </a:xfrm>
        </p:spPr>
        <p:txBody>
          <a:bodyPr lIns="0" tIns="0" rIns="0" bIns="0"/>
          <a:lstStyle/>
          <a:p>
            <a:pPr marL="0" lvl="0" indent="0">
              <a:spcBef>
                <a:spcPts val="1200"/>
              </a:spcBef>
              <a:buSzPts val="2200"/>
              <a:buNone/>
            </a:pPr>
            <a:r>
              <a:rPr lang="en-US" sz="1800" noProof="0" dirty="0"/>
              <a:t>Consumers will purchase</a:t>
            </a:r>
          </a:p>
        </p:txBody>
      </p:sp>
      <p:graphicFrame>
        <p:nvGraphicFramePr>
          <p:cNvPr id="21" name="Object 20" descr="Q sub market"/>
          <p:cNvGraphicFramePr>
            <a:graphicFrameLocks noChangeAspect="1"/>
          </p:cNvGraphicFramePr>
          <p:nvPr>
            <p:extLst>
              <p:ext uri="{D42A27DB-BD31-4B8C-83A1-F6EECF244321}">
                <p14:modId xmlns:p14="http://schemas.microsoft.com/office/powerpoint/2010/main" val="740949912"/>
              </p:ext>
            </p:extLst>
          </p:nvPr>
        </p:nvGraphicFramePr>
        <p:xfrm>
          <a:off x="3192519" y="4597960"/>
          <a:ext cx="614362" cy="334962"/>
        </p:xfrm>
        <a:graphic>
          <a:graphicData uri="http://schemas.openxmlformats.org/presentationml/2006/ole">
            <mc:AlternateContent xmlns:mc="http://schemas.openxmlformats.org/markup-compatibility/2006">
              <mc:Choice xmlns:v="urn:schemas-microsoft-com:vml" Requires="v">
                <p:oleObj name="Equation" r:id="rId9" imgW="419040" imgH="228600" progId="Equation.DSMT4">
                  <p:embed/>
                </p:oleObj>
              </mc:Choice>
              <mc:Fallback>
                <p:oleObj name="Equation" r:id="rId9" imgW="419040" imgH="228600" progId="Equation.DSMT4">
                  <p:embed/>
                  <p:pic>
                    <p:nvPicPr>
                      <p:cNvPr id="21" name="Object 20" descr="Q sub market"/>
                      <p:cNvPicPr/>
                      <p:nvPr/>
                    </p:nvPicPr>
                    <p:blipFill>
                      <a:blip r:embed="rId10"/>
                      <a:stretch>
                        <a:fillRect/>
                      </a:stretch>
                    </p:blipFill>
                    <p:spPr>
                      <a:xfrm>
                        <a:off x="3192519" y="4597960"/>
                        <a:ext cx="614362" cy="334962"/>
                      </a:xfrm>
                      <a:prstGeom prst="rect">
                        <a:avLst/>
                      </a:prstGeom>
                    </p:spPr>
                  </p:pic>
                </p:oleObj>
              </mc:Fallback>
            </mc:AlternateContent>
          </a:graphicData>
        </a:graphic>
      </p:graphicFrame>
      <p:sp>
        <p:nvSpPr>
          <p:cNvPr id="10" name="Content Placeholder 9">
            <a:extLst>
              <a:ext uri="{C183D7F6-B498-43B3-948B-1728B52AA6E4}">
                <adec:decorative xmlns:adec="http://schemas.microsoft.com/office/drawing/2017/decorative" val="1"/>
              </a:ext>
            </a:extLst>
          </p:cNvPr>
          <p:cNvSpPr>
            <a:spLocks noGrp="1"/>
          </p:cNvSpPr>
          <p:nvPr>
            <p:ph sz="quarter" idx="19"/>
          </p:nvPr>
        </p:nvSpPr>
        <p:spPr>
          <a:xfrm>
            <a:off x="529770" y="4976908"/>
            <a:ext cx="3948545" cy="1327723"/>
          </a:xfrm>
        </p:spPr>
        <p:txBody>
          <a:bodyPr lIns="0" tIns="0" rIns="0" bIns="0"/>
          <a:lstStyle/>
          <a:p>
            <a:pPr marL="0" lvl="0" indent="0">
              <a:spcBef>
                <a:spcPts val="1200"/>
              </a:spcBef>
              <a:buSzPts val="2200"/>
              <a:buNone/>
            </a:pPr>
            <a:r>
              <a:rPr lang="en-US" sz="1800" noProof="0" dirty="0"/>
              <a:t>vaccinations—too few, resulting in a</a:t>
            </a:r>
          </a:p>
          <a:p>
            <a:pPr marL="0" lvl="0" indent="0">
              <a:spcBef>
                <a:spcPts val="0"/>
              </a:spcBef>
              <a:buSzPts val="2200"/>
              <a:buNone/>
            </a:pPr>
            <a:r>
              <a:rPr lang="en-US" sz="1800" noProof="0" dirty="0"/>
              <a:t>deadweight loss.</a:t>
            </a:r>
          </a:p>
          <a:p>
            <a:pPr marL="255600"/>
            <a:r>
              <a:rPr lang="en-US" sz="1800" noProof="0" dirty="0"/>
              <a:t>In practice, subsidized vaccinations reduce this externality problem</a:t>
            </a:r>
          </a:p>
        </p:txBody>
      </p:sp>
      <p:pic>
        <p:nvPicPr>
          <p:cNvPr id="3" name="Picture 2" descr="A graph depicts the effect of a positive externality on the market for vaccinations. For long description in Notes pane, press F6."/>
          <p:cNvPicPr>
            <a:picLocks noChangeAspect="1"/>
          </p:cNvPicPr>
          <p:nvPr/>
        </p:nvPicPr>
        <p:blipFill>
          <a:blip r:embed="rId11"/>
          <a:stretch>
            <a:fillRect/>
          </a:stretch>
        </p:blipFill>
        <p:spPr>
          <a:xfrm>
            <a:off x="4208761" y="1552066"/>
            <a:ext cx="4541914" cy="3164098"/>
          </a:xfrm>
          <a:prstGeom prst="rect">
            <a:avLst/>
          </a:prstGeom>
        </p:spPr>
      </p:pic>
    </p:spTree>
    <p:extLst>
      <p:ext uri="{BB962C8B-B14F-4D97-AF65-F5344CB8AC3E}">
        <p14:creationId xmlns:p14="http://schemas.microsoft.com/office/powerpoint/2010/main" val="1491071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500"/>
                                        <p:tgtEl>
                                          <p:spTgt spid="6">
                                            <p:txEl>
                                              <p:pRg st="0" end="0"/>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500"/>
                                        <p:tgtEl>
                                          <p:spTgt spid="7">
                                            <p:txEl>
                                              <p:pRg st="0" end="0"/>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fade">
                                      <p:cBhvr>
                                        <p:cTn id="31" dur="500"/>
                                        <p:tgtEl>
                                          <p:spTgt spid="8">
                                            <p:txEl>
                                              <p:pRg st="0" end="0"/>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animEffect transition="in" filter="fade">
                                      <p:cBhvr>
                                        <p:cTn id="39" dur="500"/>
                                        <p:tgtEl>
                                          <p:spTgt spid="9">
                                            <p:txEl>
                                              <p:pRg st="0" end="0"/>
                                            </p:txEl>
                                          </p:spTgt>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0">
                                            <p:txEl>
                                              <p:pRg st="0" end="0"/>
                                            </p:txEl>
                                          </p:spTgt>
                                        </p:tgtEl>
                                        <p:attrNameLst>
                                          <p:attrName>style.visibility</p:attrName>
                                        </p:attrNameLst>
                                      </p:cBhvr>
                                      <p:to>
                                        <p:strVal val="visible"/>
                                      </p:to>
                                    </p:set>
                                    <p:animEffect transition="in" filter="fade">
                                      <p:cBhvr>
                                        <p:cTn id="47" dur="500"/>
                                        <p:tgtEl>
                                          <p:spTgt spid="10">
                                            <p:txEl>
                                              <p:pRg st="0" end="0"/>
                                            </p:tx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0">
                                            <p:txEl>
                                              <p:pRg st="1" end="1"/>
                                            </p:txEl>
                                          </p:spTgt>
                                        </p:tgtEl>
                                        <p:attrNameLst>
                                          <p:attrName>style.visibility</p:attrName>
                                        </p:attrNameLst>
                                      </p:cBhvr>
                                      <p:to>
                                        <p:strVal val="visible"/>
                                      </p:to>
                                    </p:set>
                                    <p:animEffect transition="in" filter="fade">
                                      <p:cBhvr>
                                        <p:cTn id="51" dur="500"/>
                                        <p:tgtEl>
                                          <p:spTgt spid="10">
                                            <p:txEl>
                                              <p:pRg st="1" end="1"/>
                                            </p:txEl>
                                          </p:spTgt>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0">
                                            <p:txEl>
                                              <p:pRg st="2" end="2"/>
                                            </p:txEl>
                                          </p:spTgt>
                                        </p:tgtEl>
                                        <p:attrNameLst>
                                          <p:attrName>style.visibility</p:attrName>
                                        </p:attrNameLst>
                                      </p:cBhvr>
                                      <p:to>
                                        <p:strVal val="visible"/>
                                      </p:to>
                                    </p:set>
                                    <p:animEffect transition="in" filter="fade">
                                      <p:cBhvr>
                                        <p:cTn id="55" dur="500"/>
                                        <p:tgtEl>
                                          <p:spTgt spid="10">
                                            <p:txEl>
                                              <p:pRg st="2" end="2"/>
                                            </p:txEl>
                                          </p:spTgt>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fade">
                                      <p:cBhvr>
                                        <p:cTn id="5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P spid="8" grpId="0" build="p"/>
      <p:bldP spid="9" grpId="0" build="p"/>
      <p:bldP spid="10"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noProof="0" dirty="0"/>
              <a:t>Should the Government Run the Health Care System?</a:t>
            </a:r>
          </a:p>
        </p:txBody>
      </p:sp>
      <p:sp>
        <p:nvSpPr>
          <p:cNvPr id="4" name="Content Placeholder 3"/>
          <p:cNvSpPr>
            <a:spLocks noGrp="1"/>
          </p:cNvSpPr>
          <p:nvPr>
            <p:ph sz="quarter" idx="13"/>
          </p:nvPr>
        </p:nvSpPr>
        <p:spPr>
          <a:xfrm>
            <a:off x="457200" y="1556327"/>
            <a:ext cx="8229600" cy="2136899"/>
          </a:xfrm>
        </p:spPr>
        <p:txBody>
          <a:bodyPr/>
          <a:lstStyle/>
          <a:p>
            <a:pPr marL="0" lvl="0" indent="0">
              <a:spcBef>
                <a:spcPts val="0"/>
              </a:spcBef>
              <a:buSzPts val="2200"/>
              <a:buNone/>
            </a:pPr>
            <a:r>
              <a:rPr lang="en-US" sz="2000" noProof="0" dirty="0"/>
              <a:t>If health care were a </a:t>
            </a:r>
            <a:r>
              <a:rPr lang="en-US" sz="2000" b="1" noProof="0" dirty="0"/>
              <a:t>public good</a:t>
            </a:r>
            <a:r>
              <a:rPr lang="en-US" sz="2000" noProof="0" dirty="0"/>
              <a:t>, that would be a strong argument for government involvement.</a:t>
            </a:r>
          </a:p>
          <a:p>
            <a:pPr marL="0" lvl="0" indent="0">
              <a:spcBef>
                <a:spcPts val="440"/>
              </a:spcBef>
              <a:buSzPts val="2200"/>
              <a:buNone/>
            </a:pPr>
            <a:r>
              <a:rPr lang="en-US" sz="2000" noProof="0" dirty="0"/>
              <a:t>Is health care:</a:t>
            </a:r>
          </a:p>
          <a:p>
            <a:pPr marL="255600"/>
            <a:r>
              <a:rPr lang="en-US" sz="2000" noProof="0" dirty="0"/>
              <a:t>Non-rival in consumption?</a:t>
            </a:r>
          </a:p>
          <a:p>
            <a:pPr marL="255600"/>
            <a:r>
              <a:rPr lang="en-US" sz="2000" noProof="0" dirty="0"/>
              <a:t>Non-excludable?</a:t>
            </a:r>
          </a:p>
        </p:txBody>
      </p:sp>
      <p:sp>
        <p:nvSpPr>
          <p:cNvPr id="5" name="Content Placeholder 4"/>
          <p:cNvSpPr>
            <a:spLocks noGrp="1"/>
          </p:cNvSpPr>
          <p:nvPr>
            <p:ph sz="quarter" idx="14"/>
          </p:nvPr>
        </p:nvSpPr>
        <p:spPr>
          <a:xfrm>
            <a:off x="457200" y="3806275"/>
            <a:ext cx="8229600" cy="2140048"/>
          </a:xfrm>
        </p:spPr>
        <p:txBody>
          <a:bodyPr/>
          <a:lstStyle/>
          <a:p>
            <a:pPr marL="0" lvl="0" indent="0">
              <a:buSzPts val="2200"/>
              <a:buNone/>
            </a:pPr>
            <a:r>
              <a:rPr lang="en-US" sz="2000" noProof="0" dirty="0"/>
              <a:t>Neither of these seems likely, so health care seems to be a private good.</a:t>
            </a:r>
          </a:p>
          <a:p>
            <a:pPr marL="0" lvl="0" indent="0">
              <a:buSzPts val="2200"/>
              <a:buNone/>
            </a:pPr>
            <a:r>
              <a:rPr lang="en-US" sz="2000" noProof="0" dirty="0"/>
              <a:t>However, the externalities and information asymmetries may generate enough market failure to prompt government involvement.</a:t>
            </a:r>
          </a:p>
          <a:p>
            <a:pPr marL="255600"/>
            <a:r>
              <a:rPr lang="en-US" sz="2000" noProof="0" dirty="0"/>
              <a:t>Overall, the government’s role in health care is controversial.</a:t>
            </a:r>
          </a:p>
        </p:txBody>
      </p:sp>
    </p:spTree>
    <p:extLst>
      <p:ext uri="{BB962C8B-B14F-4D97-AF65-F5344CB8AC3E}">
        <p14:creationId xmlns:p14="http://schemas.microsoft.com/office/powerpoint/2010/main" val="276753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fade">
                                      <p:cBhvr>
                                        <p:cTn id="23" dur="500"/>
                                        <p:tgtEl>
                                          <p:spTgt spid="5">
                                            <p:txEl>
                                              <p:pRg st="0" end="0"/>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Effect transition="in" filter="fade">
                                      <p:cBhvr>
                                        <p:cTn id="31"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noProof="0" dirty="0"/>
              <a:t>Or Should There Be Greater Reliance on Market-Based Policies?</a:t>
            </a:r>
          </a:p>
        </p:txBody>
      </p:sp>
      <p:sp>
        <p:nvSpPr>
          <p:cNvPr id="4" name="Content Placeholder 3"/>
          <p:cNvSpPr>
            <a:spLocks noGrp="1"/>
          </p:cNvSpPr>
          <p:nvPr>
            <p:ph sz="quarter" idx="13"/>
          </p:nvPr>
        </p:nvSpPr>
        <p:spPr>
          <a:xfrm>
            <a:off x="457200" y="1556327"/>
            <a:ext cx="8229600" cy="2172525"/>
          </a:xfrm>
        </p:spPr>
        <p:txBody>
          <a:bodyPr/>
          <a:lstStyle/>
          <a:p>
            <a:pPr marL="0" lvl="0" indent="0">
              <a:spcBef>
                <a:spcPts val="0"/>
              </a:spcBef>
              <a:buSzPts val="2200"/>
              <a:buNone/>
            </a:pPr>
            <a:r>
              <a:rPr lang="en-US" noProof="0" dirty="0"/>
              <a:t>Presently, markets are delivering inaccurate signals to consumers: When buying health care, consumers pay a price well below the true cost of providing the service.</a:t>
            </a:r>
          </a:p>
          <a:p>
            <a:pPr marL="255600"/>
            <a:r>
              <a:rPr lang="en-US" noProof="0" dirty="0"/>
              <a:t>Also, tax treatment of health insurance encourages over-consumption of health insurance and hence health care.</a:t>
            </a:r>
          </a:p>
        </p:txBody>
      </p:sp>
      <p:sp>
        <p:nvSpPr>
          <p:cNvPr id="5" name="Content Placeholder 4"/>
          <p:cNvSpPr>
            <a:spLocks noGrp="1"/>
          </p:cNvSpPr>
          <p:nvPr>
            <p:ph sz="quarter" idx="14"/>
          </p:nvPr>
        </p:nvSpPr>
        <p:spPr>
          <a:xfrm>
            <a:off x="457200" y="3865048"/>
            <a:ext cx="8229600" cy="1027587"/>
          </a:xfrm>
        </p:spPr>
        <p:txBody>
          <a:bodyPr/>
          <a:lstStyle/>
          <a:p>
            <a:pPr marL="432" indent="0">
              <a:buNone/>
            </a:pPr>
            <a:r>
              <a:rPr lang="en-US" noProof="0" dirty="0"/>
              <a:t>Market-based reforms could re-align the prices consumers pay with the services they receive.</a:t>
            </a:r>
          </a:p>
        </p:txBody>
      </p:sp>
    </p:spTree>
    <p:extLst>
      <p:ext uri="{BB962C8B-B14F-4D97-AF65-F5344CB8AC3E}">
        <p14:creationId xmlns:p14="http://schemas.microsoft.com/office/powerpoint/2010/main" val="354611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noProof="0" dirty="0"/>
              <a:t>5.4 The Debate Over Health Care Policy in the United States</a:t>
            </a:r>
          </a:p>
        </p:txBody>
      </p:sp>
      <p:sp>
        <p:nvSpPr>
          <p:cNvPr id="4" name="Content Placeholder 3"/>
          <p:cNvSpPr>
            <a:spLocks noGrp="1"/>
          </p:cNvSpPr>
          <p:nvPr>
            <p:ph sz="quarter" idx="13"/>
          </p:nvPr>
        </p:nvSpPr>
        <p:spPr>
          <a:xfrm>
            <a:off x="457200" y="1542613"/>
            <a:ext cx="8229600" cy="825487"/>
          </a:xfrm>
        </p:spPr>
        <p:txBody>
          <a:bodyPr/>
          <a:lstStyle/>
          <a:p>
            <a:pPr marL="0" lvl="0" indent="0">
              <a:spcBef>
                <a:spcPts val="0"/>
              </a:spcBef>
              <a:buSzPts val="1600"/>
              <a:buNone/>
            </a:pPr>
            <a:r>
              <a:rPr lang="en-US" sz="2000" b="1" noProof="0" dirty="0"/>
              <a:t>Explain the major issues involved in the debate over health care policy in the United States.</a:t>
            </a:r>
          </a:p>
        </p:txBody>
      </p:sp>
      <p:sp>
        <p:nvSpPr>
          <p:cNvPr id="5" name="Content Placeholder 4"/>
          <p:cNvSpPr>
            <a:spLocks noGrp="1"/>
          </p:cNvSpPr>
          <p:nvPr>
            <p:ph sz="quarter" idx="14"/>
          </p:nvPr>
        </p:nvSpPr>
        <p:spPr>
          <a:xfrm>
            <a:off x="457200" y="2476664"/>
            <a:ext cx="7998031" cy="3325826"/>
          </a:xfrm>
        </p:spPr>
        <p:txBody>
          <a:bodyPr/>
          <a:lstStyle/>
          <a:p>
            <a:pPr marL="0" lvl="0" indent="0">
              <a:spcBef>
                <a:spcPts val="0"/>
              </a:spcBef>
              <a:buSzPts val="2200"/>
              <a:buNone/>
            </a:pPr>
            <a:r>
              <a:rPr lang="en-US" noProof="0" dirty="0"/>
              <a:t>The Affordable Care Act (A</a:t>
            </a:r>
            <a:r>
              <a:rPr lang="en-US" sz="100" noProof="0" dirty="0"/>
              <a:t> </a:t>
            </a:r>
            <a:r>
              <a:rPr lang="en-US" noProof="0" dirty="0"/>
              <a:t>C</a:t>
            </a:r>
            <a:r>
              <a:rPr lang="en-US" sz="100" noProof="0" dirty="0"/>
              <a:t> </a:t>
            </a:r>
            <a:r>
              <a:rPr lang="en-US" noProof="0" dirty="0"/>
              <a:t>A) was passed by Congress in 2010 but remains controversial.</a:t>
            </a:r>
          </a:p>
          <a:p>
            <a:pPr marL="0" lvl="0" indent="0">
              <a:buSzPts val="2200"/>
              <a:buNone/>
            </a:pPr>
            <a:r>
              <a:rPr lang="en-US" noProof="0" dirty="0"/>
              <a:t>The United States spends more per person on health care than any other country.</a:t>
            </a:r>
          </a:p>
          <a:p>
            <a:pPr marL="0" lvl="0" indent="0">
              <a:buSzPts val="2200"/>
              <a:buNone/>
            </a:pPr>
            <a:r>
              <a:rPr lang="en-US" noProof="0" dirty="0"/>
              <a:t>And this cost appears to continue to rise.</a:t>
            </a:r>
          </a:p>
          <a:p>
            <a:pPr marL="0" lvl="0" indent="0">
              <a:buSzPts val="2200"/>
              <a:buNone/>
            </a:pPr>
            <a:r>
              <a:rPr lang="en-US" noProof="0" dirty="0"/>
              <a:t>What should be done about this cost? We will explore this topic in this section.</a:t>
            </a:r>
          </a:p>
        </p:txBody>
      </p:sp>
    </p:spTree>
    <p:extLst>
      <p:ext uri="{BB962C8B-B14F-4D97-AF65-F5344CB8AC3E}">
        <p14:creationId xmlns:p14="http://schemas.microsoft.com/office/powerpoint/2010/main" val="312390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fade">
                                      <p:cBhvr>
                                        <p:cTn id="23"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noProof="0" dirty="0">
                <a:solidFill>
                  <a:schemeClr val="tx2"/>
                </a:solidFill>
              </a:rPr>
              <a:t>Figure 5.5 The Trend in U.S. Health Care Spending </a:t>
            </a:r>
            <a:r>
              <a:rPr lang="en-US" sz="2000" b="0" noProof="0" dirty="0">
                <a:solidFill>
                  <a:schemeClr val="tx2"/>
                </a:solidFill>
              </a:rPr>
              <a:t>(1 of 2)</a:t>
            </a:r>
            <a:endParaRPr lang="en-US" sz="2000" noProof="0" dirty="0">
              <a:solidFill>
                <a:schemeClr val="tx2"/>
              </a:solidFill>
            </a:endParaRPr>
          </a:p>
        </p:txBody>
      </p:sp>
      <p:sp>
        <p:nvSpPr>
          <p:cNvPr id="9" name="Content Placeholder 8"/>
          <p:cNvSpPr>
            <a:spLocks noGrp="1"/>
          </p:cNvSpPr>
          <p:nvPr>
            <p:ph sz="quarter" idx="14"/>
          </p:nvPr>
        </p:nvSpPr>
        <p:spPr>
          <a:xfrm>
            <a:off x="457201" y="1552575"/>
            <a:ext cx="3261359" cy="3301647"/>
          </a:xfrm>
        </p:spPr>
        <p:txBody>
          <a:bodyPr/>
          <a:lstStyle/>
          <a:p>
            <a:pPr marL="0" lvl="0" indent="0">
              <a:spcBef>
                <a:spcPts val="0"/>
              </a:spcBef>
              <a:buSzPts val="2200"/>
              <a:buNone/>
            </a:pPr>
            <a:r>
              <a:rPr lang="en-US" noProof="0" dirty="0"/>
              <a:t>Expenditure on health care in the United States, as a percentage of national income, has been rising.</a:t>
            </a:r>
          </a:p>
          <a:p>
            <a:pPr marL="255600"/>
            <a:r>
              <a:rPr lang="en-US" noProof="0" dirty="0"/>
              <a:t>It is projected to continue to rise.</a:t>
            </a:r>
          </a:p>
        </p:txBody>
      </p:sp>
      <p:pic>
        <p:nvPicPr>
          <p:cNvPr id="5" name="Picture 4" descr="Graphs A depict spending on health care in the United States as a percentage of G D P and health care per person. For long description in Notes pane, press F6."/>
          <p:cNvPicPr>
            <a:picLocks noChangeAspect="1"/>
          </p:cNvPicPr>
          <p:nvPr/>
        </p:nvPicPr>
        <p:blipFill>
          <a:blip r:embed="rId3"/>
          <a:stretch>
            <a:fillRect/>
          </a:stretch>
        </p:blipFill>
        <p:spPr>
          <a:xfrm>
            <a:off x="4231319" y="1557338"/>
            <a:ext cx="4444369" cy="4060288"/>
          </a:xfrm>
          <a:prstGeom prst="rect">
            <a:avLst/>
          </a:prstGeom>
        </p:spPr>
      </p:pic>
    </p:spTree>
    <p:extLst>
      <p:ext uri="{BB962C8B-B14F-4D97-AF65-F5344CB8AC3E}">
        <p14:creationId xmlns:p14="http://schemas.microsoft.com/office/powerpoint/2010/main" val="40720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fade">
                                      <p:cBhvr>
                                        <p:cTn id="11" dur="500"/>
                                        <p:tgtEl>
                                          <p:spTgt spid="9">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noProof="0" dirty="0">
                <a:solidFill>
                  <a:schemeClr val="tx2"/>
                </a:solidFill>
              </a:rPr>
              <a:t>Figure 5.5 The Trend in U.S. Health Care Spending </a:t>
            </a:r>
            <a:r>
              <a:rPr lang="en-US" sz="2000" b="0" noProof="0" dirty="0">
                <a:solidFill>
                  <a:schemeClr val="tx2"/>
                </a:solidFill>
              </a:rPr>
              <a:t>(2 of 2)</a:t>
            </a:r>
            <a:endParaRPr lang="en-US" sz="2000" noProof="0" dirty="0">
              <a:solidFill>
                <a:schemeClr val="tx2"/>
              </a:solidFill>
            </a:endParaRPr>
          </a:p>
        </p:txBody>
      </p:sp>
      <p:sp>
        <p:nvSpPr>
          <p:cNvPr id="4" name="Content Placeholder 3"/>
          <p:cNvSpPr>
            <a:spLocks noGrp="1"/>
          </p:cNvSpPr>
          <p:nvPr>
            <p:ph sz="quarter" idx="14"/>
          </p:nvPr>
        </p:nvSpPr>
        <p:spPr>
          <a:xfrm>
            <a:off x="457201" y="1552575"/>
            <a:ext cx="3370216" cy="2917825"/>
          </a:xfrm>
        </p:spPr>
        <p:txBody>
          <a:bodyPr/>
          <a:lstStyle/>
          <a:p>
            <a:pPr marL="0" lvl="0" indent="0">
              <a:spcBef>
                <a:spcPts val="0"/>
              </a:spcBef>
              <a:buSzPts val="2200"/>
              <a:buNone/>
            </a:pPr>
            <a:r>
              <a:rPr lang="en-US" sz="2200" noProof="0" dirty="0"/>
              <a:t>The figure shows health care spending per person, 1990–2021.</a:t>
            </a:r>
          </a:p>
          <a:p>
            <a:pPr marL="0" lvl="0" indent="0">
              <a:buSzPts val="2200"/>
              <a:buNone/>
            </a:pPr>
            <a:r>
              <a:rPr lang="en-US" sz="2200" noProof="0" dirty="0"/>
              <a:t>Growth in health care spending has been faster in the U.S. than in other high-income countries.</a:t>
            </a:r>
          </a:p>
        </p:txBody>
      </p:sp>
      <p:pic>
        <p:nvPicPr>
          <p:cNvPr id="5" name="Picture 4" descr="Graphs B depict spending on health care in the United States as a percentage of G D P and health care per person. For long description in Notes pane, press F6."/>
          <p:cNvPicPr>
            <a:picLocks noChangeAspect="1"/>
          </p:cNvPicPr>
          <p:nvPr/>
        </p:nvPicPr>
        <p:blipFill>
          <a:blip r:embed="rId3"/>
          <a:stretch>
            <a:fillRect/>
          </a:stretch>
        </p:blipFill>
        <p:spPr>
          <a:xfrm>
            <a:off x="4059535" y="1718237"/>
            <a:ext cx="4627265" cy="3694496"/>
          </a:xfrm>
          <a:prstGeom prst="rect">
            <a:avLst/>
          </a:prstGeom>
        </p:spPr>
      </p:pic>
    </p:spTree>
    <p:extLst>
      <p:ext uri="{BB962C8B-B14F-4D97-AF65-F5344CB8AC3E}">
        <p14:creationId xmlns:p14="http://schemas.microsoft.com/office/powerpoint/2010/main" val="177623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000" noProof="0" dirty="0"/>
              <a:t>Figure 5.6 The Declining Share of U.S. Out-of-Pocket Health Care Spending</a:t>
            </a:r>
          </a:p>
        </p:txBody>
      </p:sp>
      <p:pic>
        <p:nvPicPr>
          <p:cNvPr id="2" name="Picture 1" descr="A graph depicts the declining share of the United States out of pocket health care spending between 1960 and beyond 2030. For long description in Notes pane, press F6."/>
          <p:cNvPicPr>
            <a:picLocks noChangeAspect="1"/>
          </p:cNvPicPr>
          <p:nvPr/>
        </p:nvPicPr>
        <p:blipFill>
          <a:blip r:embed="rId3"/>
          <a:stretch>
            <a:fillRect/>
          </a:stretch>
        </p:blipFill>
        <p:spPr>
          <a:xfrm>
            <a:off x="1616935" y="1517056"/>
            <a:ext cx="5910131" cy="3072226"/>
          </a:xfrm>
          <a:prstGeom prst="rect">
            <a:avLst/>
          </a:prstGeom>
        </p:spPr>
      </p:pic>
      <p:sp>
        <p:nvSpPr>
          <p:cNvPr id="7" name="Content Placeholder 6"/>
          <p:cNvSpPr>
            <a:spLocks noGrp="1"/>
          </p:cNvSpPr>
          <p:nvPr>
            <p:ph sz="quarter" idx="15"/>
          </p:nvPr>
        </p:nvSpPr>
        <p:spPr>
          <a:xfrm>
            <a:off x="468313" y="4744013"/>
            <a:ext cx="8218487" cy="1530283"/>
          </a:xfrm>
        </p:spPr>
        <p:txBody>
          <a:bodyPr/>
          <a:lstStyle/>
          <a:p>
            <a:pPr marL="0" lvl="0" indent="0">
              <a:spcBef>
                <a:spcPts val="0"/>
              </a:spcBef>
              <a:buSzPts val="2200"/>
              <a:buNone/>
            </a:pPr>
            <a:r>
              <a:rPr lang="en-US" sz="1600" noProof="0" dirty="0"/>
              <a:t>At the same time, Americans are paying a smaller and smaller proportion of health care costs out-of-pocket.</a:t>
            </a:r>
          </a:p>
          <a:p>
            <a:pPr marL="0" lvl="0" indent="0">
              <a:spcBef>
                <a:spcPts val="600"/>
              </a:spcBef>
              <a:buSzPts val="2200"/>
              <a:buNone/>
            </a:pPr>
            <a:r>
              <a:rPr lang="en-US" sz="1600" noProof="0" dirty="0"/>
              <a:t>Americans would likely not choose the same level of health care expenditure if they had to pay a higher out-of-pocket share.</a:t>
            </a:r>
          </a:p>
          <a:p>
            <a:pPr marL="0" lvl="0" indent="0">
              <a:spcBef>
                <a:spcPts val="600"/>
              </a:spcBef>
              <a:buSzPts val="2200"/>
              <a:buNone/>
            </a:pPr>
            <a:r>
              <a:rPr lang="en-US" sz="1600" noProof="0" dirty="0"/>
              <a:t>Combined with rising health care costs, this presents problems for government budgets.</a:t>
            </a:r>
          </a:p>
        </p:txBody>
      </p:sp>
    </p:spTree>
    <p:extLst>
      <p:ext uri="{BB962C8B-B14F-4D97-AF65-F5344CB8AC3E}">
        <p14:creationId xmlns:p14="http://schemas.microsoft.com/office/powerpoint/2010/main" val="418921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fade">
                                      <p:cBhvr>
                                        <p:cTn id="15" dur="500"/>
                                        <p:tgtEl>
                                          <p:spTgt spid="7">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fade">
                                      <p:cBhvr>
                                        <p:cTn id="19"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noProof="0" dirty="0">
                <a:solidFill>
                  <a:schemeClr val="tx2"/>
                </a:solidFill>
              </a:rPr>
              <a:t>Apply the Concept: Are U.S. Firms Disadvantaged by Paying for Their Employees’ Health Insurance?</a:t>
            </a:r>
          </a:p>
        </p:txBody>
      </p:sp>
      <p:sp>
        <p:nvSpPr>
          <p:cNvPr id="3" name="Content Placeholder 2"/>
          <p:cNvSpPr>
            <a:spLocks noGrp="1"/>
          </p:cNvSpPr>
          <p:nvPr>
            <p:ph sz="quarter" idx="13"/>
          </p:nvPr>
        </p:nvSpPr>
        <p:spPr>
          <a:xfrm>
            <a:off x="457201" y="1554921"/>
            <a:ext cx="8057408" cy="4033080"/>
          </a:xfrm>
        </p:spPr>
        <p:txBody>
          <a:bodyPr/>
          <a:lstStyle/>
          <a:p>
            <a:pPr marL="0" lvl="0" indent="0">
              <a:spcBef>
                <a:spcPts val="0"/>
              </a:spcBef>
              <a:buSzPts val="2200"/>
              <a:buNone/>
            </a:pPr>
            <a:r>
              <a:rPr lang="en-US" noProof="0" dirty="0"/>
              <a:t>U.S. firms frequently pay for their employees’ health insurance, unlike in most other countries.</a:t>
            </a:r>
          </a:p>
          <a:p>
            <a:pPr marL="0" lvl="0" indent="0">
              <a:buSzPts val="2200"/>
              <a:buNone/>
            </a:pPr>
            <a:r>
              <a:rPr lang="en-US" noProof="0" dirty="0"/>
              <a:t>This appears to put them at a competitive disadvantage.</a:t>
            </a:r>
          </a:p>
          <a:p>
            <a:pPr marL="0" lvl="0" indent="0">
              <a:buSzPts val="2200"/>
              <a:buNone/>
            </a:pPr>
            <a:r>
              <a:rPr lang="en-US" b="1" noProof="0" dirty="0"/>
              <a:t>Ex: </a:t>
            </a:r>
            <a:r>
              <a:rPr lang="en-US" noProof="0" dirty="0"/>
              <a:t>Pay $50,000 salary plus $10,000 health insurance.</a:t>
            </a:r>
          </a:p>
          <a:p>
            <a:pPr marL="0" lvl="0" indent="0">
              <a:buSzPts val="2200"/>
              <a:buNone/>
            </a:pPr>
            <a:r>
              <a:rPr lang="en-US" noProof="0" dirty="0"/>
              <a:t>But if the government provided health care, it would likely be paid for via payroll taxes; so, the total compensation paid by firms would likely not change much.</a:t>
            </a:r>
          </a:p>
          <a:p>
            <a:pPr marL="0" lvl="0" indent="0">
              <a:buSzPts val="2200"/>
              <a:buNone/>
            </a:pPr>
            <a:r>
              <a:rPr lang="en-US" b="1" noProof="0" dirty="0"/>
              <a:t>Ex: </a:t>
            </a:r>
            <a:r>
              <a:rPr lang="en-US" noProof="0" dirty="0"/>
              <a:t>Pay $50,000 salary plus $10,000 “health care tax.”</a:t>
            </a:r>
          </a:p>
        </p:txBody>
      </p:sp>
    </p:spTree>
    <p:extLst>
      <p:ext uri="{BB962C8B-B14F-4D97-AF65-F5344CB8AC3E}">
        <p14:creationId xmlns:p14="http://schemas.microsoft.com/office/powerpoint/2010/main" val="4131387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noProof="0" dirty="0"/>
              <a:t>Why Are Health Care Costs Rising So Fast? </a:t>
            </a:r>
            <a:r>
              <a:rPr lang="en-US" sz="2000" b="0" noProof="0" dirty="0"/>
              <a:t>(1 of 2)</a:t>
            </a:r>
            <a:endParaRPr lang="en-US" sz="3200" b="0" noProof="0" dirty="0"/>
          </a:p>
        </p:txBody>
      </p:sp>
      <p:sp>
        <p:nvSpPr>
          <p:cNvPr id="4" name="Content Placeholder 3"/>
          <p:cNvSpPr>
            <a:spLocks noGrp="1"/>
          </p:cNvSpPr>
          <p:nvPr>
            <p:ph sz="quarter" idx="13"/>
          </p:nvPr>
        </p:nvSpPr>
        <p:spPr>
          <a:xfrm>
            <a:off x="457200" y="1542089"/>
            <a:ext cx="8232128" cy="1506153"/>
          </a:xfrm>
        </p:spPr>
        <p:txBody>
          <a:bodyPr/>
          <a:lstStyle/>
          <a:p>
            <a:pPr marL="0" lvl="0" indent="0">
              <a:buSzPts val="2200"/>
              <a:buNone/>
            </a:pPr>
            <a:r>
              <a:rPr lang="en-US" b="1" noProof="0" dirty="0"/>
              <a:t>Administrative costs?</a:t>
            </a:r>
          </a:p>
          <a:p>
            <a:pPr marL="255600">
              <a:buSzPts val="2200"/>
            </a:pPr>
            <a:r>
              <a:rPr lang="en-US" noProof="0" dirty="0"/>
              <a:t>While paperwork etc. is significant, it’s not increasing fast enough to explain the </a:t>
            </a:r>
            <a:r>
              <a:rPr lang="en-US" b="1" noProof="0" dirty="0"/>
              <a:t>rise</a:t>
            </a:r>
            <a:r>
              <a:rPr lang="en-US" noProof="0" dirty="0"/>
              <a:t> in spending.</a:t>
            </a:r>
          </a:p>
        </p:txBody>
      </p:sp>
      <p:sp>
        <p:nvSpPr>
          <p:cNvPr id="6" name="Content Placeholder 5"/>
          <p:cNvSpPr>
            <a:spLocks noGrp="1"/>
          </p:cNvSpPr>
          <p:nvPr>
            <p:ph sz="quarter" idx="15"/>
          </p:nvPr>
        </p:nvSpPr>
        <p:spPr>
          <a:xfrm>
            <a:off x="454672" y="3256985"/>
            <a:ext cx="8399042" cy="2259187"/>
          </a:xfrm>
        </p:spPr>
        <p:txBody>
          <a:bodyPr/>
          <a:lstStyle/>
          <a:p>
            <a:pPr marL="0" lvl="0" indent="0">
              <a:spcBef>
                <a:spcPts val="1200"/>
              </a:spcBef>
              <a:buSzPts val="2200"/>
              <a:buNone/>
            </a:pPr>
            <a:r>
              <a:rPr lang="en-US" b="1" noProof="0" dirty="0">
                <a:solidFill>
                  <a:schemeClr val="tx1"/>
                </a:solidFill>
              </a:rPr>
              <a:t>Prescription drug prices?</a:t>
            </a:r>
          </a:p>
          <a:p>
            <a:pPr algn="l"/>
            <a:r>
              <a:rPr lang="en-US" b="0" i="0" u="none" strike="noStrike" baseline="0" noProof="0" dirty="0"/>
              <a:t>Prescription drugs have higher prices in the United States than in most other high-income countries. But prescription drugs account for only 10 percent of total health care spending.</a:t>
            </a:r>
            <a:endParaRPr lang="en-US" noProof="0" dirty="0">
              <a:solidFill>
                <a:schemeClr val="tx1"/>
              </a:solidFill>
            </a:endParaRPr>
          </a:p>
        </p:txBody>
      </p:sp>
    </p:spTree>
    <p:extLst>
      <p:ext uri="{BB962C8B-B14F-4D97-AF65-F5344CB8AC3E}">
        <p14:creationId xmlns:p14="http://schemas.microsoft.com/office/powerpoint/2010/main" val="3336742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E0698-BAE7-4D8E-A746-27D8D633E77C}"/>
              </a:ext>
            </a:extLst>
          </p:cNvPr>
          <p:cNvSpPr>
            <a:spLocks noGrp="1"/>
          </p:cNvSpPr>
          <p:nvPr>
            <p:ph type="title"/>
          </p:nvPr>
        </p:nvSpPr>
        <p:spPr/>
        <p:txBody>
          <a:bodyPr/>
          <a:lstStyle/>
          <a:p>
            <a:r>
              <a:rPr lang="en-US" sz="3200" noProof="0" dirty="0"/>
              <a:t>Why Are Health Care Costs Rising So Fast? </a:t>
            </a:r>
            <a:r>
              <a:rPr lang="en-US" sz="2000" b="0" noProof="0" dirty="0"/>
              <a:t>(2 of 2)</a:t>
            </a:r>
            <a:endParaRPr lang="en-US" noProof="0" dirty="0"/>
          </a:p>
        </p:txBody>
      </p:sp>
      <p:sp>
        <p:nvSpPr>
          <p:cNvPr id="3" name="Content Placeholder 2">
            <a:extLst>
              <a:ext uri="{FF2B5EF4-FFF2-40B4-BE49-F238E27FC236}">
                <a16:creationId xmlns:a16="http://schemas.microsoft.com/office/drawing/2014/main" id="{645A8F85-76E1-4D40-A2E7-F539072F17F1}"/>
              </a:ext>
            </a:extLst>
          </p:cNvPr>
          <p:cNvSpPr>
            <a:spLocks noGrp="1"/>
          </p:cNvSpPr>
          <p:nvPr>
            <p:ph sz="quarter" idx="13"/>
          </p:nvPr>
        </p:nvSpPr>
        <p:spPr>
          <a:xfrm>
            <a:off x="457200" y="1556327"/>
            <a:ext cx="8229600" cy="2375594"/>
          </a:xfrm>
        </p:spPr>
        <p:txBody>
          <a:bodyPr/>
          <a:lstStyle/>
          <a:p>
            <a:pPr marL="0" lvl="0" indent="0">
              <a:spcBef>
                <a:spcPts val="1200"/>
              </a:spcBef>
              <a:buSzPts val="2200"/>
              <a:buNone/>
            </a:pPr>
            <a:r>
              <a:rPr lang="en-US" sz="2400" b="1" noProof="0" dirty="0"/>
              <a:t>Malpractice lawsuits?</a:t>
            </a:r>
          </a:p>
          <a:p>
            <a:pPr marL="255600">
              <a:buSzPts val="2200"/>
            </a:pPr>
            <a:r>
              <a:rPr lang="en-US" sz="2400" noProof="0" dirty="0"/>
              <a:t>Significant cost (Congressional Budget Office says 1%, economists estimate as much as 7% of total health care cost).</a:t>
            </a:r>
          </a:p>
          <a:p>
            <a:pPr marL="255600">
              <a:buSzPts val="2200"/>
            </a:pPr>
            <a:r>
              <a:rPr lang="en-US" sz="2400" noProof="0" dirty="0"/>
              <a:t>But again, not </a:t>
            </a:r>
            <a:r>
              <a:rPr lang="en-US" sz="2400" b="1" noProof="0" dirty="0"/>
              <a:t>rising</a:t>
            </a:r>
            <a:r>
              <a:rPr lang="en-US" sz="2400" noProof="0" dirty="0"/>
              <a:t> fast enough to explain changes.</a:t>
            </a:r>
          </a:p>
        </p:txBody>
      </p:sp>
      <p:sp>
        <p:nvSpPr>
          <p:cNvPr id="4" name="Content Placeholder 3"/>
          <p:cNvSpPr>
            <a:spLocks noGrp="1"/>
          </p:cNvSpPr>
          <p:nvPr>
            <p:ph sz="quarter" idx="14"/>
          </p:nvPr>
        </p:nvSpPr>
        <p:spPr>
          <a:xfrm>
            <a:off x="457200" y="4065885"/>
            <a:ext cx="8229600" cy="2272882"/>
          </a:xfrm>
        </p:spPr>
        <p:txBody>
          <a:bodyPr/>
          <a:lstStyle/>
          <a:p>
            <a:pPr marL="0" lvl="0" indent="0">
              <a:spcBef>
                <a:spcPts val="1200"/>
              </a:spcBef>
              <a:buSzPts val="2200"/>
              <a:buNone/>
            </a:pPr>
            <a:r>
              <a:rPr lang="en-US" b="1" noProof="0" dirty="0">
                <a:solidFill>
                  <a:schemeClr val="tx1"/>
                </a:solidFill>
              </a:rPr>
              <a:t>Uninsured patients?</a:t>
            </a:r>
          </a:p>
          <a:p>
            <a:pPr marL="255600" lvl="0">
              <a:spcBef>
                <a:spcPts val="1200"/>
              </a:spcBef>
              <a:buSzPts val="2200"/>
            </a:pPr>
            <a:r>
              <a:rPr lang="en-US" noProof="0" dirty="0">
                <a:solidFill>
                  <a:schemeClr val="tx1"/>
                </a:solidFill>
              </a:rPr>
              <a:t>Increase in costs of between 1% and 4% due to getting treatment in the “wrong places” (emergency room versus doctor’s office).</a:t>
            </a:r>
          </a:p>
          <a:p>
            <a:pPr marL="255600" lvl="0">
              <a:spcBef>
                <a:spcPts val="1200"/>
              </a:spcBef>
              <a:buSzPts val="2200"/>
            </a:pPr>
            <a:r>
              <a:rPr lang="en-US" noProof="0" dirty="0">
                <a:solidFill>
                  <a:schemeClr val="tx1"/>
                </a:solidFill>
              </a:rPr>
              <a:t>Still not rising enough to explain changes.</a:t>
            </a:r>
          </a:p>
        </p:txBody>
      </p:sp>
    </p:spTree>
    <p:extLst>
      <p:ext uri="{BB962C8B-B14F-4D97-AF65-F5344CB8AC3E}">
        <p14:creationId xmlns:p14="http://schemas.microsoft.com/office/powerpoint/2010/main" val="726588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500"/>
                                        <p:tgtEl>
                                          <p:spTgt spid="4">
                                            <p:txEl>
                                              <p:pRg st="0" end="0"/>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fade">
                                      <p:cBhvr>
                                        <p:cTn id="23" dur="500"/>
                                        <p:tgtEl>
                                          <p:spTgt spid="4">
                                            <p:txEl>
                                              <p:pRg st="1" end="1"/>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noProof="0" dirty="0"/>
              <a:t>5.1 The Improving Health of People in the United States</a:t>
            </a:r>
          </a:p>
        </p:txBody>
      </p:sp>
      <p:sp>
        <p:nvSpPr>
          <p:cNvPr id="4" name="Content Placeholder 3"/>
          <p:cNvSpPr>
            <a:spLocks noGrp="1"/>
          </p:cNvSpPr>
          <p:nvPr>
            <p:ph sz="quarter" idx="13"/>
          </p:nvPr>
        </p:nvSpPr>
        <p:spPr>
          <a:xfrm>
            <a:off x="457200" y="1550530"/>
            <a:ext cx="7184571" cy="466955"/>
          </a:xfrm>
        </p:spPr>
        <p:txBody>
          <a:bodyPr/>
          <a:lstStyle/>
          <a:p>
            <a:pPr marL="0" lvl="0" indent="0">
              <a:spcBef>
                <a:spcPts val="0"/>
              </a:spcBef>
              <a:buSzPts val="1600"/>
              <a:buNone/>
            </a:pPr>
            <a:r>
              <a:rPr lang="en-US" sz="2000" b="1" noProof="0" dirty="0"/>
              <a:t>Use data to discuss trends in U.S. health over time.</a:t>
            </a:r>
          </a:p>
        </p:txBody>
      </p:sp>
      <p:sp>
        <p:nvSpPr>
          <p:cNvPr id="5" name="Content Placeholder 4"/>
          <p:cNvSpPr>
            <a:spLocks noGrp="1"/>
          </p:cNvSpPr>
          <p:nvPr>
            <p:ph sz="quarter" idx="14"/>
          </p:nvPr>
        </p:nvSpPr>
        <p:spPr>
          <a:xfrm>
            <a:off x="457200" y="2115127"/>
            <a:ext cx="8232128" cy="2303812"/>
          </a:xfrm>
        </p:spPr>
        <p:txBody>
          <a:bodyPr/>
          <a:lstStyle/>
          <a:p>
            <a:pPr marL="0" lvl="0" indent="0">
              <a:spcBef>
                <a:spcPts val="0"/>
              </a:spcBef>
              <a:buSzPts val="2200"/>
              <a:buNone/>
            </a:pPr>
            <a:r>
              <a:rPr lang="en-US" sz="2000" noProof="0" dirty="0"/>
              <a:t>Health care expenditure in the United States is higher than anywhere else in the world.</a:t>
            </a:r>
          </a:p>
          <a:p>
            <a:pPr marL="0" lvl="0" indent="0">
              <a:spcBef>
                <a:spcPts val="600"/>
              </a:spcBef>
              <a:buSzPts val="2200"/>
              <a:buNone/>
            </a:pPr>
            <a:r>
              <a:rPr lang="en-US" sz="2000" noProof="0" dirty="0"/>
              <a:t>Why is this the case? Ideas:</a:t>
            </a:r>
          </a:p>
          <a:p>
            <a:pPr marL="255600">
              <a:spcBef>
                <a:spcPts val="600"/>
              </a:spcBef>
            </a:pPr>
            <a:r>
              <a:rPr lang="en-US" sz="2000" noProof="0" dirty="0"/>
              <a:t>High quality of health care</a:t>
            </a:r>
          </a:p>
          <a:p>
            <a:pPr marL="255600">
              <a:spcBef>
                <a:spcPts val="600"/>
              </a:spcBef>
            </a:pPr>
            <a:r>
              <a:rPr lang="en-US" sz="2000" noProof="0" dirty="0"/>
              <a:t>System of payment for health care</a:t>
            </a:r>
          </a:p>
          <a:p>
            <a:pPr marL="255600">
              <a:spcBef>
                <a:spcPts val="600"/>
              </a:spcBef>
            </a:pPr>
            <a:r>
              <a:rPr lang="en-US" sz="2000" noProof="0" dirty="0"/>
              <a:t>Higher demand for health care</a:t>
            </a:r>
          </a:p>
        </p:txBody>
      </p:sp>
      <p:sp>
        <p:nvSpPr>
          <p:cNvPr id="6" name="Content Placeholder 5"/>
          <p:cNvSpPr>
            <a:spLocks noGrp="1"/>
          </p:cNvSpPr>
          <p:nvPr>
            <p:ph sz="quarter" idx="15"/>
          </p:nvPr>
        </p:nvSpPr>
        <p:spPr>
          <a:xfrm>
            <a:off x="457200" y="4479356"/>
            <a:ext cx="8116784" cy="1759130"/>
          </a:xfrm>
        </p:spPr>
        <p:txBody>
          <a:bodyPr/>
          <a:lstStyle/>
          <a:p>
            <a:pPr marL="0" lvl="0" indent="0">
              <a:spcBef>
                <a:spcPts val="600"/>
              </a:spcBef>
              <a:buSzPts val="2200"/>
              <a:buNone/>
            </a:pPr>
            <a:r>
              <a:rPr lang="en-US" sz="2000" noProof="0" dirty="0"/>
              <a:t>In this chapter, we will address some of the elements of health care that make it a rich field of study for economists.</a:t>
            </a:r>
          </a:p>
          <a:p>
            <a:pPr marL="0" lvl="0" indent="0">
              <a:spcBef>
                <a:spcPts val="600"/>
              </a:spcBef>
              <a:buSzPts val="2200"/>
              <a:buNone/>
            </a:pPr>
            <a:r>
              <a:rPr lang="en-US" sz="2000" b="1" noProof="0" dirty="0"/>
              <a:t>Health care</a:t>
            </a:r>
            <a:r>
              <a:rPr lang="en-US" sz="2000" noProof="0" dirty="0"/>
              <a:t>: Goods and services, such as prescription drugs, consultations with doctors, and surgeries, that are intended to maintain or improve a person’s health.</a:t>
            </a:r>
          </a:p>
        </p:txBody>
      </p:sp>
    </p:spTree>
    <p:extLst>
      <p:ext uri="{BB962C8B-B14F-4D97-AF65-F5344CB8AC3E}">
        <p14:creationId xmlns:p14="http://schemas.microsoft.com/office/powerpoint/2010/main" val="1120345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fade">
                                      <p:cBhvr>
                                        <p:cTn id="23" dur="500"/>
                                        <p:tgtEl>
                                          <p:spTgt spid="5">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fade">
                                      <p:cBhvr>
                                        <p:cTn id="31" dur="500"/>
                                        <p:tgtEl>
                                          <p:spTgt spid="6">
                                            <p:txEl>
                                              <p:pRg st="0" end="0"/>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animEffect transition="in" filter="fade">
                                      <p:cBhvr>
                                        <p:cTn id="35"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noProof="0" dirty="0"/>
              <a:t>Primary Reason #1: Health Care Sector “Cost Disease”</a:t>
            </a:r>
          </a:p>
        </p:txBody>
      </p:sp>
      <p:sp>
        <p:nvSpPr>
          <p:cNvPr id="4" name="Content Placeholder 3"/>
          <p:cNvSpPr>
            <a:spLocks noGrp="1"/>
          </p:cNvSpPr>
          <p:nvPr>
            <p:ph sz="quarter" idx="13"/>
          </p:nvPr>
        </p:nvSpPr>
        <p:spPr>
          <a:xfrm>
            <a:off x="457199" y="1552574"/>
            <a:ext cx="8291689" cy="1820017"/>
          </a:xfrm>
        </p:spPr>
        <p:txBody>
          <a:bodyPr/>
          <a:lstStyle/>
          <a:p>
            <a:pPr marL="0" lvl="0" indent="0">
              <a:spcBef>
                <a:spcPts val="0"/>
              </a:spcBef>
              <a:buSzPts val="2200"/>
              <a:buNone/>
            </a:pPr>
            <a:r>
              <a:rPr lang="en-US" noProof="0" dirty="0">
                <a:solidFill>
                  <a:schemeClr val="tx1"/>
                </a:solidFill>
              </a:rPr>
              <a:t>Service providers (like health care providers) have not seen huge productivity gains like in manufacturing or farming.</a:t>
            </a:r>
          </a:p>
          <a:p>
            <a:pPr marL="255600"/>
            <a:r>
              <a:rPr lang="en-US" noProof="0" dirty="0">
                <a:solidFill>
                  <a:schemeClr val="tx1"/>
                </a:solidFill>
              </a:rPr>
              <a:t>Labor productivity in health care has risen less than half as much as in the economy as a whole</a:t>
            </a:r>
          </a:p>
        </p:txBody>
      </p:sp>
      <p:sp>
        <p:nvSpPr>
          <p:cNvPr id="5" name="Content Placeholder 4"/>
          <p:cNvSpPr>
            <a:spLocks noGrp="1"/>
          </p:cNvSpPr>
          <p:nvPr>
            <p:ph sz="quarter" idx="14"/>
          </p:nvPr>
        </p:nvSpPr>
        <p:spPr>
          <a:xfrm>
            <a:off x="457200" y="3467595"/>
            <a:ext cx="8232128" cy="1445599"/>
          </a:xfrm>
        </p:spPr>
        <p:txBody>
          <a:bodyPr/>
          <a:lstStyle/>
          <a:p>
            <a:pPr marL="0" lvl="0" indent="0">
              <a:buSzPts val="2200"/>
              <a:buNone/>
            </a:pPr>
            <a:r>
              <a:rPr lang="en-US" noProof="0" dirty="0">
                <a:solidFill>
                  <a:schemeClr val="tx1"/>
                </a:solidFill>
              </a:rPr>
              <a:t>But in order to keep workers, wages have risen in the service sector also—including health care, of course.</a:t>
            </a:r>
          </a:p>
          <a:p>
            <a:pPr marL="342900" indent="-342900">
              <a:buSzPts val="2200"/>
            </a:pPr>
            <a:r>
              <a:rPr lang="en-US" noProof="0" dirty="0">
                <a:solidFill>
                  <a:schemeClr val="tx1"/>
                </a:solidFill>
              </a:rPr>
              <a:t>This is known as the service sector “cost disease.”</a:t>
            </a:r>
          </a:p>
        </p:txBody>
      </p:sp>
    </p:spTree>
    <p:extLst>
      <p:ext uri="{BB962C8B-B14F-4D97-AF65-F5344CB8AC3E}">
        <p14:creationId xmlns:p14="http://schemas.microsoft.com/office/powerpoint/2010/main" val="2480600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noProof="0" dirty="0"/>
              <a:t>Primary Reason #2: Aging Population and Advances in Medical Technology</a:t>
            </a:r>
          </a:p>
        </p:txBody>
      </p:sp>
      <p:sp>
        <p:nvSpPr>
          <p:cNvPr id="4" name="Content Placeholder 3"/>
          <p:cNvSpPr>
            <a:spLocks noGrp="1"/>
          </p:cNvSpPr>
          <p:nvPr>
            <p:ph sz="quarter" idx="13"/>
          </p:nvPr>
        </p:nvSpPr>
        <p:spPr>
          <a:xfrm>
            <a:off x="457200" y="1552575"/>
            <a:ext cx="8065911" cy="2793648"/>
          </a:xfrm>
        </p:spPr>
        <p:txBody>
          <a:bodyPr/>
          <a:lstStyle/>
          <a:p>
            <a:pPr marL="0" lvl="0" indent="0">
              <a:spcBef>
                <a:spcPts val="600"/>
              </a:spcBef>
              <a:buSzPts val="2200"/>
              <a:buNone/>
            </a:pPr>
            <a:r>
              <a:rPr lang="en-US" sz="2400" noProof="0" dirty="0"/>
              <a:t>Older people require more health care, and as medical advances keep people alive longer and birth rates slow, the proportion of elderly people will rise.</a:t>
            </a:r>
          </a:p>
          <a:p>
            <a:pPr marL="342900" indent="-342900">
              <a:spcBef>
                <a:spcPts val="600"/>
              </a:spcBef>
              <a:buSzPts val="2200"/>
            </a:pPr>
            <a:r>
              <a:rPr lang="en-US" noProof="0" dirty="0"/>
              <a:t>The C</a:t>
            </a:r>
            <a:r>
              <a:rPr lang="en-US" sz="100" noProof="0" dirty="0"/>
              <a:t> </a:t>
            </a:r>
            <a:r>
              <a:rPr lang="en-US" noProof="0" dirty="0"/>
              <a:t>B</a:t>
            </a:r>
            <a:r>
              <a:rPr lang="en-US" sz="100" noProof="0" dirty="0"/>
              <a:t> </a:t>
            </a:r>
            <a:r>
              <a:rPr lang="en-US" noProof="0" dirty="0"/>
              <a:t>O estimates federal government spending on healthcare will rise from 5.7% of G</a:t>
            </a:r>
            <a:r>
              <a:rPr lang="en-US" sz="100" noProof="0" dirty="0"/>
              <a:t> </a:t>
            </a:r>
            <a:r>
              <a:rPr lang="en-US" noProof="0" dirty="0"/>
              <a:t>D</a:t>
            </a:r>
            <a:r>
              <a:rPr lang="en-US" sz="100" noProof="0" dirty="0"/>
              <a:t> </a:t>
            </a:r>
            <a:r>
              <a:rPr lang="en-US" noProof="0" dirty="0"/>
              <a:t>P in 2022 to 8.8% of G</a:t>
            </a:r>
            <a:r>
              <a:rPr lang="en-US" sz="100" noProof="0" dirty="0"/>
              <a:t> </a:t>
            </a:r>
            <a:r>
              <a:rPr lang="en-US" noProof="0" dirty="0"/>
              <a:t>D</a:t>
            </a:r>
            <a:r>
              <a:rPr lang="en-US" sz="100" noProof="0" dirty="0"/>
              <a:t> </a:t>
            </a:r>
            <a:r>
              <a:rPr lang="en-US" noProof="0" dirty="0"/>
              <a:t>P in 2052.</a:t>
            </a:r>
            <a:endParaRPr lang="en-US" sz="2400" noProof="0" dirty="0"/>
          </a:p>
        </p:txBody>
      </p:sp>
    </p:spTree>
    <p:extLst>
      <p:ext uri="{BB962C8B-B14F-4D97-AF65-F5344CB8AC3E}">
        <p14:creationId xmlns:p14="http://schemas.microsoft.com/office/powerpoint/2010/main" val="3090320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noProof="0" dirty="0"/>
              <a:t>Figure 5.7 The Effect of the Third-Party Payer System on the Demand for Medical Services</a:t>
            </a:r>
          </a:p>
        </p:txBody>
      </p:sp>
      <p:sp>
        <p:nvSpPr>
          <p:cNvPr id="6" name="Content Placeholder 5"/>
          <p:cNvSpPr>
            <a:spLocks noGrp="1"/>
          </p:cNvSpPr>
          <p:nvPr>
            <p:ph sz="quarter" idx="15"/>
          </p:nvPr>
        </p:nvSpPr>
        <p:spPr>
          <a:xfrm>
            <a:off x="457200" y="1558412"/>
            <a:ext cx="3188525" cy="4642363"/>
          </a:xfrm>
        </p:spPr>
        <p:txBody>
          <a:bodyPr/>
          <a:lstStyle/>
          <a:p>
            <a:pPr marL="0" lvl="0" indent="0">
              <a:spcBef>
                <a:spcPts val="600"/>
              </a:spcBef>
              <a:buSzPts val="2200"/>
              <a:buNone/>
            </a:pPr>
            <a:r>
              <a:rPr lang="en-US" sz="2000" b="1" noProof="0" dirty="0"/>
              <a:t>Primary reason #3</a:t>
            </a:r>
            <a:r>
              <a:rPr lang="en-US" sz="2000" noProof="0" dirty="0"/>
              <a:t> is the </a:t>
            </a:r>
            <a:r>
              <a:rPr lang="en-US" sz="2000" b="1" noProof="0" dirty="0"/>
              <a:t>distorted economic incentives</a:t>
            </a:r>
            <a:r>
              <a:rPr lang="en-US" sz="2000" i="1" noProof="0" dirty="0"/>
              <a:t> </a:t>
            </a:r>
            <a:r>
              <a:rPr lang="en-US" sz="2000" noProof="0" dirty="0"/>
              <a:t>in health care arising from insurance.</a:t>
            </a:r>
          </a:p>
          <a:p>
            <a:pPr marL="0" lvl="0" indent="0">
              <a:spcBef>
                <a:spcPts val="600"/>
              </a:spcBef>
              <a:buSzPts val="2200"/>
              <a:buNone/>
            </a:pPr>
            <a:r>
              <a:rPr lang="en-US" sz="2000" noProof="0" dirty="0"/>
              <a:t>The disconnect between service and payment means consumers have little reason to accept fewer services for lower cost.</a:t>
            </a:r>
          </a:p>
          <a:p>
            <a:pPr marL="0" lvl="0" indent="0">
              <a:spcBef>
                <a:spcPts val="600"/>
              </a:spcBef>
              <a:buSzPts val="2200"/>
              <a:buNone/>
            </a:pPr>
            <a:r>
              <a:rPr lang="en-US" sz="2000" noProof="0" dirty="0"/>
              <a:t>The overconsumption of health care (relative to efficient levels) creates a deadweight loss.</a:t>
            </a:r>
          </a:p>
        </p:txBody>
      </p:sp>
      <p:pic>
        <p:nvPicPr>
          <p:cNvPr id="3" name="Picture 2" descr="A graph depicts the effect of the third party payer system on the demand for medical services. For long description in Notes pane, press F6."/>
          <p:cNvPicPr>
            <a:picLocks noChangeAspect="1"/>
          </p:cNvPicPr>
          <p:nvPr/>
        </p:nvPicPr>
        <p:blipFill>
          <a:blip r:embed="rId3"/>
          <a:stretch>
            <a:fillRect/>
          </a:stretch>
        </p:blipFill>
        <p:spPr>
          <a:xfrm>
            <a:off x="3894929" y="1723877"/>
            <a:ext cx="4791871" cy="3493311"/>
          </a:xfrm>
          <a:prstGeom prst="rect">
            <a:avLst/>
          </a:prstGeom>
        </p:spPr>
      </p:pic>
    </p:spTree>
    <p:extLst>
      <p:ext uri="{BB962C8B-B14F-4D97-AF65-F5344CB8AC3E}">
        <p14:creationId xmlns:p14="http://schemas.microsoft.com/office/powerpoint/2010/main" val="667409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noProof="0" dirty="0"/>
              <a:t>Health Insurance Differs from Other Types of Insurance</a:t>
            </a:r>
          </a:p>
        </p:txBody>
      </p:sp>
      <p:sp>
        <p:nvSpPr>
          <p:cNvPr id="4" name="Content Placeholder 3"/>
          <p:cNvSpPr>
            <a:spLocks noGrp="1"/>
          </p:cNvSpPr>
          <p:nvPr>
            <p:ph sz="quarter" idx="13"/>
          </p:nvPr>
        </p:nvSpPr>
        <p:spPr>
          <a:xfrm>
            <a:off x="457200" y="1556327"/>
            <a:ext cx="8229600" cy="3704296"/>
          </a:xfrm>
        </p:spPr>
        <p:txBody>
          <a:bodyPr/>
          <a:lstStyle/>
          <a:p>
            <a:pPr marL="0" lvl="0" indent="0">
              <a:spcBef>
                <a:spcPts val="1200"/>
              </a:spcBef>
              <a:buSzPts val="2200"/>
              <a:buNone/>
            </a:pPr>
            <a:r>
              <a:rPr lang="en-US" noProof="0" dirty="0">
                <a:solidFill>
                  <a:schemeClr val="tx1"/>
                </a:solidFill>
              </a:rPr>
              <a:t>In most insurance markets, consumers transfer the risk of rare adverse events to the insurance company.</a:t>
            </a:r>
          </a:p>
          <a:p>
            <a:pPr marL="0" lvl="0" indent="0">
              <a:spcBef>
                <a:spcPts val="1200"/>
              </a:spcBef>
              <a:buSzPts val="2200"/>
              <a:buNone/>
            </a:pPr>
            <a:r>
              <a:rPr lang="en-US" noProof="0" dirty="0">
                <a:solidFill>
                  <a:schemeClr val="tx1"/>
                </a:solidFill>
              </a:rPr>
              <a:t>But in health insurance, the ‘events’ covered are often routine and predictable.</a:t>
            </a:r>
          </a:p>
          <a:p>
            <a:pPr marL="255600">
              <a:spcBef>
                <a:spcPts val="1200"/>
              </a:spcBef>
              <a:buSzPts val="2200"/>
            </a:pPr>
            <a:r>
              <a:rPr lang="en-US" noProof="0" dirty="0">
                <a:solidFill>
                  <a:schemeClr val="tx1"/>
                </a:solidFill>
              </a:rPr>
              <a:t>Early programs run by Blue Cross and Blue Shield in the 1930s and 1940s were sold as </a:t>
            </a:r>
            <a:r>
              <a:rPr lang="en-US" b="1" noProof="0" dirty="0">
                <a:solidFill>
                  <a:schemeClr val="tx1"/>
                </a:solidFill>
              </a:rPr>
              <a:t>prepaid medical care</a:t>
            </a:r>
            <a:r>
              <a:rPr lang="en-US" noProof="0" dirty="0">
                <a:solidFill>
                  <a:schemeClr val="tx1"/>
                </a:solidFill>
              </a:rPr>
              <a:t>.</a:t>
            </a:r>
          </a:p>
          <a:p>
            <a:pPr marL="255600">
              <a:spcBef>
                <a:spcPts val="1200"/>
              </a:spcBef>
              <a:buSzPts val="2200"/>
            </a:pPr>
            <a:r>
              <a:rPr lang="en-US" noProof="0" dirty="0">
                <a:solidFill>
                  <a:schemeClr val="tx1"/>
                </a:solidFill>
              </a:rPr>
              <a:t>The disconnect between payment and service encourages the overuse of health care services.</a:t>
            </a:r>
          </a:p>
        </p:txBody>
      </p:sp>
    </p:spTree>
    <p:extLst>
      <p:ext uri="{BB962C8B-B14F-4D97-AF65-F5344CB8AC3E}">
        <p14:creationId xmlns:p14="http://schemas.microsoft.com/office/powerpoint/2010/main" val="396123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noProof="0" dirty="0"/>
              <a:t>The Continuing Debate Over Health Care Policy</a:t>
            </a:r>
          </a:p>
        </p:txBody>
      </p:sp>
      <p:sp>
        <p:nvSpPr>
          <p:cNvPr id="4" name="Content Placeholder 3"/>
          <p:cNvSpPr>
            <a:spLocks noGrp="1"/>
          </p:cNvSpPr>
          <p:nvPr>
            <p:ph sz="quarter" idx="13"/>
          </p:nvPr>
        </p:nvSpPr>
        <p:spPr>
          <a:xfrm>
            <a:off x="457200" y="1556327"/>
            <a:ext cx="8229600" cy="2790042"/>
          </a:xfrm>
        </p:spPr>
        <p:txBody>
          <a:bodyPr/>
          <a:lstStyle/>
          <a:p>
            <a:pPr marL="0" lvl="0" indent="0">
              <a:spcBef>
                <a:spcPts val="0"/>
              </a:spcBef>
              <a:buSzPts val="2200"/>
              <a:buNone/>
            </a:pPr>
            <a:r>
              <a:rPr lang="en-US" noProof="0" dirty="0"/>
              <a:t>Extending health care coverage to be more universal has been attempted and rejected several times:</a:t>
            </a:r>
          </a:p>
          <a:p>
            <a:pPr marL="255600"/>
            <a:r>
              <a:rPr lang="en-US" noProof="0" dirty="0"/>
              <a:t>1945: President Harry Truman proposed </a:t>
            </a:r>
            <a:r>
              <a:rPr lang="en-US" b="1" noProof="0" dirty="0"/>
              <a:t>national health insurance</a:t>
            </a:r>
            <a:r>
              <a:rPr lang="en-US" i="1" noProof="0" dirty="0"/>
              <a:t>.</a:t>
            </a:r>
            <a:endParaRPr lang="en-US" noProof="0" dirty="0"/>
          </a:p>
          <a:p>
            <a:pPr marL="255600"/>
            <a:r>
              <a:rPr lang="en-US" noProof="0" dirty="0"/>
              <a:t>1993: President Bill Clinton proposed a universal public/private plan.</a:t>
            </a:r>
          </a:p>
        </p:txBody>
      </p:sp>
      <p:sp>
        <p:nvSpPr>
          <p:cNvPr id="5" name="Content Placeholder 4"/>
          <p:cNvSpPr>
            <a:spLocks noGrp="1"/>
          </p:cNvSpPr>
          <p:nvPr>
            <p:ph sz="quarter" idx="14"/>
          </p:nvPr>
        </p:nvSpPr>
        <p:spPr>
          <a:xfrm>
            <a:off x="457200" y="4476997"/>
            <a:ext cx="7114478" cy="558141"/>
          </a:xfrm>
        </p:spPr>
        <p:txBody>
          <a:bodyPr/>
          <a:lstStyle/>
          <a:p>
            <a:pPr marL="432" indent="0">
              <a:buNone/>
            </a:pPr>
            <a:r>
              <a:rPr lang="en-US" noProof="0" dirty="0"/>
              <a:t>Each time, Congress declined to enact the plans.</a:t>
            </a:r>
          </a:p>
        </p:txBody>
      </p:sp>
    </p:spTree>
    <p:extLst>
      <p:ext uri="{BB962C8B-B14F-4D97-AF65-F5344CB8AC3E}">
        <p14:creationId xmlns:p14="http://schemas.microsoft.com/office/powerpoint/2010/main" val="113950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The Affordable Care Act (2010)</a:t>
            </a:r>
          </a:p>
        </p:txBody>
      </p:sp>
      <p:sp>
        <p:nvSpPr>
          <p:cNvPr id="4" name="Content Placeholder 3"/>
          <p:cNvSpPr>
            <a:spLocks noGrp="1"/>
          </p:cNvSpPr>
          <p:nvPr>
            <p:ph sz="quarter" idx="13"/>
          </p:nvPr>
        </p:nvSpPr>
        <p:spPr>
          <a:xfrm>
            <a:off x="457200" y="1559397"/>
            <a:ext cx="8229600" cy="700477"/>
          </a:xfrm>
        </p:spPr>
        <p:txBody>
          <a:bodyPr/>
          <a:lstStyle/>
          <a:p>
            <a:pPr marL="0" lvl="0" indent="0">
              <a:spcBef>
                <a:spcPts val="0"/>
              </a:spcBef>
              <a:buSzPts val="2100"/>
              <a:buNone/>
            </a:pPr>
            <a:r>
              <a:rPr lang="en-US" sz="1800" noProof="0" dirty="0"/>
              <a:t>In 2009, President Barack Obama proposed significant health care reform in the form of the A</a:t>
            </a:r>
            <a:r>
              <a:rPr lang="en-US" sz="100" noProof="0" dirty="0"/>
              <a:t> </a:t>
            </a:r>
            <a:r>
              <a:rPr lang="en-US" sz="1800" noProof="0" dirty="0"/>
              <a:t>C</a:t>
            </a:r>
            <a:r>
              <a:rPr lang="en-US" sz="100" noProof="0" dirty="0"/>
              <a:t> </a:t>
            </a:r>
            <a:r>
              <a:rPr lang="en-US" sz="1800" noProof="0" dirty="0"/>
              <a:t>A; in March 2010, Congress approved the legislation.</a:t>
            </a:r>
          </a:p>
        </p:txBody>
      </p:sp>
      <p:sp>
        <p:nvSpPr>
          <p:cNvPr id="5" name="Content Placeholder 4"/>
          <p:cNvSpPr>
            <a:spLocks noGrp="1"/>
          </p:cNvSpPr>
          <p:nvPr>
            <p:ph sz="quarter" idx="14"/>
          </p:nvPr>
        </p:nvSpPr>
        <p:spPr>
          <a:xfrm>
            <a:off x="457200" y="2383467"/>
            <a:ext cx="8229600" cy="3836711"/>
          </a:xfrm>
        </p:spPr>
        <p:txBody>
          <a:bodyPr/>
          <a:lstStyle/>
          <a:p>
            <a:pPr marL="0" lvl="0" indent="0">
              <a:buSzPts val="2100"/>
              <a:buNone/>
            </a:pPr>
            <a:r>
              <a:rPr lang="en-US" sz="1800" noProof="0" dirty="0"/>
              <a:t>The A</a:t>
            </a:r>
            <a:r>
              <a:rPr lang="en-US" sz="100" noProof="0" dirty="0"/>
              <a:t> </a:t>
            </a:r>
            <a:r>
              <a:rPr lang="en-US" sz="1800" noProof="0" dirty="0"/>
              <a:t>C</a:t>
            </a:r>
            <a:r>
              <a:rPr lang="en-US" sz="100" noProof="0" dirty="0"/>
              <a:t> </a:t>
            </a:r>
            <a:r>
              <a:rPr lang="en-US" sz="1800" noProof="0" dirty="0"/>
              <a:t>A includes:</a:t>
            </a:r>
          </a:p>
          <a:p>
            <a:pPr marL="255600" lvl="0">
              <a:spcBef>
                <a:spcPts val="1200"/>
              </a:spcBef>
            </a:pPr>
            <a:r>
              <a:rPr lang="en-US" sz="1800" b="1" noProof="0" dirty="0"/>
              <a:t>Individual mandate</a:t>
            </a:r>
            <a:r>
              <a:rPr lang="en-US" sz="1800" i="1" noProof="0" dirty="0"/>
              <a:t> </a:t>
            </a:r>
            <a:r>
              <a:rPr lang="en-US" sz="1800" noProof="0" dirty="0"/>
              <a:t>to obtain health insurance (repealed by Congress in late 2017)</a:t>
            </a:r>
          </a:p>
          <a:p>
            <a:pPr marL="255600" lvl="0">
              <a:spcBef>
                <a:spcPts val="1200"/>
              </a:spcBef>
            </a:pPr>
            <a:r>
              <a:rPr lang="en-US" sz="1800" b="1" noProof="0" dirty="0"/>
              <a:t>State health insurance marketplaces</a:t>
            </a:r>
            <a:r>
              <a:rPr lang="en-US" sz="1800" i="1" noProof="0" dirty="0"/>
              <a:t> </a:t>
            </a:r>
            <a:r>
              <a:rPr lang="en-US" sz="1800" noProof="0" dirty="0"/>
              <a:t>to increase access to policies</a:t>
            </a:r>
          </a:p>
          <a:p>
            <a:pPr marL="255600" lvl="0">
              <a:spcBef>
                <a:spcPts val="1200"/>
              </a:spcBef>
            </a:pPr>
            <a:r>
              <a:rPr lang="en-US" sz="1800" b="1" noProof="0" dirty="0"/>
              <a:t>Employer mandate</a:t>
            </a:r>
            <a:r>
              <a:rPr lang="en-US" sz="1800" noProof="0" dirty="0"/>
              <a:t> for most firms to provide health insurance</a:t>
            </a:r>
          </a:p>
          <a:p>
            <a:pPr marL="255600" lvl="0">
              <a:spcBef>
                <a:spcPts val="1200"/>
              </a:spcBef>
            </a:pPr>
            <a:r>
              <a:rPr lang="en-US" sz="1800" b="1" noProof="0" dirty="0"/>
              <a:t>Regulation of health insurance</a:t>
            </a:r>
            <a:r>
              <a:rPr lang="en-US" sz="1800" noProof="0" dirty="0"/>
              <a:t> altering how health insurance companies can act</a:t>
            </a:r>
          </a:p>
          <a:p>
            <a:pPr marL="255600" lvl="0">
              <a:spcBef>
                <a:spcPts val="1200"/>
              </a:spcBef>
            </a:pPr>
            <a:r>
              <a:rPr lang="en-US" sz="1800" b="1" noProof="0" dirty="0"/>
              <a:t>Expansion of Medicaid eligibility</a:t>
            </a:r>
          </a:p>
          <a:p>
            <a:pPr marL="255600" lvl="0">
              <a:spcBef>
                <a:spcPts val="1200"/>
              </a:spcBef>
            </a:pPr>
            <a:r>
              <a:rPr lang="en-US" sz="1800" b="1" noProof="0" dirty="0"/>
              <a:t>Increased taxes</a:t>
            </a:r>
            <a:r>
              <a:rPr lang="en-US" sz="1800" noProof="0" dirty="0"/>
              <a:t> on high-income individuals, high-cost insurance plans, and some health care related industries</a:t>
            </a:r>
          </a:p>
        </p:txBody>
      </p:sp>
    </p:spTree>
    <p:extLst>
      <p:ext uri="{BB962C8B-B14F-4D97-AF65-F5344CB8AC3E}">
        <p14:creationId xmlns:p14="http://schemas.microsoft.com/office/powerpoint/2010/main" val="11349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fade">
                                      <p:cBhvr>
                                        <p:cTn id="23" dur="500"/>
                                        <p:tgtEl>
                                          <p:spTgt spid="5">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fade">
                                      <p:cBhvr>
                                        <p:cTn id="31" dur="500"/>
                                        <p:tgtEl>
                                          <p:spTgt spid="5">
                                            <p:txEl>
                                              <p:pRg st="5" end="5"/>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Market-Based Reforms</a:t>
            </a:r>
          </a:p>
        </p:txBody>
      </p:sp>
      <p:sp>
        <p:nvSpPr>
          <p:cNvPr id="3" name="Content Placeholder 2"/>
          <p:cNvSpPr>
            <a:spLocks noGrp="1"/>
          </p:cNvSpPr>
          <p:nvPr>
            <p:ph sz="quarter" idx="13"/>
          </p:nvPr>
        </p:nvSpPr>
        <p:spPr>
          <a:xfrm>
            <a:off x="457200" y="1554921"/>
            <a:ext cx="8232775" cy="4394618"/>
          </a:xfrm>
        </p:spPr>
        <p:txBody>
          <a:bodyPr/>
          <a:lstStyle/>
          <a:p>
            <a:pPr marL="0" lvl="0" indent="0">
              <a:buSzPts val="2200"/>
              <a:buNone/>
            </a:pPr>
            <a:r>
              <a:rPr lang="en-US" noProof="0" dirty="0"/>
              <a:t>Some economists and policymakers support </a:t>
            </a:r>
            <a:r>
              <a:rPr lang="en-US" b="1" noProof="0" dirty="0"/>
              <a:t>market-based reforms</a:t>
            </a:r>
            <a:r>
              <a:rPr lang="en-US" noProof="0" dirty="0"/>
              <a:t>, changes in the market for health care that would make it more like the markets for other goods and services.</a:t>
            </a:r>
          </a:p>
          <a:p>
            <a:pPr marL="0" indent="0">
              <a:buSzPts val="2200"/>
              <a:buNone/>
            </a:pPr>
            <a:r>
              <a:rPr lang="en-US" noProof="0" dirty="0"/>
              <a:t>For example, employer-based health insurance is tax-free, encouraging its use in compensation packages. This tax break was worth about $225 billion in 2022; removing it would discourage high-coverage employer-based insurance, reducing spending on these programs by 33%.</a:t>
            </a:r>
          </a:p>
        </p:txBody>
      </p:sp>
    </p:spTree>
    <p:extLst>
      <p:ext uri="{BB962C8B-B14F-4D97-AF65-F5344CB8AC3E}">
        <p14:creationId xmlns:p14="http://schemas.microsoft.com/office/powerpoint/2010/main" val="415030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76201"/>
            <a:ext cx="7563395" cy="1236450"/>
          </a:xfrm>
        </p:spPr>
        <p:txBody>
          <a:bodyPr/>
          <a:lstStyle/>
          <a:p>
            <a:r>
              <a:rPr lang="en-US" sz="2400" noProof="0" dirty="0"/>
              <a:t>Apply the Concept: Should Congress Increase the Federal Government’s Role in Providing Health Care? </a:t>
            </a:r>
            <a:r>
              <a:rPr lang="en-US" sz="2000" b="0" noProof="0" dirty="0"/>
              <a:t>(1 of 3)</a:t>
            </a:r>
            <a:endParaRPr lang="en-US" sz="2000" noProof="0" dirty="0"/>
          </a:p>
        </p:txBody>
      </p:sp>
      <p:sp>
        <p:nvSpPr>
          <p:cNvPr id="3" name="Content Placeholder 2"/>
          <p:cNvSpPr>
            <a:spLocks noGrp="1"/>
          </p:cNvSpPr>
          <p:nvPr>
            <p:ph sz="quarter" idx="13"/>
          </p:nvPr>
        </p:nvSpPr>
        <p:spPr/>
        <p:txBody>
          <a:bodyPr/>
          <a:lstStyle/>
          <a:p>
            <a:pPr marL="0" lvl="0" indent="0">
              <a:buSzPts val="2200"/>
              <a:buNone/>
            </a:pPr>
            <a:r>
              <a:rPr lang="en-US" noProof="0" dirty="0"/>
              <a:t>A “Medicare for All” (M</a:t>
            </a:r>
            <a:r>
              <a:rPr lang="en-US" sz="100" noProof="0" dirty="0"/>
              <a:t> </a:t>
            </a:r>
            <a:r>
              <a:rPr lang="en-US" noProof="0" dirty="0"/>
              <a:t>F</a:t>
            </a:r>
            <a:r>
              <a:rPr lang="en-US" sz="100" noProof="0" dirty="0"/>
              <a:t> </a:t>
            </a:r>
            <a:r>
              <a:rPr lang="en-US" noProof="0" dirty="0"/>
              <a:t>A) program would change U.S. health care to a </a:t>
            </a:r>
            <a:r>
              <a:rPr lang="en-US" b="1" noProof="0" dirty="0"/>
              <a:t>single-payer plan </a:t>
            </a:r>
            <a:r>
              <a:rPr lang="en-US" noProof="0" dirty="0"/>
              <a:t>(as in Canada).</a:t>
            </a:r>
          </a:p>
          <a:p>
            <a:pPr marL="0" lvl="0" indent="0">
              <a:buSzPts val="2200"/>
              <a:buNone/>
            </a:pPr>
            <a:r>
              <a:rPr lang="en-US" noProof="0" dirty="0"/>
              <a:t>Supporters see the following advantages:</a:t>
            </a:r>
          </a:p>
          <a:p>
            <a:pPr marL="255600"/>
            <a:r>
              <a:rPr lang="en-US" noProof="0" dirty="0"/>
              <a:t>Universal coverage</a:t>
            </a:r>
          </a:p>
          <a:p>
            <a:pPr marL="255600"/>
            <a:r>
              <a:rPr lang="en-US" noProof="0" dirty="0"/>
              <a:t>Less paperwork for patients</a:t>
            </a:r>
          </a:p>
          <a:p>
            <a:pPr marL="255600"/>
            <a:r>
              <a:rPr lang="en-US" noProof="0" dirty="0"/>
              <a:t>Less paperwork for administrators</a:t>
            </a:r>
          </a:p>
          <a:p>
            <a:pPr marL="255600">
              <a:spcAft>
                <a:spcPts val="1200"/>
              </a:spcAft>
            </a:pPr>
            <a:r>
              <a:rPr lang="en-US" noProof="0" dirty="0"/>
              <a:t>Cost savings due to the bargaining power of the government</a:t>
            </a:r>
          </a:p>
        </p:txBody>
      </p:sp>
    </p:spTree>
    <p:extLst>
      <p:ext uri="{BB962C8B-B14F-4D97-AF65-F5344CB8AC3E}">
        <p14:creationId xmlns:p14="http://schemas.microsoft.com/office/powerpoint/2010/main" val="242564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963"/>
            <a:ext cx="7707086" cy="1231687"/>
          </a:xfrm>
        </p:spPr>
        <p:txBody>
          <a:bodyPr/>
          <a:lstStyle/>
          <a:p>
            <a:r>
              <a:rPr lang="en-US" sz="2400" noProof="0" dirty="0"/>
              <a:t>Apply the Concept: Should Congress Increase the Federal Government’s Role in Providing Health Care? </a:t>
            </a:r>
            <a:r>
              <a:rPr lang="en-US" sz="2000" b="0" noProof="0" dirty="0"/>
              <a:t>(2 of 3)</a:t>
            </a:r>
            <a:endParaRPr lang="en-US" sz="2000" noProof="0" dirty="0"/>
          </a:p>
        </p:txBody>
      </p:sp>
      <p:sp>
        <p:nvSpPr>
          <p:cNvPr id="4" name="Content Placeholder 3"/>
          <p:cNvSpPr>
            <a:spLocks noGrp="1"/>
          </p:cNvSpPr>
          <p:nvPr>
            <p:ph sz="quarter" idx="13"/>
          </p:nvPr>
        </p:nvSpPr>
        <p:spPr>
          <a:xfrm>
            <a:off x="457200" y="1556326"/>
            <a:ext cx="8229600" cy="2467033"/>
          </a:xfrm>
        </p:spPr>
        <p:txBody>
          <a:bodyPr/>
          <a:lstStyle/>
          <a:p>
            <a:pPr marL="0" lvl="0" indent="0">
              <a:spcBef>
                <a:spcPts val="0"/>
              </a:spcBef>
              <a:buSzPts val="2200"/>
              <a:buNone/>
            </a:pPr>
            <a:r>
              <a:rPr lang="en-US" sz="2000" noProof="0" dirty="0"/>
              <a:t>Opponents of M</a:t>
            </a:r>
            <a:r>
              <a:rPr lang="en-US" sz="100" noProof="0" dirty="0"/>
              <a:t> </a:t>
            </a:r>
            <a:r>
              <a:rPr lang="en-US" sz="2000" noProof="0" dirty="0"/>
              <a:t>F</a:t>
            </a:r>
            <a:r>
              <a:rPr lang="en-US" sz="100" noProof="0" dirty="0"/>
              <a:t> </a:t>
            </a:r>
            <a:r>
              <a:rPr lang="en-US" sz="2000" noProof="0" dirty="0"/>
              <a:t>A see the following drawbacks:</a:t>
            </a:r>
          </a:p>
          <a:p>
            <a:pPr marL="255600"/>
            <a:r>
              <a:rPr lang="en-US" sz="2000" noProof="0" dirty="0"/>
              <a:t>Very high cost</a:t>
            </a:r>
          </a:p>
          <a:p>
            <a:pPr marL="255600"/>
            <a:r>
              <a:rPr lang="en-US" sz="2000" noProof="0" dirty="0"/>
              <a:t>Reduced flexibility</a:t>
            </a:r>
          </a:p>
          <a:p>
            <a:pPr marL="255600"/>
            <a:r>
              <a:rPr lang="en-US" sz="2000" noProof="0" dirty="0"/>
              <a:t>Reduced medical innovation</a:t>
            </a:r>
          </a:p>
          <a:p>
            <a:pPr marL="255600"/>
            <a:r>
              <a:rPr lang="en-US" sz="2000" noProof="0" dirty="0"/>
              <a:t>Increased moral hazard problems</a:t>
            </a:r>
          </a:p>
        </p:txBody>
      </p:sp>
      <p:sp>
        <p:nvSpPr>
          <p:cNvPr id="5" name="Content Placeholder 4"/>
          <p:cNvSpPr>
            <a:spLocks noGrp="1"/>
          </p:cNvSpPr>
          <p:nvPr>
            <p:ph sz="quarter" idx="14"/>
          </p:nvPr>
        </p:nvSpPr>
        <p:spPr>
          <a:xfrm>
            <a:off x="457200" y="4159777"/>
            <a:ext cx="8085909" cy="1439512"/>
          </a:xfrm>
        </p:spPr>
        <p:txBody>
          <a:bodyPr/>
          <a:lstStyle/>
          <a:p>
            <a:pPr marL="0" lvl="0" indent="0">
              <a:spcBef>
                <a:spcPts val="1200"/>
              </a:spcBef>
              <a:buSzPts val="2200"/>
              <a:buNone/>
            </a:pPr>
            <a:r>
              <a:rPr lang="en-US" sz="2000" noProof="0" dirty="0"/>
              <a:t>Such a dramatic change as M</a:t>
            </a:r>
            <a:r>
              <a:rPr lang="en-US" sz="100" noProof="0" dirty="0"/>
              <a:t> </a:t>
            </a:r>
            <a:r>
              <a:rPr lang="en-US" sz="2000" noProof="0" dirty="0"/>
              <a:t>F</a:t>
            </a:r>
            <a:r>
              <a:rPr lang="en-US" sz="100" noProof="0" dirty="0"/>
              <a:t> </a:t>
            </a:r>
            <a:r>
              <a:rPr lang="en-US" sz="2000" noProof="0" dirty="0"/>
              <a:t>A seems unlikely to be enacted soon; in surveys, many people dislike the likely outcomes of higher taxes and potential delays in treatment enough to convince them M</a:t>
            </a:r>
            <a:r>
              <a:rPr lang="en-US" sz="100" noProof="0" dirty="0"/>
              <a:t> </a:t>
            </a:r>
            <a:r>
              <a:rPr lang="en-US" sz="2000" noProof="0" dirty="0"/>
              <a:t>F</a:t>
            </a:r>
            <a:r>
              <a:rPr lang="en-US" sz="100" noProof="0" dirty="0"/>
              <a:t> </a:t>
            </a:r>
            <a:r>
              <a:rPr lang="en-US" sz="2000" noProof="0" dirty="0"/>
              <a:t>A is a bad idea.</a:t>
            </a:r>
          </a:p>
        </p:txBody>
      </p:sp>
    </p:spTree>
    <p:extLst>
      <p:ext uri="{BB962C8B-B14F-4D97-AF65-F5344CB8AC3E}">
        <p14:creationId xmlns:p14="http://schemas.microsoft.com/office/powerpoint/2010/main" val="1958678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963"/>
            <a:ext cx="7707086" cy="1231687"/>
          </a:xfrm>
        </p:spPr>
        <p:txBody>
          <a:bodyPr/>
          <a:lstStyle/>
          <a:p>
            <a:r>
              <a:rPr lang="en-US" sz="2400" noProof="0" dirty="0"/>
              <a:t>Apply the Concept: Should Congress Increase the Federal Government’s Role in Providing Health Care? </a:t>
            </a:r>
            <a:r>
              <a:rPr lang="en-US" sz="2000" b="0" noProof="0" dirty="0"/>
              <a:t>(3 of 3)</a:t>
            </a:r>
            <a:endParaRPr lang="en-US" sz="2000" noProof="0" dirty="0"/>
          </a:p>
        </p:txBody>
      </p:sp>
      <p:sp>
        <p:nvSpPr>
          <p:cNvPr id="4" name="Content Placeholder 3"/>
          <p:cNvSpPr>
            <a:spLocks noGrp="1"/>
          </p:cNvSpPr>
          <p:nvPr>
            <p:ph sz="quarter" idx="13"/>
          </p:nvPr>
        </p:nvSpPr>
        <p:spPr>
          <a:xfrm>
            <a:off x="457200" y="1556326"/>
            <a:ext cx="8229600" cy="3049541"/>
          </a:xfrm>
        </p:spPr>
        <p:txBody>
          <a:bodyPr/>
          <a:lstStyle/>
          <a:p>
            <a:pPr marL="0" lvl="0" indent="0">
              <a:spcBef>
                <a:spcPts val="1200"/>
              </a:spcBef>
              <a:buSzPts val="2200"/>
              <a:buNone/>
            </a:pPr>
            <a:r>
              <a:rPr lang="en-US" sz="2000" noProof="0" dirty="0"/>
              <a:t>President Joe Biden has proposed another alternative: a </a:t>
            </a:r>
            <a:r>
              <a:rPr lang="en-US" sz="2000" b="1" noProof="0" dirty="0"/>
              <a:t>public option</a:t>
            </a:r>
            <a:r>
              <a:rPr lang="en-US" sz="2000" noProof="0" dirty="0"/>
              <a:t> for health insurance, to compete with employer-based insurance; along with lowering the age for Medicare eligibility from 65 to 60.</a:t>
            </a:r>
          </a:p>
          <a:p>
            <a:pPr marL="0" lvl="0" indent="0">
              <a:spcBef>
                <a:spcPts val="1200"/>
              </a:spcBef>
              <a:buSzPts val="2200"/>
              <a:buNone/>
            </a:pPr>
            <a:r>
              <a:rPr lang="en-US" sz="2000" noProof="0" dirty="0"/>
              <a:t>Premiums would likely be lower with a public option; critics fear this would destroy private insurance companies, resulting in an outcome essentially like M</a:t>
            </a:r>
            <a:r>
              <a:rPr lang="en-US" sz="100" noProof="0" dirty="0"/>
              <a:t> </a:t>
            </a:r>
            <a:r>
              <a:rPr lang="en-US" sz="2000" noProof="0" dirty="0"/>
              <a:t>F</a:t>
            </a:r>
            <a:r>
              <a:rPr lang="en-US" sz="100" noProof="0" dirty="0"/>
              <a:t> </a:t>
            </a:r>
            <a:r>
              <a:rPr lang="en-US" sz="2000" noProof="0" dirty="0"/>
              <a:t>A.</a:t>
            </a:r>
          </a:p>
          <a:p>
            <a:pPr marL="0" lvl="0" indent="0">
              <a:spcBef>
                <a:spcPts val="1200"/>
              </a:spcBef>
              <a:buSzPts val="2200"/>
              <a:buNone/>
            </a:pPr>
            <a:r>
              <a:rPr lang="en-US" sz="2000" noProof="0" dirty="0"/>
              <a:t>As of late 2023, it appears unlikely that Congress will pass legislation enacting either M</a:t>
            </a:r>
            <a:r>
              <a:rPr lang="en-US" sz="100" noProof="0" dirty="0"/>
              <a:t> </a:t>
            </a:r>
            <a:r>
              <a:rPr lang="en-US" sz="2000" noProof="0" dirty="0"/>
              <a:t>F</a:t>
            </a:r>
            <a:r>
              <a:rPr lang="en-US" sz="100" noProof="0" dirty="0"/>
              <a:t> </a:t>
            </a:r>
            <a:r>
              <a:rPr lang="en-US" sz="2000" noProof="0" dirty="0"/>
              <a:t>A or a public option.</a:t>
            </a:r>
          </a:p>
        </p:txBody>
      </p:sp>
    </p:spTree>
    <p:extLst>
      <p:ext uri="{BB962C8B-B14F-4D97-AF65-F5344CB8AC3E}">
        <p14:creationId xmlns:p14="http://schemas.microsoft.com/office/powerpoint/2010/main" val="308988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noProof="0" dirty="0"/>
              <a:t>Table 5.1 Health in the United States, 1850 and Today</a:t>
            </a:r>
          </a:p>
        </p:txBody>
      </p:sp>
      <p:graphicFrame>
        <p:nvGraphicFramePr>
          <p:cNvPr id="4" name="Table 3"/>
          <p:cNvGraphicFramePr>
            <a:graphicFrameLocks noGrp="1"/>
          </p:cNvGraphicFramePr>
          <p:nvPr>
            <p:extLst>
              <p:ext uri="{D42A27DB-BD31-4B8C-83A1-F6EECF244321}">
                <p14:modId xmlns:p14="http://schemas.microsoft.com/office/powerpoint/2010/main" val="1397674062"/>
              </p:ext>
            </p:extLst>
          </p:nvPr>
        </p:nvGraphicFramePr>
        <p:xfrm>
          <a:off x="539750" y="1610581"/>
          <a:ext cx="8147049" cy="1519433"/>
        </p:xfrm>
        <a:graphic>
          <a:graphicData uri="http://schemas.openxmlformats.org/drawingml/2006/table">
            <a:tbl>
              <a:tblPr firstRow="1" bandRow="1">
                <a:tableStyleId>{2D5ABB26-0587-4C30-8999-92F81FD0307C}</a:tableStyleId>
              </a:tblPr>
              <a:tblGrid>
                <a:gridCol w="2715683">
                  <a:extLst>
                    <a:ext uri="{9D8B030D-6E8A-4147-A177-3AD203B41FA5}">
                      <a16:colId xmlns:a16="http://schemas.microsoft.com/office/drawing/2014/main" val="348114511"/>
                    </a:ext>
                  </a:extLst>
                </a:gridCol>
                <a:gridCol w="2715683">
                  <a:extLst>
                    <a:ext uri="{9D8B030D-6E8A-4147-A177-3AD203B41FA5}">
                      <a16:colId xmlns:a16="http://schemas.microsoft.com/office/drawing/2014/main" val="2880512610"/>
                    </a:ext>
                  </a:extLst>
                </a:gridCol>
                <a:gridCol w="2715683">
                  <a:extLst>
                    <a:ext uri="{9D8B030D-6E8A-4147-A177-3AD203B41FA5}">
                      <a16:colId xmlns:a16="http://schemas.microsoft.com/office/drawing/2014/main" val="1036072580"/>
                    </a:ext>
                  </a:extLst>
                </a:gridCol>
              </a:tblGrid>
              <a:tr h="269991">
                <a:tc>
                  <a:txBody>
                    <a:bodyPr/>
                    <a:lstStyle/>
                    <a:p>
                      <a:r>
                        <a:rPr lang="en-US" sz="1400" b="1" i="0" u="none" strike="noStrike" cap="none" baseline="0" noProof="0" dirty="0">
                          <a:solidFill>
                            <a:schemeClr val="tx1"/>
                          </a:solidFill>
                          <a:latin typeface="+mn-lt"/>
                          <a:ea typeface="+mn-ea"/>
                          <a:cs typeface="+mn-cs"/>
                          <a:sym typeface="Arial"/>
                        </a:rPr>
                        <a:t>Variable</a:t>
                      </a:r>
                      <a:endParaRPr lang="en-US"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cap="none" baseline="0" noProof="0" dirty="0">
                          <a:solidFill>
                            <a:schemeClr val="tx1"/>
                          </a:solidFill>
                          <a:latin typeface="+mn-lt"/>
                          <a:ea typeface="+mn-ea"/>
                          <a:cs typeface="+mn-cs"/>
                          <a:sym typeface="Arial"/>
                        </a:rPr>
                        <a:t>1850</a:t>
                      </a:r>
                      <a:endParaRPr lang="en-US"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i="0" u="none" strike="noStrike" cap="none" baseline="0" noProof="0" dirty="0">
                          <a:solidFill>
                            <a:schemeClr val="tx1"/>
                          </a:solidFill>
                          <a:latin typeface="+mn-lt"/>
                          <a:ea typeface="+mn-ea"/>
                          <a:cs typeface="+mn-cs"/>
                          <a:sym typeface="Arial"/>
                        </a:rPr>
                        <a:t>Today</a:t>
                      </a:r>
                      <a:endParaRPr lang="en-US"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5959251"/>
                  </a:ext>
                </a:extLst>
              </a:tr>
              <a:tr h="269991">
                <a:tc>
                  <a:txBody>
                    <a:bodyPr/>
                    <a:lstStyle/>
                    <a:p>
                      <a:r>
                        <a:rPr lang="en-US" sz="1400" b="0" i="0" u="none" strike="noStrike" cap="none" baseline="0" noProof="0" dirty="0">
                          <a:solidFill>
                            <a:schemeClr val="tx1"/>
                          </a:solidFill>
                          <a:latin typeface="+mn-lt"/>
                          <a:ea typeface="+mn-ea"/>
                          <a:cs typeface="+mn-cs"/>
                          <a:sym typeface="Arial"/>
                        </a:rPr>
                        <a:t>Life expectancy at birth</a:t>
                      </a:r>
                      <a:endParaRPr lang="en-US"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baseline="0" noProof="0" dirty="0">
                          <a:solidFill>
                            <a:schemeClr val="tx1"/>
                          </a:solidFill>
                          <a:latin typeface="+mn-lt"/>
                          <a:ea typeface="+mn-ea"/>
                          <a:cs typeface="+mn-cs"/>
                          <a:sym typeface="Arial"/>
                        </a:rPr>
                        <a:t>38.3 years</a:t>
                      </a:r>
                      <a:endParaRPr lang="en-US"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baseline="0" noProof="0" dirty="0">
                          <a:solidFill>
                            <a:schemeClr val="tx1"/>
                          </a:solidFill>
                          <a:latin typeface="+mn-lt"/>
                          <a:ea typeface="+mn-ea"/>
                          <a:cs typeface="+mn-cs"/>
                          <a:sym typeface="Arial"/>
                        </a:rPr>
                        <a:t>76.1 years</a:t>
                      </a:r>
                      <a:endParaRPr lang="en-US"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3136275"/>
                  </a:ext>
                </a:extLst>
              </a:tr>
              <a:tr h="377248">
                <a:tc>
                  <a:txBody>
                    <a:bodyPr/>
                    <a:lstStyle/>
                    <a:p>
                      <a:r>
                        <a:rPr lang="en-US" sz="1400" b="0" i="0" u="none" strike="noStrike" cap="none" baseline="0" noProof="0" dirty="0">
                          <a:solidFill>
                            <a:schemeClr val="tx1"/>
                          </a:solidFill>
                          <a:latin typeface="+mn-lt"/>
                          <a:ea typeface="+mn-ea"/>
                          <a:cs typeface="+mn-cs"/>
                          <a:sym typeface="Arial"/>
                        </a:rPr>
                        <a:t>Average height (adult males)</a:t>
                      </a:r>
                      <a:endParaRPr lang="en-US"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baseline="0" noProof="0" dirty="0">
                          <a:solidFill>
                            <a:schemeClr val="tx1"/>
                          </a:solidFill>
                          <a:latin typeface="+mn-lt"/>
                          <a:ea typeface="+mn-ea"/>
                          <a:cs typeface="+mn-cs"/>
                          <a:sym typeface="Arial"/>
                        </a:rPr>
                        <a:t>5’5’’</a:t>
                      </a:r>
                      <a:endParaRPr lang="en-US"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8910466"/>
                  </a:ext>
                </a:extLst>
              </a:tr>
              <a:tr h="532585">
                <a:tc>
                  <a:txBody>
                    <a:bodyPr/>
                    <a:lstStyle/>
                    <a:p>
                      <a:r>
                        <a:rPr lang="en-US" sz="1400" b="0" i="0" u="none" strike="noStrike" cap="none" baseline="0" noProof="0" dirty="0">
                          <a:solidFill>
                            <a:schemeClr val="tx1"/>
                          </a:solidFill>
                          <a:latin typeface="+mn-lt"/>
                          <a:ea typeface="+mn-ea"/>
                          <a:cs typeface="+mn-cs"/>
                          <a:sym typeface="Arial"/>
                        </a:rPr>
                        <a:t>Infant mortality (death of a child under 1 year of age)</a:t>
                      </a:r>
                      <a:endParaRPr lang="en-US"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baseline="0" noProof="0" dirty="0">
                          <a:solidFill>
                            <a:schemeClr val="tx1"/>
                          </a:solidFill>
                          <a:latin typeface="+mn-lt"/>
                          <a:ea typeface="+mn-ea"/>
                          <a:cs typeface="+mn-cs"/>
                          <a:sym typeface="Arial"/>
                        </a:rPr>
                        <a:t>228.9 per 1,000 live births</a:t>
                      </a:r>
                      <a:endParaRPr lang="en-US"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i="0" u="none" strike="noStrike" cap="none" baseline="0" noProof="0" dirty="0">
                          <a:solidFill>
                            <a:schemeClr val="tx1"/>
                          </a:solidFill>
                          <a:latin typeface="+mn-lt"/>
                          <a:ea typeface="+mn-ea"/>
                          <a:cs typeface="+mn-cs"/>
                          <a:sym typeface="Arial"/>
                        </a:rPr>
                        <a:t>5.4 per 1,000 live births</a:t>
                      </a:r>
                      <a:endParaRPr lang="en-US" noProof="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7438104"/>
                  </a:ext>
                </a:extLst>
              </a:tr>
            </a:tbl>
          </a:graphicData>
        </a:graphic>
      </p:graphicFrame>
      <p:sp>
        <p:nvSpPr>
          <p:cNvPr id="5" name="Content Placeholder 4"/>
          <p:cNvSpPr>
            <a:spLocks noGrp="1"/>
          </p:cNvSpPr>
          <p:nvPr>
            <p:ph sz="quarter" idx="14"/>
          </p:nvPr>
        </p:nvSpPr>
        <p:spPr>
          <a:xfrm>
            <a:off x="457200" y="3280228"/>
            <a:ext cx="8229600" cy="3006271"/>
          </a:xfrm>
        </p:spPr>
        <p:txBody>
          <a:bodyPr/>
          <a:lstStyle/>
          <a:p>
            <a:pPr marL="0" lvl="0" indent="0">
              <a:spcBef>
                <a:spcPts val="600"/>
              </a:spcBef>
              <a:buSzPts val="2200"/>
              <a:buNone/>
            </a:pPr>
            <a:r>
              <a:rPr lang="en-US" sz="2000" noProof="0" dirty="0"/>
              <a:t>The last couple of centuries have brought incredible advances in health outcomes for Americans.</a:t>
            </a:r>
          </a:p>
          <a:p>
            <a:pPr marL="0" lvl="0" indent="0">
              <a:spcBef>
                <a:spcPts val="600"/>
              </a:spcBef>
              <a:buSzPts val="2200"/>
              <a:buNone/>
            </a:pPr>
            <a:r>
              <a:rPr lang="en-US" sz="2000" noProof="0" dirty="0"/>
              <a:t>Explanations:</a:t>
            </a:r>
          </a:p>
          <a:p>
            <a:pPr marL="255600"/>
            <a:r>
              <a:rPr lang="en-US" sz="2000" noProof="0" dirty="0"/>
              <a:t>Improvements in nutrition</a:t>
            </a:r>
          </a:p>
          <a:p>
            <a:pPr marL="255600"/>
            <a:r>
              <a:rPr lang="en-US" sz="2000" noProof="0" dirty="0"/>
              <a:t>Public health movement (late 19</a:t>
            </a:r>
            <a:r>
              <a:rPr lang="en-US" sz="2000" baseline="30000" noProof="0" dirty="0"/>
              <a:t>th</a:t>
            </a:r>
            <a:r>
              <a:rPr lang="en-US" sz="2000" noProof="0" dirty="0"/>
              <a:t>, early 20</a:t>
            </a:r>
            <a:r>
              <a:rPr lang="en-US" sz="2000" baseline="30000" noProof="0" dirty="0"/>
              <a:t>th</a:t>
            </a:r>
            <a:r>
              <a:rPr lang="en-US" sz="2000" noProof="0" dirty="0"/>
              <a:t> century)</a:t>
            </a:r>
          </a:p>
          <a:p>
            <a:pPr marL="741600" lvl="1"/>
            <a:r>
              <a:rPr lang="en-US" sz="2000" noProof="0" dirty="0"/>
              <a:t>Improvements in sanitation, food distribution, etc.</a:t>
            </a:r>
          </a:p>
          <a:p>
            <a:pPr marL="255600"/>
            <a:r>
              <a:rPr lang="en-US" sz="2000" noProof="0" dirty="0"/>
              <a:t>Feedback loop: better health to higher incomes to better health</a:t>
            </a:r>
          </a:p>
        </p:txBody>
      </p:sp>
    </p:spTree>
    <p:extLst>
      <p:ext uri="{BB962C8B-B14F-4D97-AF65-F5344CB8AC3E}">
        <p14:creationId xmlns:p14="http://schemas.microsoft.com/office/powerpoint/2010/main" val="392236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fade">
                                      <p:cBhvr>
                                        <p:cTn id="23" dur="500"/>
                                        <p:tgtEl>
                                          <p:spTgt spid="5">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fade">
                                      <p:cBhvr>
                                        <p:cTn id="31"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Conclusions About Health Care</a:t>
            </a:r>
          </a:p>
        </p:txBody>
      </p:sp>
      <p:sp>
        <p:nvSpPr>
          <p:cNvPr id="4" name="Content Placeholder 3"/>
          <p:cNvSpPr>
            <a:spLocks noGrp="1"/>
          </p:cNvSpPr>
          <p:nvPr>
            <p:ph sz="quarter" idx="13"/>
          </p:nvPr>
        </p:nvSpPr>
        <p:spPr>
          <a:xfrm>
            <a:off x="457200" y="1556327"/>
            <a:ext cx="8229600" cy="3134426"/>
          </a:xfrm>
        </p:spPr>
        <p:txBody>
          <a:bodyPr/>
          <a:lstStyle/>
          <a:p>
            <a:pPr marL="0" lvl="0" indent="0">
              <a:spcBef>
                <a:spcPts val="0"/>
              </a:spcBef>
              <a:buSzPts val="2200"/>
              <a:buNone/>
            </a:pPr>
            <a:r>
              <a:rPr lang="en-US" noProof="0" dirty="0"/>
              <a:t>With health care expenditure projected to consume almost 20 percent of national income by 2030, we must find a way to control costs.</a:t>
            </a:r>
          </a:p>
          <a:p>
            <a:pPr marL="255600"/>
            <a:r>
              <a:rPr lang="en-US" noProof="0" dirty="0"/>
              <a:t>Are people willing to accept service reductions in exchange for cost reductions?</a:t>
            </a:r>
          </a:p>
          <a:p>
            <a:pPr marL="255600"/>
            <a:r>
              <a:rPr lang="en-US" noProof="0" dirty="0"/>
              <a:t>Or can we find a way to reduce costs without giving up the quality and/or quantity of health care consumed?</a:t>
            </a:r>
          </a:p>
        </p:txBody>
      </p:sp>
      <p:sp>
        <p:nvSpPr>
          <p:cNvPr id="5" name="Content Placeholder 4"/>
          <p:cNvSpPr>
            <a:spLocks noGrp="1"/>
          </p:cNvSpPr>
          <p:nvPr>
            <p:ph sz="quarter" idx="14"/>
          </p:nvPr>
        </p:nvSpPr>
        <p:spPr>
          <a:xfrm>
            <a:off x="457200" y="4809506"/>
            <a:ext cx="8229600" cy="950026"/>
          </a:xfrm>
        </p:spPr>
        <p:txBody>
          <a:bodyPr/>
          <a:lstStyle/>
          <a:p>
            <a:pPr marL="432" indent="0">
              <a:buNone/>
            </a:pPr>
            <a:r>
              <a:rPr lang="en-US" noProof="0" dirty="0"/>
              <a:t>Health care policy is sure to remain a topic of heated debate.</a:t>
            </a:r>
          </a:p>
        </p:txBody>
      </p:sp>
    </p:spTree>
    <p:extLst>
      <p:ext uri="{BB962C8B-B14F-4D97-AF65-F5344CB8AC3E}">
        <p14:creationId xmlns:p14="http://schemas.microsoft.com/office/powerpoint/2010/main" val="274003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noProof="0"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noProof="0" dirty="0"/>
              <a:t>This work is protected by United States copyright laws and is</a:t>
            </a:r>
            <a:r>
              <a:rPr lang="en-US" b="1" baseline="0" noProof="0" dirty="0"/>
              <a:t> </a:t>
            </a:r>
            <a:r>
              <a:rPr lang="en-US" b="1" noProof="0"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noProof="0" dirty="0"/>
              <a:t>Figure 5.1 The Improving Health of the U.S. Population </a:t>
            </a:r>
            <a:r>
              <a:rPr lang="en-US" sz="2000" b="0" noProof="0" dirty="0"/>
              <a:t>(1 of 2)</a:t>
            </a:r>
            <a:endParaRPr lang="en-US" sz="2000" noProof="0" dirty="0"/>
          </a:p>
        </p:txBody>
      </p:sp>
      <p:sp>
        <p:nvSpPr>
          <p:cNvPr id="7" name="Content Placeholder 6"/>
          <p:cNvSpPr>
            <a:spLocks noGrp="1"/>
          </p:cNvSpPr>
          <p:nvPr>
            <p:ph sz="quarter" idx="14"/>
          </p:nvPr>
        </p:nvSpPr>
        <p:spPr>
          <a:xfrm>
            <a:off x="457201" y="1552574"/>
            <a:ext cx="2793999" cy="3978981"/>
          </a:xfrm>
        </p:spPr>
        <p:txBody>
          <a:bodyPr/>
          <a:lstStyle/>
          <a:p>
            <a:pPr marL="0" lvl="0" indent="0">
              <a:spcBef>
                <a:spcPts val="0"/>
              </a:spcBef>
              <a:buSzPts val="2200"/>
              <a:buNone/>
            </a:pPr>
            <a:r>
              <a:rPr lang="en-US" sz="2000" noProof="0" dirty="0"/>
              <a:t>The most dramatic gains in health have occurred in the twentieth century.</a:t>
            </a:r>
          </a:p>
          <a:p>
            <a:pPr marL="255600" lvl="0"/>
            <a:r>
              <a:rPr lang="en-US" sz="2000" noProof="0" dirty="0"/>
              <a:t>(Mostly) steady increases in life expectancy.</a:t>
            </a:r>
          </a:p>
          <a:p>
            <a:pPr marL="255600" lvl="0"/>
            <a:r>
              <a:rPr lang="en-US" sz="2000" noProof="0" dirty="0"/>
              <a:t>Corresponding decreases in the death rate (adjusted for life expectancy).</a:t>
            </a:r>
          </a:p>
        </p:txBody>
      </p:sp>
      <p:pic>
        <p:nvPicPr>
          <p:cNvPr id="5" name="Picture 4" descr="Graphs A depict the improving health of the United States population from 1900 to 2020. For long description in Notes pane, press F6.">
            <a:extLst>
              <a:ext uri="{FF2B5EF4-FFF2-40B4-BE49-F238E27FC236}">
                <a16:creationId xmlns:a16="http://schemas.microsoft.com/office/drawing/2014/main" id="{E6B18C02-B2A4-B2A1-D485-26D904613E19}"/>
              </a:ext>
            </a:extLst>
          </p:cNvPr>
          <p:cNvPicPr>
            <a:picLocks noChangeAspect="1"/>
          </p:cNvPicPr>
          <p:nvPr/>
        </p:nvPicPr>
        <p:blipFill rotWithShape="1">
          <a:blip r:embed="rId3"/>
          <a:srcRect r="48602"/>
          <a:stretch/>
        </p:blipFill>
        <p:spPr>
          <a:xfrm>
            <a:off x="3563058" y="1697183"/>
            <a:ext cx="5123742" cy="3602738"/>
          </a:xfrm>
          <a:prstGeom prst="rect">
            <a:avLst/>
          </a:prstGeom>
        </p:spPr>
      </p:pic>
    </p:spTree>
    <p:extLst>
      <p:ext uri="{BB962C8B-B14F-4D97-AF65-F5344CB8AC3E}">
        <p14:creationId xmlns:p14="http://schemas.microsoft.com/office/powerpoint/2010/main" val="115722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fade">
                                      <p:cBhvr>
                                        <p:cTn id="11" dur="500"/>
                                        <p:tgtEl>
                                          <p:spTgt spid="7">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noProof="0" dirty="0"/>
              <a:t>Figure 5.1 The Improving Health of the U.S. Population </a:t>
            </a:r>
            <a:r>
              <a:rPr lang="en-US" sz="2000" b="0" noProof="0" dirty="0"/>
              <a:t>(2 of 2)</a:t>
            </a:r>
            <a:endParaRPr lang="en-US" sz="2000" noProof="0" dirty="0"/>
          </a:p>
        </p:txBody>
      </p:sp>
      <p:sp>
        <p:nvSpPr>
          <p:cNvPr id="7" name="Content Placeholder 6"/>
          <p:cNvSpPr>
            <a:spLocks noGrp="1"/>
          </p:cNvSpPr>
          <p:nvPr>
            <p:ph sz="quarter" idx="14"/>
          </p:nvPr>
        </p:nvSpPr>
        <p:spPr>
          <a:xfrm>
            <a:off x="457201" y="1552574"/>
            <a:ext cx="3136899" cy="4684713"/>
          </a:xfrm>
        </p:spPr>
        <p:txBody>
          <a:bodyPr/>
          <a:lstStyle/>
          <a:p>
            <a:pPr marL="0" lvl="0" indent="0">
              <a:spcBef>
                <a:spcPts val="0"/>
              </a:spcBef>
              <a:buSzPts val="2200"/>
              <a:buNone/>
            </a:pPr>
            <a:r>
              <a:rPr lang="en-US" sz="2200" noProof="0" dirty="0"/>
              <a:t>Medical advances in prevention and treatment are reducing the death rate.</a:t>
            </a:r>
          </a:p>
          <a:p>
            <a:pPr marL="0" lvl="0" indent="0">
              <a:buSzPts val="2200"/>
              <a:buNone/>
            </a:pPr>
            <a:r>
              <a:rPr lang="en-US" sz="2200" noProof="0" dirty="0"/>
              <a:t>Notice in particular the fall in the death rate from cardiovascular disease.</a:t>
            </a:r>
          </a:p>
          <a:p>
            <a:pPr marL="0" lvl="0" indent="0">
              <a:buSzPts val="2200"/>
              <a:buNone/>
            </a:pPr>
            <a:r>
              <a:rPr lang="en-US" sz="2200" noProof="0" dirty="0"/>
              <a:t>However, deaths due to some obesity-related illnesses have risen.</a:t>
            </a:r>
          </a:p>
        </p:txBody>
      </p:sp>
      <p:pic>
        <p:nvPicPr>
          <p:cNvPr id="11" name="Picture 10" descr="A bar graph representing changes in mortality rates. For long description in Notes pane, press F6.">
            <a:extLst>
              <a:ext uri="{FF2B5EF4-FFF2-40B4-BE49-F238E27FC236}">
                <a16:creationId xmlns:a16="http://schemas.microsoft.com/office/drawing/2014/main" id="{B6C538CC-96FB-FE95-F14B-86DCCA1B1D60}"/>
              </a:ext>
            </a:extLst>
          </p:cNvPr>
          <p:cNvPicPr>
            <a:picLocks noChangeAspect="1"/>
          </p:cNvPicPr>
          <p:nvPr/>
        </p:nvPicPr>
        <p:blipFill rotWithShape="1">
          <a:blip r:embed="rId3"/>
          <a:srcRect l="52474"/>
          <a:stretch/>
        </p:blipFill>
        <p:spPr>
          <a:xfrm>
            <a:off x="3900119" y="1707732"/>
            <a:ext cx="4802816" cy="3652163"/>
          </a:xfrm>
          <a:prstGeom prst="rect">
            <a:avLst/>
          </a:prstGeom>
        </p:spPr>
      </p:pic>
    </p:spTree>
    <p:extLst>
      <p:ext uri="{BB962C8B-B14F-4D97-AF65-F5344CB8AC3E}">
        <p14:creationId xmlns:p14="http://schemas.microsoft.com/office/powerpoint/2010/main" val="109886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fade">
                                      <p:cBhvr>
                                        <p:cTn id="11" dur="500"/>
                                        <p:tgtEl>
                                          <p:spTgt spid="7">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noProof="0" dirty="0"/>
              <a:t>Apply the Concept: The Demographics of Covid-19 Mortality</a:t>
            </a:r>
            <a:r>
              <a:rPr lang="en-US" sz="2000" b="0" noProof="0" dirty="0"/>
              <a:t> (1 of 3)</a:t>
            </a:r>
            <a:endParaRPr lang="en-US" sz="2800" b="0" noProof="0" dirty="0"/>
          </a:p>
        </p:txBody>
      </p:sp>
      <p:pic>
        <p:nvPicPr>
          <p:cNvPr id="8" name="Picture 7" descr="A bar chart plots the percentage of COVID 19 deaths by age groups versus age groups in years. For long description in Notes pane, press F6.">
            <a:extLst>
              <a:ext uri="{FF2B5EF4-FFF2-40B4-BE49-F238E27FC236}">
                <a16:creationId xmlns:a16="http://schemas.microsoft.com/office/drawing/2014/main" id="{4718BD10-21C3-912C-FCC7-EEF3456305DD}"/>
              </a:ext>
            </a:extLst>
          </p:cNvPr>
          <p:cNvPicPr>
            <a:picLocks noChangeAspect="1"/>
          </p:cNvPicPr>
          <p:nvPr/>
        </p:nvPicPr>
        <p:blipFill>
          <a:blip r:embed="rId3"/>
          <a:stretch>
            <a:fillRect/>
          </a:stretch>
        </p:blipFill>
        <p:spPr>
          <a:xfrm>
            <a:off x="1176253" y="1557338"/>
            <a:ext cx="6791494" cy="3155729"/>
          </a:xfrm>
          <a:prstGeom prst="rect">
            <a:avLst/>
          </a:prstGeom>
        </p:spPr>
      </p:pic>
      <p:sp>
        <p:nvSpPr>
          <p:cNvPr id="6" name="Content Placeholder 5"/>
          <p:cNvSpPr>
            <a:spLocks noGrp="1"/>
          </p:cNvSpPr>
          <p:nvPr>
            <p:ph sz="quarter" idx="15"/>
          </p:nvPr>
        </p:nvSpPr>
        <p:spPr>
          <a:xfrm>
            <a:off x="468313" y="4816367"/>
            <a:ext cx="8218487" cy="1420922"/>
          </a:xfrm>
        </p:spPr>
        <p:txBody>
          <a:bodyPr/>
          <a:lstStyle/>
          <a:p>
            <a:pPr marL="0" lvl="0" indent="0">
              <a:spcBef>
                <a:spcPts val="0"/>
              </a:spcBef>
              <a:buSzPts val="2200"/>
              <a:buNone/>
            </a:pPr>
            <a:r>
              <a:rPr lang="en-US" sz="2000" noProof="0" dirty="0"/>
              <a:t>Few diseases affect all demographic groups equally. Half of all deaths from the 1918 influenza pandemic were among 20-40 year olds; but Covid-19 deaths primarily affected older people. Why? Weaker immune systems and proximity in nursing homes.</a:t>
            </a:r>
          </a:p>
        </p:txBody>
      </p:sp>
    </p:spTree>
    <p:extLst>
      <p:ext uri="{BB962C8B-B14F-4D97-AF65-F5344CB8AC3E}">
        <p14:creationId xmlns:p14="http://schemas.microsoft.com/office/powerpoint/2010/main" val="366076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noProof="0" dirty="0"/>
              <a:t>Apply the Concept: The Demographics of Covid-19 Mortality</a:t>
            </a:r>
            <a:r>
              <a:rPr lang="en-US" sz="2000" b="0" noProof="0" dirty="0"/>
              <a:t> (2 of 3)</a:t>
            </a:r>
            <a:endParaRPr lang="en-US" sz="2800" b="0" noProof="0" dirty="0"/>
          </a:p>
        </p:txBody>
      </p:sp>
      <p:pic>
        <p:nvPicPr>
          <p:cNvPr id="8" name="Picture 7" descr="A bar chart plots the percentage of COVID 19 deaths by gender. For long description in Notes pane, press F6.">
            <a:extLst>
              <a:ext uri="{FF2B5EF4-FFF2-40B4-BE49-F238E27FC236}">
                <a16:creationId xmlns:a16="http://schemas.microsoft.com/office/drawing/2014/main" id="{3F4F7229-1ACD-305B-9F1A-96FE4B5DF08F}"/>
              </a:ext>
            </a:extLst>
          </p:cNvPr>
          <p:cNvPicPr>
            <a:picLocks noChangeAspect="1"/>
          </p:cNvPicPr>
          <p:nvPr/>
        </p:nvPicPr>
        <p:blipFill>
          <a:blip r:embed="rId3"/>
          <a:stretch>
            <a:fillRect/>
          </a:stretch>
        </p:blipFill>
        <p:spPr>
          <a:xfrm>
            <a:off x="1447651" y="1694626"/>
            <a:ext cx="6248698" cy="2994610"/>
          </a:xfrm>
          <a:prstGeom prst="rect">
            <a:avLst/>
          </a:prstGeom>
        </p:spPr>
      </p:pic>
      <p:sp>
        <p:nvSpPr>
          <p:cNvPr id="6" name="Content Placeholder 5"/>
          <p:cNvSpPr>
            <a:spLocks noGrp="1"/>
          </p:cNvSpPr>
          <p:nvPr>
            <p:ph sz="quarter" idx="15"/>
          </p:nvPr>
        </p:nvSpPr>
        <p:spPr>
          <a:xfrm>
            <a:off x="468313" y="4944534"/>
            <a:ext cx="7783865" cy="1185333"/>
          </a:xfrm>
        </p:spPr>
        <p:txBody>
          <a:bodyPr/>
          <a:lstStyle/>
          <a:p>
            <a:pPr marL="0" lvl="0" indent="0">
              <a:spcBef>
                <a:spcPts val="0"/>
              </a:spcBef>
              <a:buSzPts val="2200"/>
              <a:buNone/>
            </a:pPr>
            <a:r>
              <a:rPr lang="en-US" sz="2200" noProof="0" dirty="0"/>
              <a:t>More men than women died from Covid-19. Why? We don’t know all the reasons yet, but one reason is that vaccination rates among men are lower.</a:t>
            </a:r>
          </a:p>
        </p:txBody>
      </p:sp>
    </p:spTree>
    <p:extLst>
      <p:ext uri="{BB962C8B-B14F-4D97-AF65-F5344CB8AC3E}">
        <p14:creationId xmlns:p14="http://schemas.microsoft.com/office/powerpoint/2010/main" val="4127369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6D90B95B22DD945BDFF45EB84A5E21C" ma:contentTypeVersion="11" ma:contentTypeDescription="Create a new document." ma:contentTypeScope="" ma:versionID="d64c759ff087fb2f361248d72b503ae0">
  <xsd:schema xmlns:xsd="http://www.w3.org/2001/XMLSchema" xmlns:xs="http://www.w3.org/2001/XMLSchema" xmlns:p="http://schemas.microsoft.com/office/2006/metadata/properties" xmlns:ns2="7c1bd8dc-4e40-424f-a15f-9ffcd522197f" xmlns:ns3="6125ffc9-2c56-435e-8267-1393444907b2" targetNamespace="http://schemas.microsoft.com/office/2006/metadata/properties" ma:root="true" ma:fieldsID="7322cfddf5e3a731f65b591fdc9947f5" ns2:_="" ns3:_="">
    <xsd:import namespace="7c1bd8dc-4e40-424f-a15f-9ffcd522197f"/>
    <xsd:import namespace="6125ffc9-2c56-435e-8267-1393444907b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bd8dc-4e40-424f-a15f-9ffcd522197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25ffc9-2c56-435e-8267-1393444907b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304A8C-F0A6-4AF0-93DA-99F9282D0DED}">
  <ds:schemaRefs>
    <ds:schemaRef ds:uri="http://purl.org/dc/dcmitype/"/>
    <ds:schemaRef ds:uri="http://purl.org/dc/terms/"/>
    <ds:schemaRef ds:uri="http://schemas.microsoft.com/office/2006/metadata/properties"/>
    <ds:schemaRef ds:uri="6125ffc9-2c56-435e-8267-1393444907b2"/>
    <ds:schemaRef ds:uri="http://www.w3.org/XML/1998/namespace"/>
    <ds:schemaRef ds:uri="http://schemas.microsoft.com/office/infopath/2007/PartnerControls"/>
    <ds:schemaRef ds:uri="http://schemas.openxmlformats.org/package/2006/metadata/core-properties"/>
    <ds:schemaRef ds:uri="http://schemas.microsoft.com/office/2006/documentManagement/types"/>
    <ds:schemaRef ds:uri="7c1bd8dc-4e40-424f-a15f-9ffcd522197f"/>
    <ds:schemaRef ds:uri="http://purl.org/dc/elements/1.1/"/>
  </ds:schemaRefs>
</ds:datastoreItem>
</file>

<file path=customXml/itemProps2.xml><?xml version="1.0" encoding="utf-8"?>
<ds:datastoreItem xmlns:ds="http://schemas.openxmlformats.org/officeDocument/2006/customXml" ds:itemID="{97120ABA-8E5A-4502-AAE6-B03B32EC93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1bd8dc-4e40-424f-a15f-9ffcd522197f"/>
    <ds:schemaRef ds:uri="6125ffc9-2c56-435e-8267-1393444907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C2A44D0-ABBD-46CE-A676-19E4AD2A8B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1015</TotalTime>
  <Words>6065</Words>
  <Application>Microsoft Office PowerPoint</Application>
  <PresentationFormat>On-screen Show (4:3)</PresentationFormat>
  <Paragraphs>491</Paragraphs>
  <Slides>51</Slides>
  <Notes>30</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51</vt:i4>
      </vt:variant>
    </vt:vector>
  </HeadingPairs>
  <TitlesOfParts>
    <vt:vector size="58" baseType="lpstr">
      <vt:lpstr>Verdana</vt:lpstr>
      <vt:lpstr>Times New Roman</vt:lpstr>
      <vt:lpstr>Noto Sans Symbols</vt:lpstr>
      <vt:lpstr>Arial</vt:lpstr>
      <vt:lpstr>USHE</vt:lpstr>
      <vt:lpstr>USHE_slide options</vt:lpstr>
      <vt:lpstr>Equation</vt:lpstr>
      <vt:lpstr>Macroeconomics</vt:lpstr>
      <vt:lpstr>Chapter Outline</vt:lpstr>
      <vt:lpstr>Covid-19 and the U.S. Health Care System</vt:lpstr>
      <vt:lpstr>5.1 The Improving Health of People in the United States</vt:lpstr>
      <vt:lpstr>Table 5.1 Health in the United States, 1850 and Today</vt:lpstr>
      <vt:lpstr>Figure 5.1 The Improving Health of the U.S. Population (1 of 2)</vt:lpstr>
      <vt:lpstr>Figure 5.1 The Improving Health of the U.S. Population (2 of 2)</vt:lpstr>
      <vt:lpstr>Apply the Concept: The Demographics of Covid-19 Mortality (1 of 3)</vt:lpstr>
      <vt:lpstr>Apply the Concept: The Demographics of Covid-19 Mortality (2 of 3)</vt:lpstr>
      <vt:lpstr>Apply the Concept: The Demographics of Covid-19 Mortality (3 of 3)</vt:lpstr>
      <vt:lpstr>5.2 Health Care Around the World</vt:lpstr>
      <vt:lpstr>Figure 5.2 Sources of Health Insurance in the United States, 2021</vt:lpstr>
      <vt:lpstr>Why Are So Many Americans Uninsured?</vt:lpstr>
      <vt:lpstr>Apply the Concept: The Increasing Importance of Health Care in the U.S. Economy</vt:lpstr>
      <vt:lpstr>Health Care Systems in Comparison Countries (summary of Table 5.2)</vt:lpstr>
      <vt:lpstr>Figure 5.3 Levels of Income per Person and Spending per Person on Health Care</vt:lpstr>
      <vt:lpstr>Table 5.3 Health Outcomes in High-Income Countries (1 of 2)</vt:lpstr>
      <vt:lpstr>Table 5.3 Health Outcomes in High-Income Countries (2 of 2)</vt:lpstr>
      <vt:lpstr>How Useful Are Cross-Country Comparisons of Health Outcomes?</vt:lpstr>
      <vt:lpstr>5.3 Information Problems and Externalities in the Market for Health Care</vt:lpstr>
      <vt:lpstr>Asymmetric Information and Insurance Markets</vt:lpstr>
      <vt:lpstr>Adverse Selection and the Market for “Lemons”</vt:lpstr>
      <vt:lpstr>Adverse Selection in the Market for Health Insurance</vt:lpstr>
      <vt:lpstr>Coping With Adverse Selection</vt:lpstr>
      <vt:lpstr>Moral Hazard in Health Insurance—Patients</vt:lpstr>
      <vt:lpstr>Moral Hazard in Health Insurance—Doctors</vt:lpstr>
      <vt:lpstr>Do Doctors Succumb to Moral Hazard?</vt:lpstr>
      <vt:lpstr>Coping With Moral Hazard in Health Care</vt:lpstr>
      <vt:lpstr>Externalities in the Market for Health Care</vt:lpstr>
      <vt:lpstr>Figure 5.4 The Effect of a Positive Externality on the Market for Vaccinations</vt:lpstr>
      <vt:lpstr>Should the Government Run the Health Care System?</vt:lpstr>
      <vt:lpstr>Or Should There Be Greater Reliance on Market-Based Policies?</vt:lpstr>
      <vt:lpstr>5.4 The Debate Over Health Care Policy in the United States</vt:lpstr>
      <vt:lpstr>Figure 5.5 The Trend in U.S. Health Care Spending (1 of 2)</vt:lpstr>
      <vt:lpstr>Figure 5.5 The Trend in U.S. Health Care Spending (2 of 2)</vt:lpstr>
      <vt:lpstr>Figure 5.6 The Declining Share of U.S. Out-of-Pocket Health Care Spending</vt:lpstr>
      <vt:lpstr>Apply the Concept: Are U.S. Firms Disadvantaged by Paying for Their Employees’ Health Insurance?</vt:lpstr>
      <vt:lpstr>Why Are Health Care Costs Rising So Fast? (1 of 2)</vt:lpstr>
      <vt:lpstr>Why Are Health Care Costs Rising So Fast? (2 of 2)</vt:lpstr>
      <vt:lpstr>Primary Reason #1: Health Care Sector “Cost Disease”</vt:lpstr>
      <vt:lpstr>Primary Reason #2: Aging Population and Advances in Medical Technology</vt:lpstr>
      <vt:lpstr>Figure 5.7 The Effect of the Third-Party Payer System on the Demand for Medical Services</vt:lpstr>
      <vt:lpstr>Health Insurance Differs from Other Types of Insurance</vt:lpstr>
      <vt:lpstr>The Continuing Debate Over Health Care Policy</vt:lpstr>
      <vt:lpstr>The Affordable Care Act (2010)</vt:lpstr>
      <vt:lpstr>Market-Based Reforms</vt:lpstr>
      <vt:lpstr>Apply the Concept: Should Congress Increase the Federal Government’s Role in Providing Health Care? (1 of 3)</vt:lpstr>
      <vt:lpstr>Apply the Concept: Should Congress Increase the Federal Government’s Role in Providing Health Care? (2 of 3)</vt:lpstr>
      <vt:lpstr>Apply the Concept: Should Congress Increase the Federal Government’s Role in Providing Health Care? (3 of 3)</vt:lpstr>
      <vt:lpstr>Conclusions About Health Care</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Macroeconomics, Ninth Edition, Chapter 5, The Economics of Health Care</dc:title>
  <dc:subject>Economics</dc:subject>
  <dc:creator>Hubbard/O'Brien</dc:creator>
  <cp:keywords>Macroeconomics</cp:keywords>
  <dc:description>Long description alt-text is inserted in the notes pane; Additional author contents are available on the Notes Pane; This presentation contains the hyperlinks.</dc:description>
  <cp:lastModifiedBy>Chiranjeevi Kumar</cp:lastModifiedBy>
  <cp:revision>977</cp:revision>
  <dcterms:modified xsi:type="dcterms:W3CDTF">2024-05-03T11:31:51Z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0x01010086D90B95B22DD945BDFF45EB84A5E21C</vt:lpwstr>
  </property>
</Properties>
</file>