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83" r:id="rId11"/>
    <p:sldId id="279" r:id="rId12"/>
    <p:sldId id="280" r:id="rId13"/>
    <p:sldId id="281" r:id="rId14"/>
    <p:sldId id="282" r:id="rId15"/>
    <p:sldId id="258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8" autoAdjust="0"/>
    <p:restoredTop sz="94989" autoAdjust="0"/>
  </p:normalViewPr>
  <p:slideViewPr>
    <p:cSldViewPr snapToGrid="0">
      <p:cViewPr>
        <p:scale>
          <a:sx n="66" d="100"/>
          <a:sy n="66" d="100"/>
        </p:scale>
        <p:origin x="276" y="-306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D11B87-8B02-4B65-A651-8DC11F827AAB}" type="datetime1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6E4E-CCF1-442F-B435-443ED2C00FDF}" type="datetime1">
              <a:rPr lang="fr-FR" smtClean="0"/>
              <a:pPr/>
              <a:t>06/06/2023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9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11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5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7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83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81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opportunités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’image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sme 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égie de croiss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8" name="Espace réservé du numéro de diapositive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ajouter un titre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30" name="Espace réservé du contenu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7" name="Espace réservé du contenu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’action bien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58" name="Espace réservé du texte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9" name="Espace réservé du texte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0" name="Espace réservé du texte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6" name="Espace réservé du texte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une année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9" name="Espace réservé du texte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u texte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1" name="Espace réservé du texte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2" name="Espace réservé du texte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3" name="Espace réservé du texte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7" name="Espace réservé du texte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une année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5" name="Espace réservé du texte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9" name="Espace réservé du texte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0" name="Espace réservé du texte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1" name="Espace réservé du texte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2" name="Espace réservé du texte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3" name="Espace réservé du texte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pic>
        <p:nvPicPr>
          <p:cNvPr id="159" name="Graphisme 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Espace réservé de la date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61" name="Espace réservé du pied de page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62" name="Espace réservé du numéro de diapositive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équip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20" name="Espace réservé d’image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équipe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48" name="Espace réservé d’image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1" name="Espace réservé du texte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2" name="Espace réservé d’image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5" name="Espace réservé du texte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6" name="Espace réservé d’image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9" name="Espace réservé du texte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0" name="Espace réservé d’image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u texte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63" name="Espace réservé du texte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4" name="Espace réservé d’image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6" name="Espace réservé du texte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67" name="Espace réservé du texte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8" name="Espace réservé d’image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0" name="Espace réservé du texte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71" name="Espace réservé du texte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72" name="Espace réservé d’image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4" name="Espace réservé du texte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75" name="Espace réservé du texte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59" name="Espace réservé du texte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61" name="Espace réservé du texte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51" name="Espace réservé du texte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78" name="Espace réservé du texte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77" name="Espace réservé du texte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0" name="Espace réservé du texte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79" name="Espace réservé du texte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2" name="Espace réservé du texte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81" name="Espace réservé du texte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8" name="Espace réservé de la date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À pro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6" name="Espace réservé d’image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e la date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è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8" name="Espace réservé du texte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tages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commercia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es opportunités du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s plan sur l’herbe vert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fr-FR" dirty="0"/>
              <a:t>Data </a:t>
            </a:r>
            <a:r>
              <a:rPr lang="fr-FR" dirty="0" err="1"/>
              <a:t>Visualization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 rtlCol="0"/>
          <a:lstStyle/>
          <a:p>
            <a:pPr rtl="0"/>
            <a:r>
              <a:rPr lang="fr-FR" dirty="0"/>
              <a:t>Group 8: Hye-Jin Cho-Drugeon</a:t>
            </a:r>
          </a:p>
          <a:p>
            <a:pPr rtl="0"/>
            <a:r>
              <a:rPr lang="fr-FR" dirty="0"/>
              <a:t>Data: </a:t>
            </a:r>
            <a:r>
              <a:rPr lang="fr-FR" dirty="0" err="1"/>
              <a:t>Supermarket</a:t>
            </a:r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230" y="2325925"/>
            <a:ext cx="844677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76FFA6-E665-F3D6-5F17-46D45A5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Gender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8A8D9-6256-813E-038F-8DA832DE94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EF192-2043-E807-A5D5-E840C997C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78713" y="5574535"/>
            <a:ext cx="5540829" cy="365125"/>
          </a:xfrm>
        </p:spPr>
        <p:txBody>
          <a:bodyPr/>
          <a:lstStyle/>
          <a:p>
            <a:pPr rtl="0"/>
            <a:r>
              <a:rPr lang="fr-FR" noProof="0" dirty="0" err="1"/>
              <a:t>Sex</a:t>
            </a:r>
            <a:r>
              <a:rPr lang="fr-FR" noProof="0" dirty="0"/>
              <a:t> of </a:t>
            </a:r>
            <a:r>
              <a:rPr lang="fr-FR" noProof="0" dirty="0" err="1"/>
              <a:t>female</a:t>
            </a:r>
            <a:r>
              <a:rPr lang="fr-FR" noProof="0" dirty="0"/>
              <a:t> and male are </a:t>
            </a:r>
            <a:r>
              <a:rPr lang="fr-FR" noProof="0" dirty="0" err="1"/>
              <a:t>similar</a:t>
            </a:r>
            <a:r>
              <a:rPr lang="fr-FR" noProof="0" dirty="0"/>
              <a:t> as of 500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5C8BC7-5530-82AB-AF3E-3E3AD274A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4428" y="6282871"/>
            <a:ext cx="2743200" cy="365125"/>
          </a:xfrm>
        </p:spPr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7" name="Image 6" descr="Une image contenant capture d’écran, Rectangle, carré, diagramme&#10;&#10;Description générée automatiquement">
            <a:extLst>
              <a:ext uri="{FF2B5EF4-FFF2-40B4-BE49-F238E27FC236}">
                <a16:creationId xmlns:a16="http://schemas.microsoft.com/office/drawing/2014/main" id="{447E1AFD-74A3-8127-218F-A4A5088D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64" y="988501"/>
            <a:ext cx="6603657" cy="42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76FFA6-E665-F3D6-5F17-46D45A5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Pair plot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8A8D9-6256-813E-038F-8DA832DE94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EF192-2043-E807-A5D5-E840C997C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5C8BC7-5530-82AB-AF3E-3E3AD274A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7" name="Image 6" descr="Une image contenant texte, motif, capture d’écran, Rectangle&#10;&#10;Description générée automatiquement">
            <a:extLst>
              <a:ext uri="{FF2B5EF4-FFF2-40B4-BE49-F238E27FC236}">
                <a16:creationId xmlns:a16="http://schemas.microsoft.com/office/drawing/2014/main" id="{FEF5D821-92FD-2ECA-A779-6D49C0E3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52" y="0"/>
            <a:ext cx="6721475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arallèle, Rectangle&#10;&#10;Description générée automatiquement">
            <a:extLst>
              <a:ext uri="{FF2B5EF4-FFF2-40B4-BE49-F238E27FC236}">
                <a16:creationId xmlns:a16="http://schemas.microsoft.com/office/drawing/2014/main" id="{BE641FB9-5A9E-CF05-BA32-9C384E51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0"/>
            <a:ext cx="7758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fr-FR" sz="2000" dirty="0"/>
              <a:t>À propos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2163447"/>
          </a:xfrm>
        </p:spPr>
        <p:txBody>
          <a:bodyPr rtlCol="0"/>
          <a:lstStyle/>
          <a:p>
            <a:pPr rtl="0"/>
            <a:r>
              <a:rPr lang="fr-FR" dirty="0" err="1"/>
              <a:t>Plainly</a:t>
            </a:r>
            <a:r>
              <a:rPr lang="fr-FR" dirty="0"/>
              <a:t>, I </a:t>
            </a:r>
            <a:r>
              <a:rPr lang="fr-FR" dirty="0" err="1"/>
              <a:t>analyze</a:t>
            </a:r>
            <a:r>
              <a:rPr lang="fr-FR" dirty="0"/>
              <a:t> the data frame. I </a:t>
            </a:r>
            <a:r>
              <a:rPr lang="fr-FR" dirty="0" err="1"/>
              <a:t>would</a:t>
            </a:r>
            <a:r>
              <a:rPr lang="fr-FR" dirty="0"/>
              <a:t> like to </a:t>
            </a:r>
            <a:r>
              <a:rPr lang="fr-FR" dirty="0" err="1"/>
              <a:t>investigate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variables are </a:t>
            </a:r>
            <a:r>
              <a:rPr lang="fr-FR" dirty="0" err="1"/>
              <a:t>capably</a:t>
            </a:r>
            <a:r>
              <a:rPr lang="fr-FR" dirty="0"/>
              <a:t> </a:t>
            </a:r>
            <a:r>
              <a:rPr lang="fr-FR" dirty="0" err="1"/>
              <a:t>explaining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data’s</a:t>
            </a:r>
            <a:r>
              <a:rPr lang="fr-FR" dirty="0"/>
              <a:t> </a:t>
            </a:r>
            <a:r>
              <a:rPr lang="fr-FR" dirty="0" err="1"/>
              <a:t>causality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There are 17 </a:t>
            </a:r>
            <a:r>
              <a:rPr lang="fr-FR" dirty="0" err="1"/>
              <a:t>columns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pic>
        <p:nvPicPr>
          <p:cNvPr id="15" name="Espace réservé d’image 14" descr="Gros plan sur des plante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Espace réservé de la date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8" name="Espace réservé du pied de page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dATA</a:t>
            </a:r>
            <a:r>
              <a:rPr lang="fr-FR" dirty="0"/>
              <a:t> VISUALIZATION</a:t>
            </a:r>
          </a:p>
        </p:txBody>
      </p:sp>
      <p:sp>
        <p:nvSpPr>
          <p:cNvPr id="59" name="Espace réservé du numéro de diapositive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4" name="Image 3" descr="Une image contenant texte, Police, nombre, ligne&#10;&#10;Description générée automatiquement">
            <a:extLst>
              <a:ext uri="{FF2B5EF4-FFF2-40B4-BE49-F238E27FC236}">
                <a16:creationId xmlns:a16="http://schemas.microsoft.com/office/drawing/2014/main" id="{B96A7BF8-84F1-4544-6BEF-C38A9801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5" y="2520146"/>
            <a:ext cx="11987186" cy="36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 rtlCol="0"/>
          <a:lstStyle/>
          <a:p>
            <a:pPr rtl="0"/>
            <a:r>
              <a:rPr lang="fr-FR" sz="2000" dirty="0"/>
              <a:t>The type of variables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819132"/>
            <a:ext cx="3433138" cy="426393"/>
          </a:xfrm>
        </p:spPr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category</a:t>
            </a:r>
            <a:r>
              <a:rPr lang="fr-FR" dirty="0"/>
              <a:t> of Product line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52826"/>
            <a:ext cx="3433138" cy="426393"/>
          </a:xfrm>
        </p:spPr>
        <p:txBody>
          <a:bodyPr rtlCol="0"/>
          <a:lstStyle/>
          <a:p>
            <a:pPr rtl="0"/>
            <a:r>
              <a:rPr lang="fr-FR" dirty="0"/>
              <a:t>Variable Types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620561"/>
            <a:ext cx="3433138" cy="428891"/>
          </a:xfrm>
        </p:spPr>
        <p:txBody>
          <a:bodyPr rtlCol="0"/>
          <a:lstStyle/>
          <a:p>
            <a:pPr rtl="0"/>
            <a:r>
              <a:rPr lang="fr-FR"/>
              <a:t>Coûts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620561"/>
            <a:ext cx="3433138" cy="428891"/>
          </a:xfrm>
        </p:spPr>
        <p:txBody>
          <a:bodyPr rtlCol="0"/>
          <a:lstStyle/>
          <a:p>
            <a:pPr rtl="0"/>
            <a:r>
              <a:rPr lang="fr-FR"/>
              <a:t>Facilité d’utilisation</a:t>
            </a:r>
          </a:p>
        </p:txBody>
      </p:sp>
      <p:sp>
        <p:nvSpPr>
          <p:cNvPr id="325" name="Espace réservé du numéro de diapositive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D3F4B3D-B57D-3B5C-26D0-698D452B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42" y="1411665"/>
            <a:ext cx="3258005" cy="1590897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C441848-2E82-6722-3F28-612E9D8A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407" y="1185450"/>
            <a:ext cx="2743583" cy="3391373"/>
          </a:xfrm>
          <a:prstGeom prst="rect">
            <a:avLst/>
          </a:prstGeom>
        </p:spPr>
      </p:pic>
      <p:sp>
        <p:nvSpPr>
          <p:cNvPr id="2" name="Espace réservé du pied de page 57">
            <a:extLst>
              <a:ext uri="{FF2B5EF4-FFF2-40B4-BE49-F238E27FC236}">
                <a16:creationId xmlns:a16="http://schemas.microsoft.com/office/drawing/2014/main" id="{040F605A-6A14-F8EE-78F9-DD9D80CDD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dATA</a:t>
            </a:r>
            <a:r>
              <a:rPr lang="fr-FR" dirty="0"/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182" y="919791"/>
            <a:ext cx="1929607" cy="640698"/>
          </a:xfrm>
        </p:spPr>
        <p:txBody>
          <a:bodyPr rtlCol="0"/>
          <a:lstStyle/>
          <a:p>
            <a:pPr rtl="0"/>
            <a:r>
              <a:rPr lang="fr-FR" sz="2000" dirty="0"/>
              <a:t>DESCRIBE</a:t>
            </a:r>
          </a:p>
        </p:txBody>
      </p:sp>
      <p:pic>
        <p:nvPicPr>
          <p:cNvPr id="27" name="Espace réservé d’image 26" descr="Vue aérienne d’une route bordée d’arbres et de pâturages de chaque côté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126583" cy="428891"/>
          </a:xfrm>
        </p:spPr>
        <p:txBody>
          <a:bodyPr rtlCol="0"/>
          <a:lstStyle/>
          <a:p>
            <a:pPr rtl="0"/>
            <a:r>
              <a:rPr lang="fr-FR"/>
              <a:t>Économies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180976"/>
            <a:ext cx="3281556" cy="428891"/>
          </a:xfrm>
        </p:spPr>
        <p:txBody>
          <a:bodyPr rtlCol="0"/>
          <a:lstStyle/>
          <a:p>
            <a:pPr rtl="0"/>
            <a:r>
              <a:rPr lang="fr-FR"/>
              <a:t>Facile d’utilisation</a:t>
            </a:r>
          </a:p>
        </p:txBody>
      </p:sp>
      <p:sp>
        <p:nvSpPr>
          <p:cNvPr id="256" name="Espace réservé de la date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57" name="Espace réservé du pied de page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5156858"/>
            <a:ext cx="5092753" cy="1295039"/>
          </a:xfrm>
        </p:spPr>
        <p:txBody>
          <a:bodyPr rtlCol="0"/>
          <a:lstStyle/>
          <a:p>
            <a:pPr algn="l" rtl="0"/>
            <a:r>
              <a:rPr lang="fr-FR" dirty="0"/>
              <a:t>Distribution has the </a:t>
            </a:r>
            <a:r>
              <a:rPr lang="fr-FR" dirty="0" err="1"/>
              <a:t>variaty</a:t>
            </a:r>
            <a:r>
              <a:rPr lang="fr-FR" dirty="0"/>
              <a:t>. For </a:t>
            </a:r>
            <a:r>
              <a:rPr lang="fr-FR" dirty="0" err="1"/>
              <a:t>example</a:t>
            </a:r>
            <a:r>
              <a:rPr lang="fr-FR" dirty="0"/>
              <a:t>, standard </a:t>
            </a:r>
            <a:r>
              <a:rPr lang="fr-FR" dirty="0" err="1"/>
              <a:t>deviation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minimal values </a:t>
            </a:r>
            <a:r>
              <a:rPr lang="fr-FR" dirty="0" err="1"/>
              <a:t>such</a:t>
            </a:r>
            <a:r>
              <a:rPr lang="fr-FR" dirty="0"/>
              <a:t> as 0 (Gross </a:t>
            </a:r>
            <a:r>
              <a:rPr lang="fr-FR" dirty="0" err="1"/>
              <a:t>income</a:t>
            </a:r>
            <a:r>
              <a:rPr lang="fr-FR" dirty="0"/>
              <a:t>), 1 (</a:t>
            </a:r>
            <a:r>
              <a:rPr lang="fr-FR" dirty="0" err="1"/>
              <a:t>Quantity</a:t>
            </a:r>
            <a:r>
              <a:rPr lang="fr-FR" dirty="0"/>
              <a:t>). </a:t>
            </a:r>
          </a:p>
          <a:p>
            <a:pPr algn="l" rtl="0"/>
            <a:endParaRPr lang="fr-FR" dirty="0"/>
          </a:p>
          <a:p>
            <a:pPr algn="l" rtl="0"/>
            <a:r>
              <a:rPr lang="fr-FR" dirty="0"/>
              <a:t>Rating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uniformly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and </a:t>
            </a:r>
            <a:r>
              <a:rPr lang="fr-FR" dirty="0" err="1"/>
              <a:t>condensed</a:t>
            </a:r>
            <a:r>
              <a:rPr lang="fr-FR" dirty="0"/>
              <a:t> close to 6. </a:t>
            </a:r>
          </a:p>
        </p:txBody>
      </p:sp>
      <p:sp>
        <p:nvSpPr>
          <p:cNvPr id="258" name="Espace réservé du numéro de diapositiv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Image 3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6E6B0272-97DA-794F-7D26-B627077C6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042" y="1940678"/>
            <a:ext cx="758295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fr-FR" dirty="0" err="1"/>
              <a:t>PrEsentation</a:t>
            </a:r>
            <a:r>
              <a:rPr lang="fr-FR" dirty="0"/>
              <a:t> du produit</a:t>
            </a:r>
          </a:p>
        </p:txBody>
      </p:sp>
      <p:pic>
        <p:nvPicPr>
          <p:cNvPr id="46" name="Espace réservé d’image 45" descr="Icône d’une boîte unique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Espace réservé d’image 65" descr="Icône d’un marché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Espace réservé d’image 86" descr="Icône d’un porte-bloc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Espace réservé d’image 104" descr="Icône d’une question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Espace réservé du texte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 rtlCol="0"/>
          <a:lstStyle/>
          <a:p>
            <a:pPr rtl="0"/>
            <a:r>
              <a:rPr lang="fr-FR" dirty="0"/>
              <a:t>Replace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 rtlCol="0"/>
          <a:lstStyle/>
          <a:p>
            <a:pPr rtl="0"/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category</a:t>
            </a:r>
            <a:r>
              <a:rPr lang="fr-FR" dirty="0"/>
              <a:t> variables to Boolean types or </a:t>
            </a:r>
            <a:r>
              <a:rPr lang="fr-FR" dirty="0" err="1"/>
              <a:t>numeric</a:t>
            </a:r>
            <a:r>
              <a:rPr lang="fr-FR" dirty="0"/>
              <a:t> values for the </a:t>
            </a:r>
            <a:r>
              <a:rPr lang="fr-FR" dirty="0" err="1"/>
              <a:t>correlation</a:t>
            </a:r>
            <a:r>
              <a:rPr lang="fr-FR" dirty="0"/>
              <a:t> check.</a:t>
            </a:r>
          </a:p>
        </p:txBody>
      </p:sp>
      <p:sp>
        <p:nvSpPr>
          <p:cNvPr id="64" name="Espace réservé du texte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36630" y="3608439"/>
            <a:ext cx="3295346" cy="491509"/>
          </a:xfrm>
        </p:spPr>
        <p:txBody>
          <a:bodyPr rtlCol="0"/>
          <a:lstStyle/>
          <a:p>
            <a:pPr rtl="0"/>
            <a:r>
              <a:rPr lang="fr-FR" dirty="0" err="1"/>
              <a:t>Null</a:t>
            </a:r>
            <a:r>
              <a:rPr lang="fr-FR" dirty="0"/>
              <a:t> variables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036041"/>
            <a:ext cx="2351446" cy="1704547"/>
          </a:xfrm>
        </p:spPr>
        <p:txBody>
          <a:bodyPr rtlCol="0"/>
          <a:lstStyle/>
          <a:p>
            <a:pPr rtl="0"/>
            <a:r>
              <a:rPr lang="fr-FR" dirty="0"/>
              <a:t>Relative </a:t>
            </a:r>
            <a:r>
              <a:rPr lang="fr-FR" dirty="0" err="1"/>
              <a:t>low</a:t>
            </a:r>
            <a:r>
              <a:rPr lang="fr-FR" dirty="0"/>
              <a:t> attention on </a:t>
            </a:r>
            <a:r>
              <a:rPr lang="fr-FR" dirty="0" err="1"/>
              <a:t>null</a:t>
            </a:r>
            <a:r>
              <a:rPr lang="fr-FR" dirty="0"/>
              <a:t> variables </a:t>
            </a:r>
            <a:r>
              <a:rPr lang="fr-FR" dirty="0" err="1"/>
              <a:t>except</a:t>
            </a:r>
            <a:r>
              <a:rPr lang="fr-FR" dirty="0"/>
              <a:t> for one </a:t>
            </a:r>
            <a:r>
              <a:rPr lang="fr-FR" dirty="0" err="1"/>
              <a:t>abnormal</a:t>
            </a:r>
            <a:r>
              <a:rPr lang="fr-FR" dirty="0"/>
              <a:t> variable </a:t>
            </a:r>
          </a:p>
        </p:txBody>
      </p:sp>
      <p:sp>
        <p:nvSpPr>
          <p:cNvPr id="77" name="Espace réservé du texte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728834"/>
            <a:ext cx="2351446" cy="491509"/>
          </a:xfrm>
        </p:spPr>
        <p:txBody>
          <a:bodyPr rtlCol="0"/>
          <a:lstStyle/>
          <a:p>
            <a:pPr rtl="0"/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prcing</a:t>
            </a:r>
            <a:r>
              <a:rPr lang="fr-FR" dirty="0"/>
              <a:t> info.</a:t>
            </a:r>
          </a:p>
        </p:txBody>
      </p:sp>
      <p:sp>
        <p:nvSpPr>
          <p:cNvPr id="76" name="Espace réservé du texte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1976" y="4220343"/>
            <a:ext cx="2351446" cy="1704547"/>
          </a:xfrm>
        </p:spPr>
        <p:txBody>
          <a:bodyPr rtlCol="0"/>
          <a:lstStyle/>
          <a:p>
            <a:pPr rtl="0"/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tax</a:t>
            </a:r>
            <a:r>
              <a:rPr lang="fr-FR" dirty="0"/>
              <a:t> info.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ought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to unit </a:t>
            </a:r>
            <a:r>
              <a:rPr lang="fr-FR" dirty="0" err="1"/>
              <a:t>prices</a:t>
            </a:r>
            <a:r>
              <a:rPr lang="fr-FR" dirty="0"/>
              <a:t> and </a:t>
            </a:r>
            <a:r>
              <a:rPr lang="fr-FR" dirty="0" err="1"/>
              <a:t>amounts</a:t>
            </a:r>
            <a:r>
              <a:rPr lang="fr-FR" dirty="0"/>
              <a:t>.</a:t>
            </a:r>
          </a:p>
        </p:txBody>
      </p:sp>
      <p:sp>
        <p:nvSpPr>
          <p:cNvPr id="79" name="Espace réservé du texte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 rtlCol="0"/>
          <a:lstStyle/>
          <a:p>
            <a:pPr rtl="0"/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78" name="Espace réservé du texte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 rtlCol="0"/>
          <a:lstStyle/>
          <a:p>
            <a:pPr rtl="0"/>
            <a:r>
              <a:rPr lang="fr-FR" dirty="0" err="1"/>
              <a:t>Prices</a:t>
            </a:r>
            <a:r>
              <a:rPr lang="fr-FR" dirty="0"/>
              <a:t> are </a:t>
            </a:r>
            <a:r>
              <a:rPr lang="fr-FR" dirty="0" err="1"/>
              <a:t>required</a:t>
            </a:r>
            <a:r>
              <a:rPr lang="fr-FR" dirty="0"/>
              <a:t> for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for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saling</a:t>
            </a:r>
            <a:r>
              <a:rPr lang="fr-FR" dirty="0"/>
              <a:t>.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Espace réservé du pied de page 57">
            <a:extLst>
              <a:ext uri="{FF2B5EF4-FFF2-40B4-BE49-F238E27FC236}">
                <a16:creationId xmlns:a16="http://schemas.microsoft.com/office/drawing/2014/main" id="{987B9267-AA3C-998E-9DC2-EE2B15AF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dATA</a:t>
            </a:r>
            <a:r>
              <a:rPr lang="fr-FR" dirty="0"/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’image 23" descr="Une feuille avec des gouttes d’eau dessus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fr-FR" sz="2000" dirty="0"/>
              <a:t>Replaces for data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610E2D2C-1A5D-C1D1-414A-72A1CA89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936" y="713996"/>
            <a:ext cx="6030167" cy="2715004"/>
          </a:xfrm>
          <a:prstGeom prst="rect">
            <a:avLst/>
          </a:prstGeom>
        </p:spPr>
      </p:pic>
      <p:pic>
        <p:nvPicPr>
          <p:cNvPr id="7" name="Image 6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B698E28C-DF07-B1E3-C706-9070851EA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514" y="3590558"/>
            <a:ext cx="5973009" cy="2629267"/>
          </a:xfrm>
          <a:prstGeom prst="rect">
            <a:avLst/>
          </a:prstGeom>
        </p:spPr>
      </p:pic>
      <p:sp>
        <p:nvSpPr>
          <p:cNvPr id="8" name="Espace réservé du pied de page 57">
            <a:extLst>
              <a:ext uri="{FF2B5EF4-FFF2-40B4-BE49-F238E27FC236}">
                <a16:creationId xmlns:a16="http://schemas.microsoft.com/office/drawing/2014/main" id="{D0644BB6-FE1D-00F8-3B4E-0CEA6E1D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dATA</a:t>
            </a:r>
            <a:r>
              <a:rPr lang="fr-FR" dirty="0"/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511A6E7-B5D0-F5C3-73FD-473329D7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 </a:t>
            </a:r>
            <a:r>
              <a:rPr lang="fr-FR" dirty="0" err="1"/>
              <a:t>price</a:t>
            </a:r>
            <a:r>
              <a:rPr lang="fr-FR" dirty="0"/>
              <a:t> per city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395C6E-7398-EED8-E2FE-39E4F3F870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05B5C-CBA5-682D-15DE-B34E56E0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67400" y="6173787"/>
            <a:ext cx="4114800" cy="365125"/>
          </a:xfrm>
        </p:spPr>
        <p:txBody>
          <a:bodyPr/>
          <a:lstStyle/>
          <a:p>
            <a:pPr rtl="0"/>
            <a:r>
              <a:rPr lang="fr-FR" dirty="0"/>
              <a:t>Data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have </a:t>
            </a:r>
            <a:r>
              <a:rPr lang="fr-FR" dirty="0" err="1"/>
              <a:t>different</a:t>
            </a:r>
            <a:r>
              <a:rPr lang="fr-FR" dirty="0"/>
              <a:t> unit </a:t>
            </a:r>
            <a:r>
              <a:rPr lang="fr-FR" dirty="0" err="1"/>
              <a:t>price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E478E-A99B-10E3-71E0-ED7FDA6E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877A365-F8F0-FE75-9481-4D3931054F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" name="Image 12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C4F2CE00-66D8-17C9-B563-AD1D4352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30" y="90386"/>
            <a:ext cx="5859420" cy="55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4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76FFA6-E665-F3D6-5F17-46D45A5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8A8D9-6256-813E-038F-8DA832DE94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EF192-2043-E807-A5D5-E840C997C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8927" y="5628578"/>
            <a:ext cx="6063343" cy="365125"/>
          </a:xfrm>
        </p:spPr>
        <p:txBody>
          <a:bodyPr/>
          <a:lstStyle/>
          <a:p>
            <a:pPr rtl="0"/>
            <a:r>
              <a:rPr lang="fr-FR" dirty="0"/>
              <a:t>Branch has major </a:t>
            </a:r>
            <a:r>
              <a:rPr lang="fr-FR" dirty="0" err="1"/>
              <a:t>three</a:t>
            </a:r>
            <a:r>
              <a:rPr lang="fr-FR" dirty="0"/>
              <a:t> sorts </a:t>
            </a:r>
            <a:r>
              <a:rPr lang="fr-FR" dirty="0" err="1"/>
              <a:t>such</a:t>
            </a:r>
            <a:r>
              <a:rPr lang="fr-FR" dirty="0"/>
              <a:t> as A, B, C</a:t>
            </a:r>
          </a:p>
          <a:p>
            <a:pPr rtl="0"/>
            <a:r>
              <a:rPr lang="fr-FR" noProof="0" dirty="0" err="1"/>
              <a:t>Samples</a:t>
            </a:r>
            <a:r>
              <a:rPr lang="fr-FR" noProof="0" dirty="0"/>
              <a:t> per location are </a:t>
            </a:r>
            <a:r>
              <a:rPr lang="fr-FR" noProof="0" dirty="0" err="1"/>
              <a:t>similar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.</a:t>
            </a:r>
          </a:p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5C8BC7-5530-82AB-AF3E-3E3AD274A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13" name="Image 12" descr="Une image contenant capture d’écran, Rectangle, Tracé, ligne&#10;&#10;Description générée automatiquement">
            <a:extLst>
              <a:ext uri="{FF2B5EF4-FFF2-40B4-BE49-F238E27FC236}">
                <a16:creationId xmlns:a16="http://schemas.microsoft.com/office/drawing/2014/main" id="{81EA28B7-A78C-72D5-B59A-E07544DD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246" y="1046859"/>
            <a:ext cx="6838707" cy="38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76FFA6-E665-F3D6-5F17-46D45A5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Quantity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8A8D9-6256-813E-038F-8DA832DE94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EF192-2043-E807-A5D5-E840C997C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61052" y="5837919"/>
            <a:ext cx="5236029" cy="365125"/>
          </a:xfrm>
        </p:spPr>
        <p:txBody>
          <a:bodyPr/>
          <a:lstStyle/>
          <a:p>
            <a:pPr rtl="0"/>
            <a:r>
              <a:rPr lang="fr-FR" noProof="0" dirty="0" err="1"/>
              <a:t>Quantities</a:t>
            </a:r>
            <a:r>
              <a:rPr lang="fr-FR" noProof="0" dirty="0"/>
              <a:t> are </a:t>
            </a:r>
            <a:r>
              <a:rPr lang="fr-FR" noProof="0" dirty="0" err="1"/>
              <a:t>various</a:t>
            </a:r>
            <a:r>
              <a:rPr lang="fr-FR" noProof="0" dirty="0"/>
              <a:t> </a:t>
            </a:r>
            <a:r>
              <a:rPr lang="fr-FR" noProof="0" dirty="0" err="1"/>
              <a:t>from</a:t>
            </a:r>
            <a:r>
              <a:rPr lang="fr-FR" noProof="0" dirty="0"/>
              <a:t> min. 80 to max 120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5C8BC7-5530-82AB-AF3E-3E3AD274A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7" name="Image 6" descr="Une image contenant capture d’écran, texte, Rectangle, Tracé&#10;&#10;Description générée automatiquement">
            <a:extLst>
              <a:ext uri="{FF2B5EF4-FFF2-40B4-BE49-F238E27FC236}">
                <a16:creationId xmlns:a16="http://schemas.microsoft.com/office/drawing/2014/main" id="{4A9FA989-05B4-B862-A130-715484BF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3" y="354373"/>
            <a:ext cx="1113741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77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20_TF16411175_Win32" id="{786AA9B1-A0F9-4125-B179-7F6844C077EE}" vid="{A9801A75-674B-4807-943B-88D559CDD6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{F4EA0B55-95EB-4CB0-8D23-B21711059FFA}tf16411175_win32</Template>
  <TotalTime>37</TotalTime>
  <Words>253</Words>
  <Application>Microsoft Office PowerPoint</Application>
  <PresentationFormat>Grand écran</PresentationFormat>
  <Paragraphs>67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Tenorite </vt:lpstr>
      <vt:lpstr>Tenorite Bold</vt:lpstr>
      <vt:lpstr>Arial</vt:lpstr>
      <vt:lpstr>Calibri</vt:lpstr>
      <vt:lpstr>Thème Office</vt:lpstr>
      <vt:lpstr>Data Visualization</vt:lpstr>
      <vt:lpstr>À propos</vt:lpstr>
      <vt:lpstr>The type of variables</vt:lpstr>
      <vt:lpstr>DESCRIBE</vt:lpstr>
      <vt:lpstr>PrEsentation du produit</vt:lpstr>
      <vt:lpstr>Replaces for data</vt:lpstr>
      <vt:lpstr>Unit price per city</vt:lpstr>
      <vt:lpstr>Branches</vt:lpstr>
      <vt:lpstr>Quantity</vt:lpstr>
      <vt:lpstr>Gender</vt:lpstr>
      <vt:lpstr>Pair plot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Hye-Jin Cho-Drugeon</dc:creator>
  <cp:lastModifiedBy>hyejin cho</cp:lastModifiedBy>
  <cp:revision>14</cp:revision>
  <dcterms:created xsi:type="dcterms:W3CDTF">2023-05-17T11:02:15Z</dcterms:created>
  <dcterms:modified xsi:type="dcterms:W3CDTF">2023-06-06T15:00:13Z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