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7" r:id="rId5"/>
    <p:sldId id="263" r:id="rId6"/>
    <p:sldId id="259" r:id="rId7"/>
    <p:sldId id="278" r:id="rId8"/>
    <p:sldId id="261" r:id="rId9"/>
    <p:sldId id="279" r:id="rId10"/>
    <p:sldId id="286" r:id="rId11"/>
    <p:sldId id="280" r:id="rId12"/>
    <p:sldId id="291" r:id="rId13"/>
    <p:sldId id="281" r:id="rId14"/>
    <p:sldId id="282" r:id="rId15"/>
    <p:sldId id="292" r:id="rId16"/>
    <p:sldId id="287" r:id="rId17"/>
    <p:sldId id="283" r:id="rId18"/>
    <p:sldId id="284" r:id="rId19"/>
    <p:sldId id="285" r:id="rId20"/>
    <p:sldId id="288" r:id="rId21"/>
    <p:sldId id="289" r:id="rId22"/>
    <p:sldId id="290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61" autoAdjust="0"/>
    <p:restoredTop sz="94989" autoAdjust="0"/>
  </p:normalViewPr>
  <p:slideViewPr>
    <p:cSldViewPr snapToGrid="0">
      <p:cViewPr varScale="1">
        <p:scale>
          <a:sx n="77" d="100"/>
          <a:sy n="77" d="100"/>
        </p:scale>
        <p:origin x="200" y="576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D11B87-8B02-4B65-A651-8DC11F827AAB}" type="datetime1">
              <a:rPr lang="fr-FR" smtClean="0"/>
              <a:t>01/05/2023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6E4E-CCF1-442F-B435-443ED2C00FDF}" type="datetime1">
              <a:rPr lang="fr-FR" smtClean="0"/>
              <a:pPr/>
              <a:t>01/05/2023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97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85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44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83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Ajouter un titre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opportunités de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’image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6" name="Espace réservé de la date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 concur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 concurrenc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sme 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38" name="Espace réservé du texte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0" name="Espace réservé du texte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45" name="Espace réservé du texte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3" name="Espace réservé du texte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4" name="Espace réservé du texte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égie de croiss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19" name="Espace réservé du texte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5" name="Espace réservé du texte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7" name="Espace réservé du pied de page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8" name="Espace réservé du numéro de diapositive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ajouter un titre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30" name="Espace réservé du contenu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7" name="Espace réservé du contenu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’action bien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58" name="Espace réservé du texte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9" name="Espace réservé du texte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0" name="Espace réservé du texte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6" name="Espace réservé du texte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une année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5" name="Espace réservé du texte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9" name="Espace réservé du texte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0" name="Espace réservé du texte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1" name="Espace réservé du texte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2" name="Espace réservé du texte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3" name="Espace réservé du texte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7" name="Espace réservé du texte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une année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5" name="Espace réservé du texte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7" name="Espace réservé du texte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8" name="Espace réservé du texte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9" name="Espace réservé du texte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0" name="Espace réservé du texte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1" name="Espace réservé du texte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2" name="Espace réservé du texte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3" name="Espace réservé du texte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pic>
        <p:nvPicPr>
          <p:cNvPr id="159" name="Graphisme 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Espace réservé de la date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61" name="Espace réservé du pied de page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62" name="Espace réservé du numéro de diapositive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équipe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20" name="Espace réservé d’image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24" name="Espace réservé d’image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équipe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48" name="Espace réservé d’image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51" name="Espace réservé du texte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52" name="Espace réservé d’image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4" name="Espace réservé du texte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55" name="Espace réservé du texte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56" name="Espace réservé d’image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59" name="Espace réservé du texte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60" name="Espace réservé d’image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2" name="Espace réservé du texte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63" name="Espace réservé du texte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64" name="Espace réservé d’image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6" name="Espace réservé du texte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67" name="Espace réservé du texte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68" name="Espace réservé d’image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0" name="Espace réservé du texte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71" name="Espace réservé du texte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72" name="Espace réservé d’image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4" name="Espace réservé du texte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75" name="Espace réservé du texte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</a:t>
            </a:r>
          </a:p>
        </p:txBody>
      </p:sp>
      <p:sp>
        <p:nvSpPr>
          <p:cNvPr id="59" name="Espace réservé du texte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</a:t>
            </a:r>
          </a:p>
        </p:txBody>
      </p:sp>
      <p:sp>
        <p:nvSpPr>
          <p:cNvPr id="60" name="Espace réservé du texte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</a:t>
            </a:r>
          </a:p>
        </p:txBody>
      </p:sp>
      <p:sp>
        <p:nvSpPr>
          <p:cNvPr id="61" name="Espace réservé du texte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</a:t>
            </a:r>
          </a:p>
        </p:txBody>
      </p:sp>
      <p:sp>
        <p:nvSpPr>
          <p:cNvPr id="52" name="Espace réservé du texte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51" name="Espace réservé du texte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78" name="Espace réservé du texte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77" name="Espace réservé du texte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0" name="Espace réservé du texte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79" name="Espace réservé du texte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2" name="Espace réservé du texte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81" name="Espace réservé du texte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8" name="Espace réservé de la date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À prop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6" name="Espace réservé d’image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titre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e la date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è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u prod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4" name="Espace réservé du texte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43" name="Espace réservé du texte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45" name="Espace réservé du texte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8" name="Espace réservé du texte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0" name="Espace réservé de la date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42" name="Espace réservé du numéro de diapositive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tages du prod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titre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èle commercia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titre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8" name="Espace réservé du texte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es opportunités du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5" name="Espace réservé de la date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 gros plan sur l’herbe verte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 rtlCol="0"/>
          <a:lstStyle/>
          <a:p>
            <a:pPr rtl="0"/>
            <a:r>
              <a:rPr lang="fr-FR" dirty="0"/>
              <a:t>Project 3</a:t>
            </a:r>
            <a:br>
              <a:rPr lang="fr-FR" dirty="0"/>
            </a:br>
            <a:r>
              <a:rPr lang="fr-FR" dirty="0"/>
              <a:t>Data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396423"/>
            <a:ext cx="12192000" cy="1036320"/>
          </a:xfrm>
        </p:spPr>
        <p:txBody>
          <a:bodyPr rtlCol="0"/>
          <a:lstStyle/>
          <a:p>
            <a:r>
              <a:rPr lang="fr-FR" dirty="0"/>
              <a:t>Romain Courtois</a:t>
            </a:r>
          </a:p>
          <a:p>
            <a:r>
              <a:rPr lang="fr-FR" dirty="0"/>
              <a:t>Hye-Jin Cho-Drugeon​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73829" y="1912938"/>
            <a:ext cx="6313714" cy="22018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AF0530-C2DE-ED6E-DBCA-AAA24D533E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C5AA52-D9EF-0401-5028-A7CFC2A41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9F3739-F610-3A00-E7A1-197ACA2C1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5375AF38-5532-480D-7EDD-C706CD5E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87" y="240321"/>
            <a:ext cx="3381847" cy="2276793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8C57903-878C-7698-23FA-A81C7EB9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08" y="222304"/>
            <a:ext cx="3200847" cy="2086266"/>
          </a:xfrm>
          <a:prstGeom prst="rect">
            <a:avLst/>
          </a:prstGeom>
        </p:spPr>
      </p:pic>
      <p:pic>
        <p:nvPicPr>
          <p:cNvPr id="17" name="Image 16" descr="Une image contenant table&#10;&#10;Description générée automatiquement">
            <a:extLst>
              <a:ext uri="{FF2B5EF4-FFF2-40B4-BE49-F238E27FC236}">
                <a16:creationId xmlns:a16="http://schemas.microsoft.com/office/drawing/2014/main" id="{89B8908E-D795-8325-ED8B-042D3C560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908" y="2717292"/>
            <a:ext cx="3467584" cy="3639058"/>
          </a:xfrm>
          <a:prstGeom prst="rect">
            <a:avLst/>
          </a:prstGeom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08DB5F2-5EB0-80DF-8A7E-33E56C157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005" y="269935"/>
            <a:ext cx="3543795" cy="2038635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FC9400B-AE03-396D-A992-A089BF262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774402"/>
            <a:ext cx="3429000" cy="38989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E638C50-6447-AA9D-EDEA-B33FB15C2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005" y="2740919"/>
            <a:ext cx="3759200" cy="3390900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917B4D63-0DDE-70DB-EEBF-5E7A00CCD550}"/>
              </a:ext>
            </a:extLst>
          </p:cNvPr>
          <p:cNvSpPr/>
          <p:nvPr/>
        </p:nvSpPr>
        <p:spPr>
          <a:xfrm>
            <a:off x="506384" y="1893659"/>
            <a:ext cx="1589116" cy="124690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Doughnut 11">
            <a:extLst>
              <a:ext uri="{FF2B5EF4-FFF2-40B4-BE49-F238E27FC236}">
                <a16:creationId xmlns:a16="http://schemas.microsoft.com/office/drawing/2014/main" id="{1CC2FE8C-D87D-C443-5206-927637D8EECD}"/>
              </a:ext>
            </a:extLst>
          </p:cNvPr>
          <p:cNvSpPr/>
          <p:nvPr/>
        </p:nvSpPr>
        <p:spPr>
          <a:xfrm>
            <a:off x="7715492" y="2517113"/>
            <a:ext cx="2891548" cy="4204362"/>
          </a:xfrm>
          <a:prstGeom prst="don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DE4E61-64D2-63F6-E068-61F1431686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7A56F7-24E4-8339-52D7-406BD692B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657A38-3CF8-8D58-527B-DB62E37D3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9" name="Image 8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ABC644F8-72A7-7896-E46C-0B876E70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2" y="610162"/>
            <a:ext cx="3534268" cy="2010056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DEB9EC-9C9E-E7BB-159A-A81FA97C8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76" y="576820"/>
            <a:ext cx="3267531" cy="2076740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DB04D60-BFEF-52F4-414B-79CF823F6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2844469"/>
            <a:ext cx="3594100" cy="33909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28DE99C-F949-4974-D1B5-C4EDE5116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2877811"/>
            <a:ext cx="3619500" cy="3390900"/>
          </a:xfrm>
          <a:prstGeom prst="rect">
            <a:avLst/>
          </a:prstGeom>
        </p:spPr>
      </p:pic>
      <p:pic>
        <p:nvPicPr>
          <p:cNvPr id="10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52435F67-8CE7-9B1A-3355-B3D53333A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925" y="610162"/>
            <a:ext cx="3705742" cy="2505425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2BD08B39-DA0B-4690-F247-06792D03A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925" y="3075823"/>
            <a:ext cx="3594100" cy="33909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CC5B9C-6FC6-DE93-0FE8-9B69862A7108}"/>
              </a:ext>
            </a:extLst>
          </p:cNvPr>
          <p:cNvCxnSpPr/>
          <p:nvPr/>
        </p:nvCxnSpPr>
        <p:spPr>
          <a:xfrm>
            <a:off x="1429789" y="2653560"/>
            <a:ext cx="0" cy="3813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D53425-3421-D09C-A75F-718E4ECB09C6}"/>
              </a:ext>
            </a:extLst>
          </p:cNvPr>
          <p:cNvCxnSpPr/>
          <p:nvPr/>
        </p:nvCxnSpPr>
        <p:spPr>
          <a:xfrm>
            <a:off x="4907280" y="2543187"/>
            <a:ext cx="0" cy="3813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993CB1-FC69-DD0C-2C90-F6BF6126F299}"/>
              </a:ext>
            </a:extLst>
          </p:cNvPr>
          <p:cNvCxnSpPr/>
          <p:nvPr/>
        </p:nvCxnSpPr>
        <p:spPr>
          <a:xfrm>
            <a:off x="8864137" y="2678419"/>
            <a:ext cx="0" cy="3813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ughnut 21">
            <a:extLst>
              <a:ext uri="{FF2B5EF4-FFF2-40B4-BE49-F238E27FC236}">
                <a16:creationId xmlns:a16="http://schemas.microsoft.com/office/drawing/2014/main" id="{7ECCDC1B-28B0-EF8C-EFB7-2EB7108F53D9}"/>
              </a:ext>
            </a:extLst>
          </p:cNvPr>
          <p:cNvSpPr/>
          <p:nvPr/>
        </p:nvSpPr>
        <p:spPr>
          <a:xfrm>
            <a:off x="444500" y="1180407"/>
            <a:ext cx="702656" cy="349135"/>
          </a:xfrm>
          <a:prstGeom prst="don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  <p:sp>
        <p:nvSpPr>
          <p:cNvPr id="23" name="Doughnut 22">
            <a:extLst>
              <a:ext uri="{FF2B5EF4-FFF2-40B4-BE49-F238E27FC236}">
                <a16:creationId xmlns:a16="http://schemas.microsoft.com/office/drawing/2014/main" id="{42EB0E7E-0AAA-8340-9B52-45660E9AEA1E}"/>
              </a:ext>
            </a:extLst>
          </p:cNvPr>
          <p:cNvSpPr/>
          <p:nvPr/>
        </p:nvSpPr>
        <p:spPr>
          <a:xfrm>
            <a:off x="4021974" y="1180406"/>
            <a:ext cx="702656" cy="349135"/>
          </a:xfrm>
          <a:prstGeom prst="don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  <p:sp>
        <p:nvSpPr>
          <p:cNvPr id="24" name="Doughnut 23">
            <a:extLst>
              <a:ext uri="{FF2B5EF4-FFF2-40B4-BE49-F238E27FC236}">
                <a16:creationId xmlns:a16="http://schemas.microsoft.com/office/drawing/2014/main" id="{7535E508-D38C-C33B-15FF-CBAE75540103}"/>
              </a:ext>
            </a:extLst>
          </p:cNvPr>
          <p:cNvSpPr/>
          <p:nvPr/>
        </p:nvSpPr>
        <p:spPr>
          <a:xfrm>
            <a:off x="7891318" y="1180405"/>
            <a:ext cx="702656" cy="349135"/>
          </a:xfrm>
          <a:prstGeom prst="don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0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DE4E61-64D2-63F6-E068-61F1431686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7A56F7-24E4-8339-52D7-406BD692B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657A38-3CF8-8D58-527B-DB62E37D3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17" name="Image 16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CB8B151B-55B5-ADCB-3BF0-FBB14353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97146"/>
            <a:ext cx="4572638" cy="2505425"/>
          </a:xfrm>
          <a:prstGeom prst="rect">
            <a:avLst/>
          </a:prstGeom>
        </p:spPr>
      </p:pic>
      <p:pic>
        <p:nvPicPr>
          <p:cNvPr id="2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0843F8-CFFD-F4FA-4322-08A5EDD1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50" y="331278"/>
            <a:ext cx="3581900" cy="2400635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2437EDC-89ED-0CBD-169B-DF672107A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690812"/>
            <a:ext cx="3429000" cy="3848100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8A2F2B2-4C64-AC31-62F6-F0F4BB31C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2731913"/>
            <a:ext cx="3429000" cy="40513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B5E805D-7B2B-1C03-144A-0AB2A6323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0" y="1531595"/>
            <a:ext cx="3175000" cy="3568700"/>
          </a:xfrm>
          <a:prstGeom prst="rect">
            <a:avLst/>
          </a:prstGeom>
        </p:spPr>
      </p:pic>
      <p:sp>
        <p:nvSpPr>
          <p:cNvPr id="19" name="Down Arrow 18">
            <a:extLst>
              <a:ext uri="{FF2B5EF4-FFF2-40B4-BE49-F238E27FC236}">
                <a16:creationId xmlns:a16="http://schemas.microsoft.com/office/drawing/2014/main" id="{8C7E7E1B-0980-8593-CB34-B76EA2916764}"/>
              </a:ext>
            </a:extLst>
          </p:cNvPr>
          <p:cNvSpPr/>
          <p:nvPr/>
        </p:nvSpPr>
        <p:spPr>
          <a:xfrm>
            <a:off x="8509407" y="498763"/>
            <a:ext cx="432262" cy="12469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1786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69710964-59DB-4034-F147-FFF790D3C6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B6A4BD5-4859-0519-B9C7-498A6425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283FCB-8636-8317-6459-A2A2BFAF49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column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61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94F172-44E2-35E8-3CDA-6BEF2F22AC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7EF14F-F195-92E9-3622-D5E31C644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235A06-8186-125C-005E-5AFA99913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14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B9DD8F-82F0-1DD7-3AD3-4639D3C18388}"/>
              </a:ext>
            </a:extLst>
          </p:cNvPr>
          <p:cNvSpPr txBox="1"/>
          <p:nvPr/>
        </p:nvSpPr>
        <p:spPr>
          <a:xfrm>
            <a:off x="534650" y="50878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#Step 0: 6 lignes ares full </a:t>
            </a:r>
            <a:r>
              <a:rPr lang="fr-FR" dirty="0" err="1"/>
              <a:t>empty</a:t>
            </a:r>
            <a:r>
              <a:rPr lang="fr-FR" dirty="0"/>
              <a:t> and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dropped</a:t>
            </a:r>
            <a:endParaRPr lang="fr-FR" dirty="0"/>
          </a:p>
          <a:p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df.drop</a:t>
            </a:r>
            <a:r>
              <a:rPr lang="fr-FR" dirty="0"/>
              <a:t>(</a:t>
            </a:r>
            <a:r>
              <a:rPr lang="fr-FR" dirty="0" err="1"/>
              <a:t>df</a:t>
            </a:r>
            <a:r>
              <a:rPr lang="fr-FR" dirty="0"/>
              <a:t>[</a:t>
            </a:r>
            <a:r>
              <a:rPr lang="fr-FR" dirty="0" err="1"/>
              <a:t>df</a:t>
            </a:r>
            <a:r>
              <a:rPr lang="fr-FR" dirty="0"/>
              <a:t>['marital'].</a:t>
            </a:r>
            <a:r>
              <a:rPr lang="fr-FR" dirty="0" err="1"/>
              <a:t>isna</a:t>
            </a:r>
            <a:r>
              <a:rPr lang="fr-FR" dirty="0"/>
              <a:t>()].index)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395C7E-EA28-E95D-B110-B0E87762C538}"/>
              </a:ext>
            </a:extLst>
          </p:cNvPr>
          <p:cNvSpPr txBox="1"/>
          <p:nvPr/>
        </p:nvSpPr>
        <p:spPr>
          <a:xfrm>
            <a:off x="534650" y="1524531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#1 - </a:t>
            </a:r>
            <a:r>
              <a:rPr lang="fr-FR" dirty="0" err="1"/>
              <a:t>age</a:t>
            </a:r>
            <a:r>
              <a:rPr lang="fr-FR" dirty="0"/>
              <a:t> (</a:t>
            </a:r>
            <a:r>
              <a:rPr lang="fr-FR" dirty="0" err="1"/>
              <a:t>numeric</a:t>
            </a:r>
            <a:r>
              <a:rPr lang="fr-FR" dirty="0"/>
              <a:t>) </a:t>
            </a:r>
            <a:r>
              <a:rPr lang="fr-FR" dirty="0" err="1"/>
              <a:t>is</a:t>
            </a:r>
            <a:r>
              <a:rPr lang="fr-FR" dirty="0"/>
              <a:t> in string format and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convert</a:t>
            </a:r>
            <a:r>
              <a:rPr lang="fr-FR" dirty="0"/>
              <a:t> to </a:t>
            </a:r>
            <a:r>
              <a:rPr lang="fr-FR" dirty="0" err="1"/>
              <a:t>integer</a:t>
            </a:r>
            <a:r>
              <a:rPr lang="fr-FR" dirty="0"/>
              <a:t> (</a:t>
            </a:r>
            <a:r>
              <a:rPr lang="fr-FR" dirty="0" err="1"/>
              <a:t>age</a:t>
            </a:r>
            <a:r>
              <a:rPr lang="fr-FR" dirty="0"/>
              <a:t>)</a:t>
            </a:r>
          </a:p>
          <a:p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age</a:t>
            </a:r>
            <a:r>
              <a:rPr lang="fr-FR" dirty="0"/>
              <a:t>'] = 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age</a:t>
            </a:r>
            <a:r>
              <a:rPr lang="fr-FR" dirty="0"/>
              <a:t>'].</a:t>
            </a:r>
            <a:r>
              <a:rPr lang="fr-FR" dirty="0" err="1"/>
              <a:t>astype</a:t>
            </a:r>
            <a:r>
              <a:rPr lang="fr-FR" dirty="0"/>
              <a:t>('Int64')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0E2AC1-C80B-CD95-41B2-00452F297974}"/>
              </a:ext>
            </a:extLst>
          </p:cNvPr>
          <p:cNvSpPr txBox="1"/>
          <p:nvPr/>
        </p:nvSpPr>
        <p:spPr>
          <a:xfrm>
            <a:off x="534650" y="2755284"/>
            <a:ext cx="6093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 3 - marital : 1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imput</a:t>
            </a:r>
            <a:r>
              <a:rPr lang="fr-FR" dirty="0"/>
              <a:t> 'DIV' must </a:t>
            </a:r>
            <a:r>
              <a:rPr lang="fr-FR" dirty="0" err="1"/>
              <a:t>be</a:t>
            </a:r>
            <a:r>
              <a:rPr lang="fr-FR" dirty="0"/>
              <a:t> relace by '</a:t>
            </a:r>
            <a:r>
              <a:rPr lang="fr-FR" dirty="0" err="1"/>
              <a:t>divorced</a:t>
            </a:r>
            <a:r>
              <a:rPr lang="fr-FR" dirty="0"/>
              <a:t>',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impact,</a:t>
            </a:r>
          </a:p>
          <a:p>
            <a:r>
              <a:rPr lang="fr-FR" dirty="0"/>
              <a:t>#We encode </a:t>
            </a:r>
            <a:r>
              <a:rPr lang="fr-FR" dirty="0" err="1"/>
              <a:t>it</a:t>
            </a:r>
            <a:r>
              <a:rPr lang="fr-FR" dirty="0"/>
              <a:t> in a new </a:t>
            </a:r>
            <a:r>
              <a:rPr lang="fr-FR" dirty="0" err="1"/>
              <a:t>column</a:t>
            </a:r>
            <a:r>
              <a:rPr lang="fr-FR" dirty="0"/>
              <a:t> as a </a:t>
            </a:r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{'</a:t>
            </a:r>
            <a:r>
              <a:rPr lang="fr-FR" dirty="0" err="1"/>
              <a:t>married</a:t>
            </a:r>
            <a:r>
              <a:rPr lang="fr-FR" dirty="0"/>
              <a:t>': 1, '</a:t>
            </a:r>
            <a:r>
              <a:rPr lang="fr-FR" dirty="0" err="1"/>
              <a:t>divorced</a:t>
            </a:r>
            <a:r>
              <a:rPr lang="fr-FR" dirty="0"/>
              <a:t>' : -1, 'single' : 0}</a:t>
            </a:r>
          </a:p>
          <a:p>
            <a:endParaRPr lang="fr-FR" dirty="0"/>
          </a:p>
          <a:p>
            <a:r>
              <a:rPr lang="fr-FR" dirty="0" err="1"/>
              <a:t>df.loc</a:t>
            </a:r>
            <a:r>
              <a:rPr lang="fr-FR" dirty="0"/>
              <a:t>[</a:t>
            </a:r>
            <a:r>
              <a:rPr lang="fr-FR" dirty="0" err="1"/>
              <a:t>df</a:t>
            </a:r>
            <a:r>
              <a:rPr lang="fr-FR" dirty="0"/>
              <a:t>['marital'] == '</a:t>
            </a:r>
            <a:r>
              <a:rPr lang="fr-FR" dirty="0" err="1"/>
              <a:t>DIV','marital</a:t>
            </a:r>
            <a:r>
              <a:rPr lang="fr-FR" dirty="0"/>
              <a:t>'] = '</a:t>
            </a:r>
            <a:r>
              <a:rPr lang="fr-FR" dirty="0" err="1"/>
              <a:t>divorced</a:t>
            </a:r>
            <a:r>
              <a:rPr lang="fr-FR" dirty="0"/>
              <a:t>'</a:t>
            </a:r>
          </a:p>
          <a:p>
            <a:r>
              <a:rPr lang="fr-FR" dirty="0" err="1"/>
              <a:t>df</a:t>
            </a:r>
            <a:r>
              <a:rPr lang="fr-FR" dirty="0"/>
              <a:t>["</a:t>
            </a:r>
            <a:r>
              <a:rPr lang="fr-FR" dirty="0" err="1"/>
              <a:t>n_marital</a:t>
            </a:r>
            <a:r>
              <a:rPr lang="fr-FR" dirty="0"/>
              <a:t>"] = </a:t>
            </a:r>
            <a:r>
              <a:rPr lang="fr-FR" dirty="0" err="1"/>
              <a:t>df</a:t>
            </a:r>
            <a:r>
              <a:rPr lang="fr-FR" dirty="0"/>
              <a:t>["marital"].</a:t>
            </a:r>
            <a:r>
              <a:rPr lang="fr-FR" dirty="0" err="1"/>
              <a:t>map</a:t>
            </a:r>
            <a:r>
              <a:rPr lang="fr-FR" dirty="0"/>
              <a:t>({'</a:t>
            </a:r>
            <a:r>
              <a:rPr lang="fr-FR" dirty="0" err="1"/>
              <a:t>married</a:t>
            </a:r>
            <a:r>
              <a:rPr lang="fr-FR" dirty="0"/>
              <a:t>': 1, '</a:t>
            </a:r>
            <a:r>
              <a:rPr lang="fr-FR" dirty="0" err="1"/>
              <a:t>divorced</a:t>
            </a:r>
            <a:r>
              <a:rPr lang="fr-FR" dirty="0"/>
              <a:t>' : -1, 'single' : 0})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6179DB6-1726-0B32-C26D-5D41195A713D}"/>
              </a:ext>
            </a:extLst>
          </p:cNvPr>
          <p:cNvSpPr txBox="1"/>
          <p:nvPr/>
        </p:nvSpPr>
        <p:spPr>
          <a:xfrm>
            <a:off x="6925456" y="555160"/>
            <a:ext cx="473189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#4 - </a:t>
            </a:r>
            <a:r>
              <a:rPr lang="fr-FR" dirty="0" err="1"/>
              <a:t>education</a:t>
            </a:r>
            <a:endParaRPr lang="fr-FR" dirty="0"/>
          </a:p>
          <a:p>
            <a:r>
              <a:rPr lang="fr-FR" dirty="0"/>
              <a:t>#27 </a:t>
            </a:r>
            <a:r>
              <a:rPr lang="fr-FR" dirty="0" err="1"/>
              <a:t>missing</a:t>
            </a:r>
            <a:r>
              <a:rPr lang="fr-FR" dirty="0"/>
              <a:t> value, </a:t>
            </a:r>
            <a:r>
              <a:rPr lang="fr-FR" dirty="0" err="1"/>
              <a:t>we'll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impute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KNN </a:t>
            </a:r>
            <a:r>
              <a:rPr lang="fr-FR" dirty="0" err="1"/>
              <a:t>method</a:t>
            </a:r>
            <a:endParaRPr lang="fr-FR" dirty="0"/>
          </a:p>
          <a:p>
            <a:endParaRPr lang="fr-FR" dirty="0"/>
          </a:p>
          <a:p>
            <a:r>
              <a:rPr lang="fr-FR" dirty="0"/>
              <a:t>#717+1 </a:t>
            </a:r>
            <a:r>
              <a:rPr lang="fr-FR" dirty="0" err="1"/>
              <a:t>unknown</a:t>
            </a:r>
            <a:r>
              <a:rPr lang="fr-FR" dirty="0"/>
              <a:t> (6%),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wich</a:t>
            </a:r>
            <a:r>
              <a:rPr lang="fr-FR" dirty="0"/>
              <a:t> impute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best by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</a:p>
          <a:p>
            <a:r>
              <a:rPr lang="fr-FR" dirty="0"/>
              <a:t>#2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imput</a:t>
            </a:r>
            <a:r>
              <a:rPr lang="fr-FR" dirty="0"/>
              <a:t> </a:t>
            </a:r>
            <a:r>
              <a:rPr lang="fr-FR" dirty="0" err="1"/>
              <a:t>hjkl</a:t>
            </a:r>
            <a:r>
              <a:rPr lang="fr-FR" dirty="0"/>
              <a:t> -&gt; </a:t>
            </a:r>
            <a:r>
              <a:rPr lang="fr-FR" dirty="0" err="1"/>
              <a:t>unknown</a:t>
            </a:r>
            <a:r>
              <a:rPr lang="fr-FR" dirty="0"/>
              <a:t>, </a:t>
            </a:r>
            <a:r>
              <a:rPr lang="fr-FR" dirty="0" err="1"/>
              <a:t>Tertiary</a:t>
            </a:r>
            <a:r>
              <a:rPr lang="fr-FR" dirty="0"/>
              <a:t> -&gt; </a:t>
            </a:r>
            <a:r>
              <a:rPr lang="fr-FR" dirty="0" err="1"/>
              <a:t>tertiary</a:t>
            </a:r>
            <a:endParaRPr lang="fr-FR" dirty="0"/>
          </a:p>
          <a:p>
            <a:r>
              <a:rPr lang="fr-FR" dirty="0"/>
              <a:t>#df.loc[(df['education'].str.strip() == '</a:t>
            </a:r>
            <a:r>
              <a:rPr lang="fr-FR" dirty="0" err="1"/>
              <a:t>primary</a:t>
            </a:r>
            <a:r>
              <a:rPr lang="fr-FR" dirty="0"/>
              <a:t>') &amp; (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education</a:t>
            </a:r>
            <a:r>
              <a:rPr lang="fr-FR" dirty="0"/>
              <a:t>'].</a:t>
            </a:r>
            <a:r>
              <a:rPr lang="fr-FR" dirty="0" err="1"/>
              <a:t>str.strip</a:t>
            </a:r>
            <a:r>
              <a:rPr lang="fr-FR" dirty="0"/>
              <a:t>() == '</a:t>
            </a:r>
            <a:r>
              <a:rPr lang="fr-FR" dirty="0" err="1"/>
              <a:t>secondary</a:t>
            </a:r>
            <a:r>
              <a:rPr lang="fr-FR" dirty="0"/>
              <a:t>') &amp; (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education</a:t>
            </a:r>
            <a:r>
              <a:rPr lang="fr-FR" dirty="0"/>
              <a:t>'].</a:t>
            </a:r>
            <a:r>
              <a:rPr lang="fr-FR" dirty="0" err="1"/>
              <a:t>str.strip</a:t>
            </a:r>
            <a:r>
              <a:rPr lang="fr-FR" dirty="0"/>
              <a:t>() == '</a:t>
            </a:r>
            <a:r>
              <a:rPr lang="fr-FR" dirty="0" err="1"/>
              <a:t>tertiary</a:t>
            </a:r>
            <a:r>
              <a:rPr lang="fr-FR" dirty="0"/>
              <a:t>') &amp; (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education</a:t>
            </a:r>
            <a:r>
              <a:rPr lang="fr-FR" dirty="0"/>
              <a:t>'].</a:t>
            </a:r>
            <a:r>
              <a:rPr lang="fr-FR" dirty="0" err="1"/>
              <a:t>str.strip</a:t>
            </a:r>
            <a:r>
              <a:rPr lang="fr-FR" dirty="0"/>
              <a:t>() == '</a:t>
            </a:r>
            <a:r>
              <a:rPr lang="fr-FR" dirty="0" err="1"/>
              <a:t>unknown</a:t>
            </a:r>
            <a:r>
              <a:rPr lang="fr-FR" dirty="0"/>
              <a:t>')]#,'education'] = '</a:t>
            </a:r>
            <a:r>
              <a:rPr lang="fr-FR" dirty="0" err="1"/>
              <a:t>tertiary</a:t>
            </a:r>
            <a:r>
              <a:rPr lang="fr-FR" dirty="0"/>
              <a:t>'</a:t>
            </a:r>
          </a:p>
          <a:p>
            <a:r>
              <a:rPr lang="fr-FR" dirty="0" err="1"/>
              <a:t>df.loc</a:t>
            </a:r>
            <a:r>
              <a:rPr lang="fr-FR" dirty="0"/>
              <a:t>[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education</a:t>
            </a:r>
            <a:r>
              <a:rPr lang="fr-FR" dirty="0"/>
              <a:t>'] == '</a:t>
            </a:r>
            <a:r>
              <a:rPr lang="fr-FR" dirty="0" err="1"/>
              <a:t>hjkl</a:t>
            </a:r>
            <a:r>
              <a:rPr lang="fr-FR" dirty="0"/>
              <a:t>','</a:t>
            </a:r>
            <a:r>
              <a:rPr lang="fr-FR" dirty="0" err="1"/>
              <a:t>education</a:t>
            </a:r>
            <a:r>
              <a:rPr lang="fr-FR" dirty="0"/>
              <a:t>'] = '</a:t>
            </a:r>
            <a:r>
              <a:rPr lang="fr-FR" dirty="0" err="1"/>
              <a:t>unknown</a:t>
            </a:r>
            <a:r>
              <a:rPr lang="fr-FR" dirty="0"/>
              <a:t>'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#df["education"].str.replace(r'(.*Terti.*)','tertiary', regex=</a:t>
            </a:r>
            <a:r>
              <a:rPr lang="fr-FR" dirty="0" err="1"/>
              <a:t>True</a:t>
            </a:r>
            <a:r>
              <a:rPr lang="fr-FR" dirty="0"/>
              <a:t>,)</a:t>
            </a:r>
          </a:p>
        </p:txBody>
      </p:sp>
    </p:spTree>
    <p:extLst>
      <p:ext uri="{BB962C8B-B14F-4D97-AF65-F5344CB8AC3E}">
        <p14:creationId xmlns:p14="http://schemas.microsoft.com/office/powerpoint/2010/main" val="248069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C027D7-313E-475C-DF57-A76B571CF9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C15471-3A44-4260-2E89-7A67242A4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BF296A-F4AB-9FF8-AD8E-FCCFD514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15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6F1DBB-3151-EF3C-F65E-B63D310256D3}"/>
              </a:ext>
            </a:extLst>
          </p:cNvPr>
          <p:cNvSpPr txBox="1"/>
          <p:nvPr/>
        </p:nvSpPr>
        <p:spPr>
          <a:xfrm>
            <a:off x="838200" y="745682"/>
            <a:ext cx="6093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 4 - </a:t>
            </a:r>
            <a:r>
              <a:rPr lang="fr-FR" dirty="0" err="1"/>
              <a:t>education</a:t>
            </a:r>
            <a:r>
              <a:rPr lang="fr-FR" dirty="0"/>
              <a:t> (</a:t>
            </a:r>
            <a:r>
              <a:rPr lang="fr-FR" dirty="0" err="1"/>
              <a:t>categorical</a:t>
            </a:r>
            <a:r>
              <a:rPr lang="fr-FR" dirty="0"/>
              <a:t>: "</a:t>
            </a:r>
            <a:r>
              <a:rPr lang="fr-FR" dirty="0" err="1"/>
              <a:t>unknown</a:t>
            </a:r>
            <a:r>
              <a:rPr lang="fr-FR" dirty="0"/>
              <a:t>","</a:t>
            </a:r>
            <a:r>
              <a:rPr lang="fr-FR" dirty="0" err="1"/>
              <a:t>secondary</a:t>
            </a:r>
            <a:r>
              <a:rPr lang="fr-FR" dirty="0"/>
              <a:t>","</a:t>
            </a:r>
            <a:r>
              <a:rPr lang="fr-FR" dirty="0" err="1"/>
              <a:t>primary</a:t>
            </a:r>
            <a:r>
              <a:rPr lang="fr-FR" dirty="0"/>
              <a:t>","</a:t>
            </a:r>
            <a:r>
              <a:rPr lang="fr-FR" dirty="0" err="1"/>
              <a:t>tertiary</a:t>
            </a:r>
            <a:r>
              <a:rPr lang="fr-FR" dirty="0"/>
              <a:t>")</a:t>
            </a:r>
          </a:p>
          <a:p>
            <a:r>
              <a:rPr lang="fr-FR" dirty="0" err="1"/>
              <a:t>print</a:t>
            </a:r>
            <a:r>
              <a:rPr lang="fr-FR" dirty="0"/>
              <a:t>('</a:t>
            </a:r>
            <a:r>
              <a:rPr lang="fr-FR" dirty="0" err="1"/>
              <a:t>columns</a:t>
            </a:r>
            <a:r>
              <a:rPr lang="fr-FR" dirty="0"/>
              <a:t> #4:', </a:t>
            </a:r>
            <a:r>
              <a:rPr lang="fr-FR" dirty="0" err="1"/>
              <a:t>df.columns</a:t>
            </a:r>
            <a:r>
              <a:rPr lang="fr-FR" dirty="0"/>
              <a:t>[3] , ' </a:t>
            </a:r>
            <a:r>
              <a:rPr lang="fr-FR" dirty="0" err="1"/>
              <a:t>is</a:t>
            </a:r>
            <a:r>
              <a:rPr lang="fr-FR" dirty="0"/>
              <a:t> type:', type( </a:t>
            </a:r>
            <a:r>
              <a:rPr lang="fr-FR" dirty="0" err="1"/>
              <a:t>df.columns</a:t>
            </a:r>
            <a:r>
              <a:rPr lang="fr-FR" dirty="0"/>
              <a:t>[3]) )</a:t>
            </a:r>
          </a:p>
          <a:p>
            <a:r>
              <a:rPr lang="fr-FR" dirty="0" err="1"/>
              <a:t>print</a:t>
            </a:r>
            <a:r>
              <a:rPr lang="fr-FR" dirty="0"/>
              <a:t>('</a:t>
            </a:r>
            <a:r>
              <a:rPr lang="fr-FR" dirty="0" err="1"/>
              <a:t>Missing</a:t>
            </a:r>
            <a:r>
              <a:rPr lang="fr-FR" dirty="0"/>
              <a:t> values',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education</a:t>
            </a:r>
            <a:r>
              <a:rPr lang="fr-FR" dirty="0"/>
              <a:t>'].</a:t>
            </a:r>
            <a:r>
              <a:rPr lang="fr-FR" dirty="0" err="1"/>
              <a:t>isna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())</a:t>
            </a:r>
          </a:p>
          <a:p>
            <a:r>
              <a:rPr lang="fr-FR" dirty="0"/>
              <a:t>display(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education</a:t>
            </a:r>
            <a:r>
              <a:rPr lang="fr-FR" dirty="0"/>
              <a:t>'].</a:t>
            </a:r>
            <a:r>
              <a:rPr lang="fr-FR" dirty="0" err="1"/>
              <a:t>describe</a:t>
            </a:r>
            <a:r>
              <a:rPr lang="fr-FR" dirty="0"/>
              <a:t>())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education</a:t>
            </a:r>
            <a:r>
              <a:rPr lang="fr-FR" dirty="0"/>
              <a:t>'].</a:t>
            </a:r>
            <a:r>
              <a:rPr lang="fr-FR" dirty="0" err="1"/>
              <a:t>value_counts</a:t>
            </a:r>
            <a:r>
              <a:rPr lang="fr-FR" dirty="0"/>
              <a:t>() 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F9565D-E375-B88C-FE48-9E85F5E62583}"/>
              </a:ext>
            </a:extLst>
          </p:cNvPr>
          <p:cNvSpPr txBox="1"/>
          <p:nvPr/>
        </p:nvSpPr>
        <p:spPr>
          <a:xfrm>
            <a:off x="838200" y="2967335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#5 - default</a:t>
            </a:r>
          </a:p>
          <a:p>
            <a:r>
              <a:rPr lang="fr-FR" dirty="0"/>
              <a:t>#Categorical, </a:t>
            </a:r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True</a:t>
            </a:r>
            <a:r>
              <a:rPr lang="fr-FR" dirty="0"/>
              <a:t>/False</a:t>
            </a:r>
          </a:p>
          <a:p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b_default</a:t>
            </a:r>
            <a:r>
              <a:rPr lang="fr-FR" dirty="0"/>
              <a:t>'] = </a:t>
            </a:r>
            <a:r>
              <a:rPr lang="fr-FR" dirty="0" err="1"/>
              <a:t>df</a:t>
            </a:r>
            <a:r>
              <a:rPr lang="fr-FR" dirty="0"/>
              <a:t>['default'] == 'yes'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959DAE-7F4B-1E4E-D537-2C0F67B47B9F}"/>
              </a:ext>
            </a:extLst>
          </p:cNvPr>
          <p:cNvSpPr txBox="1"/>
          <p:nvPr/>
        </p:nvSpPr>
        <p:spPr>
          <a:xfrm>
            <a:off x="838200" y="4154011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#6 - balance is string, need to be converted to float(2)</a:t>
            </a:r>
          </a:p>
          <a:p>
            <a:r>
              <a:rPr lang="fr-FR"/>
              <a:t>df['balance'] = df['balance'].astype(float)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CE2932A-13B1-C78A-37E4-5A4928271DCA}"/>
              </a:ext>
            </a:extLst>
          </p:cNvPr>
          <p:cNvSpPr txBox="1"/>
          <p:nvPr/>
        </p:nvSpPr>
        <p:spPr>
          <a:xfrm>
            <a:off x="838200" y="5058537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 7 - </a:t>
            </a:r>
            <a:r>
              <a:rPr lang="fr-FR" dirty="0" err="1"/>
              <a:t>housing</a:t>
            </a:r>
            <a:r>
              <a:rPr lang="fr-FR" dirty="0"/>
              <a:t>: has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loan</a:t>
            </a:r>
            <a:r>
              <a:rPr lang="fr-FR" dirty="0"/>
              <a:t>? (</a:t>
            </a:r>
            <a:r>
              <a:rPr lang="fr-FR" dirty="0" err="1"/>
              <a:t>binary</a:t>
            </a:r>
            <a:r>
              <a:rPr lang="fr-FR" dirty="0"/>
              <a:t>: "</a:t>
            </a:r>
            <a:r>
              <a:rPr lang="fr-FR" dirty="0" err="1"/>
              <a:t>yes","no</a:t>
            </a:r>
            <a:r>
              <a:rPr lang="fr-FR" dirty="0"/>
              <a:t>")</a:t>
            </a:r>
          </a:p>
          <a:p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b_housing</a:t>
            </a:r>
            <a:r>
              <a:rPr lang="fr-FR" dirty="0"/>
              <a:t>'] = 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housing</a:t>
            </a:r>
            <a:r>
              <a:rPr lang="fr-FR" dirty="0"/>
              <a:t>'] == 'yes'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ECED1C-03CB-F333-CD51-3BC06EF770F0}"/>
              </a:ext>
            </a:extLst>
          </p:cNvPr>
          <p:cNvSpPr txBox="1"/>
          <p:nvPr/>
        </p:nvSpPr>
        <p:spPr>
          <a:xfrm>
            <a:off x="6263392" y="555354"/>
            <a:ext cx="57137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#8 - </a:t>
            </a:r>
            <a:r>
              <a:rPr lang="fr-FR" dirty="0" err="1"/>
              <a:t>loan</a:t>
            </a:r>
            <a:r>
              <a:rPr lang="fr-FR" dirty="0"/>
              <a:t> </a:t>
            </a:r>
            <a:r>
              <a:rPr lang="fr-FR" dirty="0" err="1"/>
              <a:t>Categorical</a:t>
            </a:r>
            <a:r>
              <a:rPr lang="fr-FR" dirty="0"/>
              <a:t>, </a:t>
            </a:r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True</a:t>
            </a:r>
            <a:r>
              <a:rPr lang="fr-FR" dirty="0"/>
              <a:t>/False</a:t>
            </a:r>
          </a:p>
          <a:p>
            <a:r>
              <a:rPr lang="fr-FR" dirty="0"/>
              <a:t>#Missing values 12 ( - 6 </a:t>
            </a:r>
            <a:r>
              <a:rPr lang="fr-FR" dirty="0" err="1"/>
              <a:t>dropped</a:t>
            </a:r>
            <a:r>
              <a:rPr lang="fr-FR" dirty="0"/>
              <a:t> ligne) = 6 </a:t>
            </a:r>
            <a:r>
              <a:rPr lang="fr-FR" dirty="0" err="1"/>
              <a:t>low</a:t>
            </a:r>
            <a:r>
              <a:rPr lang="fr-FR" dirty="0"/>
              <a:t> impact. </a:t>
            </a:r>
            <a:r>
              <a:rPr lang="fr-FR" dirty="0" err="1"/>
              <a:t>We</a:t>
            </a:r>
            <a:r>
              <a:rPr lang="fr-FR" dirty="0"/>
              <a:t> impute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frequent</a:t>
            </a:r>
            <a:r>
              <a:rPr lang="fr-FR" dirty="0"/>
              <a:t> n</a:t>
            </a:r>
          </a:p>
          <a:p>
            <a:r>
              <a:rPr lang="fr-FR" dirty="0" err="1"/>
              <a:t>df.loc</a:t>
            </a:r>
            <a:r>
              <a:rPr lang="fr-FR" dirty="0"/>
              <a:t>[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loan</a:t>
            </a:r>
            <a:r>
              <a:rPr lang="fr-FR" dirty="0"/>
              <a:t>'].</a:t>
            </a:r>
            <a:r>
              <a:rPr lang="fr-FR" dirty="0" err="1"/>
              <a:t>isna</a:t>
            </a:r>
            <a:r>
              <a:rPr lang="fr-FR" dirty="0"/>
              <a:t>(),'</a:t>
            </a:r>
            <a:r>
              <a:rPr lang="fr-FR" dirty="0" err="1"/>
              <a:t>loan</a:t>
            </a:r>
            <a:r>
              <a:rPr lang="fr-FR" dirty="0"/>
              <a:t>'] = 'no'</a:t>
            </a:r>
          </a:p>
          <a:p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b_loan</a:t>
            </a:r>
            <a:r>
              <a:rPr lang="fr-FR" dirty="0"/>
              <a:t>'] = 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loan</a:t>
            </a:r>
            <a:r>
              <a:rPr lang="fr-FR" dirty="0"/>
              <a:t>'] == 'yes'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D33E8C9-94FA-ECE7-2A77-11A85E5F09DE}"/>
              </a:ext>
            </a:extLst>
          </p:cNvPr>
          <p:cNvSpPr txBox="1"/>
          <p:nvPr/>
        </p:nvSpPr>
        <p:spPr>
          <a:xfrm>
            <a:off x="6263392" y="2345536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#9 - contact:</a:t>
            </a:r>
          </a:p>
          <a:p>
            <a:r>
              <a:rPr lang="fr-FR" dirty="0"/>
              <a:t># 1 Bad input  </a:t>
            </a:r>
            <a:r>
              <a:rPr lang="fr-FR" dirty="0" err="1"/>
              <a:t>ghjk</a:t>
            </a:r>
            <a:r>
              <a:rPr lang="fr-FR" dirty="0"/>
              <a:t> -&gt; </a:t>
            </a:r>
            <a:r>
              <a:rPr lang="fr-FR" dirty="0" err="1"/>
              <a:t>unknown</a:t>
            </a:r>
            <a:endParaRPr lang="fr-FR" dirty="0"/>
          </a:p>
          <a:p>
            <a:r>
              <a:rPr lang="fr-FR" dirty="0" err="1"/>
              <a:t>df.loc</a:t>
            </a:r>
            <a:r>
              <a:rPr lang="fr-FR" dirty="0"/>
              <a:t>[</a:t>
            </a:r>
            <a:r>
              <a:rPr lang="fr-FR" dirty="0" err="1"/>
              <a:t>df</a:t>
            </a:r>
            <a:r>
              <a:rPr lang="fr-FR" dirty="0"/>
              <a:t>['contact'] == '</a:t>
            </a:r>
            <a:r>
              <a:rPr lang="fr-FR" dirty="0" err="1"/>
              <a:t>ghjk</a:t>
            </a:r>
            <a:r>
              <a:rPr lang="fr-FR" dirty="0"/>
              <a:t>','contact'] = '</a:t>
            </a:r>
            <a:r>
              <a:rPr lang="fr-FR" dirty="0" err="1"/>
              <a:t>unknown</a:t>
            </a:r>
            <a:r>
              <a:rPr lang="fr-FR" dirty="0"/>
              <a:t>'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3C10B6E-FE9B-A888-BF7D-33B8EE8F7E3D}"/>
              </a:ext>
            </a:extLst>
          </p:cNvPr>
          <p:cNvSpPr txBox="1"/>
          <p:nvPr/>
        </p:nvSpPr>
        <p:spPr>
          <a:xfrm>
            <a:off x="6601918" y="3824020"/>
            <a:ext cx="47518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#10 - </a:t>
            </a:r>
            <a:r>
              <a:rPr lang="fr-FR" dirty="0" err="1"/>
              <a:t>day</a:t>
            </a:r>
            <a:r>
              <a:rPr lang="fr-FR" dirty="0"/>
              <a:t>  part of date,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concat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month</a:t>
            </a:r>
            <a:r>
              <a:rPr lang="fr-FR" dirty="0"/>
              <a:t> in a date</a:t>
            </a:r>
          </a:p>
          <a:p>
            <a:r>
              <a:rPr lang="fr-FR" dirty="0"/>
              <a:t># 11 - </a:t>
            </a:r>
            <a:r>
              <a:rPr lang="fr-FR" dirty="0" err="1"/>
              <a:t>month</a:t>
            </a:r>
            <a:endParaRPr lang="fr-FR" dirty="0"/>
          </a:p>
          <a:p>
            <a:r>
              <a:rPr lang="fr-FR" dirty="0"/>
              <a:t># 2 </a:t>
            </a:r>
            <a:r>
              <a:rPr lang="fr-FR" dirty="0" err="1"/>
              <a:t>missing</a:t>
            </a:r>
            <a:r>
              <a:rPr lang="fr-FR" dirty="0"/>
              <a:t> val </a:t>
            </a:r>
            <a:r>
              <a:rPr lang="fr-FR" dirty="0" err="1"/>
              <a:t>We</a:t>
            </a:r>
            <a:r>
              <a:rPr lang="fr-FR" dirty="0"/>
              <a:t> impute the 2 ligne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frequent</a:t>
            </a:r>
            <a:r>
              <a:rPr lang="fr-FR" dirty="0"/>
              <a:t> : </a:t>
            </a:r>
            <a:r>
              <a:rPr lang="fr-FR" dirty="0" err="1"/>
              <a:t>may</a:t>
            </a:r>
            <a:r>
              <a:rPr lang="fr-FR" dirty="0"/>
              <a:t> </a:t>
            </a:r>
          </a:p>
          <a:p>
            <a:r>
              <a:rPr lang="fr-FR" dirty="0" err="1"/>
              <a:t>df.loc</a:t>
            </a:r>
            <a:r>
              <a:rPr lang="fr-FR" dirty="0"/>
              <a:t>[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month</a:t>
            </a:r>
            <a:r>
              <a:rPr lang="fr-FR" dirty="0"/>
              <a:t>'].</a:t>
            </a:r>
            <a:r>
              <a:rPr lang="fr-FR" dirty="0" err="1"/>
              <a:t>isna</a:t>
            </a:r>
            <a:r>
              <a:rPr lang="fr-FR" dirty="0"/>
              <a:t>(),'</a:t>
            </a:r>
            <a:r>
              <a:rPr lang="fr-FR" dirty="0" err="1"/>
              <a:t>month</a:t>
            </a:r>
            <a:r>
              <a:rPr lang="fr-FR" dirty="0"/>
              <a:t>'] = '</a:t>
            </a:r>
            <a:r>
              <a:rPr lang="fr-FR" dirty="0" err="1"/>
              <a:t>may</a:t>
            </a:r>
            <a:r>
              <a:rPr lang="fr-FR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19173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B7F39-2CCB-74F9-1988-3A00512E37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8898E-6D50-51DD-1AA0-5CBB607C2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CFED83-B577-C3AF-CFC5-1E2D86241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16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A0050F-1DD8-414B-585C-43D345423B19}"/>
              </a:ext>
            </a:extLst>
          </p:cNvPr>
          <p:cNvSpPr txBox="1"/>
          <p:nvPr/>
        </p:nvSpPr>
        <p:spPr>
          <a:xfrm>
            <a:off x="534650" y="435114"/>
            <a:ext cx="6093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#12 - duration</a:t>
            </a:r>
          </a:p>
          <a:p>
            <a:r>
              <a:rPr lang="fr-FR" dirty="0"/>
              <a:t># 8 - 6 </a:t>
            </a:r>
            <a:r>
              <a:rPr lang="fr-FR" dirty="0" err="1"/>
              <a:t>Missing</a:t>
            </a:r>
            <a:r>
              <a:rPr lang="fr-FR" dirty="0"/>
              <a:t> values (6 lignes ares full </a:t>
            </a:r>
            <a:r>
              <a:rPr lang="fr-FR" dirty="0" err="1"/>
              <a:t>empty</a:t>
            </a:r>
            <a:r>
              <a:rPr lang="fr-FR" dirty="0"/>
              <a:t> and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dropped</a:t>
            </a:r>
            <a:r>
              <a:rPr lang="fr-FR" dirty="0"/>
              <a:t>); </a:t>
            </a:r>
            <a:r>
              <a:rPr lang="fr-FR" dirty="0" err="1"/>
              <a:t>We</a:t>
            </a:r>
            <a:r>
              <a:rPr lang="fr-FR" dirty="0"/>
              <a:t> impute the 2 ligne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= 2040 (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removing</a:t>
            </a:r>
            <a:r>
              <a:rPr lang="fr-FR" dirty="0"/>
              <a:t> 2E7 values) </a:t>
            </a:r>
            <a:r>
              <a:rPr lang="fr-FR" dirty="0" err="1"/>
              <a:t>after</a:t>
            </a:r>
            <a:r>
              <a:rPr lang="fr-FR" dirty="0"/>
              <a:t> 257.2: </a:t>
            </a:r>
          </a:p>
          <a:p>
            <a:r>
              <a:rPr lang="fr-FR" dirty="0"/>
              <a:t># Max </a:t>
            </a:r>
            <a:r>
              <a:rPr lang="fr-FR" dirty="0" err="1"/>
              <a:t>is</a:t>
            </a:r>
            <a:r>
              <a:rPr lang="fr-FR" dirty="0"/>
              <a:t> 20 000 000s = &gt; 231 </a:t>
            </a:r>
            <a:r>
              <a:rPr lang="fr-FR" dirty="0" err="1"/>
              <a:t>days</a:t>
            </a:r>
            <a:r>
              <a:rPr lang="fr-FR" dirty="0"/>
              <a:t>  </a:t>
            </a:r>
            <a:r>
              <a:rPr lang="fr-FR" dirty="0" err="1"/>
              <a:t>let's</a:t>
            </a:r>
            <a:r>
              <a:rPr lang="fr-FR" dirty="0"/>
              <a:t> </a:t>
            </a:r>
            <a:r>
              <a:rPr lang="fr-FR" dirty="0" err="1"/>
              <a:t>investigate</a:t>
            </a:r>
            <a:r>
              <a:rPr lang="fr-FR" dirty="0"/>
              <a:t> , 2nd max = 4918s -&gt;  20 000 000 value </a:t>
            </a:r>
            <a:r>
              <a:rPr lang="fr-FR" dirty="0" err="1"/>
              <a:t>will</a:t>
            </a:r>
            <a:r>
              <a:rPr lang="fr-FR" dirty="0"/>
              <a:t> have the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assigned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df.drop</a:t>
            </a:r>
            <a:r>
              <a:rPr lang="fr-FR" dirty="0"/>
              <a:t>(</a:t>
            </a:r>
            <a:r>
              <a:rPr lang="fr-FR" dirty="0" err="1"/>
              <a:t>df</a:t>
            </a:r>
            <a:r>
              <a:rPr lang="fr-FR" dirty="0"/>
              <a:t>[</a:t>
            </a:r>
            <a:r>
              <a:rPr lang="fr-FR" dirty="0" err="1"/>
              <a:t>df</a:t>
            </a:r>
            <a:r>
              <a:rPr lang="fr-FR" dirty="0"/>
              <a:t>['duration'] == 20000000].index)</a:t>
            </a:r>
          </a:p>
          <a:p>
            <a:r>
              <a:rPr lang="fr-FR" dirty="0" err="1"/>
              <a:t>df.loc</a:t>
            </a:r>
            <a:r>
              <a:rPr lang="fr-FR" dirty="0"/>
              <a:t>[</a:t>
            </a:r>
            <a:r>
              <a:rPr lang="fr-FR" dirty="0" err="1"/>
              <a:t>df</a:t>
            </a:r>
            <a:r>
              <a:rPr lang="fr-FR" dirty="0"/>
              <a:t>['duration'].</a:t>
            </a:r>
            <a:r>
              <a:rPr lang="fr-FR" dirty="0" err="1"/>
              <a:t>isna</a:t>
            </a:r>
            <a:r>
              <a:rPr lang="fr-FR" dirty="0"/>
              <a:t>(),'duration'] = 257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60CF45A-EEE9-1DF3-9312-FABB4D94DDB4}"/>
              </a:ext>
            </a:extLst>
          </p:cNvPr>
          <p:cNvSpPr txBox="1"/>
          <p:nvPr/>
        </p:nvSpPr>
        <p:spPr>
          <a:xfrm>
            <a:off x="534650" y="3560565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#13 - </a:t>
            </a:r>
            <a:r>
              <a:rPr lang="fr-FR" dirty="0" err="1"/>
              <a:t>campaign</a:t>
            </a:r>
            <a:endParaRPr lang="fr-FR" dirty="0"/>
          </a:p>
          <a:p>
            <a:r>
              <a:rPr lang="fr-FR" dirty="0"/>
              <a:t>#We impute the 2 ligne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3</a:t>
            </a:r>
          </a:p>
          <a:p>
            <a:r>
              <a:rPr lang="fr-FR" dirty="0" err="1"/>
              <a:t>df.loc</a:t>
            </a:r>
            <a:r>
              <a:rPr lang="fr-FR" dirty="0"/>
              <a:t>[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campaign</a:t>
            </a:r>
            <a:r>
              <a:rPr lang="fr-FR" dirty="0"/>
              <a:t>'].</a:t>
            </a:r>
            <a:r>
              <a:rPr lang="fr-FR" dirty="0" err="1"/>
              <a:t>isna</a:t>
            </a:r>
            <a:r>
              <a:rPr lang="fr-FR" dirty="0"/>
              <a:t>(),'</a:t>
            </a:r>
            <a:r>
              <a:rPr lang="fr-FR" dirty="0" err="1"/>
              <a:t>campaign</a:t>
            </a:r>
            <a:r>
              <a:rPr lang="fr-FR" dirty="0"/>
              <a:t>'] = 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117751-6E1B-64A3-DF55-92F771F25F4E}"/>
              </a:ext>
            </a:extLst>
          </p:cNvPr>
          <p:cNvSpPr txBox="1"/>
          <p:nvPr/>
        </p:nvSpPr>
        <p:spPr>
          <a:xfrm>
            <a:off x="534650" y="4708226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#14 - </a:t>
            </a:r>
            <a:r>
              <a:rPr lang="fr-FR" dirty="0" err="1"/>
              <a:t>pdays</a:t>
            </a:r>
            <a:r>
              <a:rPr lang="fr-FR" dirty="0"/>
              <a:t>:</a:t>
            </a:r>
          </a:p>
          <a:p>
            <a:r>
              <a:rPr lang="fr-FR" dirty="0"/>
              <a:t>#We impute the 2 ligne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3</a:t>
            </a:r>
          </a:p>
          <a:p>
            <a:r>
              <a:rPr lang="fr-FR" dirty="0" err="1"/>
              <a:t>df.loc</a:t>
            </a:r>
            <a:r>
              <a:rPr lang="fr-FR" dirty="0"/>
              <a:t>[</a:t>
            </a:r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pdays</a:t>
            </a:r>
            <a:r>
              <a:rPr lang="fr-FR" dirty="0"/>
              <a:t>'].</a:t>
            </a:r>
            <a:r>
              <a:rPr lang="fr-FR" dirty="0" err="1"/>
              <a:t>isna</a:t>
            </a:r>
            <a:r>
              <a:rPr lang="fr-FR" dirty="0"/>
              <a:t>(),'</a:t>
            </a:r>
            <a:r>
              <a:rPr lang="fr-FR" dirty="0" err="1"/>
              <a:t>pdays</a:t>
            </a:r>
            <a:r>
              <a:rPr lang="fr-FR" dirty="0"/>
              <a:t>'] = 35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4FB02AB-5366-115D-9AFB-4C79EA2D160A}"/>
              </a:ext>
            </a:extLst>
          </p:cNvPr>
          <p:cNvSpPr txBox="1"/>
          <p:nvPr/>
        </p:nvSpPr>
        <p:spPr>
          <a:xfrm>
            <a:off x="6804286" y="435114"/>
            <a:ext cx="48530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#15 - </a:t>
            </a:r>
            <a:r>
              <a:rPr lang="fr-FR" dirty="0" err="1"/>
              <a:t>previous</a:t>
            </a:r>
            <a:endParaRPr lang="fr-FR" dirty="0"/>
          </a:p>
          <a:p>
            <a:r>
              <a:rPr lang="fr-FR" dirty="0"/>
              <a:t>#16 - </a:t>
            </a:r>
            <a:r>
              <a:rPr lang="fr-FR" dirty="0" err="1"/>
              <a:t>poutcome</a:t>
            </a:r>
            <a:r>
              <a:rPr lang="fr-FR" dirty="0"/>
              <a:t> </a:t>
            </a:r>
          </a:p>
          <a:p>
            <a:r>
              <a:rPr lang="fr-FR" dirty="0"/>
              <a:t>#We can </a:t>
            </a:r>
            <a:r>
              <a:rPr lang="fr-FR" dirty="0" err="1"/>
              <a:t>try</a:t>
            </a:r>
            <a:r>
              <a:rPr lang="fr-FR" dirty="0"/>
              <a:t> to encode </a:t>
            </a:r>
            <a:r>
              <a:rPr lang="fr-FR" dirty="0" err="1"/>
              <a:t>it</a:t>
            </a:r>
            <a:r>
              <a:rPr lang="fr-FR" dirty="0"/>
              <a:t> as a </a:t>
            </a:r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{'</a:t>
            </a:r>
            <a:r>
              <a:rPr lang="fr-FR" dirty="0" err="1"/>
              <a:t>unknown</a:t>
            </a:r>
            <a:r>
              <a:rPr lang="fr-FR" dirty="0"/>
              <a:t>': 0, '</a:t>
            </a:r>
            <a:r>
              <a:rPr lang="fr-FR" dirty="0" err="1"/>
              <a:t>success</a:t>
            </a:r>
            <a:r>
              <a:rPr lang="fr-FR" dirty="0"/>
              <a:t>' : 1, '</a:t>
            </a:r>
            <a:r>
              <a:rPr lang="fr-FR" dirty="0" err="1"/>
              <a:t>failure</a:t>
            </a:r>
            <a:r>
              <a:rPr lang="fr-FR" dirty="0"/>
              <a:t>' : -1, '</a:t>
            </a:r>
            <a:r>
              <a:rPr lang="fr-FR" dirty="0" err="1"/>
              <a:t>other</a:t>
            </a:r>
            <a:r>
              <a:rPr lang="fr-FR" dirty="0"/>
              <a:t>' : 0}</a:t>
            </a:r>
          </a:p>
          <a:p>
            <a:r>
              <a:rPr lang="fr-FR" dirty="0" err="1"/>
              <a:t>df</a:t>
            </a:r>
            <a:r>
              <a:rPr lang="fr-FR" dirty="0"/>
              <a:t>["</a:t>
            </a:r>
            <a:r>
              <a:rPr lang="fr-FR" dirty="0" err="1"/>
              <a:t>n_poutcome</a:t>
            </a:r>
            <a:r>
              <a:rPr lang="fr-FR" dirty="0"/>
              <a:t>"] = </a:t>
            </a:r>
            <a:r>
              <a:rPr lang="fr-FR" dirty="0" err="1"/>
              <a:t>df</a:t>
            </a:r>
            <a:r>
              <a:rPr lang="fr-FR" dirty="0"/>
              <a:t>["</a:t>
            </a:r>
            <a:r>
              <a:rPr lang="fr-FR" dirty="0" err="1"/>
              <a:t>poutcome</a:t>
            </a:r>
            <a:r>
              <a:rPr lang="fr-FR" dirty="0"/>
              <a:t>"].</a:t>
            </a:r>
            <a:r>
              <a:rPr lang="fr-FR" dirty="0" err="1"/>
              <a:t>map</a:t>
            </a:r>
            <a:r>
              <a:rPr lang="fr-FR" dirty="0"/>
              <a:t>({'</a:t>
            </a:r>
            <a:r>
              <a:rPr lang="fr-FR" dirty="0" err="1"/>
              <a:t>unknown</a:t>
            </a:r>
            <a:r>
              <a:rPr lang="fr-FR" dirty="0"/>
              <a:t>': 0, '</a:t>
            </a:r>
            <a:r>
              <a:rPr lang="fr-FR" dirty="0" err="1"/>
              <a:t>success</a:t>
            </a:r>
            <a:r>
              <a:rPr lang="fr-FR" dirty="0"/>
              <a:t>' : 1, '</a:t>
            </a:r>
            <a:r>
              <a:rPr lang="fr-FR" dirty="0" err="1"/>
              <a:t>failure</a:t>
            </a:r>
            <a:r>
              <a:rPr lang="fr-FR" dirty="0"/>
              <a:t>' : -1, '</a:t>
            </a:r>
            <a:r>
              <a:rPr lang="fr-FR" dirty="0" err="1"/>
              <a:t>other</a:t>
            </a:r>
            <a:r>
              <a:rPr lang="fr-FR" dirty="0"/>
              <a:t>' : 0})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E937E40-DD31-06D4-37FF-52AA9062C41A}"/>
              </a:ext>
            </a:extLst>
          </p:cNvPr>
          <p:cNvSpPr txBox="1"/>
          <p:nvPr/>
        </p:nvSpPr>
        <p:spPr>
          <a:xfrm>
            <a:off x="6513226" y="2947937"/>
            <a:ext cx="54351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#17 Bank </a:t>
            </a:r>
            <a:r>
              <a:rPr lang="fr-FR" dirty="0" err="1"/>
              <a:t>deposit</a:t>
            </a:r>
            <a:r>
              <a:rPr lang="fr-FR" dirty="0"/>
              <a:t>(</a:t>
            </a:r>
            <a:r>
              <a:rPr lang="fr-FR" dirty="0" err="1"/>
              <a:t>target</a:t>
            </a:r>
            <a:r>
              <a:rPr lang="fr-FR" dirty="0"/>
              <a:t>)</a:t>
            </a:r>
          </a:p>
          <a:p>
            <a:r>
              <a:rPr lang="fr-FR" dirty="0"/>
              <a:t>#Categorical, </a:t>
            </a:r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True</a:t>
            </a:r>
            <a:r>
              <a:rPr lang="fr-FR" dirty="0"/>
              <a:t>/False</a:t>
            </a:r>
          </a:p>
          <a:p>
            <a:r>
              <a:rPr lang="fr-FR" dirty="0" err="1"/>
              <a:t>df</a:t>
            </a:r>
            <a:r>
              <a:rPr lang="fr-FR" dirty="0"/>
              <a:t>['</a:t>
            </a:r>
            <a:r>
              <a:rPr lang="fr-FR" dirty="0" err="1"/>
              <a:t>b_deposit</a:t>
            </a:r>
            <a:r>
              <a:rPr lang="fr-FR" dirty="0"/>
              <a:t>'] = </a:t>
            </a:r>
            <a:r>
              <a:rPr lang="fr-FR" dirty="0" err="1"/>
              <a:t>df</a:t>
            </a:r>
            <a:r>
              <a:rPr lang="fr-FR" dirty="0"/>
              <a:t>['Bank </a:t>
            </a:r>
            <a:r>
              <a:rPr lang="fr-FR" dirty="0" err="1"/>
              <a:t>deposit</a:t>
            </a:r>
            <a:r>
              <a:rPr lang="fr-FR" dirty="0"/>
              <a:t>(</a:t>
            </a:r>
            <a:r>
              <a:rPr lang="fr-FR" dirty="0" err="1"/>
              <a:t>target</a:t>
            </a:r>
            <a:r>
              <a:rPr lang="fr-FR" dirty="0"/>
              <a:t>)'] == 'yes'</a:t>
            </a:r>
          </a:p>
        </p:txBody>
      </p:sp>
    </p:spTree>
    <p:extLst>
      <p:ext uri="{BB962C8B-B14F-4D97-AF65-F5344CB8AC3E}">
        <p14:creationId xmlns:p14="http://schemas.microsoft.com/office/powerpoint/2010/main" val="377843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B1006114-1A1D-0897-7821-818597DD4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696FDA9-0FE3-C59F-3E91-1C0A94C1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4680"/>
            <a:ext cx="12192000" cy="1425257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Using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sqlalchemy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to connect to Database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B8C9E5-173A-495D-C8DE-FBB6EE1C0B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C48601-7C17-15AE-EF98-5248EF609B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3234ED-B4EA-4817-C510-30D8DD16F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450BDB-9DA6-DFD0-9268-E3D523D55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18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88A995-9BB8-B1CD-C8E7-4B3D14248C6E}"/>
              </a:ext>
            </a:extLst>
          </p:cNvPr>
          <p:cNvSpPr txBox="1"/>
          <p:nvPr/>
        </p:nvSpPr>
        <p:spPr>
          <a:xfrm>
            <a:off x="838200" y="58732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#Read the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v_performance_by_nb_call</a:t>
            </a:r>
            <a:endParaRPr lang="fr-FR" dirty="0"/>
          </a:p>
        </p:txBody>
      </p:sp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4296C7A0-D4A6-3891-3CB2-30EE1B3E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63" y="1328443"/>
            <a:ext cx="2457793" cy="4258269"/>
          </a:xfrm>
          <a:prstGeom prst="rect">
            <a:avLst/>
          </a:prstGeom>
        </p:spPr>
      </p:pic>
      <p:pic>
        <p:nvPicPr>
          <p:cNvPr id="13" name="Image 12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F896BF0B-67A2-6B4A-C913-FE8B2681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98" y="1328443"/>
            <a:ext cx="547763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6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F7DDCD6D-1F8A-76F0-53B9-DBB2142DE5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9477A99-A585-B73B-1EFB-640FDE51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3F2901-D4A7-A87F-0223-FAF7D42ADB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7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2264229" cy="671058"/>
          </a:xfrm>
        </p:spPr>
        <p:txBody>
          <a:bodyPr rtlCol="0"/>
          <a:lstStyle/>
          <a:p>
            <a:pPr rtl="0"/>
            <a:r>
              <a:rPr lang="fr-FR" sz="2000" dirty="0"/>
              <a:t>Data Description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652826"/>
            <a:ext cx="3433138" cy="426393"/>
          </a:xfrm>
        </p:spPr>
        <p:txBody>
          <a:bodyPr rtlCol="0"/>
          <a:lstStyle/>
          <a:p>
            <a:pPr rtl="0"/>
            <a:r>
              <a:rPr lang="fr-FR" dirty="0"/>
              <a:t>Data Description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1042" y="1164729"/>
            <a:ext cx="7122758" cy="1532639"/>
          </a:xfrm>
        </p:spPr>
        <p:txBody>
          <a:bodyPr rtlCol="0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train.csv: 45,211 rows and 18 columns ordered by date (from May 2008 to November 2010)</a:t>
            </a:r>
            <a:endParaRPr lang="fr-FR" sz="1800" dirty="0">
              <a:solidFill>
                <a:srgbClr val="21252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test.csv: 4521 rows and 18 columns with 10% of the examples (4521), randomly selected from train.csv</a:t>
            </a:r>
            <a:endParaRPr lang="fr-FR" sz="1800" dirty="0">
              <a:solidFill>
                <a:srgbClr val="21252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fr-FR" sz="1500" dirty="0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2" y="2620561"/>
            <a:ext cx="3433138" cy="428891"/>
          </a:xfrm>
        </p:spPr>
        <p:txBody>
          <a:bodyPr rtlCol="0"/>
          <a:lstStyle/>
          <a:p>
            <a:pPr rtl="0"/>
            <a:r>
              <a:rPr lang="fr-FR" dirty="0"/>
              <a:t>Aim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D5F29795-F227-44BE-8FFE-BEDE82043B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1041" y="3002562"/>
            <a:ext cx="7122757" cy="961350"/>
          </a:xfrm>
        </p:spPr>
        <p:txBody>
          <a:bodyPr rtlCol="0"/>
          <a:lstStyle/>
          <a:p>
            <a:pPr rtl="0"/>
            <a:r>
              <a:rPr lang="en-US" sz="1800" dirty="0">
                <a:solidFill>
                  <a:srgbClr val="212529"/>
                </a:solidFill>
                <a:effectLst/>
                <a:ea typeface="Times New Roman" panose="02020603050405020304" pitchFamily="18" charset="0"/>
              </a:rPr>
              <a:t>direct marketing campaigns of a Portuguese banking institution. The marketing campaigns were based on phone calls. </a:t>
            </a:r>
            <a:endParaRPr lang="fr-FR" sz="1500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31042" y="4147932"/>
            <a:ext cx="3433138" cy="428891"/>
          </a:xfrm>
        </p:spPr>
        <p:txBody>
          <a:bodyPr rtlCol="0"/>
          <a:lstStyle/>
          <a:p>
            <a:pPr rtl="0"/>
            <a:r>
              <a:rPr lang="fr-FR" dirty="0"/>
              <a:t>Finances</a:t>
            </a:r>
          </a:p>
        </p:txBody>
      </p:sp>
      <p:sp>
        <p:nvSpPr>
          <p:cNvPr id="44" name="Espace réservé du texte 43">
            <a:extLst>
              <a:ext uri="{FF2B5EF4-FFF2-40B4-BE49-F238E27FC236}">
                <a16:creationId xmlns:a16="http://schemas.microsoft.com/office/drawing/2014/main" id="{540F4685-F7C7-4370-AF35-F80D53D13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31042" y="4760843"/>
            <a:ext cx="7122756" cy="1675241"/>
          </a:xfrm>
        </p:spPr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2125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Term deposits are a major source of income for a bank. A term deposit is a cash investment held at a financial institution. Your money is invested for an agreed rate of interest over a fixed amount of time, or term. The bank has various outreach plans to sell term deposits to their customers such as email marketing, advertisements, telephonic marketing, and digital marketing.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3" name="Espace réservé de la date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325" name="Espace réservé du numéro de diapositive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1929607" cy="640698"/>
          </a:xfrm>
        </p:spPr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 client data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Espace réservé d’image 26" descr="Vue aérienne d’une route bordée d’arbres et de pâturages de chaque côté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4980" y="1810285"/>
            <a:ext cx="6329441" cy="4546065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1 - age 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(numeric)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2 - job : type of job (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categorical: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"admin.","unknown","unemployed","management","housemaid","entrepreneur","student",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"blue-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collar","self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employed","retired","technician","services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3 - marital : marital status (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categorical: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"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married","divorced","single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"; note: "divorced" means divorced or widowed)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4 - education (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categorical: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"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unknown","secondary","primary","tertiary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5 - default: has credit in default? 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FF00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(binary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"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yes","no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6 - balance: average yearly balance, in euros (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numeric)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7 - housing: has housing loan? (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FF00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binary: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"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yes","no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8 - loan: has personal loan? 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FF00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(binary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"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yes","no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")</a:t>
            </a:r>
            <a:endParaRPr lang="fr-FR" sz="1400" dirty="0"/>
          </a:p>
        </p:txBody>
      </p:sp>
      <p:sp>
        <p:nvSpPr>
          <p:cNvPr id="256" name="Espace réservé de la date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58" name="Espace réservé du numéro de diapositive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563920"/>
            <a:ext cx="1929607" cy="640698"/>
          </a:xfrm>
        </p:spPr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 client data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Espace réservé d’image 26" descr="Vue aérienne d’une route bordée d’arbres et de pâturages de chaque côté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4001" y="1391973"/>
            <a:ext cx="6329441" cy="5142147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9 - contact: contact communication type (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categorical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"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unknown","telephone","cellular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10 - day: last contact day of the month 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(numeric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11 - month: last contact month of year (categorical: "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jan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", "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feb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", "mar", …, "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nov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", "dec")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12 - duration: last contact duration, in seconds 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(numeric)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# other attributes: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13 - campaign: number of contacts performed during this campaign and for this client 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(numeric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includes last contact)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14 - 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pdays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number of days that passed by after the client was last contacted from a previous campaign 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(numeric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-1 means client was not previously contacted)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15 - previous: number of contacts performed before this campaign and for this 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client (numeric)</a:t>
            </a:r>
            <a:b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16 - 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poutcome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outcome of the previous marketing campaign (</a:t>
            </a:r>
            <a:r>
              <a:rPr lang="en-US" sz="140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categorical: 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unknown","other","failure","success</a:t>
            </a: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")</a:t>
            </a:r>
            <a:endParaRPr lang="fr-FR" sz="1400" dirty="0"/>
          </a:p>
        </p:txBody>
      </p:sp>
      <p:sp>
        <p:nvSpPr>
          <p:cNvPr id="256" name="Espace réservé de la date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58" name="Espace réservé du numéro de diapositive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2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’image 23" descr="Une feuille avec des gouttes d’eau dessus">
            <a:extLst>
              <a:ext uri="{FF2B5EF4-FFF2-40B4-BE49-F238E27FC236}">
                <a16:creationId xmlns:a16="http://schemas.microsoft.com/office/drawing/2014/main" id="{218F3EFB-1B94-46C4-961E-9E4CCDFCA1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1EE5A625-CF8D-4DB8-B64A-918374A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79988" cy="6858000"/>
          </a:xfrm>
        </p:spPr>
        <p:txBody>
          <a:bodyPr rtlCol="0"/>
          <a:lstStyle/>
          <a:p>
            <a:pPr rtl="0"/>
            <a:r>
              <a:rPr lang="fr-FR" sz="2000" dirty="0"/>
              <a:t>Step1</a:t>
            </a:r>
            <a:br>
              <a:rPr lang="fr-FR" sz="2000" dirty="0"/>
            </a:br>
            <a:r>
              <a:rPr lang="fr-FR" sz="2000" dirty="0"/>
              <a:t>Data frame head10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486" y="4715995"/>
            <a:ext cx="3282916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B6907F0E-A3C6-C0FB-7E4F-3FBCCEBBF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15" y="856226"/>
            <a:ext cx="8555746" cy="3429000"/>
          </a:xfrm>
          <a:prstGeom prst="rect">
            <a:avLst/>
          </a:prstGeom>
        </p:spPr>
      </p:pic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F46E2AE6-57D6-6D4D-E884-F749E8BF5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255" y="856226"/>
            <a:ext cx="2664502" cy="3429000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0E8A90F8-B466-FA51-0374-8192C8124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497" y="4506214"/>
            <a:ext cx="6425792" cy="17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37C4E9A-715E-E7BD-3348-58BFA247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BC0D0C-DE99-9F3E-5368-E23EA28708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2859B2-12F5-3D60-65BD-376C9CF8D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6 rows, emp</a:t>
            </a:r>
            <a:r>
              <a:rPr lang="fr-FR" dirty="0" err="1"/>
              <a:t>ty</a:t>
            </a:r>
            <a:endParaRPr lang="fr-FR" dirty="0"/>
          </a:p>
          <a:p>
            <a:r>
              <a:rPr lang="fr-FR" dirty="0"/>
              <a:t>Meta data (4521 </a:t>
            </a:r>
            <a:r>
              <a:rPr lang="fr-FR" dirty="0" err="1"/>
              <a:t>rows</a:t>
            </a:r>
            <a:r>
              <a:rPr lang="fr-FR" dirty="0"/>
              <a:t>)</a:t>
            </a:r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has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7857896-E75F-4848-11DC-4B7EDF53B8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9764" y="539646"/>
            <a:ext cx="6412511" cy="5680179"/>
          </a:xfrm>
        </p:spPr>
        <p:txBody>
          <a:bodyPr/>
          <a:lstStyle/>
          <a:p>
            <a:r>
              <a:rPr lang="en-US" dirty="0"/>
              <a:t>#marital encoding column "marital" as numeric (married: 1 divorced: -1, single; 0)</a:t>
            </a:r>
          </a:p>
          <a:p>
            <a:r>
              <a:rPr lang="en-US" dirty="0"/>
              <a:t>#education, 27 missing value, 2 bad input (</a:t>
            </a:r>
            <a:r>
              <a:rPr lang="en-US" dirty="0" err="1"/>
              <a:t>hjkl</a:t>
            </a:r>
            <a:r>
              <a:rPr lang="en-US" dirty="0"/>
              <a:t>-unknown, Tertiary-moved to tertiary) / Unknown 717 + 1 (6 percents)</a:t>
            </a:r>
          </a:p>
          <a:p>
            <a:r>
              <a:rPr lang="en-US" dirty="0"/>
              <a:t>#default, binary, most frequent method (98 percent confidence)</a:t>
            </a:r>
          </a:p>
          <a:p>
            <a:r>
              <a:rPr lang="en-US" dirty="0"/>
              <a:t>#balance, string needed to be float, </a:t>
            </a:r>
          </a:p>
          <a:p>
            <a:r>
              <a:rPr lang="en-US" dirty="0"/>
              <a:t>#loan, 12 omitting variables, binary, most frequent method (98 percent confidence)</a:t>
            </a:r>
          </a:p>
          <a:p>
            <a:r>
              <a:rPr lang="en-US" dirty="0"/>
              <a:t>#contact  unknown + 1 bad input (26 percent) except for cellular and telephone</a:t>
            </a:r>
          </a:p>
          <a:p>
            <a:r>
              <a:rPr lang="en-US" dirty="0"/>
              <a:t># month 8 omitting</a:t>
            </a:r>
          </a:p>
          <a:p>
            <a:r>
              <a:rPr lang="en-US" dirty="0"/>
              <a:t># campaign: max 43 times for contacting. normal distribution (maybe)</a:t>
            </a:r>
          </a:p>
          <a:p>
            <a:r>
              <a:rPr lang="en-US" dirty="0"/>
              <a:t># </a:t>
            </a:r>
            <a:r>
              <a:rPr lang="en-US" dirty="0" err="1"/>
              <a:t>pdays</a:t>
            </a:r>
            <a:r>
              <a:rPr lang="en-US" dirty="0"/>
              <a:t>, previous: </a:t>
            </a:r>
            <a:r>
              <a:rPr lang="en-US" dirty="0" err="1"/>
              <a:t>pdays</a:t>
            </a:r>
            <a:r>
              <a:rPr lang="en-US" dirty="0"/>
              <a:t>(new customers as -1) and </a:t>
            </a:r>
            <a:r>
              <a:rPr lang="en-US" dirty="0" err="1"/>
              <a:t>previous's</a:t>
            </a:r>
            <a:r>
              <a:rPr lang="en-US" dirty="0"/>
              <a:t> comparison</a:t>
            </a:r>
          </a:p>
          <a:p>
            <a:r>
              <a:rPr lang="en-US" dirty="0"/>
              <a:t># </a:t>
            </a:r>
            <a:r>
              <a:rPr lang="en-US" dirty="0" err="1"/>
              <a:t>poutcome</a:t>
            </a:r>
            <a:r>
              <a:rPr lang="en-US" dirty="0"/>
              <a:t>, no missing but 9214 unknown variables (encoding column "</a:t>
            </a:r>
            <a:r>
              <a:rPr lang="en-US" dirty="0" err="1"/>
              <a:t>poutcome</a:t>
            </a:r>
            <a:r>
              <a:rPr lang="en-US" dirty="0"/>
              <a:t>" as numeric (unknown: 0 failure: -1, success; 1 other 0))</a:t>
            </a:r>
          </a:p>
          <a:p>
            <a:r>
              <a:rPr lang="en-US" dirty="0"/>
              <a:t># Bank deposit </a:t>
            </a:r>
          </a:p>
          <a:p>
            <a:endParaRPr lang="fr-FR" dirty="0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06642552-AD15-35D9-856E-C3C35B5795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A15AFFB-84D2-414D-CBEC-E46738C8B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6</a:t>
            </a:fld>
            <a:endParaRPr lang="fr-FR" noProof="0"/>
          </a:p>
        </p:txBody>
      </p:sp>
      <p:pic>
        <p:nvPicPr>
          <p:cNvPr id="14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92F19051-5FFE-A7D6-BFA6-AC3F08C94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208" y="2390686"/>
            <a:ext cx="2971800" cy="39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6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7555C764-85B1-ED74-0AA2-6860DAE72D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4E1C76-64C2-8AC2-CE76-F7AAA3F1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Analysis</a:t>
            </a:r>
            <a:br>
              <a:rPr lang="fr-FR" dirty="0"/>
            </a:br>
            <a:r>
              <a:rPr lang="fr-FR" dirty="0"/>
              <a:t>descriptive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8A27FC-3FF4-83A3-954E-645CD99FED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Clean data</a:t>
            </a:r>
          </a:p>
        </p:txBody>
      </p:sp>
    </p:spTree>
    <p:extLst>
      <p:ext uri="{BB962C8B-B14F-4D97-AF65-F5344CB8AC3E}">
        <p14:creationId xmlns:p14="http://schemas.microsoft.com/office/powerpoint/2010/main" val="20390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4FFD80-D805-712B-E3AC-C9C80FB094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146F9F-1CFA-6175-8F4F-13BED7A6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6278E6-98C3-69E7-E292-CE46277CA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8</a:t>
            </a:fld>
            <a:endParaRPr lang="fr-FR" noProof="0"/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817A0B-2562-773F-C053-4698AEAE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7" y="136525"/>
            <a:ext cx="3086531" cy="1857634"/>
          </a:xfrm>
          <a:prstGeom prst="rect">
            <a:avLst/>
          </a:prstGeom>
        </p:spPr>
      </p:pic>
      <p:pic>
        <p:nvPicPr>
          <p:cNvPr id="15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BB5B679-6B6B-40EC-BC75-EE5560CA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586" y="136525"/>
            <a:ext cx="3115110" cy="3477110"/>
          </a:xfrm>
          <a:prstGeom prst="rect">
            <a:avLst/>
          </a:prstGeom>
        </p:spPr>
      </p:pic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F18742-A51B-A94F-4102-436BB72DF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404" y="236575"/>
            <a:ext cx="3381847" cy="2152950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2A172CF-A163-F271-FEC4-275521290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2" y="2018235"/>
            <a:ext cx="3594100" cy="3390900"/>
          </a:xfrm>
          <a:prstGeom prst="rect">
            <a:avLst/>
          </a:prstGeom>
        </p:spPr>
      </p:pic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78559108-6551-AF09-906B-FAC3EDB21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536" y="2965449"/>
            <a:ext cx="2799827" cy="3390901"/>
          </a:xfrm>
          <a:prstGeom prst="rect">
            <a:avLst/>
          </a:prstGeom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502E43FE-1A0D-5BBE-882F-0D57FA3BA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251" y="2485507"/>
            <a:ext cx="3429000" cy="3810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AF78C-E26E-51BE-F0FB-456011203D19}"/>
              </a:ext>
            </a:extLst>
          </p:cNvPr>
          <p:cNvCxnSpPr>
            <a:cxnSpLocks/>
          </p:cNvCxnSpPr>
          <p:nvPr/>
        </p:nvCxnSpPr>
        <p:spPr>
          <a:xfrm>
            <a:off x="1263535" y="2018235"/>
            <a:ext cx="0" cy="3767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Doughnut 15">
            <a:extLst>
              <a:ext uri="{FF2B5EF4-FFF2-40B4-BE49-F238E27FC236}">
                <a16:creationId xmlns:a16="http://schemas.microsoft.com/office/drawing/2014/main" id="{65B2F493-B4D7-C255-C3C6-799AF9D340B9}"/>
              </a:ext>
            </a:extLst>
          </p:cNvPr>
          <p:cNvSpPr/>
          <p:nvPr/>
        </p:nvSpPr>
        <p:spPr>
          <a:xfrm>
            <a:off x="216387" y="515389"/>
            <a:ext cx="1861795" cy="415636"/>
          </a:xfrm>
          <a:prstGeom prst="donut">
            <a:avLst/>
          </a:pr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  <p:sp>
        <p:nvSpPr>
          <p:cNvPr id="18" name="Doughnut 17">
            <a:extLst>
              <a:ext uri="{FF2B5EF4-FFF2-40B4-BE49-F238E27FC236}">
                <a16:creationId xmlns:a16="http://schemas.microsoft.com/office/drawing/2014/main" id="{04EB5B12-E476-4FDE-BB35-EADB666E34E6}"/>
              </a:ext>
            </a:extLst>
          </p:cNvPr>
          <p:cNvSpPr/>
          <p:nvPr/>
        </p:nvSpPr>
        <p:spPr>
          <a:xfrm>
            <a:off x="5619404" y="2876204"/>
            <a:ext cx="781396" cy="3480146"/>
          </a:xfrm>
          <a:prstGeom prst="don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  <p:sp>
        <p:nvSpPr>
          <p:cNvPr id="20" name="Doughnut 19">
            <a:extLst>
              <a:ext uri="{FF2B5EF4-FFF2-40B4-BE49-F238E27FC236}">
                <a16:creationId xmlns:a16="http://schemas.microsoft.com/office/drawing/2014/main" id="{9FE22CE8-FF5C-B50A-E956-6C6D42A0ADB2}"/>
              </a:ext>
            </a:extLst>
          </p:cNvPr>
          <p:cNvSpPr/>
          <p:nvPr/>
        </p:nvSpPr>
        <p:spPr>
          <a:xfrm>
            <a:off x="8610600" y="2485507"/>
            <a:ext cx="1314796" cy="4235968"/>
          </a:xfrm>
          <a:prstGeom prst="don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1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4FFD80-D805-712B-E3AC-C9C80FB094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146F9F-1CFA-6175-8F4F-13BED7A6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6278E6-98C3-69E7-E292-CE46277CA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19" name="Image 18" descr="Une image contenant table&#10;&#10;Description générée automatiquement">
            <a:extLst>
              <a:ext uri="{FF2B5EF4-FFF2-40B4-BE49-F238E27FC236}">
                <a16:creationId xmlns:a16="http://schemas.microsoft.com/office/drawing/2014/main" id="{2A1ADB9B-C766-CAC1-319F-21CE233C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2" y="162585"/>
            <a:ext cx="3581900" cy="2619741"/>
          </a:xfrm>
          <a:prstGeom prst="rect">
            <a:avLst/>
          </a:prstGeom>
        </p:spPr>
      </p:pic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784F6C-6AAE-E0AB-6324-35FF471F6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50" y="162585"/>
            <a:ext cx="3400900" cy="2000529"/>
          </a:xfrm>
          <a:prstGeom prst="rect">
            <a:avLst/>
          </a:prstGeom>
        </p:spPr>
      </p:pic>
      <p:pic>
        <p:nvPicPr>
          <p:cNvPr id="2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1F46BFB-DB96-AC3F-8E47-88F4FBF57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006" y="191164"/>
            <a:ext cx="3362794" cy="1971950"/>
          </a:xfrm>
          <a:prstGeom prst="rect">
            <a:avLst/>
          </a:prstGeom>
        </p:spPr>
      </p:pic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AF91BE63-49D6-9EF1-2C2C-AEF062112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72" y="2858569"/>
            <a:ext cx="3429000" cy="3924300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C7E529-EDC9-C939-A219-BC242DADA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550" y="3025122"/>
            <a:ext cx="3324689" cy="2010056"/>
          </a:xfrm>
          <a:prstGeom prst="rect">
            <a:avLst/>
          </a:prstGeom>
        </p:spPr>
      </p:pic>
      <p:pic>
        <p:nvPicPr>
          <p:cNvPr id="9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19E39C-70C6-E85A-B670-A51AC43DE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322" y="3025122"/>
            <a:ext cx="3134162" cy="2067213"/>
          </a:xfrm>
          <a:prstGeom prst="rect">
            <a:avLst/>
          </a:prstGeom>
        </p:spPr>
      </p:pic>
      <p:sp>
        <p:nvSpPr>
          <p:cNvPr id="10" name="Doughnut 9">
            <a:extLst>
              <a:ext uri="{FF2B5EF4-FFF2-40B4-BE49-F238E27FC236}">
                <a16:creationId xmlns:a16="http://schemas.microsoft.com/office/drawing/2014/main" id="{7590E9AA-50CB-1CC7-FFC1-D61D818D1380}"/>
              </a:ext>
            </a:extLst>
          </p:cNvPr>
          <p:cNvSpPr/>
          <p:nvPr/>
        </p:nvSpPr>
        <p:spPr>
          <a:xfrm>
            <a:off x="413972" y="2782326"/>
            <a:ext cx="1448079" cy="3939149"/>
          </a:xfrm>
          <a:prstGeom prst="don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14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20_TF16411175_Win32" id="{786AA9B1-A0F9-4125-B179-7F6844C077EE}" vid="{A9801A75-674B-4807-943B-88D559CDD6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{546C1517-D98B-42C8-BAFD-0B6B56882C41}tf16411175_win32</Template>
  <TotalTime>68</TotalTime>
  <Words>1617</Words>
  <Application>Microsoft Macintosh PowerPoint</Application>
  <PresentationFormat>Widescreen</PresentationFormat>
  <Paragraphs>140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Tenorite </vt:lpstr>
      <vt:lpstr>Tenorite Bold</vt:lpstr>
      <vt:lpstr>Arial</vt:lpstr>
      <vt:lpstr>Calibri</vt:lpstr>
      <vt:lpstr>Helvetica Neue</vt:lpstr>
      <vt:lpstr>Segoe UI</vt:lpstr>
      <vt:lpstr>Symbol</vt:lpstr>
      <vt:lpstr>Thème Office</vt:lpstr>
      <vt:lpstr>Project 3 Data Cleaning</vt:lpstr>
      <vt:lpstr>Data Description</vt:lpstr>
      <vt:lpstr>bank client data</vt:lpstr>
      <vt:lpstr>bank client data</vt:lpstr>
      <vt:lpstr>Step1 Data frame head10</vt:lpstr>
      <vt:lpstr>PowerPoint Presentation</vt:lpstr>
      <vt:lpstr>Data Analysis descriptive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</vt:lpstr>
      <vt:lpstr>PowerPoint Presentation</vt:lpstr>
      <vt:lpstr>PowerPoint Presentation</vt:lpstr>
      <vt:lpstr>PowerPoint Presentation</vt:lpstr>
      <vt:lpstr>Using sqlalchemy to connect to Database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Hye-Jin Cho-Drugeon</dc:creator>
  <cp:lastModifiedBy>CHO, HYEJIN</cp:lastModifiedBy>
  <cp:revision>34</cp:revision>
  <dcterms:created xsi:type="dcterms:W3CDTF">2023-04-28T15:22:58Z</dcterms:created>
  <dcterms:modified xsi:type="dcterms:W3CDTF">2023-05-01T07:45:44Z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