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66" r:id="rId13"/>
    <p:sldId id="264" r:id="rId1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59"/>
    <p:restoredTop sz="94640"/>
  </p:normalViewPr>
  <p:slideViewPr>
    <p:cSldViewPr snapToGrid="0">
      <p:cViewPr varScale="1">
        <p:scale>
          <a:sx n="75" d="100"/>
          <a:sy n="75" d="100"/>
        </p:scale>
        <p:origin x="1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1T13:37:34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3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6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2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5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hatlapin/P12_Front-end-HR-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penClassrooms-Student-Center/P12_Front-end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41DFCD7E-E91B-E0D7-9C88-EFD39FEE2A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455" r="-1" b="816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78BCAC-2711-2268-769F-DFC34FA9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340" y="1544920"/>
            <a:ext cx="7862156" cy="2332136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GB" sz="5400" b="1" i="0" dirty="0" err="1">
                <a:effectLst/>
                <a:latin typeface="Inter"/>
              </a:rPr>
              <a:t>Faites</a:t>
            </a:r>
            <a:r>
              <a:rPr lang="en-GB" sz="5400" b="1" i="0" dirty="0">
                <a:effectLst/>
                <a:latin typeface="Inter"/>
              </a:rPr>
              <a:t> passer </a:t>
            </a:r>
            <a:r>
              <a:rPr lang="en-GB" sz="5400" b="1" i="0" dirty="0" err="1">
                <a:effectLst/>
                <a:latin typeface="Inter"/>
              </a:rPr>
              <a:t>une</a:t>
            </a:r>
            <a:r>
              <a:rPr lang="en-GB" sz="5400" b="1" i="0" dirty="0">
                <a:effectLst/>
                <a:latin typeface="Inter"/>
              </a:rPr>
              <a:t> </a:t>
            </a:r>
            <a:r>
              <a:rPr lang="en-GB" sz="5400" b="1" i="0" dirty="0" err="1">
                <a:effectLst/>
                <a:latin typeface="Inter"/>
              </a:rPr>
              <a:t>librairie</a:t>
            </a:r>
            <a:r>
              <a:rPr lang="en-GB" sz="5400" b="1" i="0" dirty="0">
                <a:effectLst/>
                <a:latin typeface="Inter"/>
              </a:rPr>
              <a:t> jQuery </a:t>
            </a:r>
            <a:r>
              <a:rPr lang="en-GB" sz="5400" b="1" i="0" dirty="0" err="1">
                <a:effectLst/>
                <a:latin typeface="Inter"/>
              </a:rPr>
              <a:t>vers</a:t>
            </a:r>
            <a:r>
              <a:rPr lang="en-GB" sz="5400" b="1" i="0" dirty="0">
                <a:effectLst/>
                <a:latin typeface="Inter"/>
              </a:rPr>
              <a:t>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A81FE-5258-00CD-BBEF-5C6CADC2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6" y="4767639"/>
            <a:ext cx="9144000" cy="1199778"/>
          </a:xfrm>
        </p:spPr>
        <p:txBody>
          <a:bodyPr>
            <a:normAutofit fontScale="92500"/>
          </a:bodyPr>
          <a:lstStyle/>
          <a:p>
            <a:pPr algn="ctr"/>
            <a:r>
              <a:rPr lang="en-FR" sz="3200" dirty="0">
                <a:latin typeface="Apple Braille" pitchFamily="2" charset="0"/>
              </a:rPr>
              <a:t>Parcours Développeur d’application Javascript React</a:t>
            </a:r>
          </a:p>
          <a:p>
            <a:pPr algn="ctr"/>
            <a:r>
              <a:rPr lang="en-FR" sz="3200" dirty="0">
                <a:latin typeface="Apple Braille" pitchFamily="2" charset="0"/>
              </a:rPr>
              <a:t>Hye-jin Cho-Drugeon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85265-2B69-C0C2-478C-2E096065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13D3-26EC-77C4-CD62-93FB568F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295068"/>
            <a:ext cx="6721642" cy="100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0" i="0" dirty="0" err="1">
                <a:effectLst/>
                <a:highlight>
                  <a:srgbClr val="FF00FF"/>
                </a:highlight>
                <a:latin typeface="Apple Braille" pitchFamily="2" charset="0"/>
              </a:rPr>
              <a:t>comparaison</a:t>
            </a:r>
            <a:r>
              <a:rPr lang="en-GB" sz="2800" b="0" i="0" dirty="0">
                <a:effectLst/>
                <a:highlight>
                  <a:srgbClr val="FF00FF"/>
                </a:highlight>
                <a:latin typeface="Apple Braille" pitchFamily="2" charset="0"/>
              </a:rPr>
              <a:t> des performances pour la version jQuery vs React de </a:t>
            </a:r>
            <a:r>
              <a:rPr lang="en-GB" sz="2800" b="0" i="0" dirty="0" err="1">
                <a:effectLst/>
                <a:highlight>
                  <a:srgbClr val="FF00FF"/>
                </a:highlight>
                <a:latin typeface="Apple Braille" pitchFamily="2" charset="0"/>
              </a:rPr>
              <a:t>HRnet</a:t>
            </a:r>
            <a:endParaRPr lang="en-FR" sz="2800" dirty="0">
              <a:highlight>
                <a:srgbClr val="FF00FF"/>
              </a:highlight>
              <a:latin typeface="Apple Braille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A8E689-B853-7D42-3E8A-E9D70E4B1654}"/>
              </a:ext>
            </a:extLst>
          </p:cNvPr>
          <p:cNvSpPr/>
          <p:nvPr/>
        </p:nvSpPr>
        <p:spPr>
          <a:xfrm flipV="1">
            <a:off x="3981323" y="796608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6E4E5A-DB6B-E3D9-AB7F-7CCE0D90D17C}"/>
              </a:ext>
            </a:extLst>
          </p:cNvPr>
          <p:cNvSpPr txBox="1"/>
          <p:nvPr/>
        </p:nvSpPr>
        <p:spPr>
          <a:xfrm>
            <a:off x="721895" y="1178151"/>
            <a:ext cx="4645338" cy="459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pple Braille" pitchFamily="2" charset="0"/>
                <a:cs typeface="Gujarati MT" pitchFamily="2" charset="0"/>
              </a:rPr>
              <a:t>Google Lighthouse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FCDC75-18FA-B9E9-EB89-A64D2DCE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491" y="539163"/>
            <a:ext cx="3918708" cy="300960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FB286D5-8A57-4E90-7295-43C1C54F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491" y="3885628"/>
            <a:ext cx="3511409" cy="2677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BBB05C-91D0-1BB3-46FB-AD70E329739C}"/>
              </a:ext>
            </a:extLst>
          </p:cNvPr>
          <p:cNvSpPr txBox="1"/>
          <p:nvPr/>
        </p:nvSpPr>
        <p:spPr>
          <a:xfrm>
            <a:off x="933323" y="1971867"/>
            <a:ext cx="37192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dirty="0">
                <a:highlight>
                  <a:srgbClr val="FFFF00"/>
                </a:highlight>
                <a:latin typeface="Apple Braille" pitchFamily="2" charset="0"/>
              </a:rPr>
              <a:t>### Version jQuery (Original)</a:t>
            </a:r>
          </a:p>
          <a:p>
            <a:r>
              <a:rPr lang="en-FR" sz="1400" dirty="0">
                <a:highlight>
                  <a:srgbClr val="FFFF00"/>
                </a:highlight>
                <a:latin typeface="Apple Braille" pitchFamily="2" charset="0"/>
              </a:rPr>
              <a:t>- Performance : 99</a:t>
            </a:r>
          </a:p>
          <a:p>
            <a:r>
              <a:rPr lang="en-FR" sz="1400" dirty="0">
                <a:highlight>
                  <a:srgbClr val="FFFF00"/>
                </a:highlight>
                <a:latin typeface="Apple Braille" pitchFamily="2" charset="0"/>
              </a:rPr>
              <a:t>- First Contentful Paint : 0.8s</a:t>
            </a:r>
          </a:p>
          <a:p>
            <a:r>
              <a:rPr lang="en-FR" sz="1400" dirty="0">
                <a:highlight>
                  <a:srgbClr val="FFFF00"/>
                </a:highlight>
                <a:latin typeface="Apple Braille" pitchFamily="2" charset="0"/>
              </a:rPr>
              <a:t>- Largest Contentful Paint : 0.8s</a:t>
            </a:r>
          </a:p>
          <a:p>
            <a:r>
              <a:rPr lang="en-FR" sz="1400" dirty="0">
                <a:highlight>
                  <a:srgbClr val="FFFF00"/>
                </a:highlight>
                <a:latin typeface="Apple Braille" pitchFamily="2" charset="0"/>
              </a:rPr>
              <a:t>- Total Blocking Time : 10ms</a:t>
            </a:r>
          </a:p>
          <a:p>
            <a:r>
              <a:rPr lang="en-FR" sz="1400" dirty="0">
                <a:highlight>
                  <a:srgbClr val="FFFF00"/>
                </a:highlight>
                <a:latin typeface="Apple Braille" pitchFamily="2" charset="0"/>
              </a:rPr>
              <a:t>- Cumulative Layout Shift : 0.005</a:t>
            </a:r>
          </a:p>
          <a:p>
            <a:r>
              <a:rPr lang="en-FR" sz="1400" dirty="0">
                <a:highlight>
                  <a:srgbClr val="FFFF00"/>
                </a:highlight>
                <a:latin typeface="Apple Braille" pitchFamily="2" charset="0"/>
              </a:rPr>
              <a:t>- Speed Index : 0.8s</a:t>
            </a:r>
          </a:p>
          <a:p>
            <a:endParaRPr lang="en-FR" sz="1400" dirty="0">
              <a:latin typeface="Apple Braille" pitchFamily="2" charset="0"/>
            </a:endParaRPr>
          </a:p>
          <a:p>
            <a:r>
              <a:rPr lang="en-FR" sz="1400" dirty="0">
                <a:highlight>
                  <a:srgbClr val="00FF00"/>
                </a:highlight>
                <a:latin typeface="Apple Braille" pitchFamily="2" charset="0"/>
              </a:rPr>
              <a:t>Points critiques :</a:t>
            </a:r>
          </a:p>
          <a:p>
            <a:r>
              <a:rPr lang="en-FR" sz="1400" dirty="0">
                <a:highlight>
                  <a:srgbClr val="00FF00"/>
                </a:highlight>
                <a:latin typeface="Apple Braille" pitchFamily="2" charset="0"/>
              </a:rPr>
              <a:t>- Nombreuses requêtes bloquantes (jQuery + plugins)</a:t>
            </a:r>
          </a:p>
          <a:p>
            <a:r>
              <a:rPr lang="en-FR" sz="1400" dirty="0">
                <a:highlight>
                  <a:srgbClr val="00FF00"/>
                </a:highlight>
                <a:latin typeface="Apple Braille" pitchFamily="2" charset="0"/>
              </a:rPr>
              <a:t>- JavaScript non minifié (46 KiB d'économies potentielles)</a:t>
            </a:r>
          </a:p>
          <a:p>
            <a:r>
              <a:rPr lang="en-FR" sz="1400" dirty="0">
                <a:highlight>
                  <a:srgbClr val="00FF00"/>
                </a:highlight>
                <a:latin typeface="Apple Braille" pitchFamily="2" charset="0"/>
              </a:rPr>
              <a:t>- Pas de compression des textes (60 KiB d'économies potentielles)</a:t>
            </a:r>
          </a:p>
          <a:p>
            <a:r>
              <a:rPr lang="en-FR" sz="1400" dirty="0">
                <a:highlight>
                  <a:srgbClr val="00FF00"/>
                </a:highlight>
                <a:latin typeface="Apple Braille" pitchFamily="2" charset="0"/>
              </a:rPr>
              <a:t>- DOM excessif (606 éléments)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2BAEA-FF4D-3BCA-6E44-C28BB96A91F5}"/>
              </a:ext>
            </a:extLst>
          </p:cNvPr>
          <p:cNvSpPr txBox="1"/>
          <p:nvPr/>
        </p:nvSpPr>
        <p:spPr>
          <a:xfrm>
            <a:off x="4852640" y="1971867"/>
            <a:ext cx="36278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dirty="0">
                <a:highlight>
                  <a:srgbClr val="00FFFF"/>
                </a:highlight>
                <a:latin typeface="Apple Braille" pitchFamily="2" charset="0"/>
              </a:rPr>
              <a:t>### Version React (Nouvelle)</a:t>
            </a:r>
          </a:p>
          <a:p>
            <a:r>
              <a:rPr lang="en-FR" sz="1400" dirty="0">
                <a:highlight>
                  <a:srgbClr val="00FFFF"/>
                </a:highlight>
                <a:latin typeface="Apple Braille" pitchFamily="2" charset="0"/>
              </a:rPr>
              <a:t>- Performance : 100</a:t>
            </a:r>
          </a:p>
          <a:p>
            <a:r>
              <a:rPr lang="en-FR" sz="1400" dirty="0">
                <a:highlight>
                  <a:srgbClr val="00FFFF"/>
                </a:highlight>
                <a:latin typeface="Apple Braille" pitchFamily="2" charset="0"/>
              </a:rPr>
              <a:t>- First Contentful Paint : 0.5s</a:t>
            </a:r>
          </a:p>
          <a:p>
            <a:r>
              <a:rPr lang="en-FR" sz="1400" dirty="0">
                <a:highlight>
                  <a:srgbClr val="00FFFF"/>
                </a:highlight>
                <a:latin typeface="Apple Braille" pitchFamily="2" charset="0"/>
              </a:rPr>
              <a:t>- Largest Contentful Paint : 0.5s</a:t>
            </a:r>
          </a:p>
          <a:p>
            <a:r>
              <a:rPr lang="en-FR" sz="1400" dirty="0">
                <a:highlight>
                  <a:srgbClr val="00FFFF"/>
                </a:highlight>
                <a:latin typeface="Apple Braille" pitchFamily="2" charset="0"/>
              </a:rPr>
              <a:t>- Total Blocking Time : 20ms</a:t>
            </a:r>
          </a:p>
          <a:p>
            <a:r>
              <a:rPr lang="en-FR" sz="1400" dirty="0">
                <a:highlight>
                  <a:srgbClr val="00FFFF"/>
                </a:highlight>
                <a:latin typeface="Apple Braille" pitchFamily="2" charset="0"/>
              </a:rPr>
              <a:t>- Cumulative Layout Shift : 0.02</a:t>
            </a:r>
          </a:p>
          <a:p>
            <a:r>
              <a:rPr lang="en-FR" sz="1400" dirty="0">
                <a:highlight>
                  <a:srgbClr val="00FFFF"/>
                </a:highlight>
                <a:latin typeface="Apple Braille" pitchFamily="2" charset="0"/>
              </a:rPr>
              <a:t>- Speed Index : 1.1s</a:t>
            </a:r>
          </a:p>
          <a:p>
            <a:endParaRPr lang="en-FR" sz="1400" dirty="0">
              <a:latin typeface="Apple Braille" pitchFamily="2" charset="0"/>
            </a:endParaRPr>
          </a:p>
          <a:p>
            <a:r>
              <a:rPr lang="en-FR" sz="1400" dirty="0">
                <a:solidFill>
                  <a:schemeClr val="bg1"/>
                </a:solidFill>
                <a:highlight>
                  <a:srgbClr val="000000"/>
                </a:highlight>
                <a:latin typeface="Apple Braille" pitchFamily="2" charset="0"/>
              </a:rPr>
              <a:t>Améliorations notables :</a:t>
            </a:r>
          </a:p>
          <a:p>
            <a:r>
              <a:rPr lang="en-FR" sz="1400" dirty="0">
                <a:solidFill>
                  <a:schemeClr val="bg1"/>
                </a:solidFill>
                <a:highlight>
                  <a:srgbClr val="000000"/>
                </a:highlight>
                <a:latin typeface="Apple Braille" pitchFamily="2" charset="0"/>
              </a:rPr>
              <a:t>- Meilleure performance globale (score 100 vs 99)</a:t>
            </a:r>
          </a:p>
          <a:p>
            <a:r>
              <a:rPr lang="en-FR" sz="1400" dirty="0">
                <a:solidFill>
                  <a:schemeClr val="bg1"/>
                </a:solidFill>
                <a:highlight>
                  <a:srgbClr val="000000"/>
                </a:highlight>
                <a:latin typeface="Apple Braille" pitchFamily="2" charset="0"/>
              </a:rPr>
              <a:t>- Temps de chargement initial plus rapide (FCP 0.5s vs 0.8s)</a:t>
            </a:r>
          </a:p>
          <a:p>
            <a:r>
              <a:rPr lang="en-FR" sz="1400" dirty="0">
                <a:solidFill>
                  <a:schemeClr val="bg1"/>
                </a:solidFill>
                <a:highlight>
                  <a:srgbClr val="000000"/>
                </a:highlight>
                <a:latin typeface="Apple Braille" pitchFamily="2" charset="0"/>
              </a:rPr>
              <a:t>- DOM plus léger (150 éléments vs 606)</a:t>
            </a:r>
          </a:p>
          <a:p>
            <a:r>
              <a:rPr lang="en-FR" sz="1400" dirty="0">
                <a:solidFill>
                  <a:schemeClr val="bg1"/>
                </a:solidFill>
                <a:highlight>
                  <a:srgbClr val="000000"/>
                </a:highlight>
                <a:latin typeface="Apple Braille" pitchFamily="2" charset="0"/>
              </a:rPr>
              <a:t>- Meilleure accessibilité (score 100 vs 91)</a:t>
            </a:r>
          </a:p>
          <a:p>
            <a:r>
              <a:rPr lang="en-FR" sz="1400" dirty="0">
                <a:solidFill>
                  <a:schemeClr val="bg1"/>
                </a:solidFill>
                <a:highlight>
                  <a:srgbClr val="000000"/>
                </a:highlight>
                <a:latin typeface="Apple Braille" pitchFamily="2" charset="0"/>
              </a:rPr>
              <a:t>- Meilleures pratiques (score 100 vs 89)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DCAB-A02D-38AE-B518-976E83CCB863}"/>
              </a:ext>
            </a:extLst>
          </p:cNvPr>
          <p:cNvSpPr txBox="1"/>
          <p:nvPr/>
        </p:nvSpPr>
        <p:spPr>
          <a:xfrm>
            <a:off x="1144383" y="5924757"/>
            <a:ext cx="73361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dirty="0">
                <a:highlight>
                  <a:srgbClr val="FFFF00"/>
                </a:highlight>
                <a:latin typeface="Apple Braille" pitchFamily="2" charset="0"/>
              </a:rPr>
              <a:t>La migration vers React a permis d'améliorer significativement les performances, particulièrement au niveau du chargement initial et de la structure du DOM, tout en améliorant l'accessibilité et les bonnes pratiques de développement.</a:t>
            </a:r>
          </a:p>
        </p:txBody>
      </p:sp>
      <p:pic>
        <p:nvPicPr>
          <p:cNvPr id="16" name="Picture 15" descr="A close-up of a number&#10;&#10;Description automatically generated">
            <a:extLst>
              <a:ext uri="{FF2B5EF4-FFF2-40B4-BE49-F238E27FC236}">
                <a16:creationId xmlns:a16="http://schemas.microsoft.com/office/drawing/2014/main" id="{D5CA7302-BAD0-1194-1100-94A6BFB87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344" y="162837"/>
            <a:ext cx="1312066" cy="450800"/>
          </a:xfrm>
          <a:prstGeom prst="rect">
            <a:avLst/>
          </a:prstGeom>
        </p:spPr>
      </p:pic>
      <p:pic>
        <p:nvPicPr>
          <p:cNvPr id="18" name="Picture 17" descr="A green circles with black text&#10;&#10;Description automatically generated">
            <a:extLst>
              <a:ext uri="{FF2B5EF4-FFF2-40B4-BE49-F238E27FC236}">
                <a16:creationId xmlns:a16="http://schemas.microsoft.com/office/drawing/2014/main" id="{616B47B4-04AE-3DE9-0DCF-B37237EAE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6344" y="3594890"/>
            <a:ext cx="1429016" cy="5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D73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74785-5778-9C5C-DBFD-1784A47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9379338" cy="1600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4800" b="0" i="0">
                <a:effectLst/>
                <a:highlight>
                  <a:srgbClr val="FF00FF"/>
                </a:highlight>
                <a:latin typeface="Apple Braille" pitchFamily="2" charset="0"/>
              </a:rPr>
              <a:t>comparaison des performances pour la version jQuery vs React de HRnet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0018FA7-72AF-F856-16C3-CFDA7BC9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2701433"/>
            <a:ext cx="4330235" cy="353996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CD1461-6D1C-5214-115E-4C542028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3009451"/>
            <a:ext cx="4397475" cy="3539967"/>
          </a:xfrm>
          <a:prstGeom prst="rect">
            <a:avLst/>
          </a:prstGeom>
        </p:spPr>
      </p:pic>
      <p:pic>
        <p:nvPicPr>
          <p:cNvPr id="9" name="Picture 8" descr="A green and orange circles with black text&#10;&#10;Description automatically generated">
            <a:extLst>
              <a:ext uri="{FF2B5EF4-FFF2-40B4-BE49-F238E27FC236}">
                <a16:creationId xmlns:a16="http://schemas.microsoft.com/office/drawing/2014/main" id="{793577FB-F5D6-736D-35D8-DB594C4F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2630823"/>
            <a:ext cx="2292684" cy="757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6CED2F-EB3A-99F9-D0F4-95FC26646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800" y="2719921"/>
            <a:ext cx="2424911" cy="7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FAB3D-AE79-3819-BC12-FAAE8BC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7200" dirty="0"/>
              <a:t>conclusion,</a:t>
            </a:r>
            <a:endParaRPr lang="en-FR" sz="7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739AE"/>
          </a:solidFill>
          <a:ln w="38100" cap="rnd">
            <a:solidFill>
              <a:srgbClr val="D739A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0C9A-5A27-2BBC-3168-44DB18E3C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50" y="3121875"/>
            <a:ext cx="5787333" cy="2589837"/>
          </a:xfrm>
        </p:spPr>
        <p:txBody>
          <a:bodyPr>
            <a:normAutofit/>
          </a:bodyPr>
          <a:lstStyle/>
          <a:p>
            <a:r>
              <a:rPr lang="en-GB" b="1" dirty="0"/>
              <a:t>Conversion </a:t>
            </a:r>
            <a:r>
              <a:rPr lang="en-GB" b="1" dirty="0" err="1"/>
              <a:t>réussie</a:t>
            </a:r>
            <a:r>
              <a:rPr lang="en-GB" b="1" dirty="0"/>
              <a:t> </a:t>
            </a:r>
            <a:r>
              <a:rPr lang="en-GB" b="1" dirty="0" err="1"/>
              <a:t>d'HRnet</a:t>
            </a:r>
            <a:r>
              <a:rPr lang="en-GB" b="1" dirty="0"/>
              <a:t> de jQuery à React</a:t>
            </a:r>
            <a:r>
              <a:rPr lang="en-GB" dirty="0"/>
              <a:t> </a:t>
            </a:r>
          </a:p>
          <a:p>
            <a:r>
              <a:rPr lang="en-GB" b="1" dirty="0" err="1"/>
              <a:t>Amélioration</a:t>
            </a:r>
            <a:r>
              <a:rPr lang="en-GB" b="1" dirty="0"/>
              <a:t> des performances et de la </a:t>
            </a:r>
            <a:r>
              <a:rPr lang="en-GB" b="1" dirty="0" err="1"/>
              <a:t>maintenabilité</a:t>
            </a:r>
            <a:r>
              <a:rPr lang="en-GB" dirty="0"/>
              <a:t> </a:t>
            </a:r>
          </a:p>
          <a:p>
            <a:r>
              <a:rPr lang="en-GB" b="1" dirty="0" err="1"/>
              <a:t>Amélioration</a:t>
            </a:r>
            <a:r>
              <a:rPr lang="en-GB" b="1" dirty="0"/>
              <a:t> de </a:t>
            </a:r>
            <a:r>
              <a:rPr lang="en-GB" b="1" dirty="0" err="1"/>
              <a:t>l'expérience</a:t>
            </a:r>
            <a:r>
              <a:rPr lang="en-GB" b="1" dirty="0"/>
              <a:t> </a:t>
            </a:r>
            <a:r>
              <a:rPr lang="en-GB" b="1" dirty="0" err="1"/>
              <a:t>utilisateur</a:t>
            </a:r>
            <a:r>
              <a:rPr lang="en-GB" b="1" dirty="0"/>
              <a:t> avec des </a:t>
            </a:r>
            <a:r>
              <a:rPr lang="en-GB" b="1" dirty="0" err="1"/>
              <a:t>composants</a:t>
            </a:r>
            <a:r>
              <a:rPr lang="en-GB" b="1" dirty="0"/>
              <a:t> </a:t>
            </a:r>
            <a:r>
              <a:rPr lang="en-GB" b="1" dirty="0" err="1"/>
              <a:t>d'interface</a:t>
            </a:r>
            <a:r>
              <a:rPr lang="en-GB" b="1" dirty="0"/>
              <a:t> </a:t>
            </a:r>
            <a:r>
              <a:rPr lang="en-GB" b="1" dirty="0" err="1"/>
              <a:t>utilisateur</a:t>
            </a:r>
            <a:r>
              <a:rPr lang="en-GB" b="1" dirty="0"/>
              <a:t> </a:t>
            </a:r>
            <a:r>
              <a:rPr lang="en-GB" b="1" dirty="0" err="1"/>
              <a:t>modernes</a:t>
            </a:r>
            <a:endParaRPr lang="en-FR" dirty="0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6463B3F9-E55F-7683-DE9D-7626996A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35" r="2923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949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rget with various rings of accuracy">
            <a:extLst>
              <a:ext uri="{FF2B5EF4-FFF2-40B4-BE49-F238E27FC236}">
                <a16:creationId xmlns:a16="http://schemas.microsoft.com/office/drawing/2014/main" id="{1B98A5E4-6233-0AA9-A3F4-78F4A80C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" b="15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CEB18-8019-2842-65D7-1952E959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3275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D739AE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31B57-774B-55C1-F251-4296FF9B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55" y="45531"/>
            <a:ext cx="3182112" cy="2963962"/>
          </a:xfrm>
        </p:spPr>
        <p:txBody>
          <a:bodyPr>
            <a:normAutofit/>
          </a:bodyPr>
          <a:lstStyle/>
          <a:p>
            <a:r>
              <a:rPr lang="en-GB" sz="4600" dirty="0">
                <a:solidFill>
                  <a:srgbClr val="FFFFFF"/>
                </a:solidFill>
              </a:rPr>
              <a:t>Ce que </a:t>
            </a:r>
            <a:r>
              <a:rPr lang="en-GB" sz="4600" dirty="0" err="1">
                <a:solidFill>
                  <a:srgbClr val="FFFFFF"/>
                </a:solidFill>
              </a:rPr>
              <a:t>vous</a:t>
            </a:r>
            <a:r>
              <a:rPr lang="en-GB" sz="4600" dirty="0">
                <a:solidFill>
                  <a:srgbClr val="FFFFFF"/>
                </a:solidFill>
              </a:rPr>
              <a:t> </a:t>
            </a:r>
            <a:r>
              <a:rPr lang="en-GB" sz="4600" dirty="0" err="1">
                <a:solidFill>
                  <a:srgbClr val="FFFFFF"/>
                </a:solidFill>
              </a:rPr>
              <a:t>allez</a:t>
            </a:r>
            <a:r>
              <a:rPr lang="en-GB" sz="4600" dirty="0">
                <a:solidFill>
                  <a:srgbClr val="FFFFFF"/>
                </a:solidFill>
              </a:rPr>
              <a:t> </a:t>
            </a:r>
            <a:r>
              <a:rPr lang="en-GB" sz="4600" dirty="0" err="1">
                <a:solidFill>
                  <a:srgbClr val="FFFFFF"/>
                </a:solidFill>
              </a:rPr>
              <a:t>apprendre</a:t>
            </a:r>
            <a:endParaRPr lang="en-FR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E351-C3CF-63C9-200F-E3717DE5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450" y="3976865"/>
            <a:ext cx="6684408" cy="3004512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#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HRnet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: De jQuery à React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1" dirty="0" err="1">
                <a:highlight>
                  <a:srgbClr val="FFFF00"/>
                </a:highlight>
                <a:latin typeface="Apple Braille" pitchFamily="2" charset="0"/>
              </a:rPr>
              <a:t>Amélioration</a:t>
            </a:r>
            <a:r>
              <a:rPr lang="en-GB" sz="1600" b="1" dirty="0">
                <a:highlight>
                  <a:srgbClr val="FFFF00"/>
                </a:highlight>
                <a:latin typeface="Apple Braille" pitchFamily="2" charset="0"/>
              </a:rPr>
              <a:t> des performances: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React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est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généralement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plus performant que jQuery,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ce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qui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devrait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conduire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à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une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application plus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rapide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et plus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réactive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pour les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utilisateurs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b="1" dirty="0" err="1">
                <a:highlight>
                  <a:srgbClr val="FFFF00"/>
                </a:highlight>
                <a:latin typeface="Apple Braille" pitchFamily="2" charset="0"/>
              </a:rPr>
              <a:t>Meilleure</a:t>
            </a:r>
            <a:r>
              <a:rPr lang="en-GB" sz="1600" b="1" dirty="0">
                <a:highlight>
                  <a:srgbClr val="FFFF00"/>
                </a:highlight>
                <a:latin typeface="Apple Braille" pitchFamily="2" charset="0"/>
              </a:rPr>
              <a:t> </a:t>
            </a:r>
            <a:r>
              <a:rPr lang="en-GB" sz="1600" b="1" dirty="0" err="1">
                <a:highlight>
                  <a:srgbClr val="FFFF00"/>
                </a:highlight>
                <a:latin typeface="Apple Braille" pitchFamily="2" charset="0"/>
              </a:rPr>
              <a:t>maintenabilité</a:t>
            </a:r>
            <a:r>
              <a:rPr lang="en-GB" sz="1600" b="1" dirty="0">
                <a:highlight>
                  <a:srgbClr val="FFFF00"/>
                </a:highlight>
                <a:latin typeface="Apple Braille" pitchFamily="2" charset="0"/>
              </a:rPr>
              <a:t>: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Le code React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est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souvent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considéré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comme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plus facile à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maintenir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et à modifier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en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raison de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sa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structure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composant-basée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et de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ses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outils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de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développement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highlight>
                  <a:srgbClr val="FFFF00"/>
                </a:highlight>
                <a:latin typeface="Apple Braille" pitchFamily="2" charset="0"/>
              </a:rPr>
              <a:t>Modernisation: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La migration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vers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React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permet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d'utiliser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les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dernières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technologies et de profiter des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avantages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 d'un framework </a:t>
            </a:r>
            <a:r>
              <a:rPr lang="en-GB" sz="1600" dirty="0" err="1">
                <a:highlight>
                  <a:srgbClr val="FFFF00"/>
                </a:highlight>
                <a:latin typeface="Apple Braille" pitchFamily="2" charset="0"/>
              </a:rPr>
              <a:t>moderne</a:t>
            </a: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200" dirty="0">
              <a:highlight>
                <a:srgbClr val="FFFF00"/>
              </a:highlight>
              <a:latin typeface="Apple Braille" pitchFamily="2" charset="0"/>
            </a:endParaRPr>
          </a:p>
          <a:p>
            <a:pPr algn="l">
              <a:buFont typeface="+mj-lt"/>
              <a:buAutoNum type="arabicPeriod"/>
            </a:pPr>
            <a:endParaRPr lang="en-GB" sz="1200" b="0" i="0" u="sng" dirty="0">
              <a:effectLst/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73DE8-DF11-394A-4DCA-6DE1C2FC32F8}"/>
              </a:ext>
            </a:extLst>
          </p:cNvPr>
          <p:cNvSpPr txBox="1"/>
          <p:nvPr/>
        </p:nvSpPr>
        <p:spPr>
          <a:xfrm>
            <a:off x="264359" y="2834202"/>
            <a:ext cx="3826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b="1" dirty="0">
                <a:highlight>
                  <a:srgbClr val="00FFFF"/>
                </a:highlight>
                <a:latin typeface="Apple Braille" pitchFamily="2" charset="0"/>
              </a:rPr>
              <a:t>Objectif du </a:t>
            </a:r>
            <a:r>
              <a:rPr lang="en-GB" sz="1400" b="1" dirty="0" err="1">
                <a:highlight>
                  <a:srgbClr val="00FFFF"/>
                </a:highlight>
                <a:latin typeface="Apple Braille" pitchFamily="2" charset="0"/>
              </a:rPr>
              <a:t>projet</a:t>
            </a:r>
            <a:r>
              <a:rPr lang="en-GB" sz="1400" b="1" dirty="0">
                <a:highlight>
                  <a:srgbClr val="00FFFF"/>
                </a:highlight>
                <a:latin typeface="Apple Braille" pitchFamily="2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en-GB" sz="1400" b="1" dirty="0">
              <a:highlight>
                <a:srgbClr val="00FFFF"/>
              </a:highlight>
              <a:latin typeface="Apple Braille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 err="1">
                <a:highlight>
                  <a:srgbClr val="00FFFF"/>
                </a:highlight>
                <a:latin typeface="Apple Braille" pitchFamily="2" charset="0"/>
              </a:rPr>
              <a:t>HRnet</a:t>
            </a:r>
            <a:r>
              <a:rPr lang="en-GB" sz="1400" b="1" dirty="0">
                <a:highlight>
                  <a:srgbClr val="00FFFF"/>
                </a:highlight>
                <a:latin typeface="Apple Braille" pitchFamily="2" charset="0"/>
              </a:rPr>
              <a:t>: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Application web interne pour la gestion des </a:t>
            </a: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employés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highlight>
                <a:srgbClr val="00FFFF"/>
              </a:highlight>
              <a:latin typeface="Apple Braille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 err="1">
                <a:highlight>
                  <a:srgbClr val="00FFFF"/>
                </a:highlight>
                <a:latin typeface="Apple Braille" pitchFamily="2" charset="0"/>
              </a:rPr>
              <a:t>Principales</a:t>
            </a:r>
            <a:r>
              <a:rPr lang="en-GB" sz="1400" b="1" dirty="0">
                <a:highlight>
                  <a:srgbClr val="00FFFF"/>
                </a:highlight>
                <a:latin typeface="Apple Braille" pitchFamily="2" charset="0"/>
              </a:rPr>
              <a:t> </a:t>
            </a:r>
            <a:r>
              <a:rPr lang="en-GB" sz="1400" b="1" dirty="0" err="1">
                <a:highlight>
                  <a:srgbClr val="00FFFF"/>
                </a:highlight>
                <a:latin typeface="Apple Braille" pitchFamily="2" charset="0"/>
              </a:rPr>
              <a:t>fonctionnalités</a:t>
            </a:r>
            <a:r>
              <a:rPr lang="en-GB" sz="1400" b="1" dirty="0">
                <a:highlight>
                  <a:srgbClr val="00FFFF"/>
                </a:highlight>
                <a:latin typeface="Apple Braille" pitchFamily="2" charset="0"/>
              </a:rPr>
              <a:t>: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Création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de nouveaux dossiers </a:t>
            </a: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d'employés</a:t>
            </a:r>
            <a:endParaRPr lang="en-GB" sz="1400" dirty="0">
              <a:highlight>
                <a:srgbClr val="00FFFF"/>
              </a:highlight>
              <a:latin typeface="Apple Braille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Affichage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de la </a:t>
            </a: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liste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</a:t>
            </a: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actuelle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des </a:t>
            </a: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employés</a:t>
            </a:r>
            <a:endParaRPr lang="en-GB" sz="1400" dirty="0">
              <a:highlight>
                <a:srgbClr val="00FFFF"/>
              </a:highlight>
              <a:latin typeface="Apple Braille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highlight>
                <a:srgbClr val="00FFFF"/>
              </a:highlight>
              <a:latin typeface="Apple Braille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 err="1">
                <a:highlight>
                  <a:srgbClr val="00FFFF"/>
                </a:highlight>
                <a:latin typeface="Apple Braille" pitchFamily="2" charset="0"/>
              </a:rPr>
              <a:t>Défis</a:t>
            </a:r>
            <a:r>
              <a:rPr lang="en-GB" sz="1400" b="1" dirty="0">
                <a:highlight>
                  <a:srgbClr val="00FFFF"/>
                </a:highlight>
                <a:latin typeface="Apple Braille" pitchFamily="2" charset="0"/>
              </a:rPr>
              <a:t>: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Performances </a:t>
            </a: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lentes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avec les plugins jQuery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Difficulté</a:t>
            </a:r>
            <a:r>
              <a:rPr lang="en-GB" sz="1400" dirty="0">
                <a:highlight>
                  <a:srgbClr val="00FFFF"/>
                </a:highlight>
                <a:latin typeface="Apple Braille" pitchFamily="2" charset="0"/>
              </a:rPr>
              <a:t> de maintenance et </a:t>
            </a:r>
            <a:r>
              <a:rPr lang="en-GB" sz="1400" dirty="0" err="1">
                <a:highlight>
                  <a:srgbClr val="00FFFF"/>
                </a:highlight>
                <a:latin typeface="Apple Braille" pitchFamily="2" charset="0"/>
              </a:rPr>
              <a:t>d'extension</a:t>
            </a:r>
            <a:endParaRPr lang="en-GB" sz="1400" dirty="0">
              <a:highlight>
                <a:srgbClr val="00FFFF"/>
              </a:highlight>
              <a:latin typeface="Apple Braill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5A0A5-B29D-7A56-A0E3-4E57A3DA754F}"/>
              </a:ext>
            </a:extLst>
          </p:cNvPr>
          <p:cNvSpPr txBox="1"/>
          <p:nvPr/>
        </p:nvSpPr>
        <p:spPr>
          <a:xfrm>
            <a:off x="321032" y="5593021"/>
            <a:ext cx="4116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</a:rPr>
              <a:t>source</a:t>
            </a:r>
          </a:p>
          <a:p>
            <a:pPr algn="l"/>
            <a:r>
              <a:rPr lang="en-GB" sz="1400" b="0" i="0" u="sng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-apple-system"/>
                <a:hlinkClick r:id="rId2"/>
              </a:rPr>
              <a:t>https://github.com/chatlapin/P12_Front-end-HR-Net</a:t>
            </a:r>
            <a:endParaRPr lang="en-GB" sz="1400" b="0" i="0" dirty="0">
              <a:solidFill>
                <a:srgbClr val="1F2328"/>
              </a:solidFill>
              <a:effectLst/>
              <a:highlight>
                <a:srgbClr val="FFFF00"/>
              </a:highlight>
              <a:latin typeface="-apple-system"/>
            </a:endParaRPr>
          </a:p>
        </p:txBody>
      </p:sp>
      <p:pic>
        <p:nvPicPr>
          <p:cNvPr id="14" name="Picture 13" descr="A screenshot of a document&#10;&#10;Description automatically generated">
            <a:extLst>
              <a:ext uri="{FF2B5EF4-FFF2-40B4-BE49-F238E27FC236}">
                <a16:creationId xmlns:a16="http://schemas.microsoft.com/office/drawing/2014/main" id="{5903A4F8-ADBE-2EC3-26C2-2ACDB33B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953" y="2000606"/>
            <a:ext cx="4804498" cy="1347293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A08381E-D38B-6216-F1B1-64877D999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023" y="389085"/>
            <a:ext cx="1324232" cy="31154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532F712-EA69-159D-4CBE-3C0C96C39171}"/>
              </a:ext>
            </a:extLst>
          </p:cNvPr>
          <p:cNvSpPr txBox="1"/>
          <p:nvPr/>
        </p:nvSpPr>
        <p:spPr>
          <a:xfrm>
            <a:off x="348887" y="6177389"/>
            <a:ext cx="2920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dirty="0">
                <a:solidFill>
                  <a:srgbClr val="1F2328"/>
                </a:solidFill>
                <a:highlight>
                  <a:srgbClr val="FFFF00"/>
                </a:highlight>
                <a:latin typeface="-apple-system"/>
              </a:rPr>
              <a:t>2 pages (create, list), Figma X</a:t>
            </a:r>
            <a:endParaRPr lang="en-GB" sz="1400" b="1" i="0" dirty="0">
              <a:solidFill>
                <a:srgbClr val="1F2328"/>
              </a:solidFill>
              <a:effectLst/>
              <a:highlight>
                <a:srgbClr val="FFFF00"/>
              </a:highlight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F306A-FF1F-922B-06F8-0A60BE283352}"/>
              </a:ext>
            </a:extLst>
          </p:cNvPr>
          <p:cNvSpPr txBox="1"/>
          <p:nvPr/>
        </p:nvSpPr>
        <p:spPr>
          <a:xfrm>
            <a:off x="5067392" y="204419"/>
            <a:ext cx="148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1F2328"/>
                </a:solidFill>
                <a:highlight>
                  <a:srgbClr val="00FF00"/>
                </a:highlight>
                <a:latin typeface="-apple-system"/>
              </a:rPr>
              <a:t>Page1: create</a:t>
            </a:r>
            <a:endParaRPr lang="en-GB" b="1" i="0" dirty="0">
              <a:solidFill>
                <a:srgbClr val="1F2328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61E010-B686-1513-E1EB-1B555B2C27E7}"/>
              </a:ext>
            </a:extLst>
          </p:cNvPr>
          <p:cNvSpPr txBox="1"/>
          <p:nvPr/>
        </p:nvSpPr>
        <p:spPr>
          <a:xfrm>
            <a:off x="8547654" y="1631274"/>
            <a:ext cx="153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1F2328"/>
                </a:solidFill>
                <a:highlight>
                  <a:srgbClr val="00FF00"/>
                </a:highlight>
                <a:latin typeface="-apple-system"/>
              </a:rPr>
              <a:t>Page2: list</a:t>
            </a:r>
            <a:endParaRPr lang="en-GB" b="1" i="0" dirty="0">
              <a:solidFill>
                <a:srgbClr val="1F2328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646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35AD8443-F80F-481A-A3DE-89A2D0BA7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648" y="265475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739AE"/>
          </a:solidFill>
          <a:ln w="38100" cap="rnd">
            <a:solidFill>
              <a:srgbClr val="D739A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4BC8D768-97C2-BE22-145B-E276E8D9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38" y="4284193"/>
            <a:ext cx="2542481" cy="1146357"/>
          </a:xfrm>
        </p:spPr>
        <p:txBody>
          <a:bodyPr>
            <a:normAutofit/>
          </a:bodyPr>
          <a:lstStyle/>
          <a:p>
            <a:r>
              <a:rPr lang="en-US" dirty="0">
                <a:latin typeface="Apple Braille" pitchFamily="2" charset="0"/>
              </a:rPr>
              <a:t>4 issues</a:t>
            </a:r>
            <a:endParaRPr lang="en-US" sz="1800" dirty="0">
              <a:latin typeface="Apple Braille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5E285-C32D-DE88-3BEF-9EF70908994A}"/>
              </a:ext>
            </a:extLst>
          </p:cNvPr>
          <p:cNvSpPr txBox="1"/>
          <p:nvPr/>
        </p:nvSpPr>
        <p:spPr>
          <a:xfrm>
            <a:off x="612648" y="4857688"/>
            <a:ext cx="11290594" cy="1670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400" b="1" i="0" dirty="0">
                <a:effectLst/>
                <a:highlight>
                  <a:srgbClr val="00FF00"/>
                </a:highlight>
                <a:latin typeface="Apple Braille" pitchFamily="2" charset="0"/>
              </a:rPr>
              <a:t>Date Picker: </a:t>
            </a:r>
            <a:r>
              <a:rPr lang="en-GB" sz="1400" b="0" i="0" dirty="0">
                <a:effectLst/>
                <a:latin typeface="Apple Braille" pitchFamily="2" charset="0"/>
              </a:rPr>
              <a:t>issue sur les </a:t>
            </a:r>
            <a:r>
              <a:rPr lang="en-GB" sz="1400" b="0" i="0" dirty="0" err="1">
                <a:effectLst/>
                <a:latin typeface="Apple Braille" pitchFamily="2" charset="0"/>
              </a:rPr>
              <a:t>sélecteurs</a:t>
            </a:r>
            <a:r>
              <a:rPr lang="en-GB" sz="1400" b="0" i="0" dirty="0">
                <a:effectLst/>
                <a:latin typeface="Apple Braille" pitchFamily="2" charset="0"/>
              </a:rPr>
              <a:t> de date: Converting the date picker to a React component (components/</a:t>
            </a:r>
            <a:r>
              <a:rPr lang="en-GB" sz="1400" b="0" i="0" dirty="0" err="1">
                <a:effectLst/>
                <a:latin typeface="Apple Braille" pitchFamily="2" charset="0"/>
              </a:rPr>
              <a:t>NewEmployeeFrom</a:t>
            </a:r>
            <a:r>
              <a:rPr lang="en-GB" sz="1400" b="0" i="0" dirty="0">
                <a:effectLst/>
                <a:latin typeface="Apple Braille" pitchFamily="2" charset="0"/>
              </a:rPr>
              <a:t>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400" b="0" i="0" dirty="0">
                <a:effectLst/>
                <a:highlight>
                  <a:srgbClr val="00FF00"/>
                </a:highlight>
                <a:latin typeface="Apple Braille" pitchFamily="2" charset="0"/>
              </a:rPr>
              <a:t>Modal: </a:t>
            </a:r>
            <a:r>
              <a:rPr lang="en-GB" sz="1400" b="0" i="0" dirty="0">
                <a:effectLst/>
                <a:latin typeface="Apple Braille" pitchFamily="2" charset="0"/>
              </a:rPr>
              <a:t>issues de </a:t>
            </a:r>
            <a:r>
              <a:rPr lang="en-GB" sz="1400" b="0" i="0" dirty="0" err="1">
                <a:effectLst/>
                <a:latin typeface="Apple Braille" pitchFamily="2" charset="0"/>
              </a:rPr>
              <a:t>fenêtres</a:t>
            </a:r>
            <a:r>
              <a:rPr lang="en-GB" sz="1400" b="0" i="0" dirty="0">
                <a:effectLst/>
                <a:latin typeface="Apple Braille" pitchFamily="2" charset="0"/>
              </a:rPr>
              <a:t> </a:t>
            </a:r>
            <a:r>
              <a:rPr lang="en-GB" sz="1400" b="0" i="0" dirty="0" err="1">
                <a:effectLst/>
                <a:latin typeface="Apple Braille" pitchFamily="2" charset="0"/>
              </a:rPr>
              <a:t>modales</a:t>
            </a:r>
            <a:r>
              <a:rPr lang="en-GB" sz="1400" b="0" i="0" dirty="0">
                <a:effectLst/>
                <a:latin typeface="Apple Braille" pitchFamily="2" charset="0"/>
              </a:rPr>
              <a:t>: Creating a custom modal dialog component (pages/</a:t>
            </a:r>
            <a:r>
              <a:rPr lang="en-GB" sz="1400" b="0" i="0" dirty="0" err="1">
                <a:effectLst/>
                <a:latin typeface="Apple Braille" pitchFamily="2" charset="0"/>
              </a:rPr>
              <a:t>Home.tsx</a:t>
            </a:r>
            <a:r>
              <a:rPr lang="en-GB" sz="1400" b="0" i="0" dirty="0">
                <a:effectLst/>
                <a:latin typeface="Apple Braille" pitchFamily="2" charset="0"/>
              </a:rPr>
              <a:t>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400" b="0" i="0" dirty="0">
                <a:effectLst/>
                <a:highlight>
                  <a:srgbClr val="00FF00"/>
                </a:highlight>
                <a:latin typeface="Apple Braille" pitchFamily="2" charset="0"/>
              </a:rPr>
              <a:t>Dropdown: </a:t>
            </a:r>
            <a:r>
              <a:rPr lang="en-GB" sz="1400" b="0" i="0" dirty="0">
                <a:effectLst/>
                <a:latin typeface="Apple Braille" pitchFamily="2" charset="0"/>
              </a:rPr>
              <a:t>issue sur menus </a:t>
            </a:r>
            <a:r>
              <a:rPr lang="en-GB" sz="1400" b="0" i="0" dirty="0" err="1">
                <a:effectLst/>
                <a:latin typeface="Apple Braille" pitchFamily="2" charset="0"/>
              </a:rPr>
              <a:t>déroulants</a:t>
            </a:r>
            <a:r>
              <a:rPr lang="en-GB" sz="1400" b="0" i="0" dirty="0">
                <a:effectLst/>
                <a:latin typeface="Apple Braille" pitchFamily="2" charset="0"/>
              </a:rPr>
              <a:t>: Slow and inconsistent dropdown menus in the Department (components/</a:t>
            </a:r>
            <a:r>
              <a:rPr lang="en-GB" sz="1400" b="0" i="0" dirty="0" err="1">
                <a:effectLst/>
                <a:latin typeface="Apple Braille" pitchFamily="2" charset="0"/>
              </a:rPr>
              <a:t>NewEmployeeForm</a:t>
            </a:r>
            <a:r>
              <a:rPr lang="en-GB" sz="1400" b="0" i="0" dirty="0">
                <a:effectLst/>
                <a:latin typeface="Apple Braille" pitchFamily="2" charset="0"/>
              </a:rPr>
              <a:t>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sz="1400" b="0" i="0" dirty="0">
                <a:effectLst/>
                <a:highlight>
                  <a:srgbClr val="00FF00"/>
                </a:highlight>
                <a:latin typeface="Apple Braille" pitchFamily="2" charset="0"/>
              </a:rPr>
              <a:t>Tableaux: </a:t>
            </a:r>
            <a:r>
              <a:rPr lang="en-GB" sz="1400" b="0" i="0" dirty="0">
                <a:effectLst/>
                <a:latin typeface="Apple Braille" pitchFamily="2" charset="0"/>
              </a:rPr>
              <a:t>issue sur les tableaux: Creating a smart React component for the employee table (pages/</a:t>
            </a:r>
            <a:r>
              <a:rPr lang="en-GB" sz="1400" b="0" i="0" dirty="0" err="1">
                <a:effectLst/>
                <a:latin typeface="Apple Braille" pitchFamily="2" charset="0"/>
              </a:rPr>
              <a:t>Employees.tsx</a:t>
            </a:r>
            <a:r>
              <a:rPr lang="en-GB" sz="1400" b="0" i="0" dirty="0">
                <a:effectLst/>
                <a:latin typeface="Apple Braille" pitchFamily="2" charset="0"/>
              </a:rPr>
              <a:t>) 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1400" u="sng" dirty="0">
                <a:latin typeface="Apple Braille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</a:t>
            </a:r>
            <a:r>
              <a:rPr lang="en-GB" sz="1400" b="0" i="0" u="sng" dirty="0">
                <a:effectLst/>
                <a:latin typeface="Apple Braille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https://github.com/OpenClassrooms-Student-Center/P12_Front-end/issues</a:t>
            </a:r>
            <a:endParaRPr lang="en-FR" sz="1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CD4819C-9EFB-BA53-3509-146E6522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" y="433607"/>
            <a:ext cx="6719005" cy="369942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7710BDA-1584-2D7D-1F2F-6E8F6CE92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293" y="706684"/>
            <a:ext cx="6722996" cy="3699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59D5CC-FF69-A99D-308C-CBB6D0A31936}"/>
              </a:ext>
            </a:extLst>
          </p:cNvPr>
          <p:cNvSpPr txBox="1"/>
          <p:nvPr/>
        </p:nvSpPr>
        <p:spPr>
          <a:xfrm>
            <a:off x="447265" y="153305"/>
            <a:ext cx="478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1F2328"/>
                </a:solidFill>
                <a:highlight>
                  <a:srgbClr val="00FF00"/>
                </a:highlight>
                <a:latin typeface="-apple-system"/>
              </a:rPr>
              <a:t>Output: 2 pages, avec 4 issues</a:t>
            </a:r>
            <a:endParaRPr lang="en-GB" b="1" i="0" dirty="0">
              <a:solidFill>
                <a:srgbClr val="1F2328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121CE-B3AB-6A97-978F-EDD9D19D42B7}"/>
              </a:ext>
            </a:extLst>
          </p:cNvPr>
          <p:cNvSpPr txBox="1"/>
          <p:nvPr/>
        </p:nvSpPr>
        <p:spPr>
          <a:xfrm>
            <a:off x="2676184" y="4119494"/>
            <a:ext cx="148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1F2328"/>
                </a:solidFill>
                <a:highlight>
                  <a:srgbClr val="00FF00"/>
                </a:highlight>
                <a:latin typeface="-apple-system"/>
              </a:rPr>
              <a:t>Page1: create</a:t>
            </a:r>
            <a:endParaRPr lang="en-GB" b="1" i="0" dirty="0">
              <a:solidFill>
                <a:srgbClr val="1F2328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563E2-6F74-BA32-D351-6432D82A8322}"/>
              </a:ext>
            </a:extLst>
          </p:cNvPr>
          <p:cNvSpPr txBox="1"/>
          <p:nvPr/>
        </p:nvSpPr>
        <p:spPr>
          <a:xfrm>
            <a:off x="8114517" y="296229"/>
            <a:ext cx="153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1F2328"/>
                </a:solidFill>
                <a:highlight>
                  <a:srgbClr val="00FF00"/>
                </a:highlight>
                <a:latin typeface="-apple-system"/>
              </a:rPr>
              <a:t>Page2: list</a:t>
            </a:r>
            <a:endParaRPr lang="en-GB" b="1" i="0" dirty="0">
              <a:solidFill>
                <a:srgbClr val="1F2328"/>
              </a:solidFill>
              <a:effectLst/>
              <a:highlight>
                <a:srgbClr val="00FF00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8913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0C057-18DF-FD0D-335B-3CE5B099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4" y="38100"/>
            <a:ext cx="4818888" cy="100308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3500" dirty="0">
                <a:highlight>
                  <a:srgbClr val="00FFFF"/>
                </a:highlight>
                <a:latin typeface="Apple Braille" pitchFamily="2" charset="0"/>
              </a:rPr>
              <a:t>  </a:t>
            </a:r>
            <a:r>
              <a:rPr lang="en-GB" sz="3500" b="0" i="0" dirty="0">
                <a:effectLst/>
                <a:highlight>
                  <a:srgbClr val="00FFFF"/>
                </a:highlight>
                <a:latin typeface="Apple Braille" pitchFamily="2" charset="0"/>
              </a:rPr>
              <a:t>3 </a:t>
            </a:r>
            <a:r>
              <a:rPr lang="en-GB" sz="3500" b="0" i="0" dirty="0" err="1">
                <a:effectLst/>
                <a:highlight>
                  <a:srgbClr val="00FFFF"/>
                </a:highlight>
                <a:latin typeface="Apple Braille" pitchFamily="2" charset="0"/>
              </a:rPr>
              <a:t>Composants</a:t>
            </a:r>
            <a:r>
              <a:rPr lang="en-GB" sz="3500" b="0" i="0" dirty="0">
                <a:effectLst/>
                <a:highlight>
                  <a:srgbClr val="00FFFF"/>
                </a:highlight>
                <a:latin typeface="Apple Braille" pitchFamily="2" charset="0"/>
              </a:rPr>
              <a:t> </a:t>
            </a:r>
            <a:r>
              <a:rPr lang="en-GB" sz="3500" b="0" i="0" dirty="0" err="1">
                <a:effectLst/>
                <a:highlight>
                  <a:srgbClr val="00FFFF"/>
                </a:highlight>
                <a:latin typeface="Apple Braille" pitchFamily="2" charset="0"/>
              </a:rPr>
              <a:t>Clés</a:t>
            </a:r>
            <a:br>
              <a:rPr lang="en-GB" sz="3500" b="0" i="0" dirty="0">
                <a:effectLst/>
                <a:highlight>
                  <a:srgbClr val="00FFFF"/>
                </a:highlight>
                <a:latin typeface="Apple Braille" pitchFamily="2" charset="0"/>
              </a:rPr>
            </a:br>
            <a:r>
              <a:rPr lang="en-GB" sz="3500" b="0" i="0" dirty="0">
                <a:effectLst/>
                <a:highlight>
                  <a:srgbClr val="00FFFF"/>
                </a:highlight>
                <a:latin typeface="Apple Braille" pitchFamily="2" charset="0"/>
              </a:rPr>
              <a:t>  </a:t>
            </a:r>
            <a:r>
              <a:rPr lang="en-GB" sz="1600" b="0" i="0" dirty="0" err="1">
                <a:effectLst/>
                <a:highlight>
                  <a:srgbClr val="00FFFF"/>
                </a:highlight>
                <a:latin typeface="Apple Braille" pitchFamily="2" charset="0"/>
              </a:rPr>
              <a:t>NewEmployee</a:t>
            </a:r>
            <a:r>
              <a:rPr lang="en-GB" sz="1600" b="0" i="0" dirty="0">
                <a:effectLst/>
                <a:highlight>
                  <a:srgbClr val="00FFFF"/>
                </a:highlight>
                <a:latin typeface="Apple Braille" pitchFamily="2" charset="0"/>
              </a:rPr>
              <a:t>, Table, Modal</a:t>
            </a:r>
            <a:endParaRPr lang="en-FR" sz="1600" dirty="0">
              <a:highlight>
                <a:srgbClr val="00FFFF"/>
              </a:highlight>
              <a:latin typeface="Apple Braille" pitchFamily="2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739AE"/>
          </a:solidFill>
          <a:ln w="38100" cap="rnd">
            <a:solidFill>
              <a:srgbClr val="D739A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A058F9C-0788-D325-ED47-DE6A29365FF7}"/>
              </a:ext>
            </a:extLst>
          </p:cNvPr>
          <p:cNvSpPr/>
          <p:nvPr/>
        </p:nvSpPr>
        <p:spPr>
          <a:xfrm flipV="1">
            <a:off x="3981323" y="796608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2C6F61-C07D-9B1C-FD1D-1BEF709446B0}"/>
              </a:ext>
            </a:extLst>
          </p:cNvPr>
          <p:cNvSpPr txBox="1"/>
          <p:nvPr/>
        </p:nvSpPr>
        <p:spPr>
          <a:xfrm>
            <a:off x="275336" y="851782"/>
            <a:ext cx="3272589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Apple Braille" pitchFamily="2" charset="0"/>
              </a:rPr>
              <a:t>// File: </a:t>
            </a:r>
            <a:r>
              <a:rPr lang="en-GB" sz="1800" dirty="0" err="1">
                <a:latin typeface="Apple Braille" pitchFamily="2" charset="0"/>
              </a:rPr>
              <a:t>NewEmployeeForm.tsx</a:t>
            </a:r>
            <a:endParaRPr lang="en-GB" sz="1800" b="1" dirty="0">
              <a:latin typeface="Apple Braille" pitchFamily="2" charset="0"/>
              <a:cs typeface="Gujarati MT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AFAA54-3CCA-574D-B195-A854D9016B2C}"/>
              </a:ext>
            </a:extLst>
          </p:cNvPr>
          <p:cNvSpPr txBox="1"/>
          <p:nvPr/>
        </p:nvSpPr>
        <p:spPr>
          <a:xfrm>
            <a:off x="165100" y="1321150"/>
            <a:ext cx="4462272" cy="558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pple Braille" pitchFamily="2" charset="0"/>
              </a:rPr>
              <a:t>Utilise les hooks React (</a:t>
            </a:r>
            <a:r>
              <a:rPr lang="en-GB" sz="1600" dirty="0" err="1">
                <a:latin typeface="Apple Braille" pitchFamily="2" charset="0"/>
              </a:rPr>
              <a:t>useState</a:t>
            </a:r>
            <a:r>
              <a:rPr lang="en-GB" sz="1600" dirty="0">
                <a:latin typeface="Apple Braille" pitchFamily="2" charset="0"/>
              </a:rPr>
              <a:t>, </a:t>
            </a:r>
            <a:r>
              <a:rPr lang="en-GB" sz="1600" dirty="0" err="1">
                <a:latin typeface="Apple Braille" pitchFamily="2" charset="0"/>
              </a:rPr>
              <a:t>useDispatch</a:t>
            </a:r>
            <a:r>
              <a:rPr lang="en-GB" sz="1600" dirty="0">
                <a:latin typeface="Apple Braille" pitchFamily="2" charset="0"/>
              </a:rPr>
              <a:t>): </a:t>
            </a:r>
            <a:r>
              <a:rPr lang="en-GB" sz="1600" dirty="0"/>
              <a:t>Tout </a:t>
            </a:r>
            <a:r>
              <a:rPr lang="en-GB" sz="1600" dirty="0" err="1"/>
              <a:t>d'abord</a:t>
            </a:r>
            <a:r>
              <a:rPr lang="en-GB" sz="1600" dirty="0"/>
              <a:t>, </a:t>
            </a:r>
            <a:r>
              <a:rPr lang="en-GB" sz="1600" dirty="0" err="1"/>
              <a:t>observons</a:t>
            </a:r>
            <a:r>
              <a:rPr lang="en-GB" sz="1600" dirty="0"/>
              <a:t> </a:t>
            </a:r>
            <a:r>
              <a:rPr lang="en-GB" sz="1600" dirty="0" err="1"/>
              <a:t>l'utilisation</a:t>
            </a:r>
            <a:r>
              <a:rPr lang="en-GB" sz="1600" dirty="0"/>
              <a:t> des hooks </a:t>
            </a:r>
            <a:r>
              <a:rPr lang="en-GB" sz="1600" dirty="0" err="1"/>
              <a:t>useState</a:t>
            </a:r>
            <a:r>
              <a:rPr lang="en-GB" sz="1600" dirty="0"/>
              <a:t> et </a:t>
            </a:r>
            <a:r>
              <a:rPr lang="en-GB" sz="1600" dirty="0" err="1"/>
              <a:t>useDispatch</a:t>
            </a:r>
            <a:r>
              <a:rPr lang="en-GB" sz="1600" dirty="0"/>
              <a:t>. Le hook </a:t>
            </a:r>
            <a:r>
              <a:rPr lang="en-GB" sz="1600" dirty="0" err="1"/>
              <a:t>useState</a:t>
            </a:r>
            <a:r>
              <a:rPr lang="en-GB" sz="1600" dirty="0"/>
              <a:t> nous </a:t>
            </a:r>
            <a:r>
              <a:rPr lang="en-GB" sz="1600" dirty="0" err="1"/>
              <a:t>permet</a:t>
            </a:r>
            <a:r>
              <a:rPr lang="en-GB" sz="1600" dirty="0"/>
              <a:t> de </a:t>
            </a:r>
            <a:r>
              <a:rPr lang="en-GB" sz="1600" dirty="0" err="1"/>
              <a:t>gérer</a:t>
            </a:r>
            <a:r>
              <a:rPr lang="en-GB" sz="1600" dirty="0"/>
              <a:t> </a:t>
            </a:r>
            <a:r>
              <a:rPr lang="en-GB" sz="1600" dirty="0" err="1"/>
              <a:t>l'état</a:t>
            </a:r>
            <a:r>
              <a:rPr lang="en-GB" sz="1600" dirty="0"/>
              <a:t> local du </a:t>
            </a:r>
            <a:r>
              <a:rPr lang="en-GB" sz="1600" dirty="0" err="1"/>
              <a:t>composant</a:t>
            </a:r>
            <a:r>
              <a:rPr lang="en-GB" sz="1600" dirty="0"/>
              <a:t>, </a:t>
            </a:r>
            <a:r>
              <a:rPr lang="en-GB" sz="1600" dirty="0" err="1"/>
              <a:t>ici</a:t>
            </a:r>
            <a:r>
              <a:rPr lang="en-GB" sz="1600" dirty="0"/>
              <a:t> pour stocker les données </a:t>
            </a:r>
            <a:r>
              <a:rPr lang="en-GB" sz="1600" dirty="0" err="1"/>
              <a:t>saisies</a:t>
            </a:r>
            <a:r>
              <a:rPr lang="en-GB" sz="1600" dirty="0"/>
              <a:t> dans le </a:t>
            </a:r>
            <a:r>
              <a:rPr lang="en-GB" sz="1600" dirty="0" err="1"/>
              <a:t>formulaire</a:t>
            </a:r>
            <a:r>
              <a:rPr lang="en-GB" sz="1600" dirty="0"/>
              <a:t>. Le hook </a:t>
            </a:r>
            <a:r>
              <a:rPr lang="en-GB" sz="1600" dirty="0" err="1"/>
              <a:t>useDispatch</a:t>
            </a:r>
            <a:r>
              <a:rPr lang="en-GB" sz="1600" dirty="0"/>
              <a:t>, quant à </a:t>
            </a:r>
            <a:r>
              <a:rPr lang="en-GB" sz="1600" dirty="0" err="1"/>
              <a:t>lui</a:t>
            </a:r>
            <a:r>
              <a:rPr lang="en-GB" sz="1600" dirty="0"/>
              <a:t>, nous </a:t>
            </a:r>
            <a:r>
              <a:rPr lang="en-GB" sz="1600" dirty="0" err="1"/>
              <a:t>offre</a:t>
            </a:r>
            <a:r>
              <a:rPr lang="en-GB" sz="1600" dirty="0"/>
              <a:t> un </a:t>
            </a:r>
            <a:r>
              <a:rPr lang="en-GB" sz="1600" dirty="0" err="1"/>
              <a:t>moyen</a:t>
            </a:r>
            <a:r>
              <a:rPr lang="en-GB" sz="1600" dirty="0"/>
              <a:t> </a:t>
            </a:r>
            <a:r>
              <a:rPr lang="en-GB" sz="1600" dirty="0" err="1"/>
              <a:t>d'envoyer</a:t>
            </a:r>
            <a:r>
              <a:rPr lang="en-GB" sz="1600" dirty="0"/>
              <a:t> des actions à </a:t>
            </a:r>
            <a:r>
              <a:rPr lang="en-GB" sz="1600" dirty="0" err="1"/>
              <a:t>notre</a:t>
            </a:r>
            <a:r>
              <a:rPr lang="en-GB" sz="1600" dirty="0"/>
              <a:t> store Redux </a:t>
            </a:r>
            <a:r>
              <a:rPr lang="en-GB" sz="1600" dirty="0" err="1"/>
              <a:t>afin</a:t>
            </a:r>
            <a:r>
              <a:rPr lang="en-GB" sz="1600" dirty="0"/>
              <a:t> de </a:t>
            </a:r>
            <a:r>
              <a:rPr lang="en-GB" sz="1600" dirty="0" err="1"/>
              <a:t>mettre</a:t>
            </a:r>
            <a:r>
              <a:rPr lang="en-GB" sz="1600" dirty="0"/>
              <a:t> à jour </a:t>
            </a:r>
            <a:r>
              <a:rPr lang="en-GB" sz="1600" dirty="0" err="1"/>
              <a:t>l'état</a:t>
            </a:r>
            <a:r>
              <a:rPr lang="en-GB" sz="1600" dirty="0"/>
              <a:t> global de </a:t>
            </a:r>
            <a:r>
              <a:rPr lang="en-GB" sz="1600" dirty="0" err="1"/>
              <a:t>notre</a:t>
            </a:r>
            <a:r>
              <a:rPr lang="en-GB" sz="1600" dirty="0"/>
              <a:t> application.</a:t>
            </a:r>
            <a:endParaRPr lang="en-GB" sz="16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latin typeface="Apple Braille" pitchFamily="2" charset="0"/>
              </a:rPr>
              <a:t>Validation de </a:t>
            </a:r>
            <a:r>
              <a:rPr lang="en-GB" sz="1600" dirty="0" err="1">
                <a:latin typeface="Apple Braille" pitchFamily="2" charset="0"/>
              </a:rPr>
              <a:t>formulaire</a:t>
            </a:r>
            <a:r>
              <a:rPr lang="en-GB" sz="1600" dirty="0">
                <a:latin typeface="Apple Braille" pitchFamily="2" charset="0"/>
              </a:rPr>
              <a:t> avec des </a:t>
            </a:r>
            <a:r>
              <a:rPr lang="en-GB" sz="1600" dirty="0" err="1">
                <a:latin typeface="Apple Braille" pitchFamily="2" charset="0"/>
              </a:rPr>
              <a:t>règles</a:t>
            </a:r>
            <a:r>
              <a:rPr lang="en-GB" sz="1600" dirty="0">
                <a:latin typeface="Apple Braille" pitchFamily="2" charset="0"/>
              </a:rPr>
              <a:t> </a:t>
            </a:r>
            <a:r>
              <a:rPr lang="en-GB" sz="1600" dirty="0" err="1">
                <a:latin typeface="Apple Braille" pitchFamily="2" charset="0"/>
              </a:rPr>
              <a:t>personnalisées</a:t>
            </a:r>
            <a:r>
              <a:rPr lang="en-GB" sz="1600" dirty="0">
                <a:latin typeface="Apple Braille" pitchFamily="2" charset="0"/>
              </a:rPr>
              <a:t>: </a:t>
            </a:r>
            <a:r>
              <a:rPr lang="en-GB" sz="1600" dirty="0"/>
              <a:t>Pour assurer la </a:t>
            </a:r>
            <a:r>
              <a:rPr lang="en-GB" sz="1600" dirty="0" err="1"/>
              <a:t>qualité</a:t>
            </a:r>
            <a:r>
              <a:rPr lang="en-GB" sz="1600" dirty="0"/>
              <a:t> des données </a:t>
            </a:r>
            <a:r>
              <a:rPr lang="en-GB" sz="1600" dirty="0" err="1"/>
              <a:t>saisies</a:t>
            </a:r>
            <a:r>
              <a:rPr lang="en-GB" sz="1600" dirty="0"/>
              <a:t>, nous </a:t>
            </a:r>
            <a:r>
              <a:rPr lang="en-GB" sz="1600" dirty="0" err="1"/>
              <a:t>avons</a:t>
            </a:r>
            <a:r>
              <a:rPr lang="en-GB" sz="1600" dirty="0"/>
              <a:t> mis </a:t>
            </a:r>
            <a:r>
              <a:rPr lang="en-GB" sz="1600" dirty="0" err="1"/>
              <a:t>en</a:t>
            </a:r>
            <a:r>
              <a:rPr lang="en-GB" sz="1600" dirty="0"/>
              <a:t> place </a:t>
            </a:r>
            <a:r>
              <a:rPr lang="en-GB" sz="1600" dirty="0" err="1"/>
              <a:t>une</a:t>
            </a:r>
            <a:r>
              <a:rPr lang="en-GB" sz="1600" dirty="0"/>
              <a:t> validation </a:t>
            </a:r>
            <a:r>
              <a:rPr lang="en-GB" sz="1600" dirty="0" err="1"/>
              <a:t>personnalisée</a:t>
            </a:r>
            <a:r>
              <a:rPr lang="en-GB" sz="1600" dirty="0"/>
              <a:t>. </a:t>
            </a:r>
            <a:r>
              <a:rPr lang="en-GB" sz="1600" dirty="0" err="1"/>
              <a:t>Cette</a:t>
            </a:r>
            <a:r>
              <a:rPr lang="en-GB" sz="1600" dirty="0"/>
              <a:t> validation, </a:t>
            </a:r>
            <a:r>
              <a:rPr lang="en-GB" sz="1600" dirty="0" err="1"/>
              <a:t>définie</a:t>
            </a:r>
            <a:r>
              <a:rPr lang="en-GB" sz="1600" dirty="0"/>
              <a:t> dans </a:t>
            </a:r>
            <a:r>
              <a:rPr lang="en-GB" sz="1600" dirty="0" err="1"/>
              <a:t>formValidationRules</a:t>
            </a:r>
            <a:r>
              <a:rPr lang="en-GB" sz="1600" dirty="0"/>
              <a:t>, </a:t>
            </a:r>
            <a:r>
              <a:rPr lang="en-GB" sz="1600" dirty="0" err="1"/>
              <a:t>vérifie</a:t>
            </a:r>
            <a:r>
              <a:rPr lang="en-GB" sz="1600" dirty="0"/>
              <a:t> que </a:t>
            </a:r>
            <a:r>
              <a:rPr lang="en-GB" sz="1600" dirty="0" err="1"/>
              <a:t>tous</a:t>
            </a:r>
            <a:r>
              <a:rPr lang="en-GB" sz="1600" dirty="0"/>
              <a:t> les champs du </a:t>
            </a:r>
            <a:r>
              <a:rPr lang="en-GB" sz="1600" dirty="0" err="1"/>
              <a:t>formulaire</a:t>
            </a:r>
            <a:r>
              <a:rPr lang="en-GB" sz="1600" dirty="0"/>
              <a:t> </a:t>
            </a:r>
            <a:r>
              <a:rPr lang="en-GB" sz="1600" dirty="0" err="1"/>
              <a:t>sont</a:t>
            </a:r>
            <a:r>
              <a:rPr lang="en-GB" sz="1600" dirty="0"/>
              <a:t> </a:t>
            </a:r>
            <a:r>
              <a:rPr lang="en-GB" sz="1600" dirty="0" err="1"/>
              <a:t>correctement</a:t>
            </a:r>
            <a:r>
              <a:rPr lang="en-GB" sz="1600" dirty="0"/>
              <a:t> </a:t>
            </a:r>
            <a:r>
              <a:rPr lang="en-GB" sz="1600" dirty="0" err="1"/>
              <a:t>remplis</a:t>
            </a:r>
            <a:r>
              <a:rPr lang="en-GB" sz="1600" dirty="0"/>
              <a:t> </a:t>
            </a:r>
            <a:r>
              <a:rPr lang="en-GB" sz="1600" dirty="0" err="1"/>
              <a:t>avant</a:t>
            </a:r>
            <a:r>
              <a:rPr lang="en-GB" sz="1600" dirty="0"/>
              <a:t> </a:t>
            </a:r>
            <a:r>
              <a:rPr lang="en-GB" sz="1600" dirty="0" err="1"/>
              <a:t>d'envoyer</a:t>
            </a:r>
            <a:r>
              <a:rPr lang="en-GB" sz="1600" dirty="0"/>
              <a:t> les données.</a:t>
            </a:r>
            <a:endParaRPr lang="en-GB" sz="1600" dirty="0">
              <a:latin typeface="Apple Braille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600" dirty="0" err="1">
                <a:latin typeface="Apple Braille" pitchFamily="2" charset="0"/>
              </a:rPr>
              <a:t>Envoie</a:t>
            </a:r>
            <a:r>
              <a:rPr lang="en-GB" sz="1600" dirty="0">
                <a:latin typeface="Apple Braille" pitchFamily="2" charset="0"/>
              </a:rPr>
              <a:t> les </a:t>
            </a:r>
            <a:r>
              <a:rPr lang="en-GB" sz="1600" dirty="0" err="1">
                <a:latin typeface="Apple Braille" pitchFamily="2" charset="0"/>
              </a:rPr>
              <a:t>nouvelles</a:t>
            </a:r>
            <a:r>
              <a:rPr lang="en-GB" sz="1600" dirty="0">
                <a:latin typeface="Apple Braille" pitchFamily="2" charset="0"/>
              </a:rPr>
              <a:t> données </a:t>
            </a:r>
            <a:r>
              <a:rPr lang="en-GB" sz="1600" dirty="0" err="1">
                <a:latin typeface="Apple Braille" pitchFamily="2" charset="0"/>
              </a:rPr>
              <a:t>d'employé</a:t>
            </a:r>
            <a:r>
              <a:rPr lang="en-GB" sz="1600" dirty="0">
                <a:latin typeface="Apple Braille" pitchFamily="2" charset="0"/>
              </a:rPr>
              <a:t> au store Redux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Une </a:t>
            </a:r>
            <a:r>
              <a:rPr lang="en-GB" sz="1600" dirty="0" err="1"/>
              <a:t>fois</a:t>
            </a:r>
            <a:r>
              <a:rPr lang="en-GB" sz="1600" dirty="0"/>
              <a:t> les données </a:t>
            </a:r>
            <a:r>
              <a:rPr lang="en-GB" sz="1600" dirty="0" err="1"/>
              <a:t>validées</a:t>
            </a:r>
            <a:r>
              <a:rPr lang="en-GB" sz="1600" dirty="0"/>
              <a:t>, nous </a:t>
            </a:r>
            <a:r>
              <a:rPr lang="en-GB" sz="1600" dirty="0" err="1"/>
              <a:t>utilisons</a:t>
            </a:r>
            <a:r>
              <a:rPr lang="en-GB" sz="1600" dirty="0"/>
              <a:t> </a:t>
            </a:r>
            <a:r>
              <a:rPr lang="en-GB" sz="1600" dirty="0" err="1"/>
              <a:t>useDispatch</a:t>
            </a:r>
            <a:r>
              <a:rPr lang="en-GB" sz="1600" dirty="0"/>
              <a:t> pour </a:t>
            </a:r>
            <a:r>
              <a:rPr lang="en-GB" sz="1600" dirty="0" err="1"/>
              <a:t>envoyer</a:t>
            </a:r>
            <a:r>
              <a:rPr lang="en-GB" sz="1600" dirty="0"/>
              <a:t> </a:t>
            </a:r>
            <a:r>
              <a:rPr lang="en-GB" sz="1600" dirty="0" err="1"/>
              <a:t>une</a:t>
            </a:r>
            <a:r>
              <a:rPr lang="en-GB" sz="1600" dirty="0"/>
              <a:t> action </a:t>
            </a:r>
            <a:r>
              <a:rPr lang="en-GB" sz="1600" dirty="0" err="1"/>
              <a:t>addNewEmployee</a:t>
            </a:r>
            <a:r>
              <a:rPr lang="en-GB" sz="1600" dirty="0"/>
              <a:t> à </a:t>
            </a:r>
            <a:r>
              <a:rPr lang="en-GB" sz="1600" dirty="0" err="1"/>
              <a:t>notre</a:t>
            </a:r>
            <a:r>
              <a:rPr lang="en-GB" sz="1600" dirty="0"/>
              <a:t> store Redux. </a:t>
            </a:r>
            <a:r>
              <a:rPr lang="en-GB" sz="1600" dirty="0" err="1"/>
              <a:t>Cette</a:t>
            </a:r>
            <a:r>
              <a:rPr lang="en-GB" sz="1600" dirty="0"/>
              <a:t> action </a:t>
            </a:r>
            <a:r>
              <a:rPr lang="en-GB" sz="1600" dirty="0" err="1"/>
              <a:t>va</a:t>
            </a:r>
            <a:r>
              <a:rPr lang="en-GB" sz="1600" dirty="0"/>
              <a:t> </a:t>
            </a:r>
            <a:r>
              <a:rPr lang="en-GB" sz="1600" dirty="0" err="1"/>
              <a:t>déclencher</a:t>
            </a:r>
            <a:r>
              <a:rPr lang="en-GB" sz="1600" dirty="0"/>
              <a:t> </a:t>
            </a:r>
            <a:r>
              <a:rPr lang="en-GB" sz="1600" dirty="0" err="1"/>
              <a:t>une</a:t>
            </a:r>
            <a:r>
              <a:rPr lang="en-GB" sz="1600" dirty="0"/>
              <a:t> mise à jour de </a:t>
            </a:r>
            <a:r>
              <a:rPr lang="en-GB" sz="1600" dirty="0" err="1"/>
              <a:t>notre</a:t>
            </a:r>
            <a:r>
              <a:rPr lang="en-GB" sz="1600" dirty="0"/>
              <a:t> état global, </a:t>
            </a:r>
            <a:r>
              <a:rPr lang="en-GB" sz="1600" dirty="0" err="1"/>
              <a:t>ajoutant</a:t>
            </a:r>
            <a:r>
              <a:rPr lang="en-GB" sz="1600" dirty="0"/>
              <a:t> </a:t>
            </a:r>
            <a:r>
              <a:rPr lang="en-GB" sz="1600" dirty="0" err="1"/>
              <a:t>ainsi</a:t>
            </a:r>
            <a:r>
              <a:rPr lang="en-GB" sz="1600" dirty="0"/>
              <a:t> le </a:t>
            </a:r>
            <a:r>
              <a:rPr lang="en-GB" sz="1600" dirty="0" err="1"/>
              <a:t>nouvel</a:t>
            </a:r>
            <a:r>
              <a:rPr lang="en-GB" sz="1600" dirty="0"/>
              <a:t> </a:t>
            </a:r>
            <a:r>
              <a:rPr lang="en-GB" sz="1600" dirty="0" err="1"/>
              <a:t>employé</a:t>
            </a:r>
            <a:r>
              <a:rPr lang="en-GB" sz="1600" dirty="0"/>
              <a:t> à la </a:t>
            </a:r>
            <a:r>
              <a:rPr lang="en-GB" sz="1600" dirty="0" err="1"/>
              <a:t>liste</a:t>
            </a:r>
            <a:r>
              <a:rPr lang="en-GB" sz="1600" dirty="0"/>
              <a:t> des </a:t>
            </a:r>
            <a:r>
              <a:rPr lang="en-GB" sz="1600" dirty="0" err="1"/>
              <a:t>employés</a:t>
            </a:r>
            <a:r>
              <a:rPr lang="en-GB" sz="1600" dirty="0"/>
              <a:t>.</a:t>
            </a:r>
            <a:endParaRPr lang="en-GB" sz="1600" dirty="0">
              <a:highlight>
                <a:srgbClr val="FFFF00"/>
              </a:highlight>
              <a:latin typeface="Apple Braille" pitchFamily="2" charset="0"/>
            </a:endParaRP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2A97CEF-61B2-4521-0F3F-923C935A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736" y="38100"/>
            <a:ext cx="73279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5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DEF51-3CA7-3D38-7A8C-5933249D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8C9A2172-8190-BC7A-2C92-14C60252DCBA}"/>
              </a:ext>
            </a:extLst>
          </p:cNvPr>
          <p:cNvSpPr/>
          <p:nvPr/>
        </p:nvSpPr>
        <p:spPr>
          <a:xfrm flipV="1">
            <a:off x="3981323" y="796608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04AE31-DA46-1B9E-5405-101520858B3C}"/>
              </a:ext>
            </a:extLst>
          </p:cNvPr>
          <p:cNvSpPr txBox="1"/>
          <p:nvPr/>
        </p:nvSpPr>
        <p:spPr>
          <a:xfrm>
            <a:off x="173550" y="951207"/>
            <a:ext cx="4645338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Apple Braille" pitchFamily="2" charset="0"/>
              </a:rPr>
              <a:t>// File: </a:t>
            </a:r>
            <a:r>
              <a:rPr lang="en-GB" sz="1800" dirty="0" err="1">
                <a:latin typeface="Apple Braille" pitchFamily="2" charset="0"/>
              </a:rPr>
              <a:t>Employees.tsx</a:t>
            </a:r>
            <a:endParaRPr lang="en-GB" sz="1800" b="1" dirty="0">
              <a:latin typeface="Apple Braille" pitchFamily="2" charset="0"/>
              <a:cs typeface="Gujarati MT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B4A39A-6AAE-55D2-B763-B32B359D667A}"/>
              </a:ext>
            </a:extLst>
          </p:cNvPr>
          <p:cNvSpPr txBox="1"/>
          <p:nvPr/>
        </p:nvSpPr>
        <p:spPr>
          <a:xfrm>
            <a:off x="348155" y="1875646"/>
            <a:ext cx="679771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Un tableau </a:t>
            </a:r>
            <a:r>
              <a:rPr lang="en-GB" sz="1600" b="1" dirty="0" err="1"/>
              <a:t>personnalisable</a:t>
            </a:r>
            <a:r>
              <a:rPr lang="en-GB" sz="1600" dirty="0"/>
              <a:t> Ce </a:t>
            </a:r>
            <a:r>
              <a:rPr lang="en-GB" sz="1600" dirty="0" err="1"/>
              <a:t>composant</a:t>
            </a:r>
            <a:r>
              <a:rPr lang="en-GB" sz="1600" dirty="0"/>
              <a:t> nous </a:t>
            </a:r>
            <a:r>
              <a:rPr lang="en-GB" sz="1600" dirty="0" err="1"/>
              <a:t>offre</a:t>
            </a:r>
            <a:r>
              <a:rPr lang="en-GB" sz="1600" dirty="0"/>
              <a:t> </a:t>
            </a:r>
            <a:r>
              <a:rPr lang="en-GB" sz="1600" dirty="0" err="1"/>
              <a:t>une</a:t>
            </a:r>
            <a:r>
              <a:rPr lang="en-GB" sz="1600" dirty="0"/>
              <a:t> </a:t>
            </a:r>
            <a:r>
              <a:rPr lang="en-GB" sz="1600" dirty="0" err="1"/>
              <a:t>grande</a:t>
            </a:r>
            <a:r>
              <a:rPr lang="en-GB" sz="1600" dirty="0"/>
              <a:t> </a:t>
            </a:r>
            <a:r>
              <a:rPr lang="en-GB" sz="1600" dirty="0" err="1"/>
              <a:t>flexibilité</a:t>
            </a:r>
            <a:r>
              <a:rPr lang="en-GB" sz="1600" dirty="0"/>
              <a:t> pour </a:t>
            </a:r>
            <a:r>
              <a:rPr lang="en-GB" sz="1600" dirty="0" err="1"/>
              <a:t>personnaliser</a:t>
            </a:r>
            <a:r>
              <a:rPr lang="en-GB" sz="1600" dirty="0"/>
              <a:t> </a:t>
            </a:r>
            <a:r>
              <a:rPr lang="en-GB" sz="1600" dirty="0" err="1"/>
              <a:t>l'affichage</a:t>
            </a:r>
            <a:r>
              <a:rPr lang="en-GB" sz="1600" dirty="0"/>
              <a:t> de </a:t>
            </a:r>
            <a:r>
              <a:rPr lang="en-GB" sz="1600" dirty="0" err="1"/>
              <a:t>nos</a:t>
            </a:r>
            <a:r>
              <a:rPr lang="en-GB" sz="1600" dirty="0"/>
              <a:t> données. Nous </a:t>
            </a:r>
            <a:r>
              <a:rPr lang="en-GB" sz="1600" dirty="0" err="1"/>
              <a:t>pouvons</a:t>
            </a:r>
            <a:r>
              <a:rPr lang="en-GB" sz="1600" dirty="0"/>
              <a:t> </a:t>
            </a:r>
            <a:r>
              <a:rPr lang="en-GB" sz="1600" dirty="0" err="1"/>
              <a:t>définir</a:t>
            </a:r>
            <a:r>
              <a:rPr lang="en-GB" sz="1600" dirty="0"/>
              <a:t> les </a:t>
            </a:r>
            <a:r>
              <a:rPr lang="en-GB" sz="1600" dirty="0" err="1"/>
              <a:t>colonnes</a:t>
            </a:r>
            <a:r>
              <a:rPr lang="en-GB" sz="1600" dirty="0"/>
              <a:t> que nous </a:t>
            </a:r>
            <a:r>
              <a:rPr lang="en-GB" sz="1600" dirty="0" err="1"/>
              <a:t>souhaitons</a:t>
            </a:r>
            <a:r>
              <a:rPr lang="en-GB" sz="1600" dirty="0"/>
              <a:t> </a:t>
            </a:r>
            <a:r>
              <a:rPr lang="en-GB" sz="1600" dirty="0" err="1"/>
              <a:t>afficher</a:t>
            </a:r>
            <a:r>
              <a:rPr lang="en-GB" sz="1600" dirty="0"/>
              <a:t>, </a:t>
            </a:r>
            <a:r>
              <a:rPr lang="en-GB" sz="1600" dirty="0" err="1"/>
              <a:t>ainsi</a:t>
            </a:r>
            <a:r>
              <a:rPr lang="en-GB" sz="1600" dirty="0"/>
              <a:t> que </a:t>
            </a:r>
            <a:r>
              <a:rPr lang="en-GB" sz="1600" dirty="0" err="1"/>
              <a:t>leurs</a:t>
            </a:r>
            <a:r>
              <a:rPr lang="en-GB" sz="1600" dirty="0"/>
              <a:t> titres et les </a:t>
            </a:r>
            <a:r>
              <a:rPr lang="en-GB" sz="1600" dirty="0" err="1"/>
              <a:t>propriétés</a:t>
            </a:r>
            <a:r>
              <a:rPr lang="en-GB" sz="1600" dirty="0"/>
              <a:t> à </a:t>
            </a:r>
            <a:r>
              <a:rPr lang="en-GB" sz="1600" dirty="0" err="1"/>
              <a:t>afficher</a:t>
            </a:r>
            <a:r>
              <a:rPr lang="en-GB" sz="1600" dirty="0"/>
              <a:t>. Par </a:t>
            </a:r>
            <a:r>
              <a:rPr lang="en-GB" sz="1600" dirty="0" err="1"/>
              <a:t>exemple</a:t>
            </a:r>
            <a:r>
              <a:rPr lang="en-GB" sz="1600" dirty="0"/>
              <a:t>, dans </a:t>
            </a:r>
            <a:r>
              <a:rPr lang="en-GB" sz="1600" dirty="0" err="1"/>
              <a:t>notre</a:t>
            </a:r>
            <a:r>
              <a:rPr lang="en-GB" sz="1600" dirty="0"/>
              <a:t> </a:t>
            </a:r>
            <a:r>
              <a:rPr lang="en-GB" sz="1600" dirty="0" err="1"/>
              <a:t>cas</a:t>
            </a:r>
            <a:r>
              <a:rPr lang="en-GB" sz="1600" dirty="0"/>
              <a:t>, nous </a:t>
            </a:r>
            <a:r>
              <a:rPr lang="en-GB" sz="1600" dirty="0" err="1"/>
              <a:t>avons</a:t>
            </a:r>
            <a:r>
              <a:rPr lang="en-GB" sz="1600" dirty="0"/>
              <a:t> des </a:t>
            </a:r>
            <a:r>
              <a:rPr lang="en-GB" sz="1600" dirty="0" err="1"/>
              <a:t>colonnes</a:t>
            </a:r>
            <a:r>
              <a:rPr lang="en-GB" sz="1600" dirty="0"/>
              <a:t> pour le </a:t>
            </a:r>
            <a:r>
              <a:rPr lang="en-GB" sz="1600" dirty="0" err="1"/>
              <a:t>prénom</a:t>
            </a:r>
            <a:r>
              <a:rPr lang="en-GB" sz="1600" dirty="0"/>
              <a:t>, le nom, la date de naissance, etc.</a:t>
            </a:r>
          </a:p>
          <a:p>
            <a:endParaRPr lang="en-GB" sz="1600" dirty="0"/>
          </a:p>
          <a:p>
            <a:r>
              <a:rPr lang="en-GB" sz="1600" b="1" dirty="0"/>
              <a:t>Le tri, un </a:t>
            </a:r>
            <a:r>
              <a:rPr lang="en-GB" sz="1600" b="1" dirty="0" err="1"/>
              <a:t>atout</a:t>
            </a:r>
            <a:r>
              <a:rPr lang="en-GB" sz="1600" b="1" dirty="0"/>
              <a:t> pour </a:t>
            </a:r>
            <a:r>
              <a:rPr lang="en-GB" sz="1600" b="1" dirty="0" err="1"/>
              <a:t>l'analyse</a:t>
            </a:r>
            <a:r>
              <a:rPr lang="en-GB" sz="1600" dirty="0"/>
              <a:t> Une des </a:t>
            </a:r>
            <a:r>
              <a:rPr lang="en-GB" sz="1600" dirty="0" err="1"/>
              <a:t>fonctionnalités</a:t>
            </a:r>
            <a:r>
              <a:rPr lang="en-GB" sz="1600" dirty="0"/>
              <a:t> les plus </a:t>
            </a:r>
            <a:r>
              <a:rPr lang="en-GB" sz="1600" dirty="0" err="1"/>
              <a:t>intéressantes</a:t>
            </a:r>
            <a:r>
              <a:rPr lang="en-GB" sz="1600" dirty="0"/>
              <a:t> de </a:t>
            </a:r>
            <a:r>
              <a:rPr lang="en-GB" sz="1600" dirty="0" err="1"/>
              <a:t>cette</a:t>
            </a:r>
            <a:r>
              <a:rPr lang="en-GB" sz="1600" dirty="0"/>
              <a:t> bibliothèque </a:t>
            </a:r>
            <a:r>
              <a:rPr lang="en-GB" sz="1600" dirty="0" err="1"/>
              <a:t>est</a:t>
            </a:r>
            <a:r>
              <a:rPr lang="en-GB" sz="1600" dirty="0"/>
              <a:t> la </a:t>
            </a:r>
            <a:r>
              <a:rPr lang="en-GB" sz="1600" dirty="0" err="1"/>
              <a:t>possibilité</a:t>
            </a:r>
            <a:r>
              <a:rPr lang="en-GB" sz="1600" dirty="0"/>
              <a:t> de trier les données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cliquant</a:t>
            </a:r>
            <a:r>
              <a:rPr lang="en-GB" sz="1600" dirty="0"/>
              <a:t> sur </a:t>
            </a:r>
            <a:r>
              <a:rPr lang="en-GB" sz="1600" dirty="0" err="1"/>
              <a:t>l'en</a:t>
            </a:r>
            <a:r>
              <a:rPr lang="en-GB" sz="1600" dirty="0"/>
              <a:t>-tête </a:t>
            </a:r>
            <a:r>
              <a:rPr lang="en-GB" sz="1600" dirty="0" err="1"/>
              <a:t>d'une</a:t>
            </a:r>
            <a:r>
              <a:rPr lang="en-GB" sz="1600" dirty="0"/>
              <a:t> </a:t>
            </a:r>
            <a:r>
              <a:rPr lang="en-GB" sz="1600" dirty="0" err="1"/>
              <a:t>colonne</a:t>
            </a:r>
            <a:r>
              <a:rPr lang="en-GB" sz="1600" dirty="0"/>
              <a:t>. Cela </a:t>
            </a:r>
            <a:r>
              <a:rPr lang="en-GB" sz="1600" dirty="0" err="1"/>
              <a:t>permet</a:t>
            </a:r>
            <a:r>
              <a:rPr lang="en-GB" sz="1600" dirty="0"/>
              <a:t> </a:t>
            </a:r>
            <a:r>
              <a:rPr lang="en-GB" sz="1600" dirty="0" err="1"/>
              <a:t>d'ordonner</a:t>
            </a:r>
            <a:r>
              <a:rPr lang="en-GB" sz="1600" dirty="0"/>
              <a:t> les </a:t>
            </a:r>
            <a:r>
              <a:rPr lang="en-GB" sz="1600" dirty="0" err="1"/>
              <a:t>employés</a:t>
            </a:r>
            <a:r>
              <a:rPr lang="en-GB" sz="1600" dirty="0"/>
              <a:t> par </a:t>
            </a:r>
            <a:r>
              <a:rPr lang="en-GB" sz="1600" dirty="0" err="1"/>
              <a:t>ordre</a:t>
            </a:r>
            <a:r>
              <a:rPr lang="en-GB" sz="1600" dirty="0"/>
              <a:t> </a:t>
            </a:r>
            <a:r>
              <a:rPr lang="en-GB" sz="1600" dirty="0" err="1"/>
              <a:t>alphabétique</a:t>
            </a:r>
            <a:r>
              <a:rPr lang="en-GB" sz="1600" dirty="0"/>
              <a:t>, par date </a:t>
            </a:r>
            <a:r>
              <a:rPr lang="en-GB" sz="1600" dirty="0" err="1"/>
              <a:t>d'embauche</a:t>
            </a:r>
            <a:r>
              <a:rPr lang="en-GB" sz="1600" dirty="0"/>
              <a:t>, </a:t>
            </a:r>
            <a:r>
              <a:rPr lang="en-GB" sz="1600" dirty="0" err="1"/>
              <a:t>ou</a:t>
            </a:r>
            <a:r>
              <a:rPr lang="en-GB" sz="1600" dirty="0"/>
              <a:t> par tout </a:t>
            </a:r>
            <a:r>
              <a:rPr lang="en-GB" sz="1600" dirty="0" err="1"/>
              <a:t>autre</a:t>
            </a:r>
            <a:r>
              <a:rPr lang="en-GB" sz="1600" dirty="0"/>
              <a:t> </a:t>
            </a:r>
            <a:r>
              <a:rPr lang="en-GB" sz="1600" dirty="0" err="1"/>
              <a:t>critère</a:t>
            </a:r>
            <a:r>
              <a:rPr lang="en-GB" sz="1600" dirty="0"/>
              <a:t> que nous </a:t>
            </a:r>
            <a:r>
              <a:rPr lang="en-GB" sz="1600" dirty="0" err="1"/>
              <a:t>jugeons</a:t>
            </a:r>
            <a:r>
              <a:rPr lang="en-GB" sz="1600" dirty="0"/>
              <a:t> pertinent.</a:t>
            </a:r>
          </a:p>
          <a:p>
            <a:endParaRPr lang="en-GB" sz="1600" dirty="0"/>
          </a:p>
          <a:p>
            <a:r>
              <a:rPr lang="en-GB" sz="1600" b="1" dirty="0"/>
              <a:t>La recherche, pour </a:t>
            </a:r>
            <a:r>
              <a:rPr lang="en-GB" sz="1600" b="1" dirty="0" err="1"/>
              <a:t>gagner</a:t>
            </a:r>
            <a:r>
              <a:rPr lang="en-GB" sz="1600" b="1" dirty="0"/>
              <a:t> du temps</a:t>
            </a:r>
            <a:r>
              <a:rPr lang="en-GB" sz="1600" dirty="0"/>
              <a:t> Pour </a:t>
            </a:r>
            <a:r>
              <a:rPr lang="en-GB" sz="1600" dirty="0" err="1"/>
              <a:t>faciliter</a:t>
            </a:r>
            <a:r>
              <a:rPr lang="en-GB" sz="1600" dirty="0"/>
              <a:t> la recherche d'un </a:t>
            </a:r>
            <a:r>
              <a:rPr lang="en-GB" sz="1600" dirty="0" err="1"/>
              <a:t>employé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particulier, nous </a:t>
            </a:r>
            <a:r>
              <a:rPr lang="en-GB" sz="1600" dirty="0" err="1"/>
              <a:t>avons</a:t>
            </a:r>
            <a:r>
              <a:rPr lang="en-GB" sz="1600" dirty="0"/>
              <a:t> </a:t>
            </a:r>
            <a:r>
              <a:rPr lang="en-GB" sz="1600" dirty="0" err="1"/>
              <a:t>également</a:t>
            </a:r>
            <a:r>
              <a:rPr lang="en-GB" sz="1600" dirty="0"/>
              <a:t> </a:t>
            </a:r>
            <a:r>
              <a:rPr lang="en-GB" sz="1600" dirty="0" err="1"/>
              <a:t>implémenté</a:t>
            </a:r>
            <a:r>
              <a:rPr lang="en-GB" sz="1600" dirty="0"/>
              <a:t> </a:t>
            </a:r>
            <a:r>
              <a:rPr lang="en-GB" sz="1600" dirty="0" err="1"/>
              <a:t>une</a:t>
            </a:r>
            <a:r>
              <a:rPr lang="en-GB" sz="1600" dirty="0"/>
              <a:t> </a:t>
            </a:r>
            <a:r>
              <a:rPr lang="en-GB" sz="1600" dirty="0" err="1"/>
              <a:t>fonction</a:t>
            </a:r>
            <a:r>
              <a:rPr lang="en-GB" sz="1600" dirty="0"/>
              <a:t> de recherche. En </a:t>
            </a:r>
            <a:r>
              <a:rPr lang="en-GB" sz="1600" dirty="0" err="1"/>
              <a:t>saisissant</a:t>
            </a:r>
            <a:r>
              <a:rPr lang="en-GB" sz="1600" dirty="0"/>
              <a:t> </a:t>
            </a:r>
            <a:r>
              <a:rPr lang="en-GB" sz="1600" dirty="0" err="1"/>
              <a:t>une</a:t>
            </a:r>
            <a:r>
              <a:rPr lang="en-GB" sz="1600" dirty="0"/>
              <a:t> </a:t>
            </a:r>
            <a:r>
              <a:rPr lang="en-GB" sz="1600" dirty="0" err="1"/>
              <a:t>chaîne</a:t>
            </a:r>
            <a:r>
              <a:rPr lang="en-GB" sz="1600" dirty="0"/>
              <a:t> de </a:t>
            </a:r>
            <a:r>
              <a:rPr lang="en-GB" sz="1600" dirty="0" err="1"/>
              <a:t>caractères</a:t>
            </a:r>
            <a:r>
              <a:rPr lang="en-GB" sz="1600" dirty="0"/>
              <a:t> dans le champ de recherche, le tableau se </a:t>
            </a:r>
            <a:r>
              <a:rPr lang="en-GB" sz="1600" dirty="0" err="1"/>
              <a:t>mettra</a:t>
            </a:r>
            <a:r>
              <a:rPr lang="en-GB" sz="1600" dirty="0"/>
              <a:t> à jour </a:t>
            </a:r>
            <a:r>
              <a:rPr lang="en-GB" sz="1600" dirty="0" err="1"/>
              <a:t>en</a:t>
            </a:r>
            <a:r>
              <a:rPr lang="en-GB" sz="1600" dirty="0"/>
              <a:t> temps </a:t>
            </a:r>
            <a:r>
              <a:rPr lang="en-GB" sz="1600" dirty="0" err="1"/>
              <a:t>réel</a:t>
            </a:r>
            <a:r>
              <a:rPr lang="en-GB" sz="1600" dirty="0"/>
              <a:t> pour </a:t>
            </a:r>
            <a:r>
              <a:rPr lang="en-GB" sz="1600" dirty="0" err="1"/>
              <a:t>n'afficher</a:t>
            </a:r>
            <a:r>
              <a:rPr lang="en-GB" sz="1600" dirty="0"/>
              <a:t> que les </a:t>
            </a:r>
            <a:r>
              <a:rPr lang="en-GB" sz="1600" dirty="0" err="1"/>
              <a:t>lignes</a:t>
            </a:r>
            <a:r>
              <a:rPr lang="en-GB" sz="1600" dirty="0"/>
              <a:t> </a:t>
            </a:r>
            <a:r>
              <a:rPr lang="en-GB" sz="1600" dirty="0" err="1"/>
              <a:t>contenant</a:t>
            </a:r>
            <a:r>
              <a:rPr lang="en-GB" sz="1600" dirty="0"/>
              <a:t> le </a:t>
            </a:r>
            <a:r>
              <a:rPr lang="en-GB" sz="1600" dirty="0" err="1"/>
              <a:t>texte</a:t>
            </a:r>
            <a:r>
              <a:rPr lang="en-GB" sz="1600" dirty="0"/>
              <a:t> recherché.</a:t>
            </a:r>
          </a:p>
          <a:p>
            <a:endParaRPr lang="en-GB" sz="1600" dirty="0"/>
          </a:p>
          <a:p>
            <a:r>
              <a:rPr lang="en-GB" sz="1600" b="1" dirty="0" err="1"/>
              <a:t>Intégration</a:t>
            </a:r>
            <a:r>
              <a:rPr lang="en-GB" sz="1600" b="1" dirty="0"/>
              <a:t> avec Redux</a:t>
            </a:r>
            <a:r>
              <a:rPr lang="en-GB" sz="1600" dirty="0"/>
              <a:t> Pour </a:t>
            </a:r>
            <a:r>
              <a:rPr lang="en-GB" sz="1600" dirty="0" err="1"/>
              <a:t>récupérer</a:t>
            </a:r>
            <a:r>
              <a:rPr lang="en-GB" sz="1600" dirty="0"/>
              <a:t> les données des </a:t>
            </a:r>
            <a:r>
              <a:rPr lang="en-GB" sz="1600" dirty="0" err="1"/>
              <a:t>employés</a:t>
            </a:r>
            <a:r>
              <a:rPr lang="en-GB" sz="1600" dirty="0"/>
              <a:t>, nous </a:t>
            </a:r>
            <a:r>
              <a:rPr lang="en-GB" sz="1600" dirty="0" err="1"/>
              <a:t>utilisons</a:t>
            </a:r>
            <a:r>
              <a:rPr lang="en-GB" sz="1600" dirty="0"/>
              <a:t> le hook </a:t>
            </a:r>
            <a:r>
              <a:rPr lang="en-GB" sz="1600" dirty="0" err="1"/>
              <a:t>useSelector</a:t>
            </a:r>
            <a:r>
              <a:rPr lang="en-GB" sz="1600" dirty="0"/>
              <a:t> de Redux. Ce hook nous </a:t>
            </a:r>
            <a:r>
              <a:rPr lang="en-GB" sz="1600" dirty="0" err="1"/>
              <a:t>permet</a:t>
            </a:r>
            <a:r>
              <a:rPr lang="en-GB" sz="1600" dirty="0"/>
              <a:t> de </a:t>
            </a:r>
            <a:r>
              <a:rPr lang="en-GB" sz="1600" dirty="0" err="1"/>
              <a:t>sélectionner</a:t>
            </a:r>
            <a:r>
              <a:rPr lang="en-GB" sz="1600" dirty="0"/>
              <a:t> </a:t>
            </a:r>
            <a:r>
              <a:rPr lang="en-GB" sz="1600" dirty="0" err="1"/>
              <a:t>une</a:t>
            </a:r>
            <a:r>
              <a:rPr lang="en-GB" sz="1600" dirty="0"/>
              <a:t> </a:t>
            </a:r>
            <a:r>
              <a:rPr lang="en-GB" sz="1600" dirty="0" err="1"/>
              <a:t>partie</a:t>
            </a:r>
            <a:r>
              <a:rPr lang="en-GB" sz="1600" dirty="0"/>
              <a:t> de </a:t>
            </a:r>
            <a:r>
              <a:rPr lang="en-GB" sz="1600" dirty="0" err="1"/>
              <a:t>l'état</a:t>
            </a:r>
            <a:r>
              <a:rPr lang="en-GB" sz="1600" dirty="0"/>
              <a:t> de </a:t>
            </a:r>
            <a:r>
              <a:rPr lang="en-GB" sz="1600" dirty="0" err="1"/>
              <a:t>notre</a:t>
            </a:r>
            <a:r>
              <a:rPr lang="en-GB" sz="1600" dirty="0"/>
              <a:t> application et de la </a:t>
            </a:r>
            <a:r>
              <a:rPr lang="en-GB" sz="1600" dirty="0" err="1"/>
              <a:t>rendre</a:t>
            </a:r>
            <a:r>
              <a:rPr lang="en-GB" sz="1600" dirty="0"/>
              <a:t> disponible dans </a:t>
            </a:r>
            <a:r>
              <a:rPr lang="en-GB" sz="1600" dirty="0" err="1"/>
              <a:t>notre</a:t>
            </a:r>
            <a:r>
              <a:rPr lang="en-GB" sz="1600" dirty="0"/>
              <a:t> </a:t>
            </a:r>
            <a:r>
              <a:rPr lang="en-GB" sz="1600" dirty="0" err="1"/>
              <a:t>composant</a:t>
            </a:r>
            <a:r>
              <a:rPr lang="en-GB" sz="1600" dirty="0"/>
              <a:t>. Dans </a:t>
            </a:r>
            <a:r>
              <a:rPr lang="en-GB" sz="1600" dirty="0" err="1"/>
              <a:t>notre</a:t>
            </a:r>
            <a:r>
              <a:rPr lang="en-GB" sz="1600" dirty="0"/>
              <a:t> </a:t>
            </a:r>
            <a:r>
              <a:rPr lang="en-GB" sz="1600" dirty="0" err="1"/>
              <a:t>cas</a:t>
            </a:r>
            <a:r>
              <a:rPr lang="en-GB" sz="1600" dirty="0"/>
              <a:t>, nous </a:t>
            </a:r>
            <a:r>
              <a:rPr lang="en-GB" sz="1600" dirty="0" err="1"/>
              <a:t>récupérons</a:t>
            </a:r>
            <a:r>
              <a:rPr lang="en-GB" sz="1600" dirty="0"/>
              <a:t> la </a:t>
            </a:r>
            <a:r>
              <a:rPr lang="en-GB" sz="1600" dirty="0" err="1"/>
              <a:t>liste</a:t>
            </a:r>
            <a:r>
              <a:rPr lang="en-GB" sz="1600" dirty="0"/>
              <a:t> </a:t>
            </a:r>
            <a:r>
              <a:rPr lang="en-GB" sz="1600" dirty="0" err="1"/>
              <a:t>complète</a:t>
            </a:r>
            <a:r>
              <a:rPr lang="en-GB" sz="1600" dirty="0"/>
              <a:t> des </a:t>
            </a:r>
            <a:r>
              <a:rPr lang="en-GB" sz="1600" dirty="0" err="1"/>
              <a:t>employés</a:t>
            </a:r>
            <a:r>
              <a:rPr lang="en-GB" sz="1600" dirty="0"/>
              <a:t> </a:t>
            </a:r>
            <a:r>
              <a:rPr lang="en-GB" sz="1600" dirty="0" err="1"/>
              <a:t>depuis</a:t>
            </a:r>
            <a:r>
              <a:rPr lang="en-GB" sz="1600" dirty="0"/>
              <a:t> </a:t>
            </a:r>
            <a:r>
              <a:rPr lang="en-GB" sz="1600" dirty="0" err="1"/>
              <a:t>notre</a:t>
            </a:r>
            <a:r>
              <a:rPr lang="en-GB" sz="1600" dirty="0"/>
              <a:t> store Redux.</a:t>
            </a:r>
          </a:p>
          <a:p>
            <a:endParaRPr lang="en-GB" sz="1600" dirty="0"/>
          </a:p>
          <a:p>
            <a:r>
              <a:rPr lang="en-GB" sz="1600" b="1" dirty="0"/>
              <a:t>En résumé</a:t>
            </a:r>
            <a:r>
              <a:rPr lang="en-GB" sz="1600" dirty="0"/>
              <a:t> Ce </a:t>
            </a:r>
            <a:r>
              <a:rPr lang="en-GB" sz="1600" dirty="0" err="1"/>
              <a:t>composant</a:t>
            </a:r>
            <a:r>
              <a:rPr lang="en-GB" sz="1600" dirty="0"/>
              <a:t> de table, </a:t>
            </a:r>
            <a:r>
              <a:rPr lang="en-GB" sz="1600" dirty="0" err="1"/>
              <a:t>combiné</a:t>
            </a:r>
            <a:r>
              <a:rPr lang="en-GB" sz="1600" dirty="0"/>
              <a:t> avec les </a:t>
            </a:r>
            <a:r>
              <a:rPr lang="en-GB" sz="1600" dirty="0" err="1"/>
              <a:t>fonctionnalités</a:t>
            </a:r>
            <a:r>
              <a:rPr lang="en-GB" sz="1600" dirty="0"/>
              <a:t> de tri et de recherche, nous </a:t>
            </a:r>
            <a:r>
              <a:rPr lang="en-GB" sz="1600" dirty="0" err="1"/>
              <a:t>permet</a:t>
            </a:r>
            <a:r>
              <a:rPr lang="en-GB" sz="1600" dirty="0"/>
              <a:t> de </a:t>
            </a:r>
            <a:r>
              <a:rPr lang="en-GB" sz="1600" dirty="0" err="1"/>
              <a:t>créer</a:t>
            </a:r>
            <a:r>
              <a:rPr lang="en-GB" sz="1600" dirty="0"/>
              <a:t> des interfaces </a:t>
            </a:r>
            <a:r>
              <a:rPr lang="en-GB" sz="1600" dirty="0" err="1"/>
              <a:t>utilisateur</a:t>
            </a:r>
            <a:r>
              <a:rPr lang="en-GB" sz="1600" dirty="0"/>
              <a:t> </a:t>
            </a:r>
            <a:r>
              <a:rPr lang="en-GB" sz="1600" dirty="0" err="1"/>
              <a:t>intuitives</a:t>
            </a:r>
            <a:r>
              <a:rPr lang="en-GB" sz="1600" dirty="0"/>
              <a:t> et </a:t>
            </a:r>
            <a:r>
              <a:rPr lang="en-GB" sz="1600" dirty="0" err="1"/>
              <a:t>efficaces</a:t>
            </a:r>
            <a:r>
              <a:rPr lang="en-GB" sz="1600" dirty="0"/>
              <a:t> pour </a:t>
            </a:r>
            <a:r>
              <a:rPr lang="en-GB" sz="1600" dirty="0" err="1"/>
              <a:t>afficher</a:t>
            </a:r>
            <a:r>
              <a:rPr lang="en-GB" sz="1600" dirty="0"/>
              <a:t> et </a:t>
            </a:r>
            <a:r>
              <a:rPr lang="en-GB" sz="1600" dirty="0" err="1"/>
              <a:t>manipuler</a:t>
            </a:r>
            <a:r>
              <a:rPr lang="en-GB" sz="1600" dirty="0"/>
              <a:t> de </a:t>
            </a:r>
            <a:r>
              <a:rPr lang="en-GB" sz="1600" dirty="0" err="1"/>
              <a:t>grandes</a:t>
            </a:r>
            <a:r>
              <a:rPr lang="en-GB" sz="1600" dirty="0"/>
              <a:t> </a:t>
            </a:r>
            <a:r>
              <a:rPr lang="en-GB" sz="1600" dirty="0" err="1"/>
              <a:t>quantités</a:t>
            </a:r>
            <a:r>
              <a:rPr lang="en-GB" sz="1600" dirty="0"/>
              <a:t> de données. </a:t>
            </a:r>
            <a:r>
              <a:rPr lang="en-GB" sz="1600" dirty="0" err="1"/>
              <a:t>C'est</a:t>
            </a:r>
            <a:r>
              <a:rPr lang="en-GB" sz="1600" dirty="0"/>
              <a:t> un </a:t>
            </a:r>
            <a:r>
              <a:rPr lang="en-GB" sz="1600" dirty="0" err="1"/>
              <a:t>outil</a:t>
            </a:r>
            <a:r>
              <a:rPr lang="en-GB" sz="1600" dirty="0"/>
              <a:t> </a:t>
            </a:r>
            <a:r>
              <a:rPr lang="en-GB" sz="1600" dirty="0" err="1"/>
              <a:t>précieux</a:t>
            </a:r>
            <a:r>
              <a:rPr lang="en-GB" sz="1600" dirty="0"/>
              <a:t> pour les </a:t>
            </a:r>
            <a:r>
              <a:rPr lang="en-GB" sz="1600" dirty="0" err="1"/>
              <a:t>développeurs</a:t>
            </a:r>
            <a:r>
              <a:rPr lang="en-GB" sz="1600" dirty="0"/>
              <a:t> React qui </a:t>
            </a:r>
            <a:r>
              <a:rPr lang="en-GB" sz="1600" dirty="0" err="1"/>
              <a:t>souhaitent</a:t>
            </a:r>
            <a:r>
              <a:rPr lang="en-GB" sz="1600" dirty="0"/>
              <a:t> </a:t>
            </a:r>
            <a:r>
              <a:rPr lang="en-GB" sz="1600" dirty="0" err="1"/>
              <a:t>construire</a:t>
            </a:r>
            <a:r>
              <a:rPr lang="en-GB" sz="1600" dirty="0"/>
              <a:t> des applications de gestion de données.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C44E379-ACCC-DB57-63ED-9586E7FA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112" y="63499"/>
            <a:ext cx="4818888" cy="68289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5BB926F-FF17-02F1-C51D-BFB27543860D}"/>
              </a:ext>
            </a:extLst>
          </p:cNvPr>
          <p:cNvSpPr txBox="1">
            <a:spLocks/>
          </p:cNvSpPr>
          <p:nvPr/>
        </p:nvSpPr>
        <p:spPr>
          <a:xfrm>
            <a:off x="0" y="63499"/>
            <a:ext cx="4818888" cy="100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3500" dirty="0">
                <a:highlight>
                  <a:srgbClr val="00FFFF"/>
                </a:highlight>
                <a:latin typeface="Apple Braille" pitchFamily="2" charset="0"/>
              </a:rPr>
              <a:t>  3 </a:t>
            </a:r>
            <a:r>
              <a:rPr lang="en-GB" sz="3500" dirty="0" err="1">
                <a:highlight>
                  <a:srgbClr val="00FFFF"/>
                </a:highlight>
                <a:latin typeface="Apple Braille" pitchFamily="2" charset="0"/>
              </a:rPr>
              <a:t>Composants</a:t>
            </a:r>
            <a:r>
              <a:rPr lang="en-GB" sz="3500" dirty="0">
                <a:highlight>
                  <a:srgbClr val="00FFFF"/>
                </a:highlight>
                <a:latin typeface="Apple Braille" pitchFamily="2" charset="0"/>
              </a:rPr>
              <a:t> </a:t>
            </a:r>
            <a:r>
              <a:rPr lang="en-GB" sz="3500" dirty="0" err="1">
                <a:highlight>
                  <a:srgbClr val="00FFFF"/>
                </a:highlight>
                <a:latin typeface="Apple Braille" pitchFamily="2" charset="0"/>
              </a:rPr>
              <a:t>Clés</a:t>
            </a:r>
            <a:br>
              <a:rPr lang="en-GB" sz="3500" dirty="0">
                <a:highlight>
                  <a:srgbClr val="00FFFF"/>
                </a:highlight>
                <a:latin typeface="Apple Braille" pitchFamily="2" charset="0"/>
              </a:rPr>
            </a:br>
            <a:r>
              <a:rPr lang="en-GB" sz="3500" dirty="0">
                <a:highlight>
                  <a:srgbClr val="00FFFF"/>
                </a:highlight>
                <a:latin typeface="Apple Braille" pitchFamily="2" charset="0"/>
              </a:rPr>
              <a:t>  </a:t>
            </a:r>
            <a:r>
              <a:rPr lang="en-GB" sz="1600" dirty="0" err="1">
                <a:highlight>
                  <a:srgbClr val="00FFFF"/>
                </a:highlight>
                <a:latin typeface="Apple Braille" pitchFamily="2" charset="0"/>
              </a:rPr>
              <a:t>NewEmployee</a:t>
            </a:r>
            <a:r>
              <a:rPr lang="en-GB" sz="1600" dirty="0">
                <a:highlight>
                  <a:srgbClr val="00FFFF"/>
                </a:highlight>
                <a:latin typeface="Apple Braille" pitchFamily="2" charset="0"/>
              </a:rPr>
              <a:t>, Table, Modal</a:t>
            </a:r>
            <a:endParaRPr lang="en-FR" sz="1600" dirty="0">
              <a:highlight>
                <a:srgbClr val="00FFFF"/>
              </a:highlight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00B92-0173-A805-C0B3-A0D126538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4F0E681-AC8F-5583-4B40-4E9457F7859E}"/>
              </a:ext>
            </a:extLst>
          </p:cNvPr>
          <p:cNvSpPr/>
          <p:nvPr/>
        </p:nvSpPr>
        <p:spPr>
          <a:xfrm flipV="1">
            <a:off x="3981323" y="796608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D3C949-7441-6779-3B35-E726361B0118}"/>
              </a:ext>
            </a:extLst>
          </p:cNvPr>
          <p:cNvSpPr txBox="1"/>
          <p:nvPr/>
        </p:nvSpPr>
        <p:spPr>
          <a:xfrm>
            <a:off x="306908" y="1150761"/>
            <a:ext cx="4645338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>
                <a:latin typeface="Apple Braille" pitchFamily="2" charset="0"/>
                <a:cs typeface="Gujarati MT" pitchFamily="2" charset="0"/>
              </a:rPr>
              <a:t>// File: </a:t>
            </a:r>
            <a:r>
              <a:rPr lang="en-GB" sz="1800" b="1" dirty="0" err="1">
                <a:latin typeface="Apple Braille" pitchFamily="2" charset="0"/>
                <a:cs typeface="Gujarati MT" pitchFamily="2" charset="0"/>
              </a:rPr>
              <a:t>Modal.tsx</a:t>
            </a:r>
            <a:endParaRPr lang="en-GB" sz="1800" b="1" dirty="0">
              <a:latin typeface="Apple Braille" pitchFamily="2" charset="0"/>
              <a:cs typeface="Gujarati MT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D36A50-5C17-BF9B-1A89-C414DF2DC9B9}"/>
              </a:ext>
            </a:extLst>
          </p:cNvPr>
          <p:cNvSpPr txBox="1"/>
          <p:nvPr/>
        </p:nvSpPr>
        <p:spPr>
          <a:xfrm>
            <a:off x="220133" y="1767954"/>
            <a:ext cx="452844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Un modal, </a:t>
            </a:r>
            <a:r>
              <a:rPr lang="en-GB" sz="1600" b="1" dirty="0" err="1"/>
              <a:t>qu'est-ce</a:t>
            </a:r>
            <a:r>
              <a:rPr lang="en-GB" sz="1600" b="1" dirty="0"/>
              <a:t> que </a:t>
            </a:r>
            <a:r>
              <a:rPr lang="en-GB" sz="1600" b="1" dirty="0" err="1"/>
              <a:t>c'est</a:t>
            </a:r>
            <a:r>
              <a:rPr lang="en-GB" sz="1600" b="1" dirty="0"/>
              <a:t> ?</a:t>
            </a:r>
            <a:r>
              <a:rPr lang="en-GB" sz="1600" dirty="0"/>
              <a:t> Un modal, </a:t>
            </a:r>
            <a:r>
              <a:rPr lang="en-GB" sz="1600" dirty="0" err="1"/>
              <a:t>c'est</a:t>
            </a:r>
            <a:r>
              <a:rPr lang="en-GB" sz="1600" dirty="0"/>
              <a:t> </a:t>
            </a:r>
            <a:r>
              <a:rPr lang="en-GB" sz="1600" dirty="0" err="1"/>
              <a:t>cette</a:t>
            </a:r>
            <a:r>
              <a:rPr lang="en-GB" sz="1600" dirty="0"/>
              <a:t> petite </a:t>
            </a:r>
            <a:r>
              <a:rPr lang="en-GB" sz="1600" dirty="0" err="1"/>
              <a:t>fenêtre</a:t>
            </a:r>
            <a:r>
              <a:rPr lang="en-GB" sz="1600" dirty="0"/>
              <a:t> qui </a:t>
            </a:r>
            <a:r>
              <a:rPr lang="en-GB" sz="1600" dirty="0" err="1"/>
              <a:t>s'ouvre</a:t>
            </a:r>
            <a:r>
              <a:rPr lang="en-GB" sz="1600" dirty="0"/>
              <a:t> par-dessus </a:t>
            </a:r>
            <a:r>
              <a:rPr lang="en-GB" sz="1600" dirty="0" err="1"/>
              <a:t>votre</a:t>
            </a:r>
            <a:r>
              <a:rPr lang="en-GB" sz="1600" dirty="0"/>
              <a:t> page web pour </a:t>
            </a:r>
            <a:r>
              <a:rPr lang="en-GB" sz="1600" dirty="0" err="1"/>
              <a:t>afficher</a:t>
            </a:r>
            <a:r>
              <a:rPr lang="en-GB" sz="1600" dirty="0"/>
              <a:t> un message important, demander </a:t>
            </a:r>
            <a:r>
              <a:rPr lang="en-GB" sz="1600" dirty="0" err="1"/>
              <a:t>une</a:t>
            </a:r>
            <a:r>
              <a:rPr lang="en-GB" sz="1600" dirty="0"/>
              <a:t> confirmation </a:t>
            </a:r>
            <a:r>
              <a:rPr lang="en-GB" sz="1600" dirty="0" err="1"/>
              <a:t>ou</a:t>
            </a:r>
            <a:r>
              <a:rPr lang="en-GB" sz="1600" dirty="0"/>
              <a:t> </a:t>
            </a:r>
            <a:r>
              <a:rPr lang="en-GB" sz="1600" dirty="0" err="1"/>
              <a:t>présenter</a:t>
            </a:r>
            <a:r>
              <a:rPr lang="en-GB" sz="1600" dirty="0"/>
              <a:t> des </a:t>
            </a:r>
            <a:r>
              <a:rPr lang="en-GB" sz="1600" dirty="0" err="1"/>
              <a:t>informations</a:t>
            </a:r>
            <a:r>
              <a:rPr lang="en-GB" sz="1600" dirty="0"/>
              <a:t> </a:t>
            </a:r>
            <a:r>
              <a:rPr lang="en-GB" sz="1600" dirty="0" err="1"/>
              <a:t>supplémentaires</a:t>
            </a:r>
            <a:r>
              <a:rPr lang="en-GB" sz="1600" dirty="0"/>
              <a:t>. Il </a:t>
            </a:r>
            <a:r>
              <a:rPr lang="en-GB" sz="1600" dirty="0" err="1"/>
              <a:t>est</a:t>
            </a:r>
            <a:r>
              <a:rPr lang="en-GB" sz="1600" dirty="0"/>
              <a:t> crucial </a:t>
            </a:r>
            <a:r>
              <a:rPr lang="en-GB" sz="1600" dirty="0" err="1"/>
              <a:t>qu'il</a:t>
            </a:r>
            <a:r>
              <a:rPr lang="en-GB" sz="1600" dirty="0"/>
              <a:t> </a:t>
            </a:r>
            <a:r>
              <a:rPr lang="en-GB" sz="1600" dirty="0" err="1"/>
              <a:t>soit</a:t>
            </a:r>
            <a:r>
              <a:rPr lang="en-GB" sz="1600" dirty="0"/>
              <a:t> bien </a:t>
            </a:r>
            <a:r>
              <a:rPr lang="en-GB" sz="1600" dirty="0" err="1"/>
              <a:t>conçu</a:t>
            </a:r>
            <a:r>
              <a:rPr lang="en-GB" sz="1600" dirty="0"/>
              <a:t> et accessible pour ne pas </a:t>
            </a:r>
            <a:r>
              <a:rPr lang="en-GB" sz="1600" dirty="0" err="1"/>
              <a:t>perturber</a:t>
            </a:r>
            <a:r>
              <a:rPr lang="en-GB" sz="1600" dirty="0"/>
              <a:t> </a:t>
            </a:r>
            <a:r>
              <a:rPr lang="en-GB" sz="1600" dirty="0" err="1"/>
              <a:t>l'expérience</a:t>
            </a:r>
            <a:r>
              <a:rPr lang="en-GB" sz="1600" dirty="0"/>
              <a:t> </a:t>
            </a:r>
            <a:r>
              <a:rPr lang="en-GB" sz="1600" dirty="0" err="1"/>
              <a:t>utilisateur</a:t>
            </a:r>
            <a:r>
              <a:rPr lang="en-GB" sz="1600" dirty="0"/>
              <a:t>.</a:t>
            </a:r>
          </a:p>
          <a:p>
            <a:r>
              <a:rPr lang="en-GB" sz="1600" b="1" dirty="0"/>
              <a:t>La </a:t>
            </a:r>
            <a:r>
              <a:rPr lang="en-GB" sz="1600" b="1" dirty="0" err="1"/>
              <a:t>réutilisabilité</a:t>
            </a:r>
            <a:r>
              <a:rPr lang="en-GB" sz="1600" b="1" dirty="0"/>
              <a:t>, un gain de temps</a:t>
            </a:r>
            <a:r>
              <a:rPr lang="en-GB" sz="1600" dirty="0"/>
              <a:t> Notre </a:t>
            </a:r>
            <a:r>
              <a:rPr lang="en-GB" sz="1600" dirty="0" err="1"/>
              <a:t>composant</a:t>
            </a:r>
            <a:r>
              <a:rPr lang="en-GB" sz="1600" dirty="0"/>
              <a:t> modal </a:t>
            </a:r>
            <a:r>
              <a:rPr lang="en-GB" sz="1600" dirty="0" err="1"/>
              <a:t>est</a:t>
            </a:r>
            <a:r>
              <a:rPr lang="en-GB" sz="1600" dirty="0"/>
              <a:t> </a:t>
            </a:r>
            <a:r>
              <a:rPr lang="en-GB" sz="1600" dirty="0" err="1"/>
              <a:t>conçu</a:t>
            </a:r>
            <a:r>
              <a:rPr lang="en-GB" sz="1600" dirty="0"/>
              <a:t> pour </a:t>
            </a:r>
            <a:r>
              <a:rPr lang="en-GB" sz="1600" dirty="0" err="1"/>
              <a:t>être</a:t>
            </a:r>
            <a:r>
              <a:rPr lang="en-GB" sz="1600" dirty="0"/>
              <a:t> </a:t>
            </a:r>
            <a:r>
              <a:rPr lang="en-GB" sz="1600" dirty="0" err="1"/>
              <a:t>réutilisable</a:t>
            </a:r>
            <a:r>
              <a:rPr lang="en-GB" sz="1600" dirty="0"/>
              <a:t> dans toute </a:t>
            </a:r>
            <a:r>
              <a:rPr lang="en-GB" sz="1600" dirty="0" err="1"/>
              <a:t>notre</a:t>
            </a:r>
            <a:r>
              <a:rPr lang="en-GB" sz="1600" dirty="0"/>
              <a:t> application. Il </a:t>
            </a:r>
            <a:r>
              <a:rPr lang="en-GB" sz="1600" dirty="0" err="1"/>
              <a:t>prend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entrée un message, un </a:t>
            </a:r>
            <a:r>
              <a:rPr lang="en-GB" sz="1600" dirty="0" err="1"/>
              <a:t>identifiant</a:t>
            </a:r>
            <a:r>
              <a:rPr lang="en-GB" sz="1600" dirty="0"/>
              <a:t> unique pour les </a:t>
            </a:r>
            <a:r>
              <a:rPr lang="en-GB" sz="1600" dirty="0" err="1"/>
              <a:t>outils</a:t>
            </a:r>
            <a:r>
              <a:rPr lang="en-GB" sz="1600" dirty="0"/>
              <a:t> </a:t>
            </a:r>
            <a:r>
              <a:rPr lang="en-GB" sz="1600" dirty="0" err="1"/>
              <a:t>d'assistance</a:t>
            </a:r>
            <a:r>
              <a:rPr lang="en-GB" sz="1600" dirty="0"/>
              <a:t> (aria-</a:t>
            </a:r>
            <a:r>
              <a:rPr lang="en-GB" sz="1600" dirty="0" err="1"/>
              <a:t>labelledby</a:t>
            </a:r>
            <a:r>
              <a:rPr lang="en-GB" sz="1600" dirty="0"/>
              <a:t>) et </a:t>
            </a:r>
            <a:r>
              <a:rPr lang="en-GB" sz="1600" dirty="0" err="1"/>
              <a:t>une</a:t>
            </a:r>
            <a:r>
              <a:rPr lang="en-GB" sz="1600" dirty="0"/>
              <a:t> </a:t>
            </a:r>
            <a:r>
              <a:rPr lang="en-GB" sz="1600" dirty="0" err="1"/>
              <a:t>fonction</a:t>
            </a:r>
            <a:r>
              <a:rPr lang="en-GB" sz="1600" dirty="0"/>
              <a:t> pour </a:t>
            </a:r>
            <a:r>
              <a:rPr lang="en-GB" sz="1600" dirty="0" err="1"/>
              <a:t>fermer</a:t>
            </a:r>
            <a:r>
              <a:rPr lang="en-GB" sz="1600" dirty="0"/>
              <a:t> le modal. Grâce à </a:t>
            </a:r>
            <a:r>
              <a:rPr lang="en-GB" sz="1600" dirty="0" err="1"/>
              <a:t>cette</a:t>
            </a:r>
            <a:r>
              <a:rPr lang="en-GB" sz="1600" dirty="0"/>
              <a:t> </a:t>
            </a:r>
            <a:r>
              <a:rPr lang="en-GB" sz="1600" dirty="0" err="1"/>
              <a:t>approche</a:t>
            </a:r>
            <a:r>
              <a:rPr lang="en-GB" sz="1600" dirty="0"/>
              <a:t>, nous </a:t>
            </a:r>
            <a:r>
              <a:rPr lang="en-GB" sz="1600" dirty="0" err="1"/>
              <a:t>pouvons</a:t>
            </a:r>
            <a:r>
              <a:rPr lang="en-GB" sz="1600" dirty="0"/>
              <a:t> </a:t>
            </a:r>
            <a:r>
              <a:rPr lang="en-GB" sz="1600" dirty="0" err="1"/>
              <a:t>l'utiliser</a:t>
            </a:r>
            <a:r>
              <a:rPr lang="en-GB" sz="1600" dirty="0"/>
              <a:t> dans </a:t>
            </a:r>
            <a:r>
              <a:rPr lang="en-GB" sz="1600" dirty="0" err="1"/>
              <a:t>différentes</a:t>
            </a:r>
            <a:r>
              <a:rPr lang="en-GB" sz="1600" dirty="0"/>
              <a:t> situations sans </a:t>
            </a:r>
            <a:r>
              <a:rPr lang="en-GB" sz="1600" dirty="0" err="1"/>
              <a:t>avoir</a:t>
            </a:r>
            <a:r>
              <a:rPr lang="en-GB" sz="1600" dirty="0"/>
              <a:t> à le </a:t>
            </a:r>
            <a:r>
              <a:rPr lang="en-GB" sz="1600" dirty="0" err="1"/>
              <a:t>réécrire</a:t>
            </a:r>
            <a:r>
              <a:rPr lang="en-GB" sz="1600" dirty="0"/>
              <a:t> à </a:t>
            </a:r>
            <a:r>
              <a:rPr lang="en-GB" sz="1600" dirty="0" err="1"/>
              <a:t>chaque</a:t>
            </a:r>
            <a:r>
              <a:rPr lang="en-GB" sz="1600" dirty="0"/>
              <a:t> </a:t>
            </a:r>
            <a:r>
              <a:rPr lang="en-GB" sz="1600" dirty="0" err="1"/>
              <a:t>fois</a:t>
            </a:r>
            <a:r>
              <a:rPr lang="en-GB" sz="1600" dirty="0"/>
              <a:t>.</a:t>
            </a:r>
          </a:p>
          <a:p>
            <a:r>
              <a:rPr lang="en-GB" sz="1600" b="1" dirty="0" err="1"/>
              <a:t>L'accessibilité</a:t>
            </a:r>
            <a:r>
              <a:rPr lang="en-GB" sz="1600" b="1" dirty="0"/>
              <a:t>, </a:t>
            </a:r>
            <a:r>
              <a:rPr lang="en-GB" sz="1600" b="1" dirty="0" err="1"/>
              <a:t>une</a:t>
            </a:r>
            <a:r>
              <a:rPr lang="en-GB" sz="1600" b="1" dirty="0"/>
              <a:t> </a:t>
            </a:r>
            <a:r>
              <a:rPr lang="en-GB" sz="1600" b="1" dirty="0" err="1"/>
              <a:t>priorité</a:t>
            </a:r>
            <a:r>
              <a:rPr lang="en-GB" sz="1600" dirty="0"/>
              <a:t> Pour </a:t>
            </a:r>
            <a:r>
              <a:rPr lang="en-GB" sz="1600" dirty="0" err="1"/>
              <a:t>rendre</a:t>
            </a:r>
            <a:r>
              <a:rPr lang="en-GB" sz="1600" dirty="0"/>
              <a:t> </a:t>
            </a:r>
            <a:r>
              <a:rPr lang="en-GB" sz="1600" dirty="0" err="1"/>
              <a:t>notre</a:t>
            </a:r>
            <a:r>
              <a:rPr lang="en-GB" sz="1600" dirty="0"/>
              <a:t> modal accessible, nous </a:t>
            </a:r>
            <a:r>
              <a:rPr lang="en-GB" sz="1600" dirty="0" err="1"/>
              <a:t>avons</a:t>
            </a:r>
            <a:r>
              <a:rPr lang="en-GB" sz="1600" dirty="0"/>
              <a:t> mis </a:t>
            </a:r>
            <a:r>
              <a:rPr lang="en-GB" sz="1600" dirty="0" err="1"/>
              <a:t>en</a:t>
            </a:r>
            <a:r>
              <a:rPr lang="en-GB" sz="1600" dirty="0"/>
              <a:t> place </a:t>
            </a:r>
            <a:r>
              <a:rPr lang="en-GB" sz="1600" dirty="0" err="1"/>
              <a:t>plusieurs</a:t>
            </a:r>
            <a:r>
              <a:rPr lang="en-GB" sz="1600" dirty="0"/>
              <a:t> </a:t>
            </a:r>
            <a:r>
              <a:rPr lang="en-GB" sz="1600" dirty="0" err="1"/>
              <a:t>mécanismes</a:t>
            </a:r>
            <a:r>
              <a:rPr lang="en-GB" sz="1600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Attribut</a:t>
            </a:r>
            <a:r>
              <a:rPr lang="en-GB" sz="1600" b="1" dirty="0"/>
              <a:t> ARIA :</a:t>
            </a:r>
            <a:r>
              <a:rPr lang="en-GB" sz="1600" dirty="0"/>
              <a:t> </a:t>
            </a:r>
            <a:r>
              <a:rPr lang="en-GB" sz="1600" dirty="0" err="1"/>
              <a:t>L'attribut</a:t>
            </a:r>
            <a:r>
              <a:rPr lang="en-GB" sz="1600" dirty="0"/>
              <a:t> aria-</a:t>
            </a:r>
            <a:r>
              <a:rPr lang="en-GB" sz="1600" dirty="0" err="1"/>
              <a:t>labelledby</a:t>
            </a:r>
            <a:r>
              <a:rPr lang="en-GB" sz="1600" dirty="0"/>
              <a:t> </a:t>
            </a:r>
            <a:r>
              <a:rPr lang="en-GB" sz="1600" dirty="0" err="1"/>
              <a:t>relie</a:t>
            </a:r>
            <a:r>
              <a:rPr lang="en-GB" sz="1600" dirty="0"/>
              <a:t> le modal à un </a:t>
            </a:r>
            <a:r>
              <a:rPr lang="en-GB" sz="1600" dirty="0" err="1"/>
              <a:t>élément</a:t>
            </a:r>
            <a:r>
              <a:rPr lang="en-GB" sz="1600" dirty="0"/>
              <a:t> </a:t>
            </a:r>
            <a:r>
              <a:rPr lang="en-GB" sz="1600" dirty="0" err="1"/>
              <a:t>contenant</a:t>
            </a:r>
            <a:r>
              <a:rPr lang="en-GB" sz="1600" dirty="0"/>
              <a:t> le titre du modal. Cela </a:t>
            </a:r>
            <a:r>
              <a:rPr lang="en-GB" sz="1600" dirty="0" err="1"/>
              <a:t>permet</a:t>
            </a:r>
            <a:r>
              <a:rPr lang="en-GB" sz="1600" dirty="0"/>
              <a:t> aux </a:t>
            </a:r>
            <a:r>
              <a:rPr lang="en-GB" sz="1600" dirty="0" err="1"/>
              <a:t>lecteurs</a:t>
            </a:r>
            <a:r>
              <a:rPr lang="en-GB" sz="1600" dirty="0"/>
              <a:t> </a:t>
            </a:r>
            <a:r>
              <a:rPr lang="en-GB" sz="1600" dirty="0" err="1"/>
              <a:t>d'écran</a:t>
            </a:r>
            <a:r>
              <a:rPr lang="en-GB" sz="1600" dirty="0"/>
              <a:t> de </a:t>
            </a:r>
            <a:r>
              <a:rPr lang="en-GB" sz="1600" dirty="0" err="1"/>
              <a:t>comprendre</a:t>
            </a:r>
            <a:r>
              <a:rPr lang="en-GB" sz="1600" dirty="0"/>
              <a:t> le </a:t>
            </a:r>
            <a:r>
              <a:rPr lang="en-GB" sz="1600" dirty="0" err="1"/>
              <a:t>contenu</a:t>
            </a:r>
            <a:r>
              <a:rPr lang="en-GB" sz="1600" dirty="0"/>
              <a:t> de la </a:t>
            </a:r>
            <a:r>
              <a:rPr lang="en-GB" sz="1600" dirty="0" err="1"/>
              <a:t>fenêtre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Gestion du clavier :</a:t>
            </a:r>
            <a:r>
              <a:rPr lang="en-GB" sz="1600" dirty="0"/>
              <a:t> Nous </a:t>
            </a:r>
            <a:r>
              <a:rPr lang="en-GB" sz="1600" dirty="0" err="1"/>
              <a:t>avons</a:t>
            </a:r>
            <a:r>
              <a:rPr lang="en-GB" sz="1600" dirty="0"/>
              <a:t> </a:t>
            </a:r>
            <a:r>
              <a:rPr lang="en-GB" sz="1600" dirty="0" err="1"/>
              <a:t>implémenté</a:t>
            </a:r>
            <a:r>
              <a:rPr lang="en-GB" sz="1600" dirty="0"/>
              <a:t> </a:t>
            </a:r>
            <a:r>
              <a:rPr lang="en-GB" sz="1600" dirty="0" err="1"/>
              <a:t>une</a:t>
            </a:r>
            <a:r>
              <a:rPr lang="en-GB" sz="1600" dirty="0"/>
              <a:t> gestion des </a:t>
            </a:r>
            <a:r>
              <a:rPr lang="en-GB" sz="1600" dirty="0" err="1"/>
              <a:t>événements</a:t>
            </a:r>
            <a:r>
              <a:rPr lang="en-GB" sz="1600" dirty="0"/>
              <a:t> clavier pour </a:t>
            </a:r>
            <a:r>
              <a:rPr lang="en-GB" sz="1600" dirty="0" err="1"/>
              <a:t>permettre</a:t>
            </a:r>
            <a:r>
              <a:rPr lang="en-GB" sz="1600" dirty="0"/>
              <a:t> à </a:t>
            </a:r>
            <a:r>
              <a:rPr lang="en-GB" sz="1600" dirty="0" err="1"/>
              <a:t>l'utilisateur</a:t>
            </a:r>
            <a:r>
              <a:rPr lang="en-GB" sz="1600" dirty="0"/>
              <a:t> de </a:t>
            </a:r>
            <a:r>
              <a:rPr lang="en-GB" sz="1600" dirty="0" err="1"/>
              <a:t>fermer</a:t>
            </a:r>
            <a:r>
              <a:rPr lang="en-GB" sz="1600" dirty="0"/>
              <a:t> le modal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appuyant</a:t>
            </a:r>
            <a:r>
              <a:rPr lang="en-GB" sz="1600" dirty="0"/>
              <a:t> sur la </a:t>
            </a:r>
            <a:r>
              <a:rPr lang="en-GB" sz="1600" dirty="0" err="1"/>
              <a:t>touche</a:t>
            </a:r>
            <a:r>
              <a:rPr lang="en-GB" sz="1600" dirty="0"/>
              <a:t> </a:t>
            </a:r>
            <a:r>
              <a:rPr lang="en-GB" sz="1600" dirty="0" err="1"/>
              <a:t>Échap</a:t>
            </a:r>
            <a:r>
              <a:rPr lang="en-GB" sz="1600" dirty="0"/>
              <a:t>. Cela </a:t>
            </a:r>
            <a:r>
              <a:rPr lang="en-GB" sz="1600" dirty="0" err="1"/>
              <a:t>est</a:t>
            </a:r>
            <a:r>
              <a:rPr lang="en-GB" sz="1600" dirty="0"/>
              <a:t> </a:t>
            </a:r>
            <a:r>
              <a:rPr lang="en-GB" sz="1600" dirty="0" err="1"/>
              <a:t>essentiel</a:t>
            </a:r>
            <a:r>
              <a:rPr lang="en-GB" sz="1600" dirty="0"/>
              <a:t> pour les </a:t>
            </a:r>
            <a:r>
              <a:rPr lang="en-GB" sz="1600" dirty="0" err="1"/>
              <a:t>utilisateurs</a:t>
            </a:r>
            <a:r>
              <a:rPr lang="en-GB" sz="1600" dirty="0"/>
              <a:t> qui ne </a:t>
            </a:r>
            <a:r>
              <a:rPr lang="en-GB" sz="1600" dirty="0" err="1"/>
              <a:t>peuvent</a:t>
            </a:r>
            <a:r>
              <a:rPr lang="en-GB" sz="1600" dirty="0"/>
              <a:t> pas utiliser la </a:t>
            </a:r>
            <a:r>
              <a:rPr lang="en-GB" sz="1600" dirty="0" err="1"/>
              <a:t>souris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Focus:</a:t>
            </a:r>
            <a:r>
              <a:rPr lang="en-GB" sz="1600" dirty="0"/>
              <a:t> Nous nous </a:t>
            </a:r>
            <a:r>
              <a:rPr lang="en-GB" sz="1600" dirty="0" err="1"/>
              <a:t>assurons</a:t>
            </a:r>
            <a:r>
              <a:rPr lang="en-GB" sz="1600" dirty="0"/>
              <a:t> que le focus </a:t>
            </a:r>
            <a:r>
              <a:rPr lang="en-GB" sz="1600" dirty="0" err="1"/>
              <a:t>est</a:t>
            </a:r>
            <a:r>
              <a:rPr lang="en-GB" sz="1600" dirty="0"/>
              <a:t> </a:t>
            </a:r>
            <a:r>
              <a:rPr lang="en-GB" sz="1600" dirty="0" err="1"/>
              <a:t>automatiquement</a:t>
            </a:r>
            <a:r>
              <a:rPr lang="en-GB" sz="1600" dirty="0"/>
              <a:t> </a:t>
            </a:r>
            <a:r>
              <a:rPr lang="en-GB" sz="1600" dirty="0" err="1"/>
              <a:t>placé</a:t>
            </a:r>
            <a:r>
              <a:rPr lang="en-GB" sz="1600" dirty="0"/>
              <a:t> sur le premier </a:t>
            </a:r>
            <a:r>
              <a:rPr lang="en-GB" sz="1600" dirty="0" err="1"/>
              <a:t>élément</a:t>
            </a:r>
            <a:r>
              <a:rPr lang="en-GB" sz="1600" dirty="0"/>
              <a:t> </a:t>
            </a:r>
            <a:r>
              <a:rPr lang="en-GB" sz="1600" dirty="0" err="1"/>
              <a:t>interactif</a:t>
            </a:r>
            <a:r>
              <a:rPr lang="en-GB" sz="1600" dirty="0"/>
              <a:t> du modal </a:t>
            </a:r>
            <a:r>
              <a:rPr lang="en-GB" sz="1600" dirty="0" err="1"/>
              <a:t>lorsque</a:t>
            </a:r>
            <a:r>
              <a:rPr lang="en-GB" sz="1600" dirty="0"/>
              <a:t> </a:t>
            </a:r>
            <a:r>
              <a:rPr lang="en-GB" sz="1600" dirty="0" err="1"/>
              <a:t>celui</a:t>
            </a:r>
            <a:r>
              <a:rPr lang="en-GB" sz="1600" dirty="0"/>
              <a:t>-ci </a:t>
            </a:r>
            <a:r>
              <a:rPr lang="en-GB" sz="1600" dirty="0" err="1"/>
              <a:t>s'ouvre</a:t>
            </a:r>
            <a:r>
              <a:rPr lang="en-GB" sz="1600" dirty="0"/>
              <a:t>, et </a:t>
            </a:r>
            <a:r>
              <a:rPr lang="en-GB" sz="1600" dirty="0" err="1"/>
              <a:t>qu'il</a:t>
            </a:r>
            <a:r>
              <a:rPr lang="en-GB" sz="1600" dirty="0"/>
              <a:t> </a:t>
            </a:r>
            <a:r>
              <a:rPr lang="en-GB" sz="1600" dirty="0" err="1"/>
              <a:t>reste</a:t>
            </a:r>
            <a:r>
              <a:rPr lang="en-GB" sz="1600" dirty="0"/>
              <a:t> </a:t>
            </a:r>
            <a:r>
              <a:rPr lang="en-GB" sz="1600" dirty="0" err="1"/>
              <a:t>confiné</a:t>
            </a:r>
            <a:r>
              <a:rPr lang="en-GB" sz="1600" dirty="0"/>
              <a:t> à </a:t>
            </a:r>
            <a:r>
              <a:rPr lang="en-GB" sz="1600" dirty="0" err="1"/>
              <a:t>l'intérieur</a:t>
            </a:r>
            <a:r>
              <a:rPr lang="en-GB" sz="1600" dirty="0"/>
              <a:t> du modal tant </a:t>
            </a:r>
            <a:r>
              <a:rPr lang="en-GB" sz="1600" dirty="0" err="1"/>
              <a:t>qu'il</a:t>
            </a:r>
            <a:r>
              <a:rPr lang="en-GB" sz="1600" dirty="0"/>
              <a:t> </a:t>
            </a:r>
            <a:r>
              <a:rPr lang="en-GB" sz="1600" dirty="0" err="1"/>
              <a:t>est</a:t>
            </a:r>
            <a:r>
              <a:rPr lang="en-GB" sz="1600" dirty="0"/>
              <a:t> </a:t>
            </a:r>
            <a:r>
              <a:rPr lang="en-GB" sz="1600" dirty="0" err="1"/>
              <a:t>ouvert</a:t>
            </a:r>
            <a:r>
              <a:rPr lang="en-GB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AD226-CAC8-3708-3116-E95ECD38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76" y="253826"/>
            <a:ext cx="7436610" cy="62846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9447DA-C83B-9FEE-7D38-32948C3F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253826"/>
            <a:ext cx="4818888" cy="100308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3500" dirty="0">
                <a:highlight>
                  <a:srgbClr val="00FFFF"/>
                </a:highlight>
                <a:latin typeface="Apple Braille" pitchFamily="2" charset="0"/>
              </a:rPr>
              <a:t>  </a:t>
            </a:r>
            <a:r>
              <a:rPr lang="en-GB" sz="3500" b="0" i="0" dirty="0">
                <a:effectLst/>
                <a:highlight>
                  <a:srgbClr val="00FFFF"/>
                </a:highlight>
                <a:latin typeface="Apple Braille" pitchFamily="2" charset="0"/>
              </a:rPr>
              <a:t>3 </a:t>
            </a:r>
            <a:r>
              <a:rPr lang="en-GB" sz="3500" b="0" i="0" dirty="0" err="1">
                <a:effectLst/>
                <a:highlight>
                  <a:srgbClr val="00FFFF"/>
                </a:highlight>
                <a:latin typeface="Apple Braille" pitchFamily="2" charset="0"/>
              </a:rPr>
              <a:t>Composants</a:t>
            </a:r>
            <a:r>
              <a:rPr lang="en-GB" sz="3500" b="0" i="0" dirty="0">
                <a:effectLst/>
                <a:highlight>
                  <a:srgbClr val="00FFFF"/>
                </a:highlight>
                <a:latin typeface="Apple Braille" pitchFamily="2" charset="0"/>
              </a:rPr>
              <a:t> </a:t>
            </a:r>
            <a:r>
              <a:rPr lang="en-GB" sz="3500" b="0" i="0" dirty="0" err="1">
                <a:effectLst/>
                <a:highlight>
                  <a:srgbClr val="00FFFF"/>
                </a:highlight>
                <a:latin typeface="Apple Braille" pitchFamily="2" charset="0"/>
              </a:rPr>
              <a:t>Clés</a:t>
            </a:r>
            <a:br>
              <a:rPr lang="en-GB" sz="3500" b="0" i="0" dirty="0">
                <a:effectLst/>
                <a:highlight>
                  <a:srgbClr val="00FFFF"/>
                </a:highlight>
                <a:latin typeface="Apple Braille" pitchFamily="2" charset="0"/>
              </a:rPr>
            </a:br>
            <a:r>
              <a:rPr lang="en-GB" sz="3500" b="0" i="0" dirty="0">
                <a:effectLst/>
                <a:highlight>
                  <a:srgbClr val="00FFFF"/>
                </a:highlight>
                <a:latin typeface="Apple Braille" pitchFamily="2" charset="0"/>
              </a:rPr>
              <a:t>  </a:t>
            </a:r>
            <a:r>
              <a:rPr lang="en-GB" sz="1600" b="0" i="0" dirty="0" err="1">
                <a:effectLst/>
                <a:highlight>
                  <a:srgbClr val="00FFFF"/>
                </a:highlight>
                <a:latin typeface="Apple Braille" pitchFamily="2" charset="0"/>
              </a:rPr>
              <a:t>NewEmployee</a:t>
            </a:r>
            <a:r>
              <a:rPr lang="en-GB" sz="1600" b="0" i="0" dirty="0">
                <a:effectLst/>
                <a:highlight>
                  <a:srgbClr val="00FFFF"/>
                </a:highlight>
                <a:latin typeface="Apple Braille" pitchFamily="2" charset="0"/>
              </a:rPr>
              <a:t>, Table, Modal</a:t>
            </a:r>
            <a:endParaRPr lang="en-FR" sz="1600" dirty="0">
              <a:highlight>
                <a:srgbClr val="00FFFF"/>
              </a:highlight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5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0A065-E321-E32D-DEBD-EFDC4C0F1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BE81-C93D-85ED-73B6-45238A33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295068"/>
            <a:ext cx="4818888" cy="100308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highlight>
                  <a:srgbClr val="FFFF00"/>
                </a:highlight>
                <a:latin typeface="Apple Braille" pitchFamily="2" charset="0"/>
              </a:rPr>
              <a:t>Processus de Conversion et </a:t>
            </a:r>
            <a:r>
              <a:rPr lang="en-GB" sz="2800" dirty="0" err="1">
                <a:highlight>
                  <a:srgbClr val="FFFF00"/>
                </a:highlight>
                <a:latin typeface="Apple Braille" pitchFamily="2" charset="0"/>
              </a:rPr>
              <a:t>Améliorations</a:t>
            </a:r>
            <a:br>
              <a:rPr lang="en-GB" sz="2800" dirty="0">
                <a:highlight>
                  <a:srgbClr val="FFFF00"/>
                </a:highlight>
                <a:latin typeface="Apple Braille" pitchFamily="2" charset="0"/>
              </a:rPr>
            </a:br>
            <a:r>
              <a:rPr lang="en-GB" sz="1600" dirty="0">
                <a:highlight>
                  <a:srgbClr val="FFFF00"/>
                </a:highlight>
                <a:latin typeface="Apple Braille" pitchFamily="2" charset="0"/>
              </a:rPr>
              <a:t>Redux, Hook, Typescript</a:t>
            </a:r>
            <a:endParaRPr lang="en-FR" sz="1600" dirty="0">
              <a:highlight>
                <a:srgbClr val="FFFF00"/>
              </a:highlight>
              <a:latin typeface="Apple Braille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347CAF-64F5-C1E6-94C5-E58F8E087582}"/>
              </a:ext>
            </a:extLst>
          </p:cNvPr>
          <p:cNvSpPr/>
          <p:nvPr/>
        </p:nvSpPr>
        <p:spPr>
          <a:xfrm flipV="1">
            <a:off x="3981323" y="796608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327438-EA94-3523-DC80-43B7A64ED435}"/>
              </a:ext>
            </a:extLst>
          </p:cNvPr>
          <p:cNvSpPr txBox="1"/>
          <p:nvPr/>
        </p:nvSpPr>
        <p:spPr>
          <a:xfrm>
            <a:off x="721895" y="1178151"/>
            <a:ext cx="4645338" cy="459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pple Braille" pitchFamily="2" charset="0"/>
              </a:rPr>
              <a:t>a. Gestion d'état avec Redux</a:t>
            </a:r>
            <a:endParaRPr lang="en-GB" sz="1800" b="1" dirty="0">
              <a:latin typeface="Apple Braille" pitchFamily="2" charset="0"/>
              <a:cs typeface="Gujarati MT" pitchFamily="2" charset="0"/>
            </a:endParaRP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70F2266-3C62-DF03-962A-76EFCFFF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1033849"/>
            <a:ext cx="6994358" cy="5019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605524-078B-118A-3D8C-9CFF44F2FE00}"/>
              </a:ext>
            </a:extLst>
          </p:cNvPr>
          <p:cNvSpPr txBox="1"/>
          <p:nvPr/>
        </p:nvSpPr>
        <p:spPr>
          <a:xfrm>
            <a:off x="721895" y="1997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dirty="0">
                <a:latin typeface="Apple Braille" pitchFamily="2" charset="0"/>
              </a:rPr>
              <a:t>// File: employeesSlice.ts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F7E02-AE8C-E4A9-0CD1-805023670854}"/>
              </a:ext>
            </a:extLst>
          </p:cNvPr>
          <p:cNvSpPr txBox="1"/>
          <p:nvPr/>
        </p:nvSpPr>
        <p:spPr>
          <a:xfrm>
            <a:off x="721895" y="2726089"/>
            <a:ext cx="41379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Dans </a:t>
            </a:r>
            <a:r>
              <a:rPr lang="en-GB" dirty="0" err="1">
                <a:highlight>
                  <a:srgbClr val="00FFFF"/>
                </a:highlight>
              </a:rPr>
              <a:t>ce</a:t>
            </a:r>
            <a:r>
              <a:rPr lang="en-GB" dirty="0">
                <a:highlight>
                  <a:srgbClr val="00FFFF"/>
                </a:highlight>
              </a:rPr>
              <a:t> code, nous </a:t>
            </a:r>
            <a:r>
              <a:rPr lang="en-GB" dirty="0" err="1">
                <a:highlight>
                  <a:srgbClr val="00FFFF"/>
                </a:highlight>
              </a:rPr>
              <a:t>utilisons</a:t>
            </a:r>
            <a:r>
              <a:rPr lang="en-GB" dirty="0">
                <a:highlight>
                  <a:srgbClr val="00FFFF"/>
                </a:highlight>
              </a:rPr>
              <a:t> Redux pour </a:t>
            </a:r>
            <a:r>
              <a:rPr lang="en-GB" dirty="0" err="1">
                <a:highlight>
                  <a:srgbClr val="00FFFF"/>
                </a:highlight>
              </a:rPr>
              <a:t>gérer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l'état</a:t>
            </a:r>
            <a:r>
              <a:rPr lang="en-GB" dirty="0">
                <a:highlight>
                  <a:srgbClr val="00FFFF"/>
                </a:highlight>
              </a:rPr>
              <a:t> de </a:t>
            </a:r>
            <a:r>
              <a:rPr lang="en-GB" dirty="0" err="1">
                <a:highlight>
                  <a:srgbClr val="00FFFF"/>
                </a:highlight>
              </a:rPr>
              <a:t>notre</a:t>
            </a:r>
            <a:r>
              <a:rPr lang="en-GB" dirty="0">
                <a:highlight>
                  <a:srgbClr val="00FFFF"/>
                </a:highlight>
              </a:rPr>
              <a:t> application</a:t>
            </a:r>
          </a:p>
          <a:p>
            <a:r>
              <a:rPr lang="en-GB" dirty="0">
                <a:highlight>
                  <a:srgbClr val="00FFFF"/>
                </a:highligh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FF"/>
                </a:highlight>
              </a:rPr>
              <a:t>Nous </a:t>
            </a:r>
            <a:r>
              <a:rPr lang="en-GB" dirty="0" err="1">
                <a:highlight>
                  <a:srgbClr val="00FFFF"/>
                </a:highlight>
              </a:rPr>
              <a:t>définissons</a:t>
            </a:r>
            <a:r>
              <a:rPr lang="en-GB" dirty="0">
                <a:highlight>
                  <a:srgbClr val="00FFFF"/>
                </a:highlight>
              </a:rPr>
              <a:t> un slice </a:t>
            </a:r>
            <a:r>
              <a:rPr lang="en-GB" dirty="0" err="1">
                <a:highlight>
                  <a:srgbClr val="00FFFF"/>
                </a:highlight>
              </a:rPr>
              <a:t>nommé</a:t>
            </a:r>
            <a:r>
              <a:rPr lang="en-GB" dirty="0">
                <a:highlight>
                  <a:srgbClr val="00FFFF"/>
                </a:highlight>
              </a:rPr>
              <a:t> 'employees' avec un état initial </a:t>
            </a:r>
            <a:r>
              <a:rPr lang="en-GB" dirty="0" err="1">
                <a:highlight>
                  <a:srgbClr val="00FFFF"/>
                </a:highlight>
              </a:rPr>
              <a:t>contenant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une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liste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d'employés</a:t>
            </a:r>
            <a:r>
              <a:rPr lang="en-GB" dirty="0">
                <a:highlight>
                  <a:srgbClr val="00FFFF"/>
                </a:highligh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FF"/>
                </a:highlight>
              </a:rPr>
              <a:t>Nous </a:t>
            </a:r>
            <a:r>
              <a:rPr lang="en-GB" dirty="0" err="1">
                <a:highlight>
                  <a:srgbClr val="00FFFF"/>
                </a:highlight>
              </a:rPr>
              <a:t>créons</a:t>
            </a:r>
            <a:r>
              <a:rPr lang="en-GB" dirty="0">
                <a:highlight>
                  <a:srgbClr val="00FFFF"/>
                </a:highlight>
              </a:rPr>
              <a:t> un reducer '</a:t>
            </a:r>
            <a:r>
              <a:rPr lang="en-GB" dirty="0" err="1">
                <a:highlight>
                  <a:srgbClr val="00FFFF"/>
                </a:highlight>
              </a:rPr>
              <a:t>addNewEmployee</a:t>
            </a:r>
            <a:r>
              <a:rPr lang="en-GB" dirty="0">
                <a:highlight>
                  <a:srgbClr val="00FFFF"/>
                </a:highlight>
              </a:rPr>
              <a:t>' qui </a:t>
            </a:r>
            <a:r>
              <a:rPr lang="en-GB" dirty="0" err="1">
                <a:highlight>
                  <a:srgbClr val="00FFFF"/>
                </a:highlight>
              </a:rPr>
              <a:t>permet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d'ajouter</a:t>
            </a:r>
            <a:r>
              <a:rPr lang="en-GB" dirty="0">
                <a:highlight>
                  <a:srgbClr val="00FFFF"/>
                </a:highlight>
              </a:rPr>
              <a:t> un </a:t>
            </a:r>
            <a:r>
              <a:rPr lang="en-GB" dirty="0" err="1">
                <a:highlight>
                  <a:srgbClr val="00FFFF"/>
                </a:highlight>
              </a:rPr>
              <a:t>nouvel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employé</a:t>
            </a:r>
            <a:r>
              <a:rPr lang="en-GB" dirty="0">
                <a:highlight>
                  <a:srgbClr val="00FFFF"/>
                </a:highlight>
              </a:rPr>
              <a:t> au début de la </a:t>
            </a:r>
            <a:r>
              <a:rPr lang="en-GB" dirty="0" err="1">
                <a:highlight>
                  <a:srgbClr val="00FFFF"/>
                </a:highlight>
              </a:rPr>
              <a:t>liste</a:t>
            </a:r>
            <a:r>
              <a:rPr lang="en-GB" dirty="0">
                <a:highlight>
                  <a:srgbClr val="00FFFF"/>
                </a:highligh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FF"/>
                </a:highlight>
              </a:rPr>
              <a:t>Redux nous </a:t>
            </a:r>
            <a:r>
              <a:rPr lang="en-GB" dirty="0" err="1">
                <a:highlight>
                  <a:srgbClr val="00FFFF"/>
                </a:highlight>
              </a:rPr>
              <a:t>permet</a:t>
            </a:r>
            <a:r>
              <a:rPr lang="en-GB" dirty="0">
                <a:highlight>
                  <a:srgbClr val="00FFFF"/>
                </a:highlight>
              </a:rPr>
              <a:t> de centraliser la gestion de </a:t>
            </a:r>
            <a:r>
              <a:rPr lang="en-GB" dirty="0" err="1">
                <a:highlight>
                  <a:srgbClr val="00FFFF"/>
                </a:highlight>
              </a:rPr>
              <a:t>l'état</a:t>
            </a:r>
            <a:r>
              <a:rPr lang="en-GB" dirty="0">
                <a:highlight>
                  <a:srgbClr val="00FFFF"/>
                </a:highlight>
              </a:rPr>
              <a:t> de </a:t>
            </a:r>
            <a:r>
              <a:rPr lang="en-GB" dirty="0" err="1">
                <a:highlight>
                  <a:srgbClr val="00FFFF"/>
                </a:highlight>
              </a:rPr>
              <a:t>notre</a:t>
            </a:r>
            <a:r>
              <a:rPr lang="en-GB" dirty="0">
                <a:highlight>
                  <a:srgbClr val="00FFFF"/>
                </a:highlight>
              </a:rPr>
              <a:t> application, </a:t>
            </a:r>
            <a:r>
              <a:rPr lang="en-GB" dirty="0" err="1">
                <a:highlight>
                  <a:srgbClr val="00FFFF"/>
                </a:highlight>
              </a:rPr>
              <a:t>facilitant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ainsi</a:t>
            </a:r>
            <a:r>
              <a:rPr lang="en-GB" dirty="0">
                <a:highlight>
                  <a:srgbClr val="00FFFF"/>
                </a:highlight>
              </a:rPr>
              <a:t> la maintenance et le </a:t>
            </a:r>
            <a:r>
              <a:rPr lang="en-GB" dirty="0" err="1">
                <a:highlight>
                  <a:srgbClr val="00FFFF"/>
                </a:highlight>
              </a:rPr>
              <a:t>débogage</a:t>
            </a:r>
            <a:r>
              <a:rPr lang="en-GB" dirty="0">
                <a:highlight>
                  <a:srgbClr val="00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79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47786-65BC-C2C0-26F9-F3F90BF27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3A5BB1A3-D1AE-BCE6-7B9F-9A2115265B7A}"/>
              </a:ext>
            </a:extLst>
          </p:cNvPr>
          <p:cNvSpPr/>
          <p:nvPr/>
        </p:nvSpPr>
        <p:spPr>
          <a:xfrm flipV="1">
            <a:off x="3981323" y="796608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32C50B-D69E-12E4-05D6-56AF82A256A7}"/>
              </a:ext>
            </a:extLst>
          </p:cNvPr>
          <p:cNvSpPr txBox="1"/>
          <p:nvPr/>
        </p:nvSpPr>
        <p:spPr>
          <a:xfrm>
            <a:off x="721895" y="1224232"/>
            <a:ext cx="4645338" cy="374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Apple Braille" pitchFamily="2" charset="0"/>
              </a:rPr>
              <a:t>b. Hooks </a:t>
            </a:r>
            <a:r>
              <a:rPr lang="en-GB" sz="1400" dirty="0" err="1">
                <a:latin typeface="Apple Braille" pitchFamily="2" charset="0"/>
              </a:rPr>
              <a:t>personnalisés</a:t>
            </a:r>
            <a:r>
              <a:rPr lang="en-GB" sz="1400" dirty="0">
                <a:latin typeface="Apple Braille" pitchFamily="2" charset="0"/>
              </a:rPr>
              <a:t> pour </a:t>
            </a:r>
            <a:r>
              <a:rPr lang="en-GB" sz="1400" dirty="0" err="1">
                <a:latin typeface="Apple Braille" pitchFamily="2" charset="0"/>
              </a:rPr>
              <a:t>une</a:t>
            </a:r>
            <a:r>
              <a:rPr lang="en-GB" sz="1400" dirty="0">
                <a:latin typeface="Apple Braille" pitchFamily="2" charset="0"/>
              </a:rPr>
              <a:t> </a:t>
            </a:r>
            <a:r>
              <a:rPr lang="en-GB" sz="1400" dirty="0" err="1">
                <a:latin typeface="Apple Braille" pitchFamily="2" charset="0"/>
              </a:rPr>
              <a:t>meilleure</a:t>
            </a:r>
            <a:r>
              <a:rPr lang="en-GB" sz="1400" dirty="0">
                <a:latin typeface="Apple Braille" pitchFamily="2" charset="0"/>
              </a:rPr>
              <a:t> </a:t>
            </a:r>
            <a:r>
              <a:rPr lang="en-GB" sz="1400" dirty="0" err="1">
                <a:latin typeface="Apple Braille" pitchFamily="2" charset="0"/>
              </a:rPr>
              <a:t>fonctionnalité</a:t>
            </a:r>
            <a:endParaRPr lang="en-GB" sz="1400" b="1" dirty="0">
              <a:latin typeface="Apple Braille" pitchFamily="2" charset="0"/>
              <a:cs typeface="Gujarati M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D5B9A-3EAD-7990-1F3E-22254643235C}"/>
              </a:ext>
            </a:extLst>
          </p:cNvPr>
          <p:cNvSpPr txBox="1"/>
          <p:nvPr/>
        </p:nvSpPr>
        <p:spPr>
          <a:xfrm>
            <a:off x="721895" y="1997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pple Braille" pitchFamily="2" charset="0"/>
              </a:rPr>
              <a:t>// File: </a:t>
            </a:r>
            <a:r>
              <a:rPr lang="en-GB" dirty="0" err="1">
                <a:latin typeface="Apple Braille" pitchFamily="2" charset="0"/>
              </a:rPr>
              <a:t>useSortableTable.ts</a:t>
            </a:r>
            <a:endParaRPr lang="en-FR" dirty="0">
              <a:latin typeface="Apple Braille" pitchFamily="2" charset="0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F84B233-838A-37A8-93F9-8A670D94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95" y="2823677"/>
            <a:ext cx="8253111" cy="35684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D42D51-D012-E8AE-8BB1-5AEEC0072F0A}"/>
              </a:ext>
            </a:extLst>
          </p:cNvPr>
          <p:cNvSpPr txBox="1">
            <a:spLocks/>
          </p:cNvSpPr>
          <p:nvPr/>
        </p:nvSpPr>
        <p:spPr>
          <a:xfrm>
            <a:off x="721895" y="250952"/>
            <a:ext cx="4818888" cy="100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800">
                <a:highlight>
                  <a:srgbClr val="FFFF00"/>
                </a:highlight>
                <a:latin typeface="Apple Braille" pitchFamily="2" charset="0"/>
              </a:rPr>
              <a:t>Processus de Conversion et Améliorations</a:t>
            </a:r>
            <a:br>
              <a:rPr lang="en-GB" sz="2800">
                <a:highlight>
                  <a:srgbClr val="FFFF00"/>
                </a:highlight>
                <a:latin typeface="Apple Braille" pitchFamily="2" charset="0"/>
              </a:rPr>
            </a:br>
            <a:r>
              <a:rPr lang="en-GB" sz="1600">
                <a:highlight>
                  <a:srgbClr val="FFFF00"/>
                </a:highlight>
                <a:latin typeface="Apple Braille" pitchFamily="2" charset="0"/>
              </a:rPr>
              <a:t>Redux, Hook, Typescript</a:t>
            </a:r>
            <a:endParaRPr lang="en-FR" sz="1600" dirty="0">
              <a:highlight>
                <a:srgbClr val="FFFF00"/>
              </a:highlight>
              <a:latin typeface="Apple Braille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057BA-5BA5-5DD5-AAE1-7D5756655672}"/>
              </a:ext>
            </a:extLst>
          </p:cNvPr>
          <p:cNvSpPr txBox="1"/>
          <p:nvPr/>
        </p:nvSpPr>
        <p:spPr>
          <a:xfrm>
            <a:off x="558801" y="2484263"/>
            <a:ext cx="3048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highlight>
                  <a:srgbClr val="00FFFF"/>
                </a:highlight>
              </a:rPr>
              <a:t>Découvrez</a:t>
            </a:r>
            <a:r>
              <a:rPr lang="en-GB" dirty="0">
                <a:highlight>
                  <a:srgbClr val="00FFFF"/>
                </a:highlight>
              </a:rPr>
              <a:t> la puissance des hooks </a:t>
            </a:r>
            <a:r>
              <a:rPr lang="en-GB" dirty="0" err="1">
                <a:highlight>
                  <a:srgbClr val="00FFFF"/>
                </a:highlight>
              </a:rPr>
              <a:t>personnalisés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en</a:t>
            </a:r>
            <a:r>
              <a:rPr lang="en-GB" dirty="0">
                <a:highlight>
                  <a:srgbClr val="00FFFF"/>
                </a:highlight>
              </a:rPr>
              <a:t> React ! 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 err="1">
                <a:highlight>
                  <a:srgbClr val="00FFFF"/>
                </a:highlight>
              </a:rPr>
              <a:t>Ici</a:t>
            </a:r>
            <a:r>
              <a:rPr lang="en-GB" dirty="0">
                <a:highlight>
                  <a:srgbClr val="00FFFF"/>
                </a:highlight>
              </a:rPr>
              <a:t>, nous </a:t>
            </a:r>
            <a:r>
              <a:rPr lang="en-GB" dirty="0" err="1">
                <a:highlight>
                  <a:srgbClr val="00FFFF"/>
                </a:highlight>
              </a:rPr>
              <a:t>créons</a:t>
            </a:r>
            <a:r>
              <a:rPr lang="en-GB" dirty="0">
                <a:highlight>
                  <a:srgbClr val="00FFFF"/>
                </a:highlight>
              </a:rPr>
              <a:t> un hook </a:t>
            </a:r>
            <a:r>
              <a:rPr lang="en-GB" dirty="0" err="1">
                <a:highlight>
                  <a:srgbClr val="00FFFF"/>
                </a:highlight>
              </a:rPr>
              <a:t>nommé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useSortableTable</a:t>
            </a:r>
            <a:r>
              <a:rPr lang="en-GB" dirty="0">
                <a:highlight>
                  <a:srgbClr val="00FFFF"/>
                </a:highlight>
              </a:rPr>
              <a:t>. Il nous </a:t>
            </a:r>
            <a:r>
              <a:rPr lang="en-GB" dirty="0" err="1">
                <a:highlight>
                  <a:srgbClr val="00FFFF"/>
                </a:highlight>
              </a:rPr>
              <a:t>permet</a:t>
            </a:r>
            <a:r>
              <a:rPr lang="en-GB" dirty="0">
                <a:highlight>
                  <a:srgbClr val="00FFFF"/>
                </a:highlight>
              </a:rPr>
              <a:t> de </a:t>
            </a:r>
            <a:r>
              <a:rPr lang="en-GB" dirty="0" err="1">
                <a:highlight>
                  <a:srgbClr val="00FFFF"/>
                </a:highlight>
              </a:rPr>
              <a:t>gérer</a:t>
            </a:r>
            <a:r>
              <a:rPr lang="en-GB" dirty="0">
                <a:highlight>
                  <a:srgbClr val="00FFFF"/>
                </a:highlight>
              </a:rPr>
              <a:t> le tri d'un tableau </a:t>
            </a:r>
            <a:r>
              <a:rPr lang="en-GB" dirty="0" err="1">
                <a:highlight>
                  <a:srgbClr val="00FFFF"/>
                </a:highlight>
              </a:rPr>
              <a:t>d'employés</a:t>
            </a:r>
            <a:r>
              <a:rPr lang="en-GB" dirty="0">
                <a:highlight>
                  <a:srgbClr val="00FFFF"/>
                </a:highlight>
              </a:rPr>
              <a:t>.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En </a:t>
            </a:r>
            <a:r>
              <a:rPr lang="en-GB" dirty="0" err="1">
                <a:highlight>
                  <a:srgbClr val="00FFFF"/>
                </a:highlight>
              </a:rPr>
              <a:t>utilisant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useState</a:t>
            </a:r>
            <a:r>
              <a:rPr lang="en-GB" dirty="0">
                <a:highlight>
                  <a:srgbClr val="00FFFF"/>
                </a:highlight>
              </a:rPr>
              <a:t>, nous </a:t>
            </a:r>
            <a:r>
              <a:rPr lang="en-GB" dirty="0" err="1">
                <a:highlight>
                  <a:srgbClr val="00FFFF"/>
                </a:highlight>
              </a:rPr>
              <a:t>stockons</a:t>
            </a:r>
            <a:r>
              <a:rPr lang="en-GB" dirty="0">
                <a:highlight>
                  <a:srgbClr val="00FFFF"/>
                </a:highlight>
              </a:rPr>
              <a:t> les données du tableau et </a:t>
            </a:r>
            <a:r>
              <a:rPr lang="en-GB" dirty="0" err="1">
                <a:highlight>
                  <a:srgbClr val="00FFFF"/>
                </a:highlight>
              </a:rPr>
              <a:t>une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fonction</a:t>
            </a:r>
            <a:r>
              <a:rPr lang="en-GB" dirty="0">
                <a:highlight>
                  <a:srgbClr val="00FFFF"/>
                </a:highlight>
              </a:rPr>
              <a:t> pour </a:t>
            </a:r>
            <a:r>
              <a:rPr lang="en-GB" dirty="0" err="1">
                <a:highlight>
                  <a:srgbClr val="00FFFF"/>
                </a:highlight>
              </a:rPr>
              <a:t>mettre</a:t>
            </a:r>
            <a:r>
              <a:rPr lang="en-GB" dirty="0">
                <a:highlight>
                  <a:srgbClr val="00FFFF"/>
                </a:highlight>
              </a:rPr>
              <a:t> à jour le tri. </a:t>
            </a:r>
            <a:r>
              <a:rPr lang="en-GB" dirty="0" err="1">
                <a:highlight>
                  <a:srgbClr val="00FFFF"/>
                </a:highlight>
              </a:rPr>
              <a:t>Cette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fonction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handleSorting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prend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en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paramètres</a:t>
            </a:r>
            <a:r>
              <a:rPr lang="en-GB" dirty="0">
                <a:highlight>
                  <a:srgbClr val="00FFFF"/>
                </a:highlight>
              </a:rPr>
              <a:t> le champ à trier et </a:t>
            </a:r>
            <a:r>
              <a:rPr lang="en-GB" dirty="0" err="1">
                <a:highlight>
                  <a:srgbClr val="00FFFF"/>
                </a:highlight>
              </a:rPr>
              <a:t>l'ordre</a:t>
            </a:r>
            <a:r>
              <a:rPr lang="en-GB" dirty="0">
                <a:highlight>
                  <a:srgbClr val="00FFFF"/>
                </a:highlight>
              </a:rPr>
              <a:t> de tri (ascendant </a:t>
            </a:r>
            <a:r>
              <a:rPr lang="en-GB" dirty="0" err="1">
                <a:highlight>
                  <a:srgbClr val="00FFFF"/>
                </a:highlight>
              </a:rPr>
              <a:t>ou</a:t>
            </a:r>
            <a:r>
              <a:rPr lang="en-GB" dirty="0">
                <a:highlight>
                  <a:srgbClr val="00FFFF"/>
                </a:highlight>
              </a:rPr>
              <a:t> descendant).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</a:rPr>
              <a:t> Grâce à </a:t>
            </a:r>
            <a:r>
              <a:rPr lang="en-GB" dirty="0" err="1">
                <a:highlight>
                  <a:srgbClr val="00FFFF"/>
                </a:highlight>
              </a:rPr>
              <a:t>ce</a:t>
            </a:r>
            <a:r>
              <a:rPr lang="en-GB" dirty="0">
                <a:highlight>
                  <a:srgbClr val="00FFFF"/>
                </a:highlight>
              </a:rPr>
              <a:t> hook, nous </a:t>
            </a:r>
            <a:r>
              <a:rPr lang="en-GB" dirty="0" err="1">
                <a:highlight>
                  <a:srgbClr val="00FFFF"/>
                </a:highlight>
              </a:rPr>
              <a:t>pouvons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facilement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ajouter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une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fonctionnalité</a:t>
            </a:r>
            <a:r>
              <a:rPr lang="en-GB" dirty="0">
                <a:highlight>
                  <a:srgbClr val="00FFFF"/>
                </a:highlight>
              </a:rPr>
              <a:t> de tri à </a:t>
            </a:r>
            <a:r>
              <a:rPr lang="en-GB" dirty="0" err="1">
                <a:highlight>
                  <a:srgbClr val="00FFFF"/>
                </a:highlight>
              </a:rPr>
              <a:t>n'importe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quel</a:t>
            </a:r>
            <a:r>
              <a:rPr lang="en-GB" dirty="0">
                <a:highlight>
                  <a:srgbClr val="00FFFF"/>
                </a:highlight>
              </a:rPr>
              <a:t> tableau dans </a:t>
            </a:r>
            <a:r>
              <a:rPr lang="en-GB" dirty="0" err="1">
                <a:highlight>
                  <a:srgbClr val="00FFFF"/>
                </a:highlight>
              </a:rPr>
              <a:t>notre</a:t>
            </a:r>
            <a:r>
              <a:rPr lang="en-GB" dirty="0">
                <a:highlight>
                  <a:srgbClr val="00FFFF"/>
                </a:highlight>
              </a:rPr>
              <a:t> application, </a:t>
            </a:r>
            <a:r>
              <a:rPr lang="en-GB" dirty="0" err="1">
                <a:highlight>
                  <a:srgbClr val="00FFFF"/>
                </a:highlight>
              </a:rPr>
              <a:t>rendant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nos</a:t>
            </a:r>
            <a:r>
              <a:rPr lang="en-GB" dirty="0">
                <a:highlight>
                  <a:srgbClr val="00FFFF"/>
                </a:highlight>
              </a:rPr>
              <a:t> interfaces plus </a:t>
            </a:r>
            <a:r>
              <a:rPr lang="en-GB" dirty="0" err="1">
                <a:highlight>
                  <a:srgbClr val="00FFFF"/>
                </a:highlight>
              </a:rPr>
              <a:t>dynamiques</a:t>
            </a:r>
            <a:r>
              <a:rPr lang="en-GB" dirty="0">
                <a:highlight>
                  <a:srgbClr val="00FFFF"/>
                </a:highlight>
              </a:rPr>
              <a:t> et </a:t>
            </a:r>
            <a:r>
              <a:rPr lang="en-GB" dirty="0" err="1">
                <a:highlight>
                  <a:srgbClr val="00FFFF"/>
                </a:highlight>
              </a:rPr>
              <a:t>intuitives</a:t>
            </a:r>
            <a:r>
              <a:rPr lang="en-GB" dirty="0">
                <a:highlight>
                  <a:srgbClr val="00FFFF"/>
                </a:highlight>
              </a:rPr>
              <a:t>.</a:t>
            </a:r>
            <a:endParaRPr lang="en-FR" dirty="0">
              <a:highlight>
                <a:srgbClr val="00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0753B-C3D8-C2D8-FDB2-6EE987D2D81C}"/>
              </a:ext>
            </a:extLst>
          </p:cNvPr>
          <p:cNvSpPr txBox="1"/>
          <p:nvPr/>
        </p:nvSpPr>
        <p:spPr>
          <a:xfrm>
            <a:off x="5472947" y="43636"/>
            <a:ext cx="6307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highlight>
                  <a:srgbClr val="00FF00"/>
                </a:highlight>
              </a:rPr>
              <a:t>Hook </a:t>
            </a:r>
            <a:r>
              <a:rPr lang="en-GB" b="1" dirty="0" err="1">
                <a:highlight>
                  <a:srgbClr val="00FF00"/>
                </a:highlight>
              </a:rPr>
              <a:t>personnalisé</a:t>
            </a:r>
            <a:r>
              <a:rPr lang="en-GB" b="1" dirty="0">
                <a:highlight>
                  <a:srgbClr val="00FF00"/>
                </a:highlight>
              </a:rPr>
              <a:t> :</a:t>
            </a:r>
            <a:r>
              <a:rPr lang="en-GB" dirty="0">
                <a:highlight>
                  <a:srgbClr val="00FF00"/>
                </a:highlight>
              </a:rPr>
              <a:t> Nous </a:t>
            </a:r>
            <a:r>
              <a:rPr lang="en-GB" dirty="0" err="1">
                <a:highlight>
                  <a:srgbClr val="00FF00"/>
                </a:highlight>
              </a:rPr>
              <a:t>introduisons</a:t>
            </a:r>
            <a:r>
              <a:rPr lang="en-GB" dirty="0">
                <a:highlight>
                  <a:srgbClr val="00FF00"/>
                </a:highlight>
              </a:rPr>
              <a:t> le concept de hook </a:t>
            </a:r>
            <a:r>
              <a:rPr lang="en-GB" dirty="0" err="1">
                <a:highlight>
                  <a:srgbClr val="00FF00"/>
                </a:highlight>
              </a:rPr>
              <a:t>personnalisé</a:t>
            </a:r>
            <a:r>
              <a:rPr lang="en-GB" dirty="0">
                <a:highlight>
                  <a:srgbClr val="00FF00"/>
                </a:highlight>
              </a:rPr>
              <a:t> et son </a:t>
            </a:r>
            <a:r>
              <a:rPr lang="en-GB" dirty="0" err="1">
                <a:highlight>
                  <a:srgbClr val="00FF00"/>
                </a:highlight>
              </a:rPr>
              <a:t>utilité</a:t>
            </a:r>
            <a:r>
              <a:rPr lang="en-GB" dirty="0">
                <a:highlight>
                  <a:srgbClr val="00FF00"/>
                </a:highlight>
              </a:rPr>
              <a:t> pour </a:t>
            </a:r>
            <a:r>
              <a:rPr lang="en-GB" dirty="0" err="1">
                <a:highlight>
                  <a:srgbClr val="00FF00"/>
                </a:highlight>
              </a:rPr>
              <a:t>encapsuler</a:t>
            </a:r>
            <a:r>
              <a:rPr lang="en-GB" dirty="0">
                <a:highlight>
                  <a:srgbClr val="00FF00"/>
                </a:highlight>
              </a:rPr>
              <a:t> de la </a:t>
            </a:r>
            <a:r>
              <a:rPr lang="en-GB" dirty="0" err="1">
                <a:highlight>
                  <a:srgbClr val="00FF00"/>
                </a:highlight>
              </a:rPr>
              <a:t>logique</a:t>
            </a:r>
            <a:r>
              <a:rPr lang="en-GB" dirty="0">
                <a:highlight>
                  <a:srgbClr val="00FF00"/>
                </a:highlight>
              </a:rPr>
              <a:t> </a:t>
            </a:r>
            <a:r>
              <a:rPr lang="en-GB" dirty="0" err="1">
                <a:highlight>
                  <a:srgbClr val="00FF00"/>
                </a:highlight>
              </a:rPr>
              <a:t>réutilisable</a:t>
            </a:r>
            <a:r>
              <a:rPr lang="en-GB" dirty="0">
                <a:highlight>
                  <a:srgbClr val="00FF00"/>
                </a:highlight>
              </a:rPr>
              <a:t>. </a:t>
            </a:r>
          </a:p>
          <a:p>
            <a:r>
              <a:rPr lang="en-GB" b="1" dirty="0" err="1">
                <a:highlight>
                  <a:srgbClr val="00FF00"/>
                </a:highlight>
              </a:rPr>
              <a:t>Fonctionnalité</a:t>
            </a:r>
            <a:r>
              <a:rPr lang="en-GB" b="1" dirty="0">
                <a:highlight>
                  <a:srgbClr val="00FF00"/>
                </a:highlight>
              </a:rPr>
              <a:t> :</a:t>
            </a:r>
            <a:r>
              <a:rPr lang="en-GB" dirty="0">
                <a:highlight>
                  <a:srgbClr val="00FF00"/>
                </a:highlight>
              </a:rPr>
              <a:t> Nous </a:t>
            </a:r>
            <a:r>
              <a:rPr lang="en-GB" dirty="0" err="1">
                <a:highlight>
                  <a:srgbClr val="00FF00"/>
                </a:highlight>
              </a:rPr>
              <a:t>expliquons</a:t>
            </a:r>
            <a:r>
              <a:rPr lang="en-GB" dirty="0">
                <a:highlight>
                  <a:srgbClr val="00FF00"/>
                </a:highlight>
              </a:rPr>
              <a:t> </a:t>
            </a:r>
            <a:r>
              <a:rPr lang="en-GB" dirty="0" err="1">
                <a:highlight>
                  <a:srgbClr val="00FF00"/>
                </a:highlight>
              </a:rPr>
              <a:t>brièvement</a:t>
            </a:r>
            <a:r>
              <a:rPr lang="en-GB" dirty="0">
                <a:highlight>
                  <a:srgbClr val="00FF00"/>
                </a:highlight>
              </a:rPr>
              <a:t> que </a:t>
            </a:r>
            <a:r>
              <a:rPr lang="en-GB" dirty="0" err="1">
                <a:highlight>
                  <a:srgbClr val="00FF00"/>
                </a:highlight>
              </a:rPr>
              <a:t>ce</a:t>
            </a:r>
            <a:r>
              <a:rPr lang="en-GB" dirty="0">
                <a:highlight>
                  <a:srgbClr val="00FF00"/>
                </a:highlight>
              </a:rPr>
              <a:t> hook </a:t>
            </a:r>
            <a:r>
              <a:rPr lang="en-GB" dirty="0" err="1">
                <a:highlight>
                  <a:srgbClr val="00FF00"/>
                </a:highlight>
              </a:rPr>
              <a:t>sert</a:t>
            </a:r>
            <a:r>
              <a:rPr lang="en-GB" dirty="0">
                <a:highlight>
                  <a:srgbClr val="00FF00"/>
                </a:highlight>
              </a:rPr>
              <a:t> à </a:t>
            </a:r>
            <a:r>
              <a:rPr lang="en-GB" dirty="0" err="1">
                <a:highlight>
                  <a:srgbClr val="00FF00"/>
                </a:highlight>
              </a:rPr>
              <a:t>gérer</a:t>
            </a:r>
            <a:r>
              <a:rPr lang="en-GB" dirty="0">
                <a:highlight>
                  <a:srgbClr val="00FF00"/>
                </a:highlight>
              </a:rPr>
              <a:t> le tri de données. </a:t>
            </a:r>
          </a:p>
          <a:p>
            <a:r>
              <a:rPr lang="en-GB" b="1" dirty="0">
                <a:highlight>
                  <a:srgbClr val="00FF00"/>
                </a:highlight>
              </a:rPr>
              <a:t>État local :</a:t>
            </a:r>
            <a:r>
              <a:rPr lang="en-GB" dirty="0">
                <a:highlight>
                  <a:srgbClr val="00FF00"/>
                </a:highlight>
              </a:rPr>
              <a:t> Nous </a:t>
            </a:r>
            <a:r>
              <a:rPr lang="en-GB" dirty="0" err="1">
                <a:highlight>
                  <a:srgbClr val="00FF00"/>
                </a:highlight>
              </a:rPr>
              <a:t>mentionnons</a:t>
            </a:r>
            <a:r>
              <a:rPr lang="en-GB" dirty="0">
                <a:highlight>
                  <a:srgbClr val="00FF00"/>
                </a:highlight>
              </a:rPr>
              <a:t> </a:t>
            </a:r>
            <a:r>
              <a:rPr lang="en-GB" dirty="0" err="1">
                <a:highlight>
                  <a:srgbClr val="00FF00"/>
                </a:highlight>
              </a:rPr>
              <a:t>l'utilisation</a:t>
            </a:r>
            <a:r>
              <a:rPr lang="en-GB" dirty="0">
                <a:highlight>
                  <a:srgbClr val="00FF00"/>
                </a:highlight>
              </a:rPr>
              <a:t> de </a:t>
            </a:r>
            <a:r>
              <a:rPr lang="en-GB" dirty="0" err="1">
                <a:highlight>
                  <a:srgbClr val="00FF00"/>
                </a:highlight>
              </a:rPr>
              <a:t>useState</a:t>
            </a:r>
            <a:r>
              <a:rPr lang="en-GB" dirty="0">
                <a:highlight>
                  <a:srgbClr val="00FF00"/>
                </a:highlight>
              </a:rPr>
              <a:t> pour </a:t>
            </a:r>
            <a:r>
              <a:rPr lang="en-GB" dirty="0" err="1">
                <a:highlight>
                  <a:srgbClr val="00FF00"/>
                </a:highlight>
              </a:rPr>
              <a:t>gérer</a:t>
            </a:r>
            <a:r>
              <a:rPr lang="en-GB" dirty="0">
                <a:highlight>
                  <a:srgbClr val="00FF00"/>
                </a:highlight>
              </a:rPr>
              <a:t> </a:t>
            </a:r>
            <a:r>
              <a:rPr lang="en-GB" dirty="0" err="1">
                <a:highlight>
                  <a:srgbClr val="00FF00"/>
                </a:highlight>
              </a:rPr>
              <a:t>l'état</a:t>
            </a:r>
            <a:r>
              <a:rPr lang="en-GB" dirty="0">
                <a:highlight>
                  <a:srgbClr val="00FF00"/>
                </a:highlight>
              </a:rPr>
              <a:t> local du tableau et la </a:t>
            </a:r>
            <a:r>
              <a:rPr lang="en-GB" dirty="0" err="1">
                <a:highlight>
                  <a:srgbClr val="00FF00"/>
                </a:highlight>
              </a:rPr>
              <a:t>fonction</a:t>
            </a:r>
            <a:r>
              <a:rPr lang="en-GB" dirty="0">
                <a:highlight>
                  <a:srgbClr val="00FF00"/>
                </a:highlight>
              </a:rPr>
              <a:t> de tri. </a:t>
            </a:r>
            <a:r>
              <a:rPr lang="en-GB" b="1" dirty="0" err="1">
                <a:highlight>
                  <a:srgbClr val="00FF00"/>
                </a:highlight>
              </a:rPr>
              <a:t>Flexibilité</a:t>
            </a:r>
            <a:r>
              <a:rPr lang="en-GB" b="1" dirty="0">
                <a:highlight>
                  <a:srgbClr val="00FF00"/>
                </a:highlight>
              </a:rPr>
              <a:t> :</a:t>
            </a:r>
            <a:r>
              <a:rPr lang="en-GB" dirty="0">
                <a:highlight>
                  <a:srgbClr val="00FF00"/>
                </a:highlight>
              </a:rPr>
              <a:t> Nous </a:t>
            </a:r>
            <a:r>
              <a:rPr lang="en-GB" dirty="0" err="1">
                <a:highlight>
                  <a:srgbClr val="00FF00"/>
                </a:highlight>
              </a:rPr>
              <a:t>soulignons</a:t>
            </a:r>
            <a:r>
              <a:rPr lang="en-GB" dirty="0">
                <a:highlight>
                  <a:srgbClr val="00FF00"/>
                </a:highlight>
              </a:rPr>
              <a:t> que </a:t>
            </a:r>
            <a:r>
              <a:rPr lang="en-GB" dirty="0" err="1">
                <a:highlight>
                  <a:srgbClr val="00FF00"/>
                </a:highlight>
              </a:rPr>
              <a:t>ce</a:t>
            </a:r>
            <a:r>
              <a:rPr lang="en-GB" dirty="0">
                <a:highlight>
                  <a:srgbClr val="00FF00"/>
                </a:highlight>
              </a:rPr>
              <a:t> hook </a:t>
            </a:r>
            <a:r>
              <a:rPr lang="en-GB" dirty="0" err="1">
                <a:highlight>
                  <a:srgbClr val="00FF00"/>
                </a:highlight>
              </a:rPr>
              <a:t>peut</a:t>
            </a:r>
            <a:r>
              <a:rPr lang="en-GB" dirty="0">
                <a:highlight>
                  <a:srgbClr val="00FF00"/>
                </a:highlight>
              </a:rPr>
              <a:t> </a:t>
            </a:r>
            <a:r>
              <a:rPr lang="en-GB" dirty="0" err="1">
                <a:highlight>
                  <a:srgbClr val="00FF00"/>
                </a:highlight>
              </a:rPr>
              <a:t>être</a:t>
            </a:r>
            <a:r>
              <a:rPr lang="en-GB" dirty="0">
                <a:highlight>
                  <a:srgbClr val="00FF00"/>
                </a:highlight>
              </a:rPr>
              <a:t> </a:t>
            </a:r>
            <a:r>
              <a:rPr lang="en-GB" dirty="0" err="1">
                <a:highlight>
                  <a:srgbClr val="00FF00"/>
                </a:highlight>
              </a:rPr>
              <a:t>réutilisé</a:t>
            </a:r>
            <a:r>
              <a:rPr lang="en-GB" dirty="0">
                <a:highlight>
                  <a:srgbClr val="00FF00"/>
                </a:highlight>
              </a:rPr>
              <a:t> dans </a:t>
            </a:r>
            <a:r>
              <a:rPr lang="en-GB" dirty="0" err="1">
                <a:highlight>
                  <a:srgbClr val="00FF00"/>
                </a:highlight>
              </a:rPr>
              <a:t>différents</a:t>
            </a:r>
            <a:r>
              <a:rPr lang="en-GB" dirty="0">
                <a:highlight>
                  <a:srgbClr val="00FF00"/>
                </a:highlight>
              </a:rPr>
              <a:t> </a:t>
            </a:r>
            <a:r>
              <a:rPr lang="en-GB" dirty="0" err="1">
                <a:highlight>
                  <a:srgbClr val="00FF00"/>
                </a:highlight>
              </a:rPr>
              <a:t>composants</a:t>
            </a:r>
            <a:r>
              <a:rPr lang="en-GB" dirty="0">
                <a:highlight>
                  <a:srgbClr val="00FF00"/>
                </a:highlight>
              </a:rPr>
              <a:t> pour </a:t>
            </a:r>
            <a:r>
              <a:rPr lang="en-GB" dirty="0" err="1">
                <a:highlight>
                  <a:srgbClr val="00FF00"/>
                </a:highlight>
              </a:rPr>
              <a:t>ajouter</a:t>
            </a:r>
            <a:r>
              <a:rPr lang="en-GB" dirty="0">
                <a:highlight>
                  <a:srgbClr val="00FF00"/>
                </a:highlight>
              </a:rPr>
              <a:t> </a:t>
            </a:r>
            <a:r>
              <a:rPr lang="en-GB" dirty="0" err="1">
                <a:highlight>
                  <a:srgbClr val="00FF00"/>
                </a:highlight>
              </a:rPr>
              <a:t>une</a:t>
            </a:r>
            <a:r>
              <a:rPr lang="en-GB" dirty="0">
                <a:highlight>
                  <a:srgbClr val="00FF00"/>
                </a:highlight>
              </a:rPr>
              <a:t> </a:t>
            </a:r>
            <a:r>
              <a:rPr lang="en-GB" dirty="0" err="1">
                <a:highlight>
                  <a:srgbClr val="00FF00"/>
                </a:highlight>
              </a:rPr>
              <a:t>fonctionnalité</a:t>
            </a:r>
            <a:r>
              <a:rPr lang="en-GB" dirty="0">
                <a:highlight>
                  <a:srgbClr val="00FF00"/>
                </a:highlight>
              </a:rPr>
              <a:t> de tri.</a:t>
            </a:r>
            <a:endParaRPr lang="en-FR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474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E9597-1CB8-220A-6665-2051E3A1C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CE83DD21-E88D-F1EE-3BF4-54E67AFE910E}"/>
              </a:ext>
            </a:extLst>
          </p:cNvPr>
          <p:cNvSpPr/>
          <p:nvPr/>
        </p:nvSpPr>
        <p:spPr>
          <a:xfrm flipV="1">
            <a:off x="3981323" y="796608"/>
            <a:ext cx="45719" cy="4571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1A1EB-18C6-3B9C-7A50-BB9E9CE8A0A0}"/>
              </a:ext>
            </a:extLst>
          </p:cNvPr>
          <p:cNvSpPr txBox="1"/>
          <p:nvPr/>
        </p:nvSpPr>
        <p:spPr>
          <a:xfrm>
            <a:off x="721895" y="1178151"/>
            <a:ext cx="4645338" cy="459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pple Braille" pitchFamily="2" charset="0"/>
              </a:rPr>
              <a:t>c. </a:t>
            </a:r>
            <a:r>
              <a:rPr lang="en-GB" dirty="0" err="1">
                <a:latin typeface="Apple Braille" pitchFamily="2" charset="0"/>
              </a:rPr>
              <a:t>Typage</a:t>
            </a:r>
            <a:r>
              <a:rPr lang="en-GB" dirty="0">
                <a:latin typeface="Apple Braille" pitchFamily="2" charset="0"/>
              </a:rPr>
              <a:t> </a:t>
            </a:r>
            <a:r>
              <a:rPr lang="en-GB" dirty="0" err="1">
                <a:latin typeface="Apple Braille" pitchFamily="2" charset="0"/>
              </a:rPr>
              <a:t>sécurisé</a:t>
            </a:r>
            <a:r>
              <a:rPr lang="en-GB" dirty="0">
                <a:latin typeface="Apple Braille" pitchFamily="2" charset="0"/>
              </a:rPr>
              <a:t> avec TypeScript</a:t>
            </a:r>
            <a:endParaRPr lang="en-GB" sz="1800" b="1" dirty="0">
              <a:latin typeface="Apple Braille" pitchFamily="2" charset="0"/>
              <a:cs typeface="Gujarati M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92DD5-F986-06D9-A461-9BDA44EA5F8A}"/>
              </a:ext>
            </a:extLst>
          </p:cNvPr>
          <p:cNvSpPr txBox="1"/>
          <p:nvPr/>
        </p:nvSpPr>
        <p:spPr>
          <a:xfrm>
            <a:off x="721895" y="1997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dirty="0">
                <a:latin typeface="Apple Braille" pitchFamily="2" charset="0"/>
              </a:rPr>
              <a:t>// File: employeesSlice.ts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EEDFD47-CDC1-2E00-BEF9-09DB819A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349" y="2366625"/>
            <a:ext cx="6087978" cy="30439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AA50C82-AA08-35F0-F910-2B73FAAB5C0A}"/>
              </a:ext>
            </a:extLst>
          </p:cNvPr>
          <p:cNvSpPr txBox="1">
            <a:spLocks/>
          </p:cNvSpPr>
          <p:nvPr/>
        </p:nvSpPr>
        <p:spPr>
          <a:xfrm>
            <a:off x="721895" y="295068"/>
            <a:ext cx="4818888" cy="100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GB" sz="2800">
                <a:highlight>
                  <a:srgbClr val="FFFF00"/>
                </a:highlight>
                <a:latin typeface="Apple Braille" pitchFamily="2" charset="0"/>
              </a:rPr>
              <a:t>Processus de Conversion et Améliorations</a:t>
            </a:r>
            <a:br>
              <a:rPr lang="en-GB" sz="2800">
                <a:highlight>
                  <a:srgbClr val="FFFF00"/>
                </a:highlight>
                <a:latin typeface="Apple Braille" pitchFamily="2" charset="0"/>
              </a:rPr>
            </a:br>
            <a:r>
              <a:rPr lang="en-GB" sz="1600">
                <a:highlight>
                  <a:srgbClr val="FFFF00"/>
                </a:highlight>
                <a:latin typeface="Apple Braille" pitchFamily="2" charset="0"/>
              </a:rPr>
              <a:t>Redux, Hook, Typescript</a:t>
            </a:r>
            <a:endParaRPr lang="en-FR" sz="1600" dirty="0">
              <a:highlight>
                <a:srgbClr val="FFFF00"/>
              </a:highlight>
              <a:latin typeface="Apple Braill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39881-9952-75F2-EC03-7AE13ECE296D}"/>
              </a:ext>
            </a:extLst>
          </p:cNvPr>
          <p:cNvSpPr txBox="1"/>
          <p:nvPr/>
        </p:nvSpPr>
        <p:spPr>
          <a:xfrm>
            <a:off x="721895" y="2588468"/>
            <a:ext cx="3934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</a:rPr>
              <a:t>Dans </a:t>
            </a:r>
            <a:r>
              <a:rPr lang="en-GB" dirty="0" err="1">
                <a:highlight>
                  <a:srgbClr val="00FFFF"/>
                </a:highlight>
              </a:rPr>
              <a:t>ce</a:t>
            </a:r>
            <a:r>
              <a:rPr lang="en-GB" dirty="0">
                <a:highlight>
                  <a:srgbClr val="00FFFF"/>
                </a:highlight>
              </a:rPr>
              <a:t> code, nous </a:t>
            </a:r>
            <a:r>
              <a:rPr lang="en-GB" dirty="0" err="1">
                <a:highlight>
                  <a:srgbClr val="00FFFF"/>
                </a:highlight>
              </a:rPr>
              <a:t>utilisons</a:t>
            </a:r>
            <a:r>
              <a:rPr lang="en-GB" dirty="0">
                <a:highlight>
                  <a:srgbClr val="00FFFF"/>
                </a:highlight>
              </a:rPr>
              <a:t> TypeScript pour assurer la </a:t>
            </a:r>
            <a:r>
              <a:rPr lang="en-GB" dirty="0" err="1">
                <a:highlight>
                  <a:srgbClr val="00FFFF"/>
                </a:highlight>
              </a:rPr>
              <a:t>sécurité</a:t>
            </a:r>
            <a:r>
              <a:rPr lang="en-GB" dirty="0">
                <a:highlight>
                  <a:srgbClr val="00FFFF"/>
                </a:highlight>
              </a:rPr>
              <a:t> de type dans </a:t>
            </a:r>
            <a:r>
              <a:rPr lang="en-GB" dirty="0" err="1">
                <a:highlight>
                  <a:srgbClr val="00FFFF"/>
                </a:highlight>
              </a:rPr>
              <a:t>notre</a:t>
            </a:r>
            <a:r>
              <a:rPr lang="en-GB" dirty="0">
                <a:highlight>
                  <a:srgbClr val="00FFFF"/>
                </a:highlight>
              </a:rPr>
              <a:t> application React.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FF"/>
                </a:highlight>
              </a:rPr>
              <a:t>Nous </a:t>
            </a:r>
            <a:r>
              <a:rPr lang="en-GB" dirty="0" err="1">
                <a:highlight>
                  <a:srgbClr val="00FFFF"/>
                </a:highlight>
              </a:rPr>
              <a:t>définissons</a:t>
            </a:r>
            <a:r>
              <a:rPr lang="en-GB" dirty="0">
                <a:highlight>
                  <a:srgbClr val="00FFFF"/>
                </a:highlight>
              </a:rPr>
              <a:t> des types pour </a:t>
            </a:r>
            <a:r>
              <a:rPr lang="en-GB" dirty="0" err="1">
                <a:highlight>
                  <a:srgbClr val="00FFFF"/>
                </a:highlight>
              </a:rPr>
              <a:t>nos</a:t>
            </a:r>
            <a:r>
              <a:rPr lang="en-GB" dirty="0">
                <a:highlight>
                  <a:srgbClr val="00FFFF"/>
                </a:highlight>
              </a:rPr>
              <a:t> données, </a:t>
            </a:r>
            <a:r>
              <a:rPr lang="en-GB" dirty="0" err="1">
                <a:highlight>
                  <a:srgbClr val="00FFFF"/>
                </a:highlight>
              </a:rPr>
              <a:t>comme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EmployeeType</a:t>
            </a:r>
            <a:r>
              <a:rPr lang="en-GB" dirty="0">
                <a:highlight>
                  <a:srgbClr val="00FFFF"/>
                </a:highlight>
              </a:rPr>
              <a:t> et Column.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FF"/>
                </a:highlight>
              </a:rPr>
              <a:t>Cela </a:t>
            </a:r>
            <a:r>
              <a:rPr lang="en-GB" dirty="0" err="1">
                <a:highlight>
                  <a:srgbClr val="00FFFF"/>
                </a:highlight>
              </a:rPr>
              <a:t>permet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d'éviter</a:t>
            </a:r>
            <a:r>
              <a:rPr lang="en-GB" dirty="0">
                <a:highlight>
                  <a:srgbClr val="00FFFF"/>
                </a:highlight>
              </a:rPr>
              <a:t> les </a:t>
            </a:r>
            <a:r>
              <a:rPr lang="en-GB" dirty="0" err="1">
                <a:highlight>
                  <a:srgbClr val="00FFFF"/>
                </a:highlight>
              </a:rPr>
              <a:t>erreurs</a:t>
            </a:r>
            <a:r>
              <a:rPr lang="en-GB" dirty="0">
                <a:highlight>
                  <a:srgbClr val="00FFFF"/>
                </a:highlight>
              </a:rPr>
              <a:t> de type au moment de la compilation, </a:t>
            </a:r>
            <a:r>
              <a:rPr lang="en-GB" dirty="0" err="1">
                <a:highlight>
                  <a:srgbClr val="00FFFF"/>
                </a:highlight>
              </a:rPr>
              <a:t>rendant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notre</a:t>
            </a:r>
            <a:r>
              <a:rPr lang="en-GB" dirty="0">
                <a:highlight>
                  <a:srgbClr val="00FFFF"/>
                </a:highlight>
              </a:rPr>
              <a:t> code plus </a:t>
            </a:r>
            <a:r>
              <a:rPr lang="en-GB" dirty="0" err="1">
                <a:highlight>
                  <a:srgbClr val="00FFFF"/>
                </a:highlight>
              </a:rPr>
              <a:t>robuste</a:t>
            </a:r>
            <a:r>
              <a:rPr lang="en-GB" dirty="0">
                <a:highlight>
                  <a:srgbClr val="00FFFF"/>
                </a:highlight>
              </a:rPr>
              <a:t> et plus facile à </a:t>
            </a:r>
            <a:r>
              <a:rPr lang="en-GB" dirty="0" err="1">
                <a:highlight>
                  <a:srgbClr val="00FFFF"/>
                </a:highlight>
              </a:rPr>
              <a:t>maintenir</a:t>
            </a:r>
            <a:r>
              <a:rPr lang="en-GB" dirty="0">
                <a:highlight>
                  <a:srgbClr val="00FFFF"/>
                </a:highligh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FF"/>
                </a:highlight>
              </a:rPr>
              <a:t>TypeScript nous aide à </a:t>
            </a:r>
            <a:r>
              <a:rPr lang="en-GB" dirty="0" err="1">
                <a:highlight>
                  <a:srgbClr val="00FFFF"/>
                </a:highlight>
              </a:rPr>
              <a:t>écrire</a:t>
            </a:r>
            <a:r>
              <a:rPr lang="en-GB" dirty="0">
                <a:highlight>
                  <a:srgbClr val="00FFFF"/>
                </a:highlight>
              </a:rPr>
              <a:t> du code plus propre et plus </a:t>
            </a:r>
            <a:r>
              <a:rPr lang="en-GB" dirty="0" err="1">
                <a:highlight>
                  <a:srgbClr val="00FFFF"/>
                </a:highlight>
              </a:rPr>
              <a:t>prévisible</a:t>
            </a:r>
            <a:r>
              <a:rPr lang="en-GB" dirty="0">
                <a:highlight>
                  <a:srgbClr val="00FFFF"/>
                </a:highlight>
              </a:rPr>
              <a:t>, </a:t>
            </a:r>
            <a:r>
              <a:rPr lang="en-GB" dirty="0" err="1">
                <a:highlight>
                  <a:srgbClr val="00FFFF"/>
                </a:highlight>
              </a:rPr>
              <a:t>améliorant</a:t>
            </a:r>
            <a:r>
              <a:rPr lang="en-GB" dirty="0">
                <a:highlight>
                  <a:srgbClr val="00FFFF"/>
                </a:highlight>
              </a:rPr>
              <a:t> </a:t>
            </a:r>
            <a:r>
              <a:rPr lang="en-GB" dirty="0" err="1">
                <a:highlight>
                  <a:srgbClr val="00FFFF"/>
                </a:highlight>
              </a:rPr>
              <a:t>ainsi</a:t>
            </a:r>
            <a:r>
              <a:rPr lang="en-GB" dirty="0">
                <a:highlight>
                  <a:srgbClr val="00FFFF"/>
                </a:highlight>
              </a:rPr>
              <a:t> la </a:t>
            </a:r>
            <a:r>
              <a:rPr lang="en-GB" dirty="0" err="1">
                <a:highlight>
                  <a:srgbClr val="00FFFF"/>
                </a:highlight>
              </a:rPr>
              <a:t>qualité</a:t>
            </a:r>
            <a:r>
              <a:rPr lang="en-GB" dirty="0">
                <a:highlight>
                  <a:srgbClr val="00FFFF"/>
                </a:highlight>
              </a:rPr>
              <a:t> de </a:t>
            </a:r>
            <a:r>
              <a:rPr lang="en-GB" dirty="0" err="1">
                <a:highlight>
                  <a:srgbClr val="00FFFF"/>
                </a:highlight>
              </a:rPr>
              <a:t>notre</a:t>
            </a:r>
            <a:r>
              <a:rPr lang="en-GB" dirty="0">
                <a:highlight>
                  <a:srgbClr val="00FFFF"/>
                </a:highlight>
              </a:rPr>
              <a:t> application.</a:t>
            </a:r>
          </a:p>
          <a:p>
            <a:endParaRPr lang="en-FR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960815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1681</Words>
  <Application>Microsoft Macintosh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Inter</vt:lpstr>
      <vt:lpstr>Apple Braille</vt:lpstr>
      <vt:lpstr>Arial</vt:lpstr>
      <vt:lpstr>Modern Love</vt:lpstr>
      <vt:lpstr>The Hand</vt:lpstr>
      <vt:lpstr>SketchyVTI</vt:lpstr>
      <vt:lpstr>Faites passer une librairie jQuery vers React</vt:lpstr>
      <vt:lpstr>Ce que vous allez apprendre</vt:lpstr>
      <vt:lpstr>PowerPoint Presentation</vt:lpstr>
      <vt:lpstr>  3 Composants Clés   NewEmployee, Table, Modal</vt:lpstr>
      <vt:lpstr>PowerPoint Presentation</vt:lpstr>
      <vt:lpstr>  3 Composants Clés   NewEmployee, Table, Modal</vt:lpstr>
      <vt:lpstr>Processus de Conversion et Améliorations Redux, Hook, Typescript</vt:lpstr>
      <vt:lpstr>PowerPoint Presentation</vt:lpstr>
      <vt:lpstr>PowerPoint Presentation</vt:lpstr>
      <vt:lpstr>comparaison des performances pour la version jQuery vs React de HRnet</vt:lpstr>
      <vt:lpstr>comparaison des performances pour la version jQuery vs React de HRnet</vt:lpstr>
      <vt:lpstr>conclusion,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Hye-jin CHO</dc:creator>
  <cp:lastModifiedBy>Hye-jin CHO</cp:lastModifiedBy>
  <cp:revision>73</cp:revision>
  <dcterms:created xsi:type="dcterms:W3CDTF">2025-01-11T13:08:38Z</dcterms:created>
  <dcterms:modified xsi:type="dcterms:W3CDTF">2025-01-14T14:51:16Z</dcterms:modified>
</cp:coreProperties>
</file>