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2" r:id="rId1"/>
  </p:sldMasterIdLst>
  <p:notesMasterIdLst>
    <p:notesMasterId r:id="rId10"/>
  </p:notesMasterIdLst>
  <p:sldIdLst>
    <p:sldId id="273" r:id="rId2"/>
    <p:sldId id="278" r:id="rId3"/>
    <p:sldId id="285" r:id="rId4"/>
    <p:sldId id="281" r:id="rId5"/>
    <p:sldId id="286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278"/>
            <p14:sldId id="285"/>
            <p14:sldId id="281"/>
            <p14:sldId id="286"/>
            <p14:sldId id="282"/>
            <p14:sldId id="283"/>
            <p14:sldId id="284"/>
          </p14:sldIdLst>
        </p14:section>
        <p14:section name="Commands, Comments, Teamwork, Selection Pane, Sign In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D462F"/>
    <a:srgbClr val="FFA2FF"/>
    <a:srgbClr val="EBEBEB"/>
    <a:srgbClr val="F8F8F8"/>
    <a:srgbClr val="D24726"/>
    <a:srgbClr val="D2B4A6"/>
    <a:srgbClr val="734F29"/>
    <a:srgbClr val="AEB785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274" autoAdjust="0"/>
  </p:normalViewPr>
  <p:slideViewPr>
    <p:cSldViewPr snapToGrid="0">
      <p:cViewPr varScale="1">
        <p:scale>
          <a:sx n="98" d="100"/>
          <a:sy n="98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A2C39-B641-47AB-A9B6-75F39B95AFB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612E67-3B39-42D4-B116-F80F3377A940}">
      <dgm:prSet/>
      <dgm:spPr/>
      <dgm:t>
        <a:bodyPr/>
        <a:lstStyle/>
        <a:p>
          <a:r>
            <a:rPr lang="en-US" b="1"/>
            <a:t>Acteurs</a:t>
          </a:r>
          <a:endParaRPr lang="en-US"/>
        </a:p>
      </dgm:t>
    </dgm:pt>
    <dgm:pt modelId="{C6129CF8-1C05-4239-812B-B99CD8B621C0}" type="parTrans" cxnId="{44F8988B-B010-4AC7-9D02-4DFFBAEE19CB}">
      <dgm:prSet/>
      <dgm:spPr/>
      <dgm:t>
        <a:bodyPr/>
        <a:lstStyle/>
        <a:p>
          <a:endParaRPr lang="en-US"/>
        </a:p>
      </dgm:t>
    </dgm:pt>
    <dgm:pt modelId="{ED2427BE-292B-4CFC-AEA1-8831B8CC9B02}" type="sibTrans" cxnId="{44F8988B-B010-4AC7-9D02-4DFFBAEE19CB}">
      <dgm:prSet/>
      <dgm:spPr/>
      <dgm:t>
        <a:bodyPr/>
        <a:lstStyle/>
        <a:p>
          <a:endParaRPr lang="en-US"/>
        </a:p>
      </dgm:t>
    </dgm:pt>
    <dgm:pt modelId="{85950F1A-5004-4FE5-8E2D-36CC73F6DF17}">
      <dgm:prSet/>
      <dgm:spPr/>
      <dgm:t>
        <a:bodyPr/>
        <a:lstStyle/>
        <a:p>
          <a:r>
            <a:rPr lang="en-US" b="1"/>
            <a:t>Élève:</a:t>
          </a:r>
          <a:r>
            <a:rPr lang="en-US"/>
            <a:t> Un élève inscrit sur le site Learn@Home et qui reçoit du soutien scolaire d'un bénévole.</a:t>
          </a:r>
        </a:p>
      </dgm:t>
    </dgm:pt>
    <dgm:pt modelId="{5B854CEC-D6D8-47B2-8464-B7BFA2D4480E}" type="parTrans" cxnId="{F7866E22-3C32-4EF6-B024-B8E2A4F0F0B0}">
      <dgm:prSet/>
      <dgm:spPr/>
      <dgm:t>
        <a:bodyPr/>
        <a:lstStyle/>
        <a:p>
          <a:endParaRPr lang="en-US"/>
        </a:p>
      </dgm:t>
    </dgm:pt>
    <dgm:pt modelId="{CD33DF8A-3E6B-4AB7-B0A6-77F851332EB9}" type="sibTrans" cxnId="{F7866E22-3C32-4EF6-B024-B8E2A4F0F0B0}">
      <dgm:prSet/>
      <dgm:spPr/>
      <dgm:t>
        <a:bodyPr/>
        <a:lstStyle/>
        <a:p>
          <a:endParaRPr lang="en-US"/>
        </a:p>
      </dgm:t>
    </dgm:pt>
    <dgm:pt modelId="{6B7073D9-B504-4144-8877-9A310B0A82AC}">
      <dgm:prSet/>
      <dgm:spPr/>
      <dgm:t>
        <a:bodyPr/>
        <a:lstStyle/>
        <a:p>
          <a:r>
            <a:rPr lang="en-US" b="1"/>
            <a:t>Bénévole:</a:t>
          </a:r>
          <a:r>
            <a:rPr lang="en-US"/>
            <a:t> Un bénévole inscrit sur le site Learn@Home et qui fournit un soutien scolaire à un élève.</a:t>
          </a:r>
        </a:p>
      </dgm:t>
    </dgm:pt>
    <dgm:pt modelId="{CAFB8E23-965C-4511-AA70-16F5AD229909}" type="parTrans" cxnId="{816F3A00-1324-430A-95C7-1AD37E1B760E}">
      <dgm:prSet/>
      <dgm:spPr/>
      <dgm:t>
        <a:bodyPr/>
        <a:lstStyle/>
        <a:p>
          <a:endParaRPr lang="en-US"/>
        </a:p>
      </dgm:t>
    </dgm:pt>
    <dgm:pt modelId="{FAD8A713-FE6E-4D0E-A40C-644C1BA3A915}" type="sibTrans" cxnId="{816F3A00-1324-430A-95C7-1AD37E1B760E}">
      <dgm:prSet/>
      <dgm:spPr/>
      <dgm:t>
        <a:bodyPr/>
        <a:lstStyle/>
        <a:p>
          <a:endParaRPr lang="en-US"/>
        </a:p>
      </dgm:t>
    </dgm:pt>
    <dgm:pt modelId="{B0BF8B5B-1E7F-4A57-A7C7-672C277D9311}">
      <dgm:prSet/>
      <dgm:spPr/>
      <dgm:t>
        <a:bodyPr/>
        <a:lstStyle/>
        <a:p>
          <a:r>
            <a:rPr lang="en-US" b="1"/>
            <a:t>Administrateur:</a:t>
          </a:r>
          <a:r>
            <a:rPr lang="en-US"/>
            <a:t> Un utilisateur ayant des droits d'administration sur le système, permettant de gérer les utilisateurs, les comptes et les paramètres du site web.</a:t>
          </a:r>
        </a:p>
      </dgm:t>
    </dgm:pt>
    <dgm:pt modelId="{AAE383A5-99AE-4202-A3DF-C8E072D24709}" type="parTrans" cxnId="{D91FA37E-F9C0-4949-BB98-6BA0B9756C39}">
      <dgm:prSet/>
      <dgm:spPr/>
      <dgm:t>
        <a:bodyPr/>
        <a:lstStyle/>
        <a:p>
          <a:endParaRPr lang="en-US"/>
        </a:p>
      </dgm:t>
    </dgm:pt>
    <dgm:pt modelId="{E795F6B0-3CDD-4D62-A6C6-E3C7AE9315A4}" type="sibTrans" cxnId="{D91FA37E-F9C0-4949-BB98-6BA0B9756C39}">
      <dgm:prSet/>
      <dgm:spPr/>
      <dgm:t>
        <a:bodyPr/>
        <a:lstStyle/>
        <a:p>
          <a:endParaRPr lang="en-US"/>
        </a:p>
      </dgm:t>
    </dgm:pt>
    <dgm:pt modelId="{357416A5-D9CA-2A4F-BBAE-4BF3584A51B9}" type="pres">
      <dgm:prSet presAssocID="{39EA2C39-B641-47AB-A9B6-75F39B95AFB5}" presName="diagram" presStyleCnt="0">
        <dgm:presLayoutVars>
          <dgm:dir/>
          <dgm:resizeHandles val="exact"/>
        </dgm:presLayoutVars>
      </dgm:prSet>
      <dgm:spPr/>
    </dgm:pt>
    <dgm:pt modelId="{CB54CF29-C8D8-E54C-9C8A-BBC17611D04E}" type="pres">
      <dgm:prSet presAssocID="{D0612E67-3B39-42D4-B116-F80F3377A940}" presName="arrow" presStyleLbl="node1" presStyleIdx="0" presStyleCnt="4">
        <dgm:presLayoutVars>
          <dgm:bulletEnabled val="1"/>
        </dgm:presLayoutVars>
      </dgm:prSet>
      <dgm:spPr/>
    </dgm:pt>
    <dgm:pt modelId="{69BDC0F9-B318-F745-A279-CF1479B6CB99}" type="pres">
      <dgm:prSet presAssocID="{85950F1A-5004-4FE5-8E2D-36CC73F6DF17}" presName="arrow" presStyleLbl="node1" presStyleIdx="1" presStyleCnt="4">
        <dgm:presLayoutVars>
          <dgm:bulletEnabled val="1"/>
        </dgm:presLayoutVars>
      </dgm:prSet>
      <dgm:spPr/>
    </dgm:pt>
    <dgm:pt modelId="{7DBEC434-F75E-0E49-8F22-2B3969567615}" type="pres">
      <dgm:prSet presAssocID="{6B7073D9-B504-4144-8877-9A310B0A82AC}" presName="arrow" presStyleLbl="node1" presStyleIdx="2" presStyleCnt="4">
        <dgm:presLayoutVars>
          <dgm:bulletEnabled val="1"/>
        </dgm:presLayoutVars>
      </dgm:prSet>
      <dgm:spPr/>
    </dgm:pt>
    <dgm:pt modelId="{E690A28F-A53E-E34F-8E14-05A8BD35942D}" type="pres">
      <dgm:prSet presAssocID="{B0BF8B5B-1E7F-4A57-A7C7-672C277D9311}" presName="arrow" presStyleLbl="node1" presStyleIdx="3" presStyleCnt="4">
        <dgm:presLayoutVars>
          <dgm:bulletEnabled val="1"/>
        </dgm:presLayoutVars>
      </dgm:prSet>
      <dgm:spPr/>
    </dgm:pt>
  </dgm:ptLst>
  <dgm:cxnLst>
    <dgm:cxn modelId="{816F3A00-1324-430A-95C7-1AD37E1B760E}" srcId="{39EA2C39-B641-47AB-A9B6-75F39B95AFB5}" destId="{6B7073D9-B504-4144-8877-9A310B0A82AC}" srcOrd="2" destOrd="0" parTransId="{CAFB8E23-965C-4511-AA70-16F5AD229909}" sibTransId="{FAD8A713-FE6E-4D0E-A40C-644C1BA3A915}"/>
    <dgm:cxn modelId="{F7866E22-3C32-4EF6-B024-B8E2A4F0F0B0}" srcId="{39EA2C39-B641-47AB-A9B6-75F39B95AFB5}" destId="{85950F1A-5004-4FE5-8E2D-36CC73F6DF17}" srcOrd="1" destOrd="0" parTransId="{5B854CEC-D6D8-47B2-8464-B7BFA2D4480E}" sibTransId="{CD33DF8A-3E6B-4AB7-B0A6-77F851332EB9}"/>
    <dgm:cxn modelId="{1A410A5E-4A17-804B-ACB3-7D1BA6F4CFFD}" type="presOf" srcId="{B0BF8B5B-1E7F-4A57-A7C7-672C277D9311}" destId="{E690A28F-A53E-E34F-8E14-05A8BD35942D}" srcOrd="0" destOrd="0" presId="urn:microsoft.com/office/officeart/2005/8/layout/arrow5"/>
    <dgm:cxn modelId="{75272A63-A1C9-3541-8BF9-EB400D9CA81B}" type="presOf" srcId="{85950F1A-5004-4FE5-8E2D-36CC73F6DF17}" destId="{69BDC0F9-B318-F745-A279-CF1479B6CB99}" srcOrd="0" destOrd="0" presId="urn:microsoft.com/office/officeart/2005/8/layout/arrow5"/>
    <dgm:cxn modelId="{D91FA37E-F9C0-4949-BB98-6BA0B9756C39}" srcId="{39EA2C39-B641-47AB-A9B6-75F39B95AFB5}" destId="{B0BF8B5B-1E7F-4A57-A7C7-672C277D9311}" srcOrd="3" destOrd="0" parTransId="{AAE383A5-99AE-4202-A3DF-C8E072D24709}" sibTransId="{E795F6B0-3CDD-4D62-A6C6-E3C7AE9315A4}"/>
    <dgm:cxn modelId="{44F8988B-B010-4AC7-9D02-4DFFBAEE19CB}" srcId="{39EA2C39-B641-47AB-A9B6-75F39B95AFB5}" destId="{D0612E67-3B39-42D4-B116-F80F3377A940}" srcOrd="0" destOrd="0" parTransId="{C6129CF8-1C05-4239-812B-B99CD8B621C0}" sibTransId="{ED2427BE-292B-4CFC-AEA1-8831B8CC9B02}"/>
    <dgm:cxn modelId="{4A4807A4-803D-B44B-8100-4CD9BF4733B5}" type="presOf" srcId="{6B7073D9-B504-4144-8877-9A310B0A82AC}" destId="{7DBEC434-F75E-0E49-8F22-2B3969567615}" srcOrd="0" destOrd="0" presId="urn:microsoft.com/office/officeart/2005/8/layout/arrow5"/>
    <dgm:cxn modelId="{2E874AF2-5B65-BA40-AB77-E1D0CF48AFC5}" type="presOf" srcId="{39EA2C39-B641-47AB-A9B6-75F39B95AFB5}" destId="{357416A5-D9CA-2A4F-BBAE-4BF3584A51B9}" srcOrd="0" destOrd="0" presId="urn:microsoft.com/office/officeart/2005/8/layout/arrow5"/>
    <dgm:cxn modelId="{FFD847F6-1303-6344-94D4-3C8DEECCD03A}" type="presOf" srcId="{D0612E67-3B39-42D4-B116-F80F3377A940}" destId="{CB54CF29-C8D8-E54C-9C8A-BBC17611D04E}" srcOrd="0" destOrd="0" presId="urn:microsoft.com/office/officeart/2005/8/layout/arrow5"/>
    <dgm:cxn modelId="{1E440889-4C25-8645-ACFB-A470D0CC072C}" type="presParOf" srcId="{357416A5-D9CA-2A4F-BBAE-4BF3584A51B9}" destId="{CB54CF29-C8D8-E54C-9C8A-BBC17611D04E}" srcOrd="0" destOrd="0" presId="urn:microsoft.com/office/officeart/2005/8/layout/arrow5"/>
    <dgm:cxn modelId="{8F32EA89-EAA9-B147-AFA0-A94FE9BDB0C3}" type="presParOf" srcId="{357416A5-D9CA-2A4F-BBAE-4BF3584A51B9}" destId="{69BDC0F9-B318-F745-A279-CF1479B6CB99}" srcOrd="1" destOrd="0" presId="urn:microsoft.com/office/officeart/2005/8/layout/arrow5"/>
    <dgm:cxn modelId="{848E271D-2245-0D4F-99A0-C0E69428AEE9}" type="presParOf" srcId="{357416A5-D9CA-2A4F-BBAE-4BF3584A51B9}" destId="{7DBEC434-F75E-0E49-8F22-2B3969567615}" srcOrd="2" destOrd="0" presId="urn:microsoft.com/office/officeart/2005/8/layout/arrow5"/>
    <dgm:cxn modelId="{1A819DCB-4071-524F-AC04-E009A260A5E6}" type="presParOf" srcId="{357416A5-D9CA-2A4F-BBAE-4BF3584A51B9}" destId="{E690A28F-A53E-E34F-8E14-05A8BD35942D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4CF29-C8D8-E54C-9C8A-BBC17611D04E}">
      <dsp:nvSpPr>
        <dsp:cNvPr id="0" name=""/>
        <dsp:cNvSpPr/>
      </dsp:nvSpPr>
      <dsp:spPr>
        <a:xfrm>
          <a:off x="2190120" y="107"/>
          <a:ext cx="2177312" cy="21773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Acteurs</a:t>
          </a:r>
          <a:endParaRPr lang="en-US" sz="1000" kern="1200"/>
        </a:p>
      </dsp:txBody>
      <dsp:txXfrm>
        <a:off x="2734448" y="107"/>
        <a:ext cx="1088656" cy="1796282"/>
      </dsp:txXfrm>
    </dsp:sp>
    <dsp:sp modelId="{69BDC0F9-B318-F745-A279-CF1479B6CB99}">
      <dsp:nvSpPr>
        <dsp:cNvPr id="0" name=""/>
        <dsp:cNvSpPr/>
      </dsp:nvSpPr>
      <dsp:spPr>
        <a:xfrm rot="5400000">
          <a:off x="3830609" y="1640596"/>
          <a:ext cx="2177312" cy="21773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Élève:</a:t>
          </a:r>
          <a:r>
            <a:rPr lang="en-US" sz="1000" kern="1200"/>
            <a:t> Un élève inscrit sur le site Learn@Home et qui reçoit du soutien scolaire d'un bénévole.</a:t>
          </a:r>
        </a:p>
      </dsp:txBody>
      <dsp:txXfrm rot="-5400000">
        <a:off x="4211639" y="2184924"/>
        <a:ext cx="1796282" cy="1088656"/>
      </dsp:txXfrm>
    </dsp:sp>
    <dsp:sp modelId="{7DBEC434-F75E-0E49-8F22-2B3969567615}">
      <dsp:nvSpPr>
        <dsp:cNvPr id="0" name=""/>
        <dsp:cNvSpPr/>
      </dsp:nvSpPr>
      <dsp:spPr>
        <a:xfrm rot="10800000">
          <a:off x="2190120" y="3281085"/>
          <a:ext cx="2177312" cy="21773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Bénévole:</a:t>
          </a:r>
          <a:r>
            <a:rPr lang="en-US" sz="1000" kern="1200"/>
            <a:t> Un bénévole inscrit sur le site Learn@Home et qui fournit un soutien scolaire à un élève.</a:t>
          </a:r>
        </a:p>
      </dsp:txBody>
      <dsp:txXfrm rot="10800000">
        <a:off x="2734448" y="3662115"/>
        <a:ext cx="1088656" cy="1796282"/>
      </dsp:txXfrm>
    </dsp:sp>
    <dsp:sp modelId="{E690A28F-A53E-E34F-8E14-05A8BD35942D}">
      <dsp:nvSpPr>
        <dsp:cNvPr id="0" name=""/>
        <dsp:cNvSpPr/>
      </dsp:nvSpPr>
      <dsp:spPr>
        <a:xfrm rot="16200000">
          <a:off x="549631" y="1640596"/>
          <a:ext cx="2177312" cy="21773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Administrateur:</a:t>
          </a:r>
          <a:r>
            <a:rPr lang="en-US" sz="1000" kern="1200"/>
            <a:t> Un utilisateur ayant des droits d'administration sur le système, permettant de gérer les utilisateurs, les comptes et les paramètres du site web.</a:t>
          </a:r>
        </a:p>
      </dsp:txBody>
      <dsp:txXfrm rot="5400000">
        <a:off x="549631" y="2184924"/>
        <a:ext cx="1796282" cy="1088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Open Classrooms: Hye-Jin Cho-Drugeon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1684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Open Classrooms: Hye-Jin Cho-Drugeon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Open Classrooms: Hye-Jin Cho-Drugeon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  <p:sp>
          <p:nvSpPr>
            <p:cNvPr id="85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92663" y="1933641"/>
            <a:ext cx="7661206" cy="3084049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r>
              <a:rPr lang="en-GB" sz="5400" kern="12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user stories</a:t>
            </a:r>
            <a:br>
              <a:rPr lang="en-US" sz="2400" kern="1200" dirty="0">
                <a:solidFill>
                  <a:srgbClr val="555555"/>
                </a:solidFill>
                <a:highlight>
                  <a:srgbClr val="00FF00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200" b="0" i="0" kern="1200" cap="none" spc="-150" dirty="0">
                <a:effectLst/>
                <a:highlight>
                  <a:srgbClr val="DD462F"/>
                </a:highlight>
                <a:latin typeface="+mj-lt"/>
                <a:ea typeface="+mj-ea"/>
                <a:cs typeface="+mj-cs"/>
              </a:rPr>
            </a:br>
            <a:b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</a:br>
            <a:r>
              <a:rPr lang="en-US" sz="2200" b="0" i="0" kern="1200" cap="none" spc="-150" dirty="0" err="1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Donnez</a:t>
            </a:r>
            <a: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 à </a:t>
            </a:r>
            <a:r>
              <a:rPr lang="en-US" sz="2200" b="0" i="0" kern="1200" cap="none" spc="-150" dirty="0" err="1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chaque</a:t>
            </a:r>
            <a: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 enfant </a:t>
            </a:r>
            <a:b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</a:br>
            <a: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les </a:t>
            </a:r>
            <a:r>
              <a:rPr lang="en-US" sz="2200" b="0" i="0" kern="1200" cap="none" spc="-150" dirty="0" err="1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moyens</a:t>
            </a:r>
            <a: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 de </a:t>
            </a:r>
            <a:r>
              <a:rPr lang="en-US" sz="2200" b="0" i="0" kern="1200" cap="none" spc="-150" dirty="0" err="1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réussir</a:t>
            </a:r>
            <a: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 son </a:t>
            </a:r>
            <a:r>
              <a:rPr lang="en-US" sz="2200" b="0" i="0" kern="1200" cap="none" spc="-150" dirty="0" err="1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éducation</a:t>
            </a:r>
            <a: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 </a:t>
            </a:r>
            <a:b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</a:br>
            <a: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avec </a:t>
            </a:r>
            <a:r>
              <a:rPr lang="en-US" sz="2200" b="0" i="0" kern="1200" cap="none" spc="-150" dirty="0" err="1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Learn@Home</a:t>
            </a:r>
            <a:r>
              <a:rPr lang="en-US" sz="2200" b="0" i="0" kern="1200" cap="none" spc="-150" dirty="0">
                <a:effectLst/>
                <a:highlight>
                  <a:srgbClr val="EFD5A2"/>
                </a:highlight>
                <a:latin typeface="+mj-lt"/>
                <a:ea typeface="+mj-ea"/>
                <a:cs typeface="+mj-cs"/>
              </a:rPr>
              <a:t>: </a:t>
            </a:r>
            <a:br>
              <a:rPr lang="en-US" sz="2200" b="0" i="0" kern="1200" cap="none" spc="-150" dirty="0">
                <a:effectLst/>
                <a:latin typeface="+mj-lt"/>
                <a:ea typeface="+mj-ea"/>
                <a:cs typeface="+mj-cs"/>
              </a:rPr>
            </a:br>
            <a:br>
              <a:rPr lang="en-US" sz="2200" b="0" i="0" kern="1200" cap="none" spc="-150" dirty="0">
                <a:effectLst/>
                <a:latin typeface="+mj-lt"/>
                <a:ea typeface="+mj-ea"/>
                <a:cs typeface="+mj-cs"/>
              </a:rPr>
            </a:br>
            <a:r>
              <a:rPr lang="en-US" sz="2200" b="0" i="0" kern="1200" cap="none" spc="-150" dirty="0" err="1">
                <a:effectLst/>
                <a:highlight>
                  <a:srgbClr val="00FF00"/>
                </a:highlight>
                <a:latin typeface="+mj-lt"/>
                <a:ea typeface="+mj-ea"/>
                <a:cs typeface="+mj-cs"/>
              </a:rPr>
              <a:t>Tutorat</a:t>
            </a:r>
            <a:r>
              <a:rPr lang="en-US" sz="2200" b="0" i="0" kern="1200" cap="none" spc="-150" dirty="0">
                <a:effectLst/>
                <a:highlight>
                  <a:srgbClr val="00FF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200" b="0" i="0" kern="1200" cap="none" spc="-150" dirty="0" err="1">
                <a:effectLst/>
                <a:highlight>
                  <a:srgbClr val="00FF00"/>
                </a:highlight>
                <a:latin typeface="+mj-lt"/>
                <a:ea typeface="+mj-ea"/>
                <a:cs typeface="+mj-cs"/>
              </a:rPr>
              <a:t>en</a:t>
            </a:r>
            <a:r>
              <a:rPr lang="en-US" sz="2200" b="0" i="0" kern="1200" cap="none" spc="-150" dirty="0">
                <a:effectLst/>
                <a:highlight>
                  <a:srgbClr val="00FF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200" b="0" i="0" kern="1200" cap="none" spc="-150" dirty="0" err="1">
                <a:effectLst/>
                <a:highlight>
                  <a:srgbClr val="00FF00"/>
                </a:highlight>
                <a:latin typeface="+mj-lt"/>
                <a:ea typeface="+mj-ea"/>
                <a:cs typeface="+mj-cs"/>
              </a:rPr>
              <a:t>ligne</a:t>
            </a:r>
            <a:r>
              <a:rPr lang="en-US" sz="2200" b="0" i="0" kern="1200" cap="none" spc="-150" dirty="0">
                <a:effectLst/>
                <a:highlight>
                  <a:srgbClr val="00FF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200" b="0" i="0" kern="1200" cap="none" spc="-150" dirty="0" err="1">
                <a:effectLst/>
                <a:highlight>
                  <a:srgbClr val="00FF00"/>
                </a:highlight>
                <a:latin typeface="+mj-lt"/>
                <a:ea typeface="+mj-ea"/>
                <a:cs typeface="+mj-cs"/>
              </a:rPr>
              <a:t>gratuit</a:t>
            </a:r>
            <a:r>
              <a:rPr lang="en-US" sz="2200" b="0" i="0" kern="1200" cap="none" spc="-150" dirty="0">
                <a:effectLst/>
                <a:highlight>
                  <a:srgbClr val="00FF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200" b="0" i="0" kern="1200" cap="none" spc="-150" dirty="0">
                <a:effectLst/>
                <a:highlight>
                  <a:srgbClr val="00FFFF"/>
                </a:highlight>
                <a:latin typeface="+mj-lt"/>
                <a:ea typeface="+mj-ea"/>
                <a:cs typeface="+mj-cs"/>
              </a:rPr>
              <a:t>pour les </a:t>
            </a:r>
            <a:r>
              <a:rPr lang="en-US" sz="2200" b="0" i="0" kern="1200" cap="none" spc="-150" dirty="0" err="1">
                <a:effectLst/>
                <a:highlight>
                  <a:srgbClr val="00FFFF"/>
                </a:highlight>
                <a:latin typeface="+mj-lt"/>
                <a:ea typeface="+mj-ea"/>
                <a:cs typeface="+mj-cs"/>
              </a:rPr>
              <a:t>élèves</a:t>
            </a:r>
            <a:r>
              <a:rPr lang="en-US" sz="2200" b="0" i="0" kern="1200" cap="none" spc="-150" dirty="0">
                <a:effectLst/>
                <a:highlight>
                  <a:srgbClr val="00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200" b="0" i="0" kern="1200" cap="none" spc="-150" dirty="0" err="1">
                <a:effectLst/>
                <a:highlight>
                  <a:srgbClr val="00FFFF"/>
                </a:highlight>
                <a:latin typeface="+mj-lt"/>
                <a:ea typeface="+mj-ea"/>
                <a:cs typeface="+mj-cs"/>
              </a:rPr>
              <a:t>en</a:t>
            </a:r>
            <a:r>
              <a:rPr lang="en-US" sz="2200" b="0" i="0" kern="1200" cap="none" spc="-150" dirty="0">
                <a:effectLst/>
                <a:highlight>
                  <a:srgbClr val="00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200" b="0" i="0" kern="1200" cap="none" spc="-150" dirty="0" err="1">
                <a:effectLst/>
                <a:highlight>
                  <a:srgbClr val="00FFFF"/>
                </a:highlight>
                <a:latin typeface="+mj-lt"/>
                <a:ea typeface="+mj-ea"/>
                <a:cs typeface="+mj-cs"/>
              </a:rPr>
              <a:t>difficulté</a:t>
            </a:r>
            <a:r>
              <a:rPr lang="en-US" sz="2200" b="0" i="0" kern="1200" cap="none" spc="-150" dirty="0">
                <a:effectLst/>
                <a:highlight>
                  <a:srgbClr val="00FFFF"/>
                </a:highlight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ubtitle 2"/>
          <p:cNvSpPr>
            <a:spLocks/>
          </p:cNvSpPr>
          <p:nvPr/>
        </p:nvSpPr>
        <p:spPr>
          <a:xfrm>
            <a:off x="941579" y="4748822"/>
            <a:ext cx="10580992" cy="17733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54529">
              <a:lnSpc>
                <a:spcPct val="90000"/>
              </a:lnSpc>
              <a:spcAft>
                <a:spcPts val="630"/>
              </a:spcAft>
            </a:pPr>
            <a:endParaRPr lang="en-US" sz="525" kern="1200" dirty="0">
              <a:solidFill>
                <a:srgbClr val="555555"/>
              </a:solidFill>
              <a:highlight>
                <a:srgbClr val="00FF00"/>
              </a:highligh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r" defTabSz="254529">
              <a:lnSpc>
                <a:spcPct val="90000"/>
              </a:lnSpc>
              <a:spcAft>
                <a:spcPts val="630"/>
              </a:spcAft>
            </a:pPr>
            <a:r>
              <a:rPr lang="en-US" sz="1600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</a:t>
            </a:r>
            <a:r>
              <a:rPr lang="en-US" sz="16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1600" kern="1200" dirty="0">
                <a:solidFill>
                  <a:srgbClr val="555555"/>
                </a:solidFill>
                <a:latin typeface="Zapfino" panose="03030300040707070C03" pitchFamily="66" charset="77"/>
                <a:ea typeface="+mn-ea"/>
                <a:cs typeface="Arial" panose="020B0604020202020204" pitchFamily="34" charset="0"/>
              </a:rPr>
              <a:t>Hye-Jin Cho-</a:t>
            </a:r>
            <a:r>
              <a:rPr lang="en-US" sz="1600" kern="1200" dirty="0" err="1">
                <a:solidFill>
                  <a:srgbClr val="555555"/>
                </a:solidFill>
                <a:latin typeface="Zapfino" panose="03030300040707070C03" pitchFamily="66" charset="77"/>
                <a:ea typeface="+mn-ea"/>
                <a:cs typeface="Arial" panose="020B0604020202020204" pitchFamily="34" charset="0"/>
              </a:rPr>
              <a:t>Drugeon</a:t>
            </a:r>
            <a:endParaRPr lang="en-US" sz="1600" kern="1200" dirty="0">
              <a:solidFill>
                <a:srgbClr val="555555"/>
              </a:solidFill>
              <a:latin typeface="Zapfino" panose="03030300040707070C03" pitchFamily="66" charset="77"/>
              <a:ea typeface="+mn-ea"/>
              <a:cs typeface="Arial" panose="020B0604020202020204" pitchFamily="34" charset="0"/>
            </a:endParaRPr>
          </a:p>
          <a:p>
            <a:pPr algn="r" defTabSz="254529">
              <a:lnSpc>
                <a:spcPct val="90000"/>
              </a:lnSpc>
              <a:spcAft>
                <a:spcPts val="630"/>
              </a:spcAft>
            </a:pPr>
            <a:r>
              <a:rPr lang="en-US" sz="1600" kern="120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choh9323@gmail.com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red background with a logo and white text&#10;&#10;Description automatically generated">
            <a:extLst>
              <a:ext uri="{FF2B5EF4-FFF2-40B4-BE49-F238E27FC236}">
                <a16:creationId xmlns:a16="http://schemas.microsoft.com/office/drawing/2014/main" id="{C5ECE162-FC73-B6C5-3771-A55FAF6D1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95" y="755877"/>
            <a:ext cx="1690869" cy="10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2B57-875C-3BBC-68B3-72252644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048073"/>
            <a:ext cx="3498979" cy="2456442"/>
          </a:xfrm>
        </p:spPr>
        <p:txBody>
          <a:bodyPr>
            <a:normAutofit/>
          </a:bodyPr>
          <a:lstStyle/>
          <a:p>
            <a:r>
              <a:rPr lang="en-F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FR" sz="36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7B61-BC27-4C65-B3CF-2EE5E4F2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05" y="1969317"/>
            <a:ext cx="3888657" cy="435133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F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document présente les diagrammes de cas d'utilisation pour le nouveau site web de Learn@Home, une association qui met en relation des enfants en difficulté scolaire et des bénévoles en ligne. Les diagrammes de cas d'utilisation décrivent les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fonctionnalités du système et les interactions entre les utilisateurs et le système.</a:t>
            </a:r>
            <a:endParaRPr lang="en-FR" sz="18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C1EE90-E794-261F-72B0-777537429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832411"/>
              </p:ext>
            </p:extLst>
          </p:nvPr>
        </p:nvGraphicFramePr>
        <p:xfrm>
          <a:off x="5159829" y="718457"/>
          <a:ext cx="6557554" cy="545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6E07E-D0D0-C989-1C84-9859330D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10DD2-161D-383B-8919-7AA5D177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</p:spTree>
    <p:extLst>
      <p:ext uri="{BB962C8B-B14F-4D97-AF65-F5344CB8AC3E}">
        <p14:creationId xmlns:p14="http://schemas.microsoft.com/office/powerpoint/2010/main" val="57395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6FEB-C64F-EA4E-2CD3-CC74119D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des Matières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4B47-89E4-453D-27BD-8948129A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Une page de connexion </a:t>
            </a:r>
          </a:p>
          <a:p>
            <a:r>
              <a:rPr lang="en-GB" dirty="0"/>
              <a:t>2. Une page tableau de bord </a:t>
            </a:r>
          </a:p>
          <a:p>
            <a:r>
              <a:rPr lang="en-GB" dirty="0"/>
              <a:t>3. Une page interface de chat </a:t>
            </a:r>
          </a:p>
          <a:p>
            <a:r>
              <a:rPr lang="en-GB" dirty="0"/>
              <a:t>4. Une page de </a:t>
            </a:r>
            <a:r>
              <a:rPr lang="en-GB" dirty="0" err="1"/>
              <a:t>calendrier</a:t>
            </a:r>
            <a:r>
              <a:rPr lang="en-GB" dirty="0"/>
              <a:t> </a:t>
            </a:r>
          </a:p>
          <a:p>
            <a:r>
              <a:rPr lang="en-GB" dirty="0"/>
              <a:t>5. Une page de gestion des </a:t>
            </a:r>
            <a:r>
              <a:rPr lang="en-GB" dirty="0" err="1"/>
              <a:t>tâches</a:t>
            </a:r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1438-D341-1C75-584A-6E7AE46A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1893-3526-C055-085E-8F9D2557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</p:spTree>
    <p:extLst>
      <p:ext uri="{BB962C8B-B14F-4D97-AF65-F5344CB8AC3E}">
        <p14:creationId xmlns:p14="http://schemas.microsoft.com/office/powerpoint/2010/main" val="369505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C81E-A481-1FBB-6CE5-18FA6B35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 d'utilisation</a:t>
            </a:r>
            <a:br>
              <a:rPr lang="en-FR" sz="18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FR" sz="18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1. </a:t>
            </a:r>
            <a:r>
              <a:rPr lang="en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Connexion</a:t>
            </a:r>
            <a:br>
              <a:rPr lang="en-FR" sz="18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en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1D35FB-593C-BD25-B8B7-7F885D38D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714940"/>
              </p:ext>
            </p:extLst>
          </p:nvPr>
        </p:nvGraphicFramePr>
        <p:xfrm>
          <a:off x="3930609" y="543133"/>
          <a:ext cx="8147919" cy="5683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554">
                  <a:extLst>
                    <a:ext uri="{9D8B030D-6E8A-4147-A177-3AD203B41FA5}">
                      <a16:colId xmlns:a16="http://schemas.microsoft.com/office/drawing/2014/main" val="4083444858"/>
                    </a:ext>
                  </a:extLst>
                </a:gridCol>
                <a:gridCol w="1137635">
                  <a:extLst>
                    <a:ext uri="{9D8B030D-6E8A-4147-A177-3AD203B41FA5}">
                      <a16:colId xmlns:a16="http://schemas.microsoft.com/office/drawing/2014/main" val="605497385"/>
                    </a:ext>
                  </a:extLst>
                </a:gridCol>
                <a:gridCol w="2048285">
                  <a:extLst>
                    <a:ext uri="{9D8B030D-6E8A-4147-A177-3AD203B41FA5}">
                      <a16:colId xmlns:a16="http://schemas.microsoft.com/office/drawing/2014/main" val="466345854"/>
                    </a:ext>
                  </a:extLst>
                </a:gridCol>
                <a:gridCol w="1759974">
                  <a:extLst>
                    <a:ext uri="{9D8B030D-6E8A-4147-A177-3AD203B41FA5}">
                      <a16:colId xmlns:a16="http://schemas.microsoft.com/office/drawing/2014/main" val="1856187193"/>
                    </a:ext>
                  </a:extLst>
                </a:gridCol>
                <a:gridCol w="2290471">
                  <a:extLst>
                    <a:ext uri="{9D8B030D-6E8A-4147-A177-3AD203B41FA5}">
                      <a16:colId xmlns:a16="http://schemas.microsoft.com/office/drawing/2014/main" val="2486130358"/>
                    </a:ext>
                  </a:extLst>
                </a:gridCol>
              </a:tblGrid>
              <a:tr h="7190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Acteur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Cas d'utilisation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Description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Pré-condition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Post-condition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extLst>
                  <a:ext uri="{0D108BD9-81ED-4DB2-BD59-A6C34878D82A}">
                    <a16:rowId xmlns:a16="http://schemas.microsoft.com/office/drawing/2014/main" val="280833978"/>
                  </a:ext>
                </a:extLst>
              </a:tr>
              <a:tr h="142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Élève, Bénévole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Se connecter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L'utilisateur se connecte à son compte en utilisant son adresse e-mail et son mot de passe.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L'utilisateur n'est pas connecté.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L'utilisateur est connecté et a accès à toutes les pages du site web.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13875" marB="13875" anchor="b"/>
                </a:tc>
                <a:extLst>
                  <a:ext uri="{0D108BD9-81ED-4DB2-BD59-A6C34878D82A}">
                    <a16:rowId xmlns:a16="http://schemas.microsoft.com/office/drawing/2014/main" val="312989381"/>
                  </a:ext>
                </a:extLst>
              </a:tr>
              <a:tr h="142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Élève, Bénévole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Mot de passe oublié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L'utilisateur récupère son mot de passe en saisissant son adresse e-mail.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Le mot de passe de l'utilisateur est oublié.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Le mot de passe de l'utilisateur est réinitialisé et un e-mail lui est envoyé avec son nouveau mot de passe.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13875" marB="13875" anchor="b"/>
                </a:tc>
                <a:extLst>
                  <a:ext uri="{0D108BD9-81ED-4DB2-BD59-A6C34878D82A}">
                    <a16:rowId xmlns:a16="http://schemas.microsoft.com/office/drawing/2014/main" val="1318375154"/>
                  </a:ext>
                </a:extLst>
              </a:tr>
              <a:tr h="16642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Élève, Bénévole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Créer un compte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L'utilisateur crée un nouveau compte en saisissant ses informations personnelles et en choisissant un mot de passe.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L'utilisateur n'a pas de compte.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0813" marR="20813" marT="13875" marB="1387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L'utilisateur a créé un compte et peut se connecter.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13875" marB="13875" anchor="b"/>
                </a:tc>
                <a:extLst>
                  <a:ext uri="{0D108BD9-81ED-4DB2-BD59-A6C34878D82A}">
                    <a16:rowId xmlns:a16="http://schemas.microsoft.com/office/drawing/2014/main" val="324448747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B1A0C-8525-BD97-C078-57059442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9D960-1E50-3500-A5D5-8040C36B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DC7C0-7628-A3F6-8EDA-CEE759120C78}"/>
              </a:ext>
            </a:extLst>
          </p:cNvPr>
          <p:cNvSpPr txBox="1"/>
          <p:nvPr/>
        </p:nvSpPr>
        <p:spPr>
          <a:xfrm>
            <a:off x="375092" y="606062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Cas </a:t>
            </a:r>
            <a:r>
              <a:rPr lang="en-GB" b="1" dirty="0" err="1"/>
              <a:t>d'utilisation</a:t>
            </a:r>
            <a:endParaRPr lang="en-GB" b="1" dirty="0"/>
          </a:p>
          <a:p>
            <a:r>
              <a:rPr lang="en-GB" b="1" dirty="0"/>
              <a:t>1. Connexion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19FA7E-663A-E824-22C9-9C510D20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0" y="1469500"/>
            <a:ext cx="3693639" cy="33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FR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EAB3-9502-5957-4E90-B89EB199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D116-FBC2-1A1E-95D8-08DB419B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Open Classrooms: Hye-Jin Cho-Drugeon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CF0CC-3438-83CF-A930-84FF0EC91287}"/>
              </a:ext>
            </a:extLst>
          </p:cNvPr>
          <p:cNvSpPr txBox="1"/>
          <p:nvPr/>
        </p:nvSpPr>
        <p:spPr>
          <a:xfrm>
            <a:off x="1232223" y="4840539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dirty="0"/>
              <a:t>Cas </a:t>
            </a:r>
            <a:r>
              <a:rPr lang="en-US" b="1" dirty="0" err="1"/>
              <a:t>d'utilisation</a:t>
            </a: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dirty="0"/>
              <a:t>2. Tableau de bord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B333CE-A02A-36D1-90A8-A4068F6EC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684963"/>
              </p:ext>
            </p:extLst>
          </p:nvPr>
        </p:nvGraphicFramePr>
        <p:xfrm>
          <a:off x="689762" y="820224"/>
          <a:ext cx="10914062" cy="28602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0202">
                  <a:extLst>
                    <a:ext uri="{9D8B030D-6E8A-4147-A177-3AD203B41FA5}">
                      <a16:colId xmlns:a16="http://schemas.microsoft.com/office/drawing/2014/main" val="1050648294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629694566"/>
                    </a:ext>
                  </a:extLst>
                </a:gridCol>
                <a:gridCol w="1847819">
                  <a:extLst>
                    <a:ext uri="{9D8B030D-6E8A-4147-A177-3AD203B41FA5}">
                      <a16:colId xmlns:a16="http://schemas.microsoft.com/office/drawing/2014/main" val="3187242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10683065"/>
                    </a:ext>
                  </a:extLst>
                </a:gridCol>
                <a:gridCol w="5516533">
                  <a:extLst>
                    <a:ext uri="{9D8B030D-6E8A-4147-A177-3AD203B41FA5}">
                      <a16:colId xmlns:a16="http://schemas.microsoft.com/office/drawing/2014/main" val="123816976"/>
                    </a:ext>
                  </a:extLst>
                </a:gridCol>
              </a:tblGrid>
              <a:tr h="675000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Acteur</a:t>
                      </a:r>
                    </a:p>
                  </a:txBody>
                  <a:tcPr marL="19196" marR="19196" marT="12797" marB="1279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Cas d'utilisation</a:t>
                      </a:r>
                    </a:p>
                  </a:txBody>
                  <a:tcPr marL="19196" marR="19196" marT="12797" marB="1279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Description</a:t>
                      </a:r>
                    </a:p>
                  </a:txBody>
                  <a:tcPr marL="19196" marR="19196" marT="12797" marB="1279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Pré-condition</a:t>
                      </a:r>
                    </a:p>
                  </a:txBody>
                  <a:tcPr marL="19196" marR="19196" marT="12797" marB="1279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Post-condition</a:t>
                      </a:r>
                    </a:p>
                  </a:txBody>
                  <a:tcPr marL="19196" marR="19196" marT="12797" marB="12797" anchor="b"/>
                </a:tc>
                <a:extLst>
                  <a:ext uri="{0D108BD9-81ED-4DB2-BD59-A6C34878D82A}">
                    <a16:rowId xmlns:a16="http://schemas.microsoft.com/office/drawing/2014/main" val="2817505823"/>
                  </a:ext>
                </a:extLst>
              </a:tr>
              <a:tr h="2185244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Élève, Bénévole</a:t>
                      </a:r>
                    </a:p>
                  </a:txBody>
                  <a:tcPr marL="19196" marR="19196" marT="12797" marB="1279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Consulter le tableau de bord</a:t>
                      </a:r>
                    </a:p>
                  </a:txBody>
                  <a:tcPr marL="19196" marR="19196" marT="12797" marB="1279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err="1">
                          <a:effectLst/>
                        </a:rPr>
                        <a:t>L'utilisateur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consulte</a:t>
                      </a:r>
                      <a:r>
                        <a:rPr lang="en-GB" sz="1400" dirty="0">
                          <a:effectLst/>
                        </a:rPr>
                        <a:t> la page du tableau de bord et visualise un </a:t>
                      </a:r>
                      <a:r>
                        <a:rPr lang="en-GB" sz="1400" dirty="0" err="1">
                          <a:effectLst/>
                        </a:rPr>
                        <a:t>récapitulatif</a:t>
                      </a:r>
                      <a:r>
                        <a:rPr lang="en-GB" sz="1400" dirty="0">
                          <a:effectLst/>
                        </a:rPr>
                        <a:t> des </a:t>
                      </a:r>
                      <a:r>
                        <a:rPr lang="en-GB" sz="1400" dirty="0" err="1">
                          <a:effectLst/>
                        </a:rPr>
                        <a:t>informations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récentes</a:t>
                      </a:r>
                      <a:r>
                        <a:rPr lang="en-GB" sz="1400" dirty="0">
                          <a:effectLst/>
                        </a:rPr>
                        <a:t> et </a:t>
                      </a:r>
                      <a:r>
                        <a:rPr lang="en-GB" sz="1400" dirty="0" err="1">
                          <a:effectLst/>
                        </a:rPr>
                        <a:t>importantes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</a:p>
                  </a:txBody>
                  <a:tcPr marL="19196" marR="19196" marT="12797" marB="1279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err="1">
                          <a:effectLst/>
                        </a:rPr>
                        <a:t>L'utilisateur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est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connecté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</a:p>
                  </a:txBody>
                  <a:tcPr marL="19196" marR="19196" marT="12797" marB="1279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1400" dirty="0">
                        <a:effectLst/>
                      </a:endParaRPr>
                    </a:p>
                    <a:p>
                      <a:pPr rtl="0" fontAlgn="b"/>
                      <a:r>
                        <a:rPr lang="en-GB" sz="1400" dirty="0">
                          <a:effectLst/>
                        </a:rPr>
                        <a:t>Le tableau de bord affiche : </a:t>
                      </a:r>
                    </a:p>
                    <a:p>
                      <a:pPr rtl="0" fontAlgn="b"/>
                      <a:endParaRPr lang="en-GB" sz="1400" dirty="0">
                        <a:effectLst/>
                      </a:endParaRP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Un </a:t>
                      </a:r>
                      <a:r>
                        <a:rPr lang="en-GB" sz="1400" dirty="0" err="1">
                          <a:effectLst/>
                        </a:rPr>
                        <a:t>récapitulatif</a:t>
                      </a:r>
                      <a:r>
                        <a:rPr lang="en-GB" sz="1400" dirty="0">
                          <a:effectLst/>
                        </a:rPr>
                        <a:t> des </a:t>
                      </a:r>
                      <a:r>
                        <a:rPr lang="en-GB" sz="1400" dirty="0" err="1">
                          <a:effectLst/>
                        </a:rPr>
                        <a:t>tâches</a:t>
                      </a:r>
                      <a:r>
                        <a:rPr lang="en-GB" sz="1400" dirty="0">
                          <a:effectLst/>
                        </a:rPr>
                        <a:t> à </a:t>
                      </a:r>
                      <a:r>
                        <a:rPr lang="en-GB" sz="1400" dirty="0" err="1">
                          <a:effectLst/>
                        </a:rPr>
                        <a:t>venir</a:t>
                      </a:r>
                      <a:r>
                        <a:rPr lang="en-GB" sz="1400" dirty="0">
                          <a:effectLst/>
                        </a:rPr>
                        <a:t> (to-do list) issues de la page de gestion des </a:t>
                      </a:r>
                      <a:r>
                        <a:rPr lang="en-GB" sz="1400" dirty="0" err="1">
                          <a:effectLst/>
                        </a:rPr>
                        <a:t>tâches</a:t>
                      </a:r>
                      <a:r>
                        <a:rPr lang="en-GB" sz="1400" dirty="0">
                          <a:effectLst/>
                        </a:rPr>
                        <a:t> (5.). 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endParaRPr lang="en-GB" sz="1400" dirty="0">
                        <a:effectLst/>
                      </a:endParaRP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La </a:t>
                      </a:r>
                      <a:r>
                        <a:rPr lang="en-GB" sz="1400" dirty="0" err="1">
                          <a:effectLst/>
                        </a:rPr>
                        <a:t>liste</a:t>
                      </a:r>
                      <a:r>
                        <a:rPr lang="en-GB" sz="1400" dirty="0">
                          <a:effectLst/>
                        </a:rPr>
                        <a:t> des </a:t>
                      </a:r>
                      <a:r>
                        <a:rPr lang="en-GB" sz="1400" dirty="0" err="1">
                          <a:effectLst/>
                        </a:rPr>
                        <a:t>événements</a:t>
                      </a:r>
                      <a:r>
                        <a:rPr lang="en-GB" sz="1400" dirty="0">
                          <a:effectLst/>
                        </a:rPr>
                        <a:t> à </a:t>
                      </a:r>
                      <a:r>
                        <a:rPr lang="en-GB" sz="1400" dirty="0" err="1">
                          <a:effectLst/>
                        </a:rPr>
                        <a:t>venir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issus</a:t>
                      </a:r>
                      <a:r>
                        <a:rPr lang="en-GB" sz="1400" dirty="0">
                          <a:effectLst/>
                        </a:rPr>
                        <a:t> de la page </a:t>
                      </a:r>
                      <a:r>
                        <a:rPr lang="en-GB" sz="1400" dirty="0" err="1">
                          <a:effectLst/>
                        </a:rPr>
                        <a:t>calendrier</a:t>
                      </a:r>
                      <a:r>
                        <a:rPr lang="en-GB" sz="1400" dirty="0">
                          <a:effectLst/>
                        </a:rPr>
                        <a:t> (4.). 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endParaRPr lang="en-GB" sz="1400" dirty="0">
                        <a:effectLst/>
                      </a:endParaRP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Un </a:t>
                      </a:r>
                      <a:r>
                        <a:rPr lang="en-GB" sz="1400" dirty="0" err="1">
                          <a:effectLst/>
                        </a:rPr>
                        <a:t>compteur</a:t>
                      </a:r>
                      <a:r>
                        <a:rPr lang="en-GB" sz="1400" dirty="0">
                          <a:effectLst/>
                        </a:rPr>
                        <a:t> de messages non </a:t>
                      </a:r>
                      <a:r>
                        <a:rPr lang="en-GB" sz="1400" dirty="0" err="1">
                          <a:effectLst/>
                        </a:rPr>
                        <a:t>lus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endParaRPr lang="en-GB" sz="1400" dirty="0">
                        <a:effectLst/>
                      </a:endParaRPr>
                    </a:p>
                  </a:txBody>
                  <a:tcPr marL="0" marR="0" marT="12797" marB="12797" anchor="b"/>
                </a:tc>
                <a:extLst>
                  <a:ext uri="{0D108BD9-81ED-4DB2-BD59-A6C34878D82A}">
                    <a16:rowId xmlns:a16="http://schemas.microsoft.com/office/drawing/2014/main" val="149199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849F-990E-13D9-FDBC-F55A282A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65538"/>
            <a:ext cx="3498979" cy="589218"/>
          </a:xfrm>
        </p:spPr>
        <p:txBody>
          <a:bodyPr>
            <a:noAutofit/>
          </a:bodyPr>
          <a:lstStyle/>
          <a:p>
            <a:r>
              <a:rPr lang="en-FR" sz="3600" dirty="0"/>
              <a:t>2. </a:t>
            </a:r>
            <a:r>
              <a:rPr lang="en-FR" sz="36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Chat</a:t>
            </a:r>
            <a:br>
              <a:rPr lang="en-FR" sz="36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en-FR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F48016-39F4-C2A0-AD3C-A6FA14657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431946"/>
              </p:ext>
            </p:extLst>
          </p:nvPr>
        </p:nvGraphicFramePr>
        <p:xfrm>
          <a:off x="4674156" y="1238481"/>
          <a:ext cx="6798349" cy="49136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7051">
                  <a:extLst>
                    <a:ext uri="{9D8B030D-6E8A-4147-A177-3AD203B41FA5}">
                      <a16:colId xmlns:a16="http://schemas.microsoft.com/office/drawing/2014/main" val="764913485"/>
                    </a:ext>
                  </a:extLst>
                </a:gridCol>
                <a:gridCol w="1144685">
                  <a:extLst>
                    <a:ext uri="{9D8B030D-6E8A-4147-A177-3AD203B41FA5}">
                      <a16:colId xmlns:a16="http://schemas.microsoft.com/office/drawing/2014/main" val="998871707"/>
                    </a:ext>
                  </a:extLst>
                </a:gridCol>
                <a:gridCol w="1897273">
                  <a:extLst>
                    <a:ext uri="{9D8B030D-6E8A-4147-A177-3AD203B41FA5}">
                      <a16:colId xmlns:a16="http://schemas.microsoft.com/office/drawing/2014/main" val="1315425574"/>
                    </a:ext>
                  </a:extLst>
                </a:gridCol>
                <a:gridCol w="870472">
                  <a:extLst>
                    <a:ext uri="{9D8B030D-6E8A-4147-A177-3AD203B41FA5}">
                      <a16:colId xmlns:a16="http://schemas.microsoft.com/office/drawing/2014/main" val="687038444"/>
                    </a:ext>
                  </a:extLst>
                </a:gridCol>
                <a:gridCol w="1848868">
                  <a:extLst>
                    <a:ext uri="{9D8B030D-6E8A-4147-A177-3AD203B41FA5}">
                      <a16:colId xmlns:a16="http://schemas.microsoft.com/office/drawing/2014/main" val="2391780713"/>
                    </a:ext>
                  </a:extLst>
                </a:gridCol>
              </a:tblGrid>
              <a:tr h="270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Acteur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Cas d'utilisation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Description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Pré-condition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Post-condition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extLst>
                  <a:ext uri="{0D108BD9-81ED-4DB2-BD59-A6C34878D82A}">
                    <a16:rowId xmlns:a16="http://schemas.microsoft.com/office/drawing/2014/main" val="1083738220"/>
                  </a:ext>
                </a:extLst>
              </a:tr>
              <a:tr h="738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Élève, Bénévole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 dirty="0">
                          <a:effectLst/>
                        </a:rPr>
                        <a:t>Envoyer un message</a:t>
                      </a:r>
                      <a:endParaRPr lang="en-FR" sz="14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L'utilisateur envoie un message à un autre utilisateur.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L'utilisateur est connecté.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Le message est envoyé à l'autre utilisateur et est visible dans l'historique des conversations.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3749268640"/>
                  </a:ext>
                </a:extLst>
              </a:tr>
              <a:tr h="738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 dirty="0">
                          <a:effectLst/>
                        </a:rPr>
                        <a:t>Élève, Bénévole</a:t>
                      </a:r>
                      <a:endParaRPr lang="en-FR" sz="14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Consulter l'historique des conversations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 dirty="0">
                          <a:effectLst/>
                        </a:rPr>
                        <a:t>L'utilisateur consulte l'historique de ses conversations avec un autre utilisateur.</a:t>
                      </a:r>
                      <a:endParaRPr lang="en-FR" sz="14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L'utilisateur est connecté.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L'historique des conversations est affiché à l'utilisateur.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3209308494"/>
                  </a:ext>
                </a:extLst>
              </a:tr>
              <a:tr h="504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Élève, Bénévole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Ajouter un contact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L'utilisateur ajoute un autre utilisateur à sa liste de contacts.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L'utilisateur est connecté.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Le contact est ajouté à la liste de contacts de l'utilisateur.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3459000184"/>
                  </a:ext>
                </a:extLst>
              </a:tr>
              <a:tr h="504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 dirty="0">
                          <a:effectLst/>
                        </a:rPr>
                        <a:t>Élève, Bénévole</a:t>
                      </a:r>
                      <a:endParaRPr lang="en-FR" sz="14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Supprimer un contact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L'utilisateur supprime un contact de sa liste de contacts.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>
                          <a:effectLst/>
                        </a:rPr>
                        <a:t>L'utilisateur est connecté.</a:t>
                      </a:r>
                      <a:endParaRPr lang="en-FR" sz="14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400" kern="100" dirty="0">
                          <a:effectLst/>
                        </a:rPr>
                        <a:t>Le contact est supprimé de la liste de contacts de l'utilisateur.</a:t>
                      </a:r>
                      <a:endParaRPr lang="en-FR" sz="14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282038119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03FC5-1F19-F5AC-BA20-E1BDFEA8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5A97D-A799-1CE3-0284-81D57064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E2C58-14DA-2C8E-3476-F2601C5CAB67}"/>
              </a:ext>
            </a:extLst>
          </p:cNvPr>
          <p:cNvSpPr txBox="1"/>
          <p:nvPr/>
        </p:nvSpPr>
        <p:spPr>
          <a:xfrm>
            <a:off x="521253" y="592150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Cas </a:t>
            </a:r>
            <a:r>
              <a:rPr lang="en-GB" b="1" dirty="0" err="1"/>
              <a:t>d'utilisation</a:t>
            </a:r>
            <a:endParaRPr lang="en-GB" b="1" dirty="0"/>
          </a:p>
          <a:p>
            <a:r>
              <a:rPr lang="en-GB" b="1" dirty="0"/>
              <a:t>3. Chat</a:t>
            </a:r>
          </a:p>
        </p:txBody>
      </p:sp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4826C039-0367-7721-E122-C596719D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3" y="1275681"/>
            <a:ext cx="3869484" cy="34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4DCDAB-8073-A037-BD9C-5828EF6AC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467672"/>
              </p:ext>
            </p:extLst>
          </p:nvPr>
        </p:nvGraphicFramePr>
        <p:xfrm>
          <a:off x="724225" y="1275681"/>
          <a:ext cx="10875590" cy="4483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4472">
                  <a:extLst>
                    <a:ext uri="{9D8B030D-6E8A-4147-A177-3AD203B41FA5}">
                      <a16:colId xmlns:a16="http://schemas.microsoft.com/office/drawing/2014/main" val="2022160821"/>
                    </a:ext>
                  </a:extLst>
                </a:gridCol>
                <a:gridCol w="2435764">
                  <a:extLst>
                    <a:ext uri="{9D8B030D-6E8A-4147-A177-3AD203B41FA5}">
                      <a16:colId xmlns:a16="http://schemas.microsoft.com/office/drawing/2014/main" val="3738160774"/>
                    </a:ext>
                  </a:extLst>
                </a:gridCol>
                <a:gridCol w="2175118">
                  <a:extLst>
                    <a:ext uri="{9D8B030D-6E8A-4147-A177-3AD203B41FA5}">
                      <a16:colId xmlns:a16="http://schemas.microsoft.com/office/drawing/2014/main" val="4040754024"/>
                    </a:ext>
                  </a:extLst>
                </a:gridCol>
                <a:gridCol w="2175118">
                  <a:extLst>
                    <a:ext uri="{9D8B030D-6E8A-4147-A177-3AD203B41FA5}">
                      <a16:colId xmlns:a16="http://schemas.microsoft.com/office/drawing/2014/main" val="4043754299"/>
                    </a:ext>
                  </a:extLst>
                </a:gridCol>
                <a:gridCol w="2175118">
                  <a:extLst>
                    <a:ext uri="{9D8B030D-6E8A-4147-A177-3AD203B41FA5}">
                      <a16:colId xmlns:a16="http://schemas.microsoft.com/office/drawing/2014/main" val="405909575"/>
                    </a:ext>
                  </a:extLst>
                </a:gridCol>
              </a:tblGrid>
              <a:tr h="242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Acteur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Cas d'utilisation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Description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Pré-condition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Post-condition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extLst>
                  <a:ext uri="{0D108BD9-81ED-4DB2-BD59-A6C34878D82A}">
                    <a16:rowId xmlns:a16="http://schemas.microsoft.com/office/drawing/2014/main" val="876048305"/>
                  </a:ext>
                </a:extLst>
              </a:tr>
              <a:tr h="6606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Élève, Bénévole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Consulter le calendrier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L'utilisateur consulte son calendrier et voit ses événements et rendez-vous.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L'utilisateur est connecté.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Le calendrier est affiché à l'utilisateur avec ses événements et rendez-vous.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409829046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Élève, Bénévole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Ajouter un événement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L'utilisateur ajoute un nouvel événement à son calendrier.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L'utilisateur est connecté.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L'événement est ajouté au calendrier de l'utilisateur.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2764636969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Élève, Bénévole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Modifier un événement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L'utilisateur modifie un événement existant dans son calendrier.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L'utilisateur est connecté et l'événement lui appartient.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L'événement est modifié dans le calendrier de l'utilisateur.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3383723532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Élève, Bénévole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Supprimer un événement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L'utilisateur supprime un événement de son calendrier.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L'utilisateur est connecté et l'événement lui appartient.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L'événement est supprimé du calendrier de l'utilisateur.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232807055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6EC39-3A0A-2C0A-9459-1AF256EB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5C8C-600D-E2B9-8CD8-F3638282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FB50-EF07-7487-82EF-FC7D90716FE6}"/>
              </a:ext>
            </a:extLst>
          </p:cNvPr>
          <p:cNvSpPr txBox="1"/>
          <p:nvPr/>
        </p:nvSpPr>
        <p:spPr>
          <a:xfrm>
            <a:off x="632785" y="484286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Cas </a:t>
            </a:r>
            <a:r>
              <a:rPr lang="en-GB" b="1" dirty="0" err="1"/>
              <a:t>d'utilisation</a:t>
            </a:r>
            <a:endParaRPr lang="en-GB" b="1" dirty="0"/>
          </a:p>
          <a:p>
            <a:r>
              <a:rPr lang="en-GB" b="1" dirty="0"/>
              <a:t>4. </a:t>
            </a:r>
            <a:r>
              <a:rPr lang="en-FR" b="1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Calendrier</a:t>
            </a:r>
            <a:endParaRPr lang="en-FR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ABF66C-6B6B-182E-C715-BF5924C4B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01446"/>
              </p:ext>
            </p:extLst>
          </p:nvPr>
        </p:nvGraphicFramePr>
        <p:xfrm>
          <a:off x="804672" y="1706363"/>
          <a:ext cx="10416320" cy="3100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757">
                  <a:extLst>
                    <a:ext uri="{9D8B030D-6E8A-4147-A177-3AD203B41FA5}">
                      <a16:colId xmlns:a16="http://schemas.microsoft.com/office/drawing/2014/main" val="3984894"/>
                    </a:ext>
                  </a:extLst>
                </a:gridCol>
                <a:gridCol w="2050868">
                  <a:extLst>
                    <a:ext uri="{9D8B030D-6E8A-4147-A177-3AD203B41FA5}">
                      <a16:colId xmlns:a16="http://schemas.microsoft.com/office/drawing/2014/main" val="1706558411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334433916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312890327"/>
                    </a:ext>
                  </a:extLst>
                </a:gridCol>
                <a:gridCol w="3095895">
                  <a:extLst>
                    <a:ext uri="{9D8B030D-6E8A-4147-A177-3AD203B41FA5}">
                      <a16:colId xmlns:a16="http://schemas.microsoft.com/office/drawing/2014/main" val="3494197860"/>
                    </a:ext>
                  </a:extLst>
                </a:gridCol>
              </a:tblGrid>
              <a:tr h="442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Acteur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Cas d'utilisation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Description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Pré-condition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Post-condition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extLst>
                  <a:ext uri="{0D108BD9-81ED-4DB2-BD59-A6C34878D82A}">
                    <a16:rowId xmlns:a16="http://schemas.microsoft.com/office/drawing/2014/main" val="4000204691"/>
                  </a:ext>
                </a:extLst>
              </a:tr>
              <a:tr h="1329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Élève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Créer une tâche pour soi-même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L'élève crée une nouvelle tâche pour lui-même.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L'élève est connecté.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La tâche est créée et ajoutée à la liste de tâches de l'élève.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3507851253"/>
                  </a:ext>
                </a:extLst>
              </a:tr>
              <a:tr h="1329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Bénévole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Créer une tâche pour un élève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Le bénévole crée une nouvelle tâche pour un élève qu'il suit.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>
                          <a:effectLst/>
                        </a:rPr>
                        <a:t>L'utilisateur est connecté et il est un bénévole.</a:t>
                      </a:r>
                      <a:endParaRPr lang="en-FR" sz="16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1324" marR="11324" marT="7549" marB="754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FR" sz="1600" kern="100" dirty="0">
                          <a:effectLst/>
                        </a:rPr>
                        <a:t>La tâche est créée et ajoutée à la liste de tâches de l'élève</a:t>
                      </a:r>
                      <a:endParaRPr lang="en-FR" sz="16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7549" marB="7549" anchor="b"/>
                </a:tc>
                <a:extLst>
                  <a:ext uri="{0D108BD9-81ED-4DB2-BD59-A6C34878D82A}">
                    <a16:rowId xmlns:a16="http://schemas.microsoft.com/office/drawing/2014/main" val="113589186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CCDD-A34F-9CE8-1409-1EEDF60C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15940A-B8E4-F992-3BAA-62180497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Classrooms: Hye-Jin Cho-Drugeon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1B2D7-474E-59EE-7406-559E73E462C1}"/>
              </a:ext>
            </a:extLst>
          </p:cNvPr>
          <p:cNvSpPr txBox="1"/>
          <p:nvPr/>
        </p:nvSpPr>
        <p:spPr>
          <a:xfrm>
            <a:off x="724225" y="540895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Cas </a:t>
            </a:r>
            <a:r>
              <a:rPr lang="en-GB" b="1" dirty="0" err="1"/>
              <a:t>d'utilisation</a:t>
            </a:r>
            <a:endParaRPr lang="en-GB" b="1" dirty="0"/>
          </a:p>
          <a:p>
            <a:r>
              <a:rPr lang="fr-FR" b="1" dirty="0"/>
              <a:t>5. Gestion des tâches</a:t>
            </a:r>
            <a:endParaRPr lang="en-FR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644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47</TotalTime>
  <Words>851</Words>
  <Application>Microsoft Macintosh PowerPoint</Application>
  <PresentationFormat>Widescreen</PresentationFormat>
  <Paragraphs>146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Rockwell</vt:lpstr>
      <vt:lpstr>Times New Roman</vt:lpstr>
      <vt:lpstr>Wingdings</vt:lpstr>
      <vt:lpstr>Zapfino</vt:lpstr>
      <vt:lpstr>Atlas</vt:lpstr>
      <vt:lpstr>user stories   Donnez à chaque enfant  les moyens de réussir son éducation  avec Learn@Home:   Tutorat en ligne gratuit pour les élèves en difficulté.</vt:lpstr>
      <vt:lpstr>Introduction </vt:lpstr>
      <vt:lpstr>Table des Matières</vt:lpstr>
      <vt:lpstr>Cas d'utilisation 1. Connexion </vt:lpstr>
      <vt:lpstr>PowerPoint Presentation</vt:lpstr>
      <vt:lpstr>2. Chat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Hye-jin CHO</dc:creator>
  <cp:keywords/>
  <dc:description/>
  <cp:lastModifiedBy>Hye-jin CHO</cp:lastModifiedBy>
  <cp:revision>23</cp:revision>
  <dcterms:created xsi:type="dcterms:W3CDTF">2024-07-20T17:30:56Z</dcterms:created>
  <dcterms:modified xsi:type="dcterms:W3CDTF">2024-07-20T18:18:33Z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