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8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0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0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76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50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8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8DFA-BC38-4E78-8D3A-E571E879D377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4399-0123-4A51-AB72-9F087F85F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2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isthianjaramillo/LaboratoriodeDatos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C3AC68-01AF-36A7-6751-2FFE1BA3C1E6}"/>
              </a:ext>
            </a:extLst>
          </p:cNvPr>
          <p:cNvSpPr txBox="1"/>
          <p:nvPr/>
        </p:nvSpPr>
        <p:spPr>
          <a:xfrm>
            <a:off x="2286000" y="1936283"/>
            <a:ext cx="4572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u="none" strike="noStrike" baseline="0" dirty="0">
                <a:solidFill>
                  <a:srgbClr val="3333B3"/>
                </a:solidFill>
                <a:latin typeface="CMSS12"/>
              </a:rPr>
              <a:t>Laboratori</a:t>
            </a:r>
            <a:r>
              <a:rPr lang="en-US" sz="4000" dirty="0">
                <a:solidFill>
                  <a:srgbClr val="3333B3"/>
                </a:solidFill>
                <a:latin typeface="CMSS12"/>
              </a:rPr>
              <a:t>o de </a:t>
            </a:r>
            <a:r>
              <a:rPr lang="en-US" sz="4000" dirty="0" err="1">
                <a:solidFill>
                  <a:srgbClr val="3333B3"/>
                </a:solidFill>
                <a:latin typeface="CMSS12"/>
              </a:rPr>
              <a:t>Datos</a:t>
            </a:r>
            <a:endParaRPr lang="en-US" sz="4000" dirty="0">
              <a:solidFill>
                <a:srgbClr val="3333B3"/>
              </a:solidFill>
              <a:latin typeface="CMSS12"/>
            </a:endParaRPr>
          </a:p>
          <a:p>
            <a:pPr algn="ctr"/>
            <a:r>
              <a:rPr lang="en-US" sz="4000" b="0" i="0" u="none" strike="noStrike" baseline="0" dirty="0">
                <a:solidFill>
                  <a:srgbClr val="3333B3"/>
                </a:solidFill>
                <a:latin typeface="CMSS12"/>
              </a:rPr>
              <a:t>Sesión 1</a:t>
            </a:r>
          </a:p>
          <a:p>
            <a:pPr algn="ctr"/>
            <a:endParaRPr lang="fr-FR" sz="3600" b="0" i="0" u="none" strike="noStrike" baseline="0" dirty="0">
              <a:solidFill>
                <a:srgbClr val="3333B3"/>
              </a:solidFill>
              <a:latin typeface="CMSS12"/>
            </a:endParaRPr>
          </a:p>
          <a:p>
            <a:pPr algn="ctr"/>
            <a:r>
              <a:rPr lang="fr-FR" sz="2400" b="0" i="0" u="none" strike="noStrike" baseline="0" dirty="0">
                <a:solidFill>
                  <a:srgbClr val="000000"/>
                </a:solidFill>
                <a:latin typeface="CMSS10"/>
              </a:rPr>
              <a:t>Cristhian Jaramillo</a:t>
            </a:r>
          </a:p>
          <a:p>
            <a:pPr algn="ctr"/>
            <a:endParaRPr lang="fr-FR" sz="2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ctr"/>
            <a:r>
              <a:rPr lang="fr-FR" sz="2400" b="0" i="0" u="none" strike="noStrike" baseline="0" dirty="0">
                <a:solidFill>
                  <a:srgbClr val="000000"/>
                </a:solidFill>
                <a:latin typeface="CMSS10"/>
              </a:rPr>
              <a:t>21 de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CMSS10"/>
              </a:rPr>
              <a:t>febrero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MSS10"/>
              </a:rPr>
              <a:t> de 2023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151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Git/GitHub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751915" y="1187128"/>
            <a:ext cx="78867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s-ES" sz="2400" dirty="0">
                <a:latin typeface="CMSS12"/>
              </a:rPr>
              <a:t>Ahora se debe clonar el repositorio. Para ello, se debe ir a la página de GitHub, </a:t>
            </a:r>
            <a:r>
              <a:rPr lang="es-ES" sz="2400" dirty="0" err="1">
                <a:latin typeface="CMSS12"/>
              </a:rPr>
              <a:t>clickear</a:t>
            </a:r>
            <a:r>
              <a:rPr lang="es-ES" sz="2400" dirty="0">
                <a:latin typeface="CMSS12"/>
              </a:rPr>
              <a:t> en Código y copiar el URL.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s-ES" sz="2400" dirty="0">
                <a:latin typeface="CMSS12"/>
              </a:rPr>
              <a:t>Luego, ingresar el comando </a:t>
            </a:r>
            <a:r>
              <a:rPr lang="es-ES" sz="2400" dirty="0" err="1">
                <a:latin typeface="CMSS12"/>
              </a:rPr>
              <a:t>git</a:t>
            </a:r>
            <a:r>
              <a:rPr lang="es-ES" sz="2400" dirty="0">
                <a:latin typeface="CMSS12"/>
              </a:rPr>
              <a:t> clone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</a:t>
            </a:r>
            <a:r>
              <a:rPr lang="es-ES" dirty="0" err="1">
                <a:latin typeface="CMSS12"/>
              </a:rPr>
              <a:t>git</a:t>
            </a:r>
            <a:r>
              <a:rPr lang="es-ES" dirty="0">
                <a:latin typeface="CMSS12"/>
              </a:rPr>
              <a:t> clone </a:t>
            </a:r>
            <a:r>
              <a:rPr lang="es-ES" dirty="0">
                <a:latin typeface="CMSS12"/>
                <a:hlinkClick r:id="rId2"/>
              </a:rPr>
              <a:t>https://github.com/cristhianjaramillo/LaboratoriodeDatos.git</a:t>
            </a:r>
            <a:endParaRPr lang="es-ES" dirty="0">
              <a:latin typeface="CMSS1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s-ES" sz="2400" dirty="0">
                <a:latin typeface="CMSS12"/>
              </a:rPr>
              <a:t>En este punto, Git te pide tu usuario y contraseña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s-ES" sz="2400" dirty="0">
                <a:latin typeface="CMSS12"/>
              </a:rPr>
              <a:t>Es necesario también recordar algunos comandos: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</a:t>
            </a:r>
            <a:r>
              <a:rPr lang="es-ES" sz="2000" dirty="0" err="1">
                <a:latin typeface="CMSS12"/>
              </a:rPr>
              <a:t>git</a:t>
            </a:r>
            <a:r>
              <a:rPr lang="es-ES" sz="2000" dirty="0">
                <a:latin typeface="CMSS12"/>
              </a:rPr>
              <a:t> clone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</a:t>
            </a:r>
            <a:r>
              <a:rPr lang="es-ES" sz="2000" dirty="0" err="1">
                <a:latin typeface="CMSS12"/>
              </a:rPr>
              <a:t>git</a:t>
            </a:r>
            <a:r>
              <a:rPr lang="es-ES" sz="2000" dirty="0">
                <a:latin typeface="CMSS12"/>
              </a:rPr>
              <a:t> status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</a:t>
            </a:r>
            <a:r>
              <a:rPr lang="es-ES" sz="2000" dirty="0" err="1">
                <a:latin typeface="CMSS12"/>
              </a:rPr>
              <a:t>git</a:t>
            </a:r>
            <a:r>
              <a:rPr lang="es-ES" sz="2000" dirty="0">
                <a:latin typeface="CMSS12"/>
              </a:rPr>
              <a:t> </a:t>
            </a:r>
            <a:r>
              <a:rPr lang="es-ES" sz="2000" dirty="0" err="1">
                <a:latin typeface="CMSS12"/>
              </a:rPr>
              <a:t>add</a:t>
            </a:r>
            <a:r>
              <a:rPr lang="es-ES" sz="2000" dirty="0">
                <a:latin typeface="CMSS12"/>
              </a:rPr>
              <a:t> 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</a:t>
            </a:r>
            <a:r>
              <a:rPr lang="es-ES" sz="2000" dirty="0" err="1">
                <a:latin typeface="CMSS12"/>
              </a:rPr>
              <a:t>git</a:t>
            </a:r>
            <a:r>
              <a:rPr lang="es-ES" sz="2000" dirty="0">
                <a:latin typeface="CMSS12"/>
              </a:rPr>
              <a:t> </a:t>
            </a:r>
            <a:r>
              <a:rPr lang="es-ES" sz="2000" dirty="0" err="1">
                <a:latin typeface="CMSS12"/>
              </a:rPr>
              <a:t>commit</a:t>
            </a:r>
            <a:r>
              <a:rPr lang="es-ES" sz="2000" dirty="0">
                <a:latin typeface="CMSS12"/>
              </a:rPr>
              <a:t> –m “algún mensaje aquí”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</a:t>
            </a:r>
            <a:r>
              <a:rPr lang="es-ES" sz="2000" dirty="0" err="1">
                <a:latin typeface="CMSS12"/>
              </a:rPr>
              <a:t>git</a:t>
            </a:r>
            <a:r>
              <a:rPr lang="es-ES" sz="2000" dirty="0">
                <a:latin typeface="CMSS12"/>
              </a:rPr>
              <a:t> </a:t>
            </a:r>
            <a:r>
              <a:rPr lang="es-ES" sz="2000" dirty="0" err="1">
                <a:latin typeface="CMSS12"/>
              </a:rPr>
              <a:t>push</a:t>
            </a:r>
            <a:endParaRPr lang="es-ES" sz="2000" dirty="0">
              <a:latin typeface="CMSS1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</a:t>
            </a:r>
            <a:r>
              <a:rPr lang="es-ES" sz="2000" dirty="0" err="1">
                <a:latin typeface="CMSS12"/>
              </a:rPr>
              <a:t>git</a:t>
            </a:r>
            <a:r>
              <a:rPr lang="es-ES" sz="2000" dirty="0">
                <a:latin typeface="CMSS12"/>
              </a:rPr>
              <a:t> </a:t>
            </a:r>
            <a:r>
              <a:rPr lang="es-ES" sz="2000" dirty="0" err="1">
                <a:latin typeface="CMSS12"/>
              </a:rPr>
              <a:t>pull</a:t>
            </a:r>
            <a:endParaRPr lang="es-ES" sz="20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237512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Codificación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628650" y="2674947"/>
            <a:ext cx="78867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latin typeface="CMSS12"/>
              </a:rPr>
              <a:t>Ahora veremos algunos problemas para iniciar R: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3333B3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CMSS12"/>
              </a:rPr>
              <a:t>01-rmarkdown.Rmd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3333B3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CMSS12"/>
              </a:rPr>
              <a:t>02-introducción.Rmd</a:t>
            </a:r>
          </a:p>
        </p:txBody>
      </p:sp>
    </p:spTree>
    <p:extLst>
      <p:ext uri="{BB962C8B-B14F-4D97-AF65-F5344CB8AC3E}">
        <p14:creationId xmlns:p14="http://schemas.microsoft.com/office/powerpoint/2010/main" val="93160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Descripción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 de la sesión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18028" y="1587887"/>
            <a:ext cx="7763435" cy="368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MSS12"/>
              </a:rPr>
              <a:t>Introducción</a:t>
            </a:r>
            <a:endParaRPr lang="en-US" sz="2400" dirty="0">
              <a:latin typeface="CMSS1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MSS12"/>
              </a:rPr>
              <a:t>Logística</a:t>
            </a:r>
            <a:r>
              <a:rPr lang="en-US" sz="2400" dirty="0">
                <a:latin typeface="CMSS12"/>
              </a:rPr>
              <a:t> de la </a:t>
            </a:r>
            <a:r>
              <a:rPr lang="en-US" sz="2400" dirty="0" err="1">
                <a:latin typeface="CMSS12"/>
              </a:rPr>
              <a:t>clase</a:t>
            </a:r>
            <a:endParaRPr lang="en-US" sz="2400" dirty="0">
              <a:latin typeface="CMSS1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MSS12"/>
              </a:rPr>
              <a:t>VCS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MSS12"/>
              </a:rPr>
              <a:t>Git/GitHub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MSS12"/>
              </a:rPr>
              <a:t>Códificación</a:t>
            </a:r>
            <a:endParaRPr lang="en-US" sz="24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149447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Introducción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218555"/>
            <a:ext cx="7763435" cy="4790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333B3"/>
                </a:solidFill>
                <a:latin typeface="CMSS12"/>
              </a:rPr>
              <a:t>¿Por qué R?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SS12"/>
              </a:rPr>
              <a:t>Es de libre acceso.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SS12"/>
              </a:rPr>
              <a:t>Es </a:t>
            </a:r>
            <a:r>
              <a:rPr lang="en-US" sz="2400" dirty="0" err="1">
                <a:latin typeface="CMSS12"/>
              </a:rPr>
              <a:t>el</a:t>
            </a:r>
            <a:r>
              <a:rPr lang="en-US" sz="2400" dirty="0">
                <a:latin typeface="CMSS12"/>
              </a:rPr>
              <a:t> programa </a:t>
            </a:r>
            <a:r>
              <a:rPr lang="en-US" sz="2400" dirty="0" err="1">
                <a:latin typeface="CMSS12"/>
              </a:rPr>
              <a:t>más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usado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en</a:t>
            </a:r>
            <a:r>
              <a:rPr lang="en-US" sz="2400" dirty="0">
                <a:latin typeface="CMSS12"/>
              </a:rPr>
              <a:t> ciencias sociales.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SS12"/>
              </a:rPr>
              <a:t>Es </a:t>
            </a:r>
            <a:r>
              <a:rPr lang="en-US" sz="2400" dirty="0" err="1">
                <a:latin typeface="CMSS12"/>
              </a:rPr>
              <a:t>actualizado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constantemente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por</a:t>
            </a:r>
            <a:r>
              <a:rPr lang="en-US" sz="2400" dirty="0">
                <a:latin typeface="CMSS12"/>
              </a:rPr>
              <a:t> la academia y </a:t>
            </a:r>
            <a:r>
              <a:rPr lang="en-US" sz="2400" dirty="0" err="1">
                <a:latin typeface="CMSS12"/>
              </a:rPr>
              <a:t>el</a:t>
            </a:r>
            <a:r>
              <a:rPr lang="en-US" sz="2400" dirty="0">
                <a:latin typeface="CMSS12"/>
              </a:rPr>
              <a:t> sector privado.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SS12"/>
              </a:rPr>
              <a:t>Es flexible.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SS12"/>
              </a:rPr>
              <a:t>R es </a:t>
            </a:r>
            <a:r>
              <a:rPr lang="en-US" sz="2400" dirty="0" err="1">
                <a:latin typeface="CMSS12"/>
              </a:rPr>
              <a:t>una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ventana</a:t>
            </a:r>
            <a:r>
              <a:rPr lang="en-US" sz="2400" dirty="0">
                <a:latin typeface="CMSS12"/>
              </a:rPr>
              <a:t> de entrada para </a:t>
            </a:r>
            <a:r>
              <a:rPr lang="en-US" sz="2400" dirty="0" err="1">
                <a:latin typeface="CMSS12"/>
              </a:rPr>
              <a:t>aprender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programación</a:t>
            </a:r>
            <a:r>
              <a:rPr lang="en-US" sz="2400" dirty="0">
                <a:latin typeface="CMSS12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21588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Introducción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9E1A-6348-FD12-A832-414FA998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7" y="1284906"/>
            <a:ext cx="3717083" cy="232787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7B49C88-3DE4-495A-2170-A2FC2F5FB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2682"/>
            <a:ext cx="4126454" cy="2947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BF806-CB5B-6692-DF40-17FC0702A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0" y="3700502"/>
            <a:ext cx="3932715" cy="2809082"/>
          </a:xfrm>
          <a:prstGeom prst="rect">
            <a:avLst/>
          </a:prstGeom>
        </p:spPr>
      </p:pic>
      <p:pic>
        <p:nvPicPr>
          <p:cNvPr id="11" name="Picture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08005D9-0D92-A86A-64DB-E3276FC23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37" y="3790149"/>
            <a:ext cx="3932715" cy="28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4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Logística</a:t>
            </a: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 de la </a:t>
            </a:r>
            <a:r>
              <a:rPr lang="en-US" sz="3200" b="0" i="0" u="none" strike="noStrike" baseline="0" dirty="0" err="1">
                <a:solidFill>
                  <a:srgbClr val="3333B3"/>
                </a:solidFill>
                <a:latin typeface="CMSS12"/>
              </a:rPr>
              <a:t>clase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853887" y="1604040"/>
            <a:ext cx="7763435" cy="382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3333B3"/>
                </a:solidFill>
                <a:latin typeface="CMSS12"/>
              </a:rPr>
              <a:t>Instalación de R, </a:t>
            </a:r>
            <a:r>
              <a:rPr lang="en-US" sz="2400" dirty="0" err="1">
                <a:solidFill>
                  <a:srgbClr val="3333B3"/>
                </a:solidFill>
                <a:latin typeface="CMSS12"/>
              </a:rPr>
              <a:t>Rstudio</a:t>
            </a:r>
            <a:r>
              <a:rPr lang="en-US" sz="2400" dirty="0">
                <a:solidFill>
                  <a:srgbClr val="3333B3"/>
                </a:solidFill>
                <a:latin typeface="CMSS12"/>
              </a:rPr>
              <a:t> y Git Bash</a:t>
            </a:r>
            <a:endParaRPr lang="en-US" sz="2400" dirty="0">
              <a:latin typeface="CMSS1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MSS12"/>
              </a:rPr>
              <a:t>Tanto R, </a:t>
            </a:r>
            <a:r>
              <a:rPr lang="en-US" sz="2400" dirty="0" err="1">
                <a:latin typeface="CMSS12"/>
              </a:rPr>
              <a:t>Rstudio</a:t>
            </a:r>
            <a:r>
              <a:rPr lang="en-US" sz="2400" dirty="0">
                <a:latin typeface="CMSS12"/>
              </a:rPr>
              <a:t> y Git Bash son </a:t>
            </a:r>
            <a:r>
              <a:rPr lang="en-US" sz="2400" dirty="0" err="1">
                <a:latin typeface="CMSS12"/>
              </a:rPr>
              <a:t>softwares</a:t>
            </a:r>
            <a:r>
              <a:rPr lang="en-US" sz="2400" dirty="0">
                <a:latin typeface="CMSS12"/>
              </a:rPr>
              <a:t> de </a:t>
            </a:r>
            <a:r>
              <a:rPr lang="en-US" sz="2400" dirty="0" err="1">
                <a:latin typeface="CMSS12"/>
              </a:rPr>
              <a:t>descarga</a:t>
            </a:r>
            <a:r>
              <a:rPr lang="en-US" sz="2400" dirty="0">
                <a:latin typeface="CMSS12"/>
              </a:rPr>
              <a:t> libre.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SS12"/>
              </a:rPr>
              <a:t>R: </a:t>
            </a:r>
            <a:r>
              <a:rPr lang="en-US" sz="2400" dirty="0">
                <a:latin typeface="CMSS12"/>
                <a:hlinkClick r:id="rId2"/>
              </a:rPr>
              <a:t>https://www.r-project.org/</a:t>
            </a:r>
            <a:endParaRPr lang="en-US" sz="2400" dirty="0">
              <a:latin typeface="CMSS1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MSS12"/>
              </a:rPr>
              <a:t>Rstudio</a:t>
            </a:r>
            <a:r>
              <a:rPr lang="en-US" sz="2400" dirty="0">
                <a:latin typeface="CMSS12"/>
              </a:rPr>
              <a:t>: </a:t>
            </a:r>
            <a:r>
              <a:rPr lang="en-US" sz="2400" dirty="0">
                <a:latin typeface="CMSS12"/>
                <a:hlinkClick r:id="rId3"/>
              </a:rPr>
              <a:t>https://www.rstudio.com/products/rstudio/download/</a:t>
            </a:r>
            <a:endParaRPr lang="en-US" sz="2400" dirty="0">
              <a:latin typeface="CMSS1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SS12"/>
              </a:rPr>
              <a:t>Git Bash: </a:t>
            </a:r>
            <a:r>
              <a:rPr lang="en-US" sz="2400" dirty="0">
                <a:latin typeface="CMSS12"/>
                <a:hlinkClick r:id="rId4"/>
              </a:rPr>
              <a:t>https://git-scm.com/downloads</a:t>
            </a:r>
            <a:endParaRPr lang="en-US" sz="2400" b="1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75369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Version control system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751915" y="1967061"/>
            <a:ext cx="776343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MSS12"/>
              </a:rPr>
              <a:t>Los VCS son claves cuando se </a:t>
            </a:r>
            <a:r>
              <a:rPr lang="en-US" sz="2400" dirty="0" err="1">
                <a:latin typeface="CMSS12"/>
              </a:rPr>
              <a:t>trabaja</a:t>
            </a:r>
            <a:r>
              <a:rPr lang="en-US" sz="2400" dirty="0">
                <a:latin typeface="CMSS12"/>
              </a:rPr>
              <a:t> con </a:t>
            </a:r>
            <a:r>
              <a:rPr lang="en-US" sz="2400" dirty="0" err="1">
                <a:latin typeface="CMSS12"/>
              </a:rPr>
              <a:t>código</a:t>
            </a:r>
            <a:r>
              <a:rPr lang="en-US" sz="2400" dirty="0">
                <a:latin typeface="CMSS12"/>
              </a:rPr>
              <a:t> de manera </a:t>
            </a:r>
            <a:r>
              <a:rPr lang="en-US" sz="2400" dirty="0" err="1">
                <a:latin typeface="CMSS12"/>
              </a:rPr>
              <a:t>colaborativa</a:t>
            </a:r>
            <a:r>
              <a:rPr lang="en-US" sz="2400" dirty="0">
                <a:latin typeface="CMSS12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MSS12"/>
              </a:rPr>
              <a:t>Estos son </a:t>
            </a:r>
            <a:r>
              <a:rPr lang="en-US" sz="2400" dirty="0" err="1">
                <a:latin typeface="CMSS12"/>
              </a:rPr>
              <a:t>especialmente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útiles</a:t>
            </a:r>
            <a:r>
              <a:rPr lang="en-US" sz="2400" dirty="0">
                <a:latin typeface="CMSS12"/>
              </a:rPr>
              <a:t> porque señala quien y cuando </a:t>
            </a:r>
            <a:r>
              <a:rPr lang="en-US" sz="2400" dirty="0" err="1">
                <a:latin typeface="CMSS12"/>
              </a:rPr>
              <a:t>el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código</a:t>
            </a:r>
            <a:r>
              <a:rPr lang="en-US" sz="2400" dirty="0">
                <a:latin typeface="CMSS12"/>
              </a:rPr>
              <a:t> ha cambiado.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MSS12"/>
              </a:rPr>
              <a:t>Gracias a </a:t>
            </a:r>
            <a:r>
              <a:rPr lang="en-US" sz="2400" dirty="0" err="1">
                <a:latin typeface="CMSS12"/>
              </a:rPr>
              <a:t>su</a:t>
            </a:r>
            <a:r>
              <a:rPr lang="en-US" sz="2400" dirty="0">
                <a:latin typeface="CMSS12"/>
              </a:rPr>
              <a:t> flexibilidad, </a:t>
            </a:r>
            <a:r>
              <a:rPr lang="en-US" sz="2400" dirty="0" err="1">
                <a:latin typeface="CMSS12"/>
              </a:rPr>
              <a:t>los</a:t>
            </a:r>
            <a:r>
              <a:rPr lang="en-US" sz="2400" dirty="0">
                <a:latin typeface="CMSS12"/>
              </a:rPr>
              <a:t> VCS también permiten </a:t>
            </a:r>
            <a:r>
              <a:rPr lang="en-US" sz="2400" dirty="0" err="1">
                <a:latin typeface="CMSS12"/>
              </a:rPr>
              <a:t>revertir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versiones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anteriores</a:t>
            </a:r>
            <a:r>
              <a:rPr lang="en-US" sz="2400" dirty="0">
                <a:latin typeface="CMSS12"/>
              </a:rPr>
              <a:t> del </a:t>
            </a:r>
            <a:r>
              <a:rPr lang="en-US" sz="2400" dirty="0" err="1">
                <a:latin typeface="CMSS12"/>
              </a:rPr>
              <a:t>código</a:t>
            </a:r>
            <a:endParaRPr lang="en-US" sz="24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261611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Git/GitHub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751915" y="1967061"/>
            <a:ext cx="776343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MSS12"/>
              </a:rPr>
              <a:t>Tanto Git </a:t>
            </a:r>
            <a:r>
              <a:rPr lang="en-US" sz="2400" dirty="0" err="1">
                <a:latin typeface="CMSS12"/>
              </a:rPr>
              <a:t>como</a:t>
            </a:r>
            <a:r>
              <a:rPr lang="en-US" sz="2400" dirty="0">
                <a:latin typeface="CMSS12"/>
              </a:rPr>
              <a:t> GitHub son VCS. El trabajo de ambos permite </a:t>
            </a:r>
            <a:r>
              <a:rPr lang="en-US" sz="2400" dirty="0" err="1">
                <a:latin typeface="CMSS12"/>
              </a:rPr>
              <a:t>el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almacenamiento</a:t>
            </a:r>
            <a:r>
              <a:rPr lang="en-US" sz="2400" dirty="0">
                <a:latin typeface="CMSS12"/>
              </a:rPr>
              <a:t> de </a:t>
            </a:r>
            <a:r>
              <a:rPr lang="en-US" sz="2400" dirty="0" err="1">
                <a:latin typeface="CMSS12"/>
              </a:rPr>
              <a:t>código</a:t>
            </a:r>
            <a:r>
              <a:rPr lang="en-US" sz="2400" dirty="0">
                <a:latin typeface="CMSS12"/>
              </a:rPr>
              <a:t>, documentación, </a:t>
            </a:r>
            <a:r>
              <a:rPr lang="en-US" sz="2400" dirty="0" err="1">
                <a:latin typeface="CMSS12"/>
              </a:rPr>
              <a:t>guías</a:t>
            </a:r>
            <a:r>
              <a:rPr lang="en-US" sz="2400" dirty="0">
                <a:latin typeface="CMSS12"/>
              </a:rPr>
              <a:t>, entre otros.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CMSS12"/>
              </a:rPr>
              <a:t>Existen otras opciones </a:t>
            </a:r>
            <a:r>
              <a:rPr lang="en-US" sz="2400" dirty="0" err="1">
                <a:latin typeface="CMSS12"/>
              </a:rPr>
              <a:t>parecidas</a:t>
            </a:r>
            <a:r>
              <a:rPr lang="en-US" sz="2400" dirty="0">
                <a:latin typeface="CMSS12"/>
              </a:rPr>
              <a:t> a GitHub </a:t>
            </a:r>
            <a:r>
              <a:rPr lang="en-US" sz="2400" dirty="0" err="1">
                <a:latin typeface="CMSS12"/>
              </a:rPr>
              <a:t>como</a:t>
            </a:r>
            <a:r>
              <a:rPr lang="en-US" sz="2400" dirty="0">
                <a:latin typeface="CMSS12"/>
              </a:rPr>
              <a:t> Mercurial y Subversion. Aunque, </a:t>
            </a:r>
            <a:r>
              <a:rPr lang="en-US" sz="2400" dirty="0" err="1">
                <a:latin typeface="CMSS12"/>
              </a:rPr>
              <a:t>en</a:t>
            </a:r>
            <a:r>
              <a:rPr lang="en-US" sz="2400" dirty="0">
                <a:latin typeface="CMSS12"/>
              </a:rPr>
              <a:t> Ciencias Sociales, </a:t>
            </a:r>
            <a:r>
              <a:rPr lang="en-US" sz="2400" dirty="0" err="1">
                <a:latin typeface="CMSS12"/>
              </a:rPr>
              <a:t>el</a:t>
            </a:r>
            <a:r>
              <a:rPr lang="en-US" sz="2400" dirty="0">
                <a:latin typeface="CMSS12"/>
              </a:rPr>
              <a:t> primero es </a:t>
            </a:r>
            <a:r>
              <a:rPr lang="en-US" sz="2400" dirty="0" err="1">
                <a:latin typeface="CMSS12"/>
              </a:rPr>
              <a:t>el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más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común</a:t>
            </a:r>
            <a:r>
              <a:rPr lang="en-US" sz="2400" dirty="0">
                <a:latin typeface="CMSS1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718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Git/GitHub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751915" y="1312638"/>
            <a:ext cx="7763435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>
                <a:latin typeface="CMSS12"/>
              </a:rPr>
              <a:t>Creando</a:t>
            </a:r>
            <a:r>
              <a:rPr lang="en-US" sz="2400" dirty="0">
                <a:latin typeface="CMSS12"/>
              </a:rPr>
              <a:t> un repositor </a:t>
            </a:r>
            <a:r>
              <a:rPr lang="en-US" sz="2400" dirty="0" err="1">
                <a:latin typeface="CMSS12"/>
              </a:rPr>
              <a:t>en</a:t>
            </a:r>
            <a:r>
              <a:rPr lang="en-US" sz="2400" dirty="0">
                <a:latin typeface="CMSS12"/>
              </a:rPr>
              <a:t> GitHub: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MSS12"/>
              </a:rPr>
              <a:t>Ingresar a la cuenta de GitHub: </a:t>
            </a:r>
            <a:r>
              <a:rPr lang="en-US" sz="2400" dirty="0">
                <a:latin typeface="CMSS12"/>
                <a:hlinkClick r:id="rId2"/>
              </a:rPr>
              <a:t>https://github.com/</a:t>
            </a:r>
            <a:endParaRPr lang="en-US" sz="2400" dirty="0">
              <a:latin typeface="CMSS1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>
                <a:latin typeface="CMSS12"/>
              </a:rPr>
              <a:t>Cliquear</a:t>
            </a:r>
            <a:r>
              <a:rPr lang="en-US" sz="2400" dirty="0">
                <a:latin typeface="CMSS12"/>
              </a:rPr>
              <a:t> </a:t>
            </a:r>
            <a:r>
              <a:rPr lang="en-US" sz="2400" dirty="0" err="1">
                <a:latin typeface="CMSS12"/>
              </a:rPr>
              <a:t>en</a:t>
            </a:r>
            <a:r>
              <a:rPr lang="en-US" sz="2400" dirty="0">
                <a:latin typeface="CMSS12"/>
              </a:rPr>
              <a:t> la sección superior derecha -&gt; </a:t>
            </a:r>
            <a:r>
              <a:rPr lang="en-US" sz="2400" dirty="0" err="1">
                <a:latin typeface="CMSS12"/>
              </a:rPr>
              <a:t>Repositorios</a:t>
            </a:r>
            <a:r>
              <a:rPr lang="en-US" sz="2400" dirty="0">
                <a:latin typeface="CMSS12"/>
              </a:rPr>
              <a:t> -&gt; Nuevo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>
                <a:latin typeface="CMSS12"/>
              </a:rPr>
              <a:t>Seleccionar</a:t>
            </a:r>
            <a:r>
              <a:rPr lang="en-US" sz="2400" dirty="0">
                <a:latin typeface="CMSS12"/>
              </a:rPr>
              <a:t> un nombre. Por ejemplo: </a:t>
            </a:r>
            <a:r>
              <a:rPr lang="en-US" sz="2400" dirty="0" err="1">
                <a:latin typeface="CMSS12"/>
              </a:rPr>
              <a:t>Clases</a:t>
            </a:r>
            <a:r>
              <a:rPr lang="en-US" sz="2400" dirty="0">
                <a:latin typeface="CMSS12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>
                <a:latin typeface="CMSS12"/>
              </a:rPr>
              <a:t>Seleccionar</a:t>
            </a:r>
            <a:r>
              <a:rPr lang="en-US" sz="2400" dirty="0">
                <a:latin typeface="CMSS12"/>
              </a:rPr>
              <a:t> la </a:t>
            </a:r>
            <a:r>
              <a:rPr lang="en-US" sz="2400" dirty="0" err="1">
                <a:latin typeface="CMSS12"/>
              </a:rPr>
              <a:t>opci</a:t>
            </a:r>
            <a:r>
              <a:rPr lang="es-ES" sz="2400" dirty="0" err="1">
                <a:latin typeface="CMSS12"/>
              </a:rPr>
              <a:t>ón</a:t>
            </a:r>
            <a:r>
              <a:rPr lang="es-ES" sz="2400" dirty="0">
                <a:latin typeface="CMSS12"/>
              </a:rPr>
              <a:t> privada.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400" dirty="0">
                <a:latin typeface="CMSS12"/>
              </a:rPr>
              <a:t>Añadir un archivo </a:t>
            </a:r>
            <a:r>
              <a:rPr lang="es-ES" sz="2400" dirty="0" err="1">
                <a:latin typeface="CMSS12"/>
              </a:rPr>
              <a:t>Readme</a:t>
            </a:r>
            <a:r>
              <a:rPr lang="es-ES" sz="2400" dirty="0">
                <a:latin typeface="CMSS12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400" dirty="0">
                <a:latin typeface="CMSS12"/>
              </a:rPr>
              <a:t>Hacer </a:t>
            </a:r>
            <a:r>
              <a:rPr lang="es-ES" sz="2400" dirty="0" err="1">
                <a:latin typeface="CMSS12"/>
              </a:rPr>
              <a:t>click</a:t>
            </a:r>
            <a:r>
              <a:rPr lang="es-ES" sz="2400" dirty="0">
                <a:latin typeface="CMSS12"/>
              </a:rPr>
              <a:t> en crear.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400" dirty="0">
                <a:latin typeface="CMSS12"/>
              </a:rPr>
              <a:t>Finalmente, el repositorio ya existe en GitHub.</a:t>
            </a:r>
            <a:endParaRPr lang="en-US" sz="24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87990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1C17-2A88-06D0-6E82-D4E192DC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9"/>
            <a:ext cx="7886700" cy="52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3333B3"/>
                </a:solidFill>
                <a:latin typeface="CMSS12"/>
              </a:rPr>
              <a:t>Git/GitHub</a:t>
            </a:r>
            <a:endParaRPr lang="en-US" dirty="0">
              <a:latin typeface="CMSS12"/>
            </a:endParaRP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FD14-0A94-A200-C54E-1AA42B2509DD}"/>
              </a:ext>
            </a:extLst>
          </p:cNvPr>
          <p:cNvSpPr txBox="1"/>
          <p:nvPr/>
        </p:nvSpPr>
        <p:spPr>
          <a:xfrm>
            <a:off x="751915" y="1187128"/>
            <a:ext cx="7763435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>
                <a:latin typeface="CMSS12"/>
              </a:rPr>
              <a:t>Configurando</a:t>
            </a:r>
            <a:r>
              <a:rPr lang="en-US" sz="2400" dirty="0">
                <a:latin typeface="CMSS12"/>
              </a:rPr>
              <a:t> Git Bash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400" dirty="0">
                <a:latin typeface="CMSS12"/>
              </a:rPr>
              <a:t>Ahora es necesario sincronizar Git </a:t>
            </a:r>
            <a:r>
              <a:rPr lang="es-ES" sz="2400" dirty="0" err="1">
                <a:latin typeface="CMSS12"/>
              </a:rPr>
              <a:t>Bash</a:t>
            </a:r>
            <a:r>
              <a:rPr lang="es-ES" sz="2400" dirty="0">
                <a:latin typeface="CMSS12"/>
              </a:rPr>
              <a:t> con la cuenta GitHub.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400" dirty="0">
                <a:latin typeface="CMSS12"/>
              </a:rPr>
              <a:t>Abrir la terminar de Git </a:t>
            </a:r>
            <a:r>
              <a:rPr lang="es-ES" sz="2400" dirty="0" err="1">
                <a:latin typeface="CMSS12"/>
              </a:rPr>
              <a:t>Bash</a:t>
            </a:r>
            <a:r>
              <a:rPr lang="es-ES" sz="2400" dirty="0">
                <a:latin typeface="CMSS12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400" dirty="0">
                <a:latin typeface="CMSS12"/>
              </a:rPr>
              <a:t>Configurar el nombre de usuario en Git </a:t>
            </a:r>
            <a:r>
              <a:rPr lang="es-ES" sz="2400" dirty="0" err="1">
                <a:latin typeface="CMSS12"/>
              </a:rPr>
              <a:t>Bash</a:t>
            </a:r>
            <a:r>
              <a:rPr lang="es-ES" sz="2400" dirty="0">
                <a:latin typeface="CMSS12"/>
              </a:rPr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latin typeface="CMSS12"/>
              </a:rPr>
              <a:t>	</a:t>
            </a:r>
            <a:r>
              <a:rPr lang="en-US" sz="2000" dirty="0">
                <a:latin typeface="CMSS12"/>
              </a:rPr>
              <a:t>git config --global user.name “Mi Nombre“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s-ES" sz="2400" dirty="0">
                <a:latin typeface="CMSS12"/>
              </a:rPr>
              <a:t>Configurar el email en Git </a:t>
            </a:r>
            <a:r>
              <a:rPr lang="es-ES" sz="2400" dirty="0" err="1">
                <a:latin typeface="CMSS12"/>
              </a:rPr>
              <a:t>Bash</a:t>
            </a:r>
            <a:r>
              <a:rPr lang="es-ES" sz="2400" dirty="0">
                <a:latin typeface="CMSS12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</a:t>
            </a:r>
            <a:r>
              <a:rPr lang="es-ES" sz="2000" dirty="0" err="1">
                <a:latin typeface="CMSS12"/>
              </a:rPr>
              <a:t>git</a:t>
            </a:r>
            <a:r>
              <a:rPr lang="es-ES" sz="2000" dirty="0">
                <a:latin typeface="CMSS12"/>
              </a:rPr>
              <a:t> </a:t>
            </a:r>
            <a:r>
              <a:rPr lang="es-ES" sz="2000" dirty="0" err="1">
                <a:latin typeface="CMSS12"/>
              </a:rPr>
              <a:t>config</a:t>
            </a:r>
            <a:r>
              <a:rPr lang="es-ES" sz="2000" dirty="0">
                <a:latin typeface="CMSS12"/>
              </a:rPr>
              <a:t> --global </a:t>
            </a:r>
            <a:r>
              <a:rPr lang="es-ES" sz="2000" dirty="0" err="1">
                <a:latin typeface="CMSS12"/>
              </a:rPr>
              <a:t>user.email</a:t>
            </a:r>
            <a:r>
              <a:rPr lang="es-ES" sz="2000" dirty="0">
                <a:latin typeface="CMSS12"/>
              </a:rPr>
              <a:t> tucorrreo@email.com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s-ES" sz="2400" dirty="0">
                <a:latin typeface="CMSS12"/>
              </a:rPr>
              <a:t>Ir al folder al que quieres almacenar el repositorio. Luego establecerlo con el comando cd.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dirty="0">
                <a:latin typeface="CMSS12"/>
              </a:rPr>
              <a:t>	cd </a:t>
            </a:r>
            <a:r>
              <a:rPr lang="en-US" sz="2000" dirty="0">
                <a:latin typeface="CMSS12"/>
              </a:rPr>
              <a:t>C:\Users\Usuario\Documentos</a:t>
            </a:r>
            <a:endParaRPr lang="es-ES" sz="2000" dirty="0">
              <a:latin typeface="CMSS12"/>
            </a:endParaRPr>
          </a:p>
        </p:txBody>
      </p:sp>
    </p:spTree>
    <p:extLst>
      <p:ext uri="{BB962C8B-B14F-4D97-AF65-F5344CB8AC3E}">
        <p14:creationId xmlns:p14="http://schemas.microsoft.com/office/powerpoint/2010/main" val="411022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</TotalTime>
  <Words>494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CMSS10</vt:lpstr>
      <vt:lpstr>CMSS12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Jaramillo-Huaman,CA (pgt)</dc:creator>
  <cp:lastModifiedBy>Jaramillo-Huaman,CA (pgt)</cp:lastModifiedBy>
  <cp:revision>1</cp:revision>
  <dcterms:created xsi:type="dcterms:W3CDTF">2023-02-19T19:10:55Z</dcterms:created>
  <dcterms:modified xsi:type="dcterms:W3CDTF">2023-02-19T20:07:47Z</dcterms:modified>
</cp:coreProperties>
</file>