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8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0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76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0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8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8DFA-BC38-4E78-8D3A-E571E879D37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2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C3AC68-01AF-36A7-6751-2FFE1BA3C1E6}"/>
              </a:ext>
            </a:extLst>
          </p:cNvPr>
          <p:cNvSpPr txBox="1"/>
          <p:nvPr/>
        </p:nvSpPr>
        <p:spPr>
          <a:xfrm>
            <a:off x="2286000" y="1936283"/>
            <a:ext cx="4572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u="none" strike="noStrike" baseline="0" dirty="0">
                <a:solidFill>
                  <a:srgbClr val="3333B3"/>
                </a:solidFill>
                <a:latin typeface="CMSS12"/>
              </a:rPr>
              <a:t>Laboratori</a:t>
            </a:r>
            <a:r>
              <a:rPr lang="en-US" sz="4000" dirty="0">
                <a:solidFill>
                  <a:srgbClr val="3333B3"/>
                </a:solidFill>
                <a:latin typeface="CMSS12"/>
              </a:rPr>
              <a:t>o de </a:t>
            </a:r>
            <a:r>
              <a:rPr lang="en-US" sz="4000" dirty="0" err="1">
                <a:solidFill>
                  <a:srgbClr val="3333B3"/>
                </a:solidFill>
                <a:latin typeface="CMSS12"/>
              </a:rPr>
              <a:t>Datos</a:t>
            </a:r>
            <a:endParaRPr lang="en-US" sz="4000" dirty="0">
              <a:solidFill>
                <a:srgbClr val="3333B3"/>
              </a:solidFill>
              <a:latin typeface="CMSS12"/>
            </a:endParaRPr>
          </a:p>
          <a:p>
            <a:pPr algn="ctr"/>
            <a:r>
              <a:rPr lang="en-US" sz="4000" b="0" i="0" u="none" strike="noStrike" baseline="0" dirty="0">
                <a:solidFill>
                  <a:srgbClr val="3333B3"/>
                </a:solidFill>
                <a:latin typeface="CMSS12"/>
              </a:rPr>
              <a:t>Sesión 2</a:t>
            </a:r>
          </a:p>
          <a:p>
            <a:pPr algn="ctr"/>
            <a:endParaRPr lang="fr-FR" sz="3600" b="0" i="0" u="none" strike="noStrike" baseline="0" dirty="0">
              <a:solidFill>
                <a:srgbClr val="3333B3"/>
              </a:solidFill>
              <a:latin typeface="CMSS12"/>
            </a:endParaRPr>
          </a:p>
          <a:p>
            <a:pPr algn="ctr"/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Cristhian Jaramillo</a:t>
            </a:r>
          </a:p>
          <a:p>
            <a:pPr algn="ctr"/>
            <a:endParaRPr lang="fr-FR" sz="2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ctr"/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21 de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MSS10"/>
              </a:rPr>
              <a:t>febrero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 de 2023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151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CMSS12"/>
              </a:rPr>
              <a:t>¿Cuál es la lógica de este comando?</a:t>
            </a:r>
          </a:p>
          <a:p>
            <a:endParaRPr lang="es-ES" sz="2400" dirty="0">
              <a:latin typeface="CMSS12"/>
            </a:endParaRPr>
          </a:p>
          <a:p>
            <a:r>
              <a:rPr lang="es-ES" sz="2400" dirty="0">
                <a:latin typeface="CMSS12"/>
              </a:rPr>
              <a:t>Se ha cambiado de formato largo al ancho.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D1DFF-7F7A-F242-A340-3C5787C1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3" y="2924130"/>
            <a:ext cx="569263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Buenas 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prácticas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en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la 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limpieza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de 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datos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96739" y="1749469"/>
            <a:ext cx="7763435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Gestión de datos segura y eficiente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Código bien organizado y documentado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Colaboración organizada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Un proyecto = un repositorio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Seguimiento de cambios.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CMSS12"/>
              </a:rPr>
              <a:t>Los manuscritos como parte del análisis</a:t>
            </a:r>
          </a:p>
        </p:txBody>
      </p:sp>
    </p:spTree>
    <p:extLst>
      <p:ext uri="{BB962C8B-B14F-4D97-AF65-F5344CB8AC3E}">
        <p14:creationId xmlns:p14="http://schemas.microsoft.com/office/powerpoint/2010/main" val="238363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Código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0527" y="2511469"/>
            <a:ext cx="776343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MSS12"/>
              </a:rPr>
              <a:t>01-conditionals-loops-functions.Rmd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MSS12"/>
              </a:rPr>
              <a:t>02-processing-data.Rmd</a:t>
            </a:r>
            <a:endParaRPr lang="es-E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327276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Descripción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de la sesión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957218"/>
            <a:ext cx="7763435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MSS12"/>
              </a:rPr>
              <a:t>Data y sus tipos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MSS12"/>
              </a:rPr>
              <a:t>“</a:t>
            </a:r>
            <a:r>
              <a:rPr lang="en-US" sz="2400" dirty="0" err="1">
                <a:latin typeface="CMSS12"/>
              </a:rPr>
              <a:t>Limpiar</a:t>
            </a:r>
            <a:r>
              <a:rPr lang="en-US" sz="2400" dirty="0">
                <a:latin typeface="CMSS12"/>
              </a:rPr>
              <a:t>” la data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MSS12"/>
              </a:rPr>
              <a:t>Buenas </a:t>
            </a:r>
            <a:r>
              <a:rPr lang="en-US" sz="2400" dirty="0" err="1">
                <a:latin typeface="CMSS12"/>
              </a:rPr>
              <a:t>prácticas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en</a:t>
            </a:r>
            <a:r>
              <a:rPr lang="en-US" sz="2400" dirty="0">
                <a:latin typeface="CMSS12"/>
              </a:rPr>
              <a:t> la </a:t>
            </a:r>
            <a:r>
              <a:rPr lang="en-US" sz="2400" dirty="0" err="1">
                <a:latin typeface="CMSS12"/>
              </a:rPr>
              <a:t>limpieza</a:t>
            </a:r>
            <a:r>
              <a:rPr lang="en-US" sz="2400" dirty="0">
                <a:latin typeface="CMSS12"/>
              </a:rPr>
              <a:t> de </a:t>
            </a:r>
            <a:r>
              <a:rPr lang="en-US" sz="2400" dirty="0" err="1">
                <a:latin typeface="CMSS12"/>
              </a:rPr>
              <a:t>datos</a:t>
            </a:r>
            <a:endParaRPr lang="en-US" sz="2400" dirty="0">
              <a:latin typeface="CMSS1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MSS12"/>
              </a:rPr>
              <a:t>Códificación</a:t>
            </a: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14944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Data y sus tipos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CMSS12"/>
              </a:rPr>
              <a:t>Una forma muy común de datos es tabular.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CMSS12"/>
              </a:rPr>
              <a:t>Ejemplos de otras formas: Textos sin formato, </a:t>
            </a:r>
            <a:r>
              <a:rPr lang="es-ES" sz="2400" dirty="0" err="1">
                <a:latin typeface="CMSS12"/>
              </a:rPr>
              <a:t>key</a:t>
            </a:r>
            <a:r>
              <a:rPr lang="es-ES" sz="2400" dirty="0">
                <a:latin typeface="CMSS12"/>
              </a:rPr>
              <a:t>-value y matrices estructuras como archivos JSON.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CMSS12"/>
              </a:rPr>
              <a:t>En esta sesión veremos cómo organizar y procesar datos tabulares (en R)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CMSS12"/>
              </a:rPr>
              <a:t>Aunque es útil pensar primero en un formato ideal de datos tabulares</a:t>
            </a: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21588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CMSS12"/>
              </a:rPr>
              <a:t>Es necesario seguir tres reglas: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CMSS12"/>
              </a:rPr>
              <a:t>Cada variable debe tener una columna.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CMSS12"/>
              </a:rPr>
              <a:t>Cada observación tiene que tener su fila.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CMSS12"/>
              </a:rPr>
              <a:t>Cada valor debe estar en su propia celda.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F3F0-7512-44F5-98ED-44D7F578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7" y="4015264"/>
            <a:ext cx="7686825" cy="21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486696" y="629266"/>
            <a:ext cx="2629122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84221"/>
            <a:ext cx="2629120" cy="18863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CMSS12"/>
                <a:ea typeface="+mj-ea"/>
                <a:cs typeface="+mj-cs"/>
              </a:rPr>
              <a:t>Errores </a:t>
            </a:r>
            <a:r>
              <a:rPr lang="en-US" sz="2400" kern="1200" dirty="0" err="1">
                <a:solidFill>
                  <a:schemeClr val="tx1"/>
                </a:solidFill>
                <a:latin typeface="CMSS12"/>
                <a:ea typeface="+mj-ea"/>
                <a:cs typeface="+mj-cs"/>
              </a:rPr>
              <a:t>comunes</a:t>
            </a:r>
            <a:r>
              <a:rPr lang="en-US" sz="2400" kern="1200" dirty="0">
                <a:solidFill>
                  <a:schemeClr val="tx1"/>
                </a:solidFill>
                <a:latin typeface="CMSS12"/>
                <a:ea typeface="+mj-ea"/>
                <a:cs typeface="+mj-cs"/>
              </a:rPr>
              <a:t>: data con </a:t>
            </a:r>
            <a:r>
              <a:rPr lang="en-US" sz="2400" kern="1200" dirty="0" err="1">
                <a:solidFill>
                  <a:schemeClr val="tx1"/>
                </a:solidFill>
                <a:latin typeface="CMSS12"/>
                <a:ea typeface="+mj-ea"/>
                <a:cs typeface="+mj-cs"/>
              </a:rPr>
              <a:t>columnas</a:t>
            </a:r>
            <a:r>
              <a:rPr lang="en-US" sz="2400" kern="1200" dirty="0">
                <a:solidFill>
                  <a:schemeClr val="tx1"/>
                </a:solidFill>
                <a:latin typeface="CMSS12"/>
                <a:ea typeface="+mj-ea"/>
                <a:cs typeface="+mj-cs"/>
              </a:rPr>
              <a:t> que </a:t>
            </a:r>
            <a:r>
              <a:rPr lang="en-US" sz="2400" kern="1200" dirty="0" err="1">
                <a:solidFill>
                  <a:schemeClr val="tx1"/>
                </a:solidFill>
                <a:latin typeface="CMSS12"/>
                <a:ea typeface="+mj-ea"/>
                <a:cs typeface="+mj-cs"/>
              </a:rPr>
              <a:t>representan</a:t>
            </a:r>
            <a:r>
              <a:rPr lang="en-US" sz="2400" kern="1200" dirty="0">
                <a:solidFill>
                  <a:schemeClr val="tx1"/>
                </a:solidFill>
                <a:latin typeface="CMSS12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CMSS12"/>
                <a:ea typeface="+mj-ea"/>
                <a:cs typeface="+mj-cs"/>
              </a:rPr>
              <a:t>valores</a:t>
            </a:r>
            <a:r>
              <a:rPr lang="en-US" sz="2400" kern="1200" dirty="0">
                <a:solidFill>
                  <a:schemeClr val="tx1"/>
                </a:solidFill>
                <a:latin typeface="CMSS12"/>
                <a:ea typeface="+mj-ea"/>
                <a:cs typeface="+mj-cs"/>
              </a:rPr>
              <a:t> de la variable.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A1B56CF-D34A-02AF-D00C-2E5E805E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96" y="2146388"/>
            <a:ext cx="4514498" cy="25619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71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CMSS12"/>
              </a:rPr>
              <a:t>Necesitamos “pivotear” estas columnas para convertirlas en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47AF-A847-D435-4DE1-70A3E094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7" y="2623093"/>
            <a:ext cx="8076890" cy="30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CMSS12"/>
              </a:rPr>
              <a:t>¿Cuál es la lógica de este comando?</a:t>
            </a:r>
          </a:p>
          <a:p>
            <a:endParaRPr lang="es-ES" sz="2400" dirty="0">
              <a:latin typeface="CMSS12"/>
            </a:endParaRPr>
          </a:p>
          <a:p>
            <a:r>
              <a:rPr lang="es-ES" sz="2400" dirty="0">
                <a:latin typeface="CMSS12"/>
              </a:rPr>
              <a:t>Se ha cambiado de formato ancho al largo.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506B-E9DF-A577-5ADE-A4F6CCDE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99" y="3429000"/>
            <a:ext cx="509060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CMSS12"/>
              </a:rPr>
              <a:t>Otro error común es que las observaciones se encuentren dispuestas en múltiples columnas.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4739F-CFD3-9E01-263F-9860C869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7" y="2595776"/>
            <a:ext cx="661473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“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Limpiar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” la data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472470"/>
            <a:ext cx="7763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CMSS12"/>
              </a:rPr>
              <a:t>Necesitamos “pivotear” estas filas para convertirlas en columnas.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1A0C0-2C2B-2ACD-BCB1-96E9902F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8" y="2704134"/>
            <a:ext cx="7472223" cy="36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</TotalTime>
  <Words>276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CMSS10</vt:lpstr>
      <vt:lpstr>CMSS12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Jaramillo-Huaman,CA (pgt)</dc:creator>
  <cp:lastModifiedBy>Jaramillo-Huaman,CA (pgt)</cp:lastModifiedBy>
  <cp:revision>3</cp:revision>
  <dcterms:created xsi:type="dcterms:W3CDTF">2023-02-19T19:10:55Z</dcterms:created>
  <dcterms:modified xsi:type="dcterms:W3CDTF">2023-02-21T20:04:31Z</dcterms:modified>
</cp:coreProperties>
</file>