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8"/>
  </p:notesMasterIdLst>
  <p:sldIdLst>
    <p:sldId id="288" r:id="rId2"/>
    <p:sldId id="305" r:id="rId3"/>
    <p:sldId id="307" r:id="rId4"/>
    <p:sldId id="287" r:id="rId5"/>
    <p:sldId id="308" r:id="rId6"/>
    <p:sldId id="317" r:id="rId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85" autoAdjust="0"/>
  </p:normalViewPr>
  <p:slideViewPr>
    <p:cSldViewPr>
      <p:cViewPr varScale="1">
        <p:scale>
          <a:sx n="67" d="100"/>
          <a:sy n="67" d="100"/>
        </p:scale>
        <p:origin x="15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457816-B039-454F-B667-25D8274C218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5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8198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7057B-147B-440E-AA09-7F63EF50A33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164F0-6216-4476-902C-CECBE0B2422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611E9-000A-4C9C-B04D-8323374381C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935D-5A8B-48E9-AE33-DEB3DBC896F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B6FD-A14B-4C20-9724-E53C1E881E1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29B63-3E58-4661-BFA3-997CE2F794F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C5E7-CC4F-4237-907B-A0603C7CAD8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65F5-B827-4894-85A6-A3B6900E953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87CF8-DBA0-496F-93EA-9AFD70664E9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2AB7-DFFA-4DB3-BBA4-1FBC367E99D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F902-992D-4850-BBE0-3D1BD16126D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B7B4DC7A-3077-4588-B993-893F1D4BE02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39552" y="1940405"/>
            <a:ext cx="8267142" cy="157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Biological Reference Points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1600" b="1" dirty="0">
              <a:solidFill>
                <a:srgbClr val="17899B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17899B"/>
                </a:solidFill>
              </a:rPr>
              <a:t>Alessandro Ligas, </a:t>
            </a:r>
            <a:r>
              <a:rPr lang="en-US" sz="1600" b="1" dirty="0" smtClean="0">
                <a:solidFill>
                  <a:srgbClr val="17899B"/>
                </a:solidFill>
              </a:rPr>
              <a:t>Alessandro Mannini, </a:t>
            </a:r>
            <a:r>
              <a:rPr lang="en-US" sz="1600" b="1" dirty="0" err="1" smtClean="0">
                <a:solidFill>
                  <a:srgbClr val="17899B"/>
                </a:solidFill>
              </a:rPr>
              <a:t>Coilin</a:t>
            </a:r>
            <a:r>
              <a:rPr lang="en-US" sz="1600" b="1" dirty="0" smtClean="0">
                <a:solidFill>
                  <a:srgbClr val="17899B"/>
                </a:solidFill>
              </a:rPr>
              <a:t> </a:t>
            </a:r>
            <a:r>
              <a:rPr lang="en-US" sz="1600" b="1" dirty="0" smtClean="0">
                <a:solidFill>
                  <a:srgbClr val="17899B"/>
                </a:solidFill>
              </a:rPr>
              <a:t>Minto, Alessandro Orio, Chato Osio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510" y="692696"/>
            <a:ext cx="8544184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altLang="it-IT" sz="2000" b="1" dirty="0">
                <a:solidFill>
                  <a:schemeClr val="accent6"/>
                </a:solidFill>
                <a:ea typeface="Times New Roman" panose="02020603050405020304" pitchFamily="18" charset="0"/>
              </a:rPr>
              <a:t>Summer School in Quantitative Fisheries Stock </a:t>
            </a:r>
            <a:r>
              <a:rPr lang="en-US" altLang="it-IT" sz="2000" b="1" dirty="0" smtClean="0">
                <a:solidFill>
                  <a:schemeClr val="accent6"/>
                </a:solidFill>
                <a:ea typeface="Times New Roman" panose="02020603050405020304" pitchFamily="18" charset="0"/>
              </a:rPr>
              <a:t>Assessment</a:t>
            </a:r>
            <a:endParaRPr kumimoji="0" lang="en-US" altLang="it-IT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712191" y="5805264"/>
            <a:ext cx="7779102" cy="840466"/>
            <a:chOff x="712191" y="5805264"/>
            <a:chExt cx="7779102" cy="840466"/>
          </a:xfrm>
        </p:grpSpPr>
        <p:grpSp>
          <p:nvGrpSpPr>
            <p:cNvPr id="6" name="Gruppo 5"/>
            <p:cNvGrpSpPr/>
            <p:nvPr/>
          </p:nvGrpSpPr>
          <p:grpSpPr>
            <a:xfrm>
              <a:off x="712191" y="5805264"/>
              <a:ext cx="7779102" cy="840466"/>
              <a:chOff x="712191" y="5805264"/>
              <a:chExt cx="7779102" cy="840466"/>
            </a:xfrm>
          </p:grpSpPr>
          <p:pic>
            <p:nvPicPr>
              <p:cNvPr id="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1" y="5805264"/>
                <a:ext cx="2131617" cy="840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Immagin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8361" y="5805264"/>
                <a:ext cx="2402932" cy="700855"/>
              </a:xfrm>
              <a:prstGeom prst="rect">
                <a:avLst/>
              </a:prstGeom>
            </p:spPr>
          </p:pic>
        </p:grp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406" y="5953564"/>
              <a:ext cx="2728392" cy="5438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821318"/>
            <a:ext cx="8844294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From Day 1: “The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ultimate aim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of stock assessment is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to provide </a:t>
            </a:r>
            <a:r>
              <a:rPr lang="en-US" sz="1800" b="1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biological </a:t>
            </a:r>
            <a:r>
              <a:rPr lang="en-US" sz="1800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reference </a:t>
            </a:r>
            <a:r>
              <a:rPr lang="en-US" sz="1800" b="1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points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to be used as guidelines for the rational management of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fishery (e.g. sustainable harvest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levels, such as maximum sustainable yield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[MSY],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sustainable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exploitation rates [fishing mortality], etc.)”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n-US" sz="1800" dirty="0" smtClean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b="1" i="1" dirty="0" smtClean="0">
                <a:solidFill>
                  <a:srgbClr val="FF0000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Decision-makers need to have options that permit sustainability, and rewards for choosing them (Norse, 1993).</a:t>
            </a:r>
            <a:endParaRPr lang="en-US" sz="1800" b="1" i="1" dirty="0">
              <a:solidFill>
                <a:srgbClr val="FF0000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n-US" sz="1800" dirty="0" smtClean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367204"/>
            <a:ext cx="8844294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Through stock assessments, scientists attempt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to estimate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amount of fish in a stock and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rate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of fishing mortality.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 stock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assessment produces a series of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estimates for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stock size and fishing mortality over time.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biological reference point is a concrete number, a value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for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stock size or fishing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mortality.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b="1" i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Therefore, biological </a:t>
            </a:r>
            <a:r>
              <a:rPr lang="en-US" sz="1800" b="1" i="1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reference points serve as a way to judge </a:t>
            </a:r>
            <a:r>
              <a:rPr lang="en-US" sz="1800" b="1" i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estimates coming from stock assessment.</a:t>
            </a:r>
            <a:endParaRPr lang="en-US" sz="1800" b="1" i="1" dirty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n-US" sz="1800" dirty="0" smtClean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188640"/>
            <a:ext cx="884429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Biological reference points provide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quantitative values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for targets and thresholds. </a:t>
            </a:r>
            <a:r>
              <a:rPr lang="en-US" sz="1800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Target Reference Points (TRP)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are values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for stock size and fishing mortality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rate that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 manager aims to achieve and maintain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While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targets are levels that managers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aim for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, thresholds are levels they aim to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avoid. Thresholds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are also referred to as </a:t>
            </a:r>
            <a:r>
              <a:rPr lang="en-US" sz="1800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Limit Reference Points (LRP).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78" y="2636912"/>
            <a:ext cx="4690648" cy="3795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332656"/>
            <a:ext cx="8844294" cy="330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b="1" baseline="-250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MSY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sz="1800" baseline="-250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MSY</a:t>
            </a:r>
            <a:r>
              <a:rPr lang="en-US" sz="1800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is defined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as being the value of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fishing mortality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which produces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maximum sustainable yield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in the long-term.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Both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EU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CFP and GFCM Mid-term Strategy mandate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stocks to be at the level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of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sz="1800" baseline="-250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MSY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b="1" baseline="-250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0.1</a:t>
            </a:r>
            <a:endParaRPr lang="en-US" b="1" baseline="-25000" dirty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sz="1800" baseline="-250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0.1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is the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fishing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mortality rate at which the slope of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yield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per recruit curve as a function of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fishing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mortality is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10% of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its value at the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origin.</a:t>
            </a:r>
            <a:endParaRPr lang="en-US" sz="1800" dirty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sz="1800" baseline="-250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0.1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can be calculated even when the curve is asymptotical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or flat-top.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sz="2000" b="1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Osaka" pitchFamily="1" charset="-128"/>
                <a:cs typeface="Arial" charset="0"/>
              </a:rPr>
              <a:t>0.1</a:t>
            </a:r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Osaka" pitchFamily="1" charset="-128"/>
                <a:cs typeface="Arial" charset="0"/>
              </a:rPr>
              <a:t> is used as a proxy of F</a:t>
            </a:r>
            <a:r>
              <a:rPr lang="en-US" sz="2000" b="1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Osaka" pitchFamily="1" charset="-128"/>
                <a:cs typeface="Arial" charset="0"/>
              </a:rPr>
              <a:t>MSY</a:t>
            </a:r>
            <a:endParaRPr lang="en-US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Osaka" pitchFamily="1" charset="-128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1693"/>
          <a:stretch/>
        </p:blipFill>
        <p:spPr>
          <a:xfrm>
            <a:off x="2263824" y="3933056"/>
            <a:ext cx="4180384" cy="222789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411658" y="6197853"/>
            <a:ext cx="7112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From </a:t>
            </a:r>
            <a:r>
              <a:rPr lang="en-US" sz="1400" dirty="0" err="1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Cadima</a:t>
            </a:r>
            <a:r>
              <a:rPr lang="en-US" sz="14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 E.L. 2003. Fish stock assessment manual. FAO Fish. Tech. Paper n. 393. Rome, FAO. 161 pp.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177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79512" y="116632"/>
            <a:ext cx="878497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cs typeface="Arial" charset="0"/>
              </a:rPr>
              <a:t>FLBRP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800" dirty="0" smtClean="0">
                <a:solidFill>
                  <a:schemeClr val="accent6"/>
                </a:solidFill>
                <a:cs typeface="Arial" charset="0"/>
              </a:rPr>
              <a:t>In FLR   </a:t>
            </a:r>
            <a:r>
              <a:rPr lang="en-US" sz="1800" dirty="0" smtClean="0">
                <a:solidFill>
                  <a:schemeClr val="accent6"/>
                </a:solidFill>
                <a:cs typeface="Arial" charset="0"/>
                <a:sym typeface="Wingdings" panose="05000000000000000000" pitchFamily="2" charset="2"/>
              </a:rPr>
              <a:t>   FLBRP</a:t>
            </a:r>
            <a:endParaRPr lang="en-US" sz="1800" dirty="0" smtClean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sz="1800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800" dirty="0" smtClean="0">
                <a:solidFill>
                  <a:schemeClr val="accent6"/>
                </a:solidFill>
                <a:cs typeface="Arial" charset="0"/>
              </a:rPr>
              <a:t>- From stock assessment results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800" dirty="0" smtClean="0">
                <a:solidFill>
                  <a:schemeClr val="accent6"/>
                </a:solidFill>
                <a:cs typeface="Arial" charset="0"/>
              </a:rPr>
              <a:t>- Let’s have a look and see how it works</a:t>
            </a:r>
            <a:endParaRPr lang="en-US" sz="1800" dirty="0">
              <a:solidFill>
                <a:schemeClr val="accent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BI Corporate Template">
  <a:themeElements>
    <a:clrScheme name="AFBI Corporat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FBI Corporate Templat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FBI Corporat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AFBI Corporate Template</Template>
  <TotalTime>2208</TotalTime>
  <Words>375</Words>
  <Application>Microsoft Office PowerPoint</Application>
  <PresentationFormat>Presentazione su schermo (4:3)</PresentationFormat>
  <Paragraphs>26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Monotype Sorts</vt:lpstr>
      <vt:lpstr>Osaka</vt:lpstr>
      <vt:lpstr>Times New Roman</vt:lpstr>
      <vt:lpstr>Trebuchet MS</vt:lpstr>
      <vt:lpstr>Wingdings</vt:lpstr>
      <vt:lpstr>AFBI Corporate 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DARDNI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MeehanR</dc:creator>
  <cp:lastModifiedBy>AL</cp:lastModifiedBy>
  <cp:revision>170</cp:revision>
  <dcterms:created xsi:type="dcterms:W3CDTF">2008-02-11T10:34:56Z</dcterms:created>
  <dcterms:modified xsi:type="dcterms:W3CDTF">2018-07-16T09:54:17Z</dcterms:modified>
</cp:coreProperties>
</file>