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"/>
  </p:notesMasterIdLst>
  <p:sldIdLst>
    <p:sldId id="317" r:id="rId2"/>
    <p:sldId id="318" r:id="rId3"/>
    <p:sldId id="319" r:id="rId4"/>
    <p:sldId id="320" r:id="rId5"/>
    <p:sldId id="299" r:id="rId6"/>
    <p:sldId id="315" r:id="rId7"/>
    <p:sldId id="316" r:id="rId8"/>
    <p:sldId id="314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667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3031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028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29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001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222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2154688"/>
            <a:ext cx="8267142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Day 1: </a:t>
            </a:r>
            <a:r>
              <a:rPr lang="en-US" sz="2800" b="1" dirty="0">
                <a:solidFill>
                  <a:schemeClr val="accent6"/>
                </a:solidFill>
              </a:rPr>
              <a:t>Data-rich and data-limited stocks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ligas@cibm.it</a:t>
            </a:r>
            <a:endParaRPr lang="en-US" sz="1600" b="1" dirty="0">
              <a:solidFill>
                <a:srgbClr val="17899B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T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he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 for which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advice is provided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were categorized as either </a:t>
            </a: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data-rich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 or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data-poor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data-rich stocks full analytical stock assessments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can be performed, while data-poor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without quantitative assessments and forecasts. The availability of data for these data-poor stocks and possibilities for assessment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can vary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greatly among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For example, ICES (2012) identified </a:t>
            </a: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six categories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data-limited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ranging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from data-rich to truly data-poor.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Together with data coming from commercial fisheries, various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other types of data and information may be relevant to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assess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the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state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a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stock: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life-history traits,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gear selectivity,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fishing effort,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genetic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structure,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environmental drivers (e.g. temperature, salinity, etc.).</a:t>
            </a:r>
          </a:p>
        </p:txBody>
      </p:sp>
    </p:spTree>
    <p:extLst>
      <p:ext uri="{BB962C8B-B14F-4D97-AF65-F5344CB8AC3E}">
        <p14:creationId xmlns:p14="http://schemas.microsoft.com/office/powerpoint/2010/main" val="13777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1</a:t>
            </a:r>
            <a:endParaRPr lang="en-US" sz="1600" b="1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Data-rich stocks with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full analytical assessments and forecasts as well as stocks with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quantitative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assessments based on production models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2</a:t>
            </a:r>
            <a:endParaRPr lang="en-US" sz="1600" b="1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with quantitative assessments and forecasts which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indicative of trends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only (fishing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mortality, recruitment,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biomass).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3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which survey indices (or other indicators of stock size such as reliable fishery-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dependant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indices: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e.g.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lpue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cpue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mean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length in the catch) are available that provide reliable indications of trends in stock metrics such as mortality, recruitment, and biomass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</a:t>
            </a:r>
            <a:endParaRPr lang="en-US" sz="1600" dirty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4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This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category includes stocks for which a time-series of catch can be used to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approximate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MSY.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5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D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ata-poor 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which only landings data are available.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6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For these stocks,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landings are negligible compared with discards. It also includes stocks that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primarily caught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as bycatch in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other targeted fisheries. The development of indicators may be most appropriate to such stocks.</a:t>
            </a:r>
          </a:p>
        </p:txBody>
      </p:sp>
    </p:spTree>
    <p:extLst>
      <p:ext uri="{BB962C8B-B14F-4D97-AF65-F5344CB8AC3E}">
        <p14:creationId xmlns:p14="http://schemas.microsoft.com/office/powerpoint/2010/main" val="19191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9079988" cy="5616623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67544" y="18864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800" b="1" dirty="0" err="1">
                <a:solidFill>
                  <a:schemeClr val="accent6"/>
                </a:solidFill>
              </a:rPr>
              <a:t>Summary</a:t>
            </a:r>
            <a:r>
              <a:rPr lang="it-IT" sz="1800" b="1" dirty="0">
                <a:solidFill>
                  <a:schemeClr val="accent6"/>
                </a:solidFill>
              </a:rPr>
              <a:t> of the </a:t>
            </a:r>
            <a:r>
              <a:rPr lang="it-IT" sz="1800" b="1" dirty="0" err="1">
                <a:solidFill>
                  <a:schemeClr val="accent6"/>
                </a:solidFill>
              </a:rPr>
              <a:t>main</a:t>
            </a:r>
            <a:r>
              <a:rPr lang="it-IT" sz="1800" b="1" dirty="0">
                <a:solidFill>
                  <a:schemeClr val="accent6"/>
                </a:solidFill>
              </a:rPr>
              <a:t> </a:t>
            </a:r>
            <a:r>
              <a:rPr lang="it-IT" sz="1800" b="1" dirty="0" err="1">
                <a:solidFill>
                  <a:schemeClr val="accent6"/>
                </a:solidFill>
              </a:rPr>
              <a:t>assessment</a:t>
            </a:r>
            <a:r>
              <a:rPr lang="it-IT" sz="1800" b="1" dirty="0">
                <a:solidFill>
                  <a:schemeClr val="accent6"/>
                </a:solidFill>
              </a:rPr>
              <a:t> </a:t>
            </a:r>
            <a:r>
              <a:rPr lang="it-IT" sz="1800" b="1" dirty="0" err="1">
                <a:solidFill>
                  <a:schemeClr val="accent6"/>
                </a:solidFill>
              </a:rPr>
              <a:t>methods</a:t>
            </a:r>
            <a:r>
              <a:rPr lang="it-IT" sz="1800" b="1" dirty="0">
                <a:solidFill>
                  <a:schemeClr val="accent6"/>
                </a:solidFill>
              </a:rPr>
              <a:t> and </a:t>
            </a:r>
            <a:r>
              <a:rPr lang="it-IT" sz="1800" b="1" dirty="0" smtClean="0">
                <a:solidFill>
                  <a:schemeClr val="accent6"/>
                </a:solidFill>
              </a:rPr>
              <a:t>data </a:t>
            </a:r>
            <a:r>
              <a:rPr lang="it-IT" sz="1800" b="1" dirty="0" err="1" smtClean="0">
                <a:solidFill>
                  <a:schemeClr val="accent6"/>
                </a:solidFill>
              </a:rPr>
              <a:t>requirements</a:t>
            </a:r>
            <a:r>
              <a:rPr lang="it-IT" sz="1800" b="1" dirty="0" smtClean="0">
                <a:solidFill>
                  <a:schemeClr val="accent6"/>
                </a:solidFill>
              </a:rPr>
              <a:t> (source: Report of STECF EWG 16-05).</a:t>
            </a:r>
            <a:endParaRPr lang="it-IT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i="1" dirty="0" smtClean="0">
                <a:solidFill>
                  <a:schemeClr val="accent6"/>
                </a:solidFill>
                <a:cs typeface="Arial" charset="0"/>
              </a:rPr>
              <a:t>Empirical and length-based indicators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Listed below are some possible indicators based both on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fishery-independent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(scientific surveys) and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fishery-dependent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(commercial catches/landings)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data commonly used in situation of data-limited stocks:</a:t>
            </a: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mean age/length/weight of the stock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catch or catch per unit of effort;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estimation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and changes of area distribution (stock or specific life-stages)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proportion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by weight of large fish in the stock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the average maximum length.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the following table some length-based indicators (ICES, 2015) are compared to appropriate reference points related to conservation, optimal yield and length distribution relative to expectations under MSY assumptions. Such an approach can be used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when at least length-frequency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data is available, which is often the case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 data-limited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 stocks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.</a:t>
            </a: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i="1" dirty="0" smtClean="0">
                <a:solidFill>
                  <a:schemeClr val="accent6"/>
                </a:solidFill>
                <a:cs typeface="Arial" charset="0"/>
              </a:rPr>
              <a:t>Empirical and length-based indicators (continue)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Indicators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reference points, indicator ratios and their expected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values grouped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terms of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) conservation/sustainability; ii) optimal yield; and iii) MSY considerations (ICES, 2015).</a:t>
            </a: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64746"/>
              </p:ext>
            </p:extLst>
          </p:nvPr>
        </p:nvGraphicFramePr>
        <p:xfrm>
          <a:off x="611559" y="1556792"/>
          <a:ext cx="7848872" cy="489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014"/>
                <a:gridCol w="1706276"/>
                <a:gridCol w="1834099"/>
                <a:gridCol w="990737"/>
                <a:gridCol w="966891"/>
                <a:gridCol w="1440855"/>
              </a:tblGrid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Indicator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Calculation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Reference </a:t>
                      </a:r>
                      <a:r>
                        <a:rPr lang="it-IT" sz="1200" b="1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point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Indicator ratio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Expected value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 smtClean="0">
                          <a:solidFill>
                            <a:schemeClr val="accent6"/>
                          </a:solidFill>
                          <a:effectLst/>
                        </a:rPr>
                        <a:t>Notes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Mean length of largest 5%</a:t>
                      </a:r>
                      <a:endParaRPr 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Lmax%%/Linf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0.8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Conservation (large individuals)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76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L95%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95th percentile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L95%/Linf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Pmega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Proportion of individuals above Lopt+10%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0.3-0.4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Pmega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0.3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L25%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25th percentile of length distribution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L25%/Lmat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Conservation (immatures)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Lc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Length at first catch (length at 50% of mode)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Lc/Lmat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Mean length of individuals larger Lc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Lopt = 2/3 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Lmean/Lopt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~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Optimal yield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Lmaxy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Length class with maximum biomass in catch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Lopt = 2/3 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Lmaxy/Lopt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~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Mean length of individuals larger Lc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LF=M=(0.75Lc+0.25Linf)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r>
                        <a:rPr lang="it-IT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/LF=M</a:t>
                      </a:r>
                      <a:endParaRPr lang="it-IT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≥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MSY</a:t>
                      </a:r>
                      <a:endParaRPr lang="it-IT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79512" y="511512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96000" algn="just" eaLnBrk="1" hangingPunct="1">
              <a:lnSpc>
                <a:spcPct val="150000"/>
              </a:lnSpc>
            </a:pPr>
            <a:r>
              <a:rPr lang="en-US" sz="1200" b="1" dirty="0" smtClean="0">
                <a:solidFill>
                  <a:srgbClr val="FF0000"/>
                </a:solidFill>
                <a:cs typeface="Arial" charset="0"/>
              </a:rPr>
              <a:t>References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1200" dirty="0" smtClean="0">
                <a:solidFill>
                  <a:schemeClr val="accent6"/>
                </a:solidFill>
              </a:rPr>
              <a:t>- ICES </a:t>
            </a:r>
            <a:r>
              <a:rPr lang="en-US" sz="1200" dirty="0">
                <a:solidFill>
                  <a:schemeClr val="accent6"/>
                </a:solidFill>
              </a:rPr>
              <a:t>2012. ICES Implementation of Advice for Data-limited Stocks in 2012 in its 2012 Advice. ICES CM 2012/ACOM 68. 42 pp</a:t>
            </a:r>
            <a:r>
              <a:rPr lang="en-US" sz="1200" dirty="0" smtClean="0">
                <a:solidFill>
                  <a:schemeClr val="accent6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1200" dirty="0" smtClean="0">
                <a:solidFill>
                  <a:schemeClr val="accent6"/>
                </a:solidFill>
              </a:rPr>
              <a:t>- </a:t>
            </a:r>
            <a:r>
              <a:rPr lang="en-US" sz="1200" dirty="0" smtClean="0">
                <a:solidFill>
                  <a:schemeClr val="accent6"/>
                </a:solidFill>
              </a:rPr>
              <a:t>ICES 2015. Report of the Fifth Workshop on the Development of Quantitative Assessment Methodologies based on Life-history Traits, Exploitation Characteristics and other Relevant Parameters for Data-limited Stocks (WKLIFE V), 5–9 October 2015, Lisbon, Portugal. ICES CM 2015/ACOM:56. 157 pp.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1805</TotalTime>
  <Words>717</Words>
  <Application>Microsoft Office PowerPoint</Application>
  <PresentationFormat>Presentazione su schermo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Monotype Sorts</vt:lpstr>
      <vt:lpstr>Osaka</vt:lpstr>
      <vt:lpstr>Times New Roman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140</cp:revision>
  <dcterms:created xsi:type="dcterms:W3CDTF">2008-02-11T10:34:56Z</dcterms:created>
  <dcterms:modified xsi:type="dcterms:W3CDTF">2017-07-12T13:04:00Z</dcterms:modified>
</cp:coreProperties>
</file>