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7"/>
  </p:notesMasterIdLst>
  <p:sldIdLst>
    <p:sldId id="288" r:id="rId2"/>
    <p:sldId id="305" r:id="rId3"/>
    <p:sldId id="307" r:id="rId4"/>
    <p:sldId id="287" r:id="rId5"/>
    <p:sldId id="308" r:id="rId6"/>
    <p:sldId id="300" r:id="rId7"/>
    <p:sldId id="309" r:id="rId8"/>
    <p:sldId id="310" r:id="rId9"/>
    <p:sldId id="311" r:id="rId10"/>
    <p:sldId id="316" r:id="rId11"/>
    <p:sldId id="301" r:id="rId12"/>
    <p:sldId id="312" r:id="rId13"/>
    <p:sldId id="302" r:id="rId14"/>
    <p:sldId id="313" r:id="rId15"/>
    <p:sldId id="320" r:id="rId16"/>
    <p:sldId id="303" r:id="rId17"/>
    <p:sldId id="321" r:id="rId18"/>
    <p:sldId id="304" r:id="rId19"/>
    <p:sldId id="322" r:id="rId20"/>
    <p:sldId id="317" r:id="rId21"/>
    <p:sldId id="306" r:id="rId22"/>
    <p:sldId id="318" r:id="rId23"/>
    <p:sldId id="319" r:id="rId24"/>
    <p:sldId id="314" r:id="rId25"/>
    <p:sldId id="315" r:id="rId26"/>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ctr"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ctr"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ctr"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ctr"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485" autoAdjust="0"/>
  </p:normalViewPr>
  <p:slideViewPr>
    <p:cSldViewPr>
      <p:cViewPr varScale="1">
        <p:scale>
          <a:sx n="67" d="100"/>
          <a:sy n="67" d="100"/>
        </p:scale>
        <p:origin x="150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0457816-B039-454F-B667-25D8274C2184}" type="slidenum">
              <a:rPr lang="en-US"/>
              <a:pPr>
                <a:defRPr/>
              </a:pPr>
              <a:t>‹N›</a:t>
            </a:fld>
            <a:endParaRPr lang="en-US"/>
          </a:p>
        </p:txBody>
      </p:sp>
    </p:spTree>
    <p:extLst>
      <p:ext uri="{BB962C8B-B14F-4D97-AF65-F5344CB8AC3E}">
        <p14:creationId xmlns:p14="http://schemas.microsoft.com/office/powerpoint/2010/main" val="20510552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6</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878823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15</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932500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16</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4088245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17</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2566912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18</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576462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19</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284892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20</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1581984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21</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464861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22</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896551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23</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1947092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24</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282222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7</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2286353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25</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263669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8</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966751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9</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16669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10</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847195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11</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2031031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12</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165623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13</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4285029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B6C0D5FC-40B8-4006-982D-75934C76E3BB}" type="slidenum">
              <a:rPr lang="en-US" smtClean="0"/>
              <a:pPr/>
              <a:t>14</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048896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A7057B-147B-440E-AA09-7F63EF50A33E}" type="slidenum">
              <a:rPr lang="en-US"/>
              <a:pPr>
                <a:defRPr/>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96164F0-6216-4476-902C-CECBE0B24226}" type="slidenum">
              <a:rPr lang="en-US"/>
              <a:pPr>
                <a:defRPr/>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C611E9-000A-4C9C-B04D-8323374381CE}" type="slidenum">
              <a:rPr lang="en-US"/>
              <a:pPr>
                <a:defRPr/>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8A935D-5A8B-48E9-AE33-DEB3DBC896F1}" type="slidenum">
              <a:rPr lang="en-US"/>
              <a:pPr>
                <a:defRPr/>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9EB6FD-A14B-4C20-9724-E53C1E881E1E}" type="slidenum">
              <a:rPr lang="en-US"/>
              <a:pPr>
                <a:defRPr/>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E929B63-3E58-4661-BFA3-997CE2F794FF}" type="slidenum">
              <a:rPr lang="en-US"/>
              <a:pPr>
                <a:defRPr/>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4E6C5E7-CC4F-4237-907B-A0603C7CAD82}" type="slidenum">
              <a:rPr lang="en-US"/>
              <a:pPr>
                <a:defRPr/>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5F65F5-B827-4894-85A6-A3B6900E953F}" type="slidenum">
              <a:rPr lang="en-US"/>
              <a:pPr>
                <a:defRPr/>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E487CF8-DBA0-496F-93EA-9AFD70664E9F}" type="slidenum">
              <a:rPr lang="en-US"/>
              <a:pPr>
                <a:defRPr/>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5672AB7-DFFA-4DB3-BBA4-1FBC367E99D4}" type="slidenum">
              <a:rPr lang="en-US"/>
              <a:pPr>
                <a:defRPr/>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04CF902-992D-4850-BBE0-3D1BD16126D3}" type="slidenum">
              <a:rPr lang="en-US"/>
              <a:pPr>
                <a:defRPr/>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ea typeface="+mn-ea"/>
              </a:defRPr>
            </a:lvl1pPr>
          </a:lstStyle>
          <a:p>
            <a:pPr>
              <a:defRPr/>
            </a:pPr>
            <a:endParaRPr lang="en-US"/>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p>
        </p:txBody>
      </p:sp>
      <p:sp>
        <p:nvSpPr>
          <p:cNvPr id="512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defRPr>
            </a:lvl1pPr>
          </a:lstStyle>
          <a:p>
            <a:pPr>
              <a:defRPr/>
            </a:pPr>
            <a:fld id="{B7B4DC7A-3077-4588-B993-893F1D4BE022}"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Osaka" pitchFamily="1" charset="-128"/>
        </a:defRPr>
      </a:lvl2pPr>
      <a:lvl3pPr algn="ctr" rtl="0" eaLnBrk="0" fontAlgn="base" hangingPunct="0">
        <a:spcBef>
          <a:spcPct val="0"/>
        </a:spcBef>
        <a:spcAft>
          <a:spcPct val="0"/>
        </a:spcAft>
        <a:defRPr sz="4400">
          <a:solidFill>
            <a:schemeClr val="tx2"/>
          </a:solidFill>
          <a:latin typeface="Arial" charset="0"/>
          <a:ea typeface="Osaka" pitchFamily="1" charset="-128"/>
        </a:defRPr>
      </a:lvl3pPr>
      <a:lvl4pPr algn="ctr" rtl="0" eaLnBrk="0" fontAlgn="base" hangingPunct="0">
        <a:spcBef>
          <a:spcPct val="0"/>
        </a:spcBef>
        <a:spcAft>
          <a:spcPct val="0"/>
        </a:spcAft>
        <a:defRPr sz="4400">
          <a:solidFill>
            <a:schemeClr val="tx2"/>
          </a:solidFill>
          <a:latin typeface="Arial" charset="0"/>
          <a:ea typeface="Osaka" pitchFamily="1" charset="-128"/>
        </a:defRPr>
      </a:lvl4pPr>
      <a:lvl5pPr algn="ctr" rtl="0" eaLnBrk="0" fontAlgn="base" hangingPunct="0">
        <a:spcBef>
          <a:spcPct val="0"/>
        </a:spcBef>
        <a:spcAft>
          <a:spcPct val="0"/>
        </a:spcAft>
        <a:defRPr sz="4400">
          <a:solidFill>
            <a:schemeClr val="tx2"/>
          </a:solidFill>
          <a:latin typeface="Arial" charset="0"/>
          <a:ea typeface="Osaka" pitchFamily="1" charset="-128"/>
        </a:defRPr>
      </a:lvl5pPr>
      <a:lvl6pPr marL="457200" algn="ctr" rtl="0" fontAlgn="base">
        <a:spcBef>
          <a:spcPct val="0"/>
        </a:spcBef>
        <a:spcAft>
          <a:spcPct val="0"/>
        </a:spcAft>
        <a:defRPr sz="4400">
          <a:solidFill>
            <a:schemeClr val="tx2"/>
          </a:solidFill>
          <a:latin typeface="Arial" charset="0"/>
          <a:ea typeface="Osaka" pitchFamily="1" charset="-128"/>
        </a:defRPr>
      </a:lvl6pPr>
      <a:lvl7pPr marL="914400" algn="ctr" rtl="0" fontAlgn="base">
        <a:spcBef>
          <a:spcPct val="0"/>
        </a:spcBef>
        <a:spcAft>
          <a:spcPct val="0"/>
        </a:spcAft>
        <a:defRPr sz="4400">
          <a:solidFill>
            <a:schemeClr val="tx2"/>
          </a:solidFill>
          <a:latin typeface="Arial" charset="0"/>
          <a:ea typeface="Osaka" pitchFamily="1" charset="-128"/>
        </a:defRPr>
      </a:lvl7pPr>
      <a:lvl8pPr marL="1371600" algn="ctr" rtl="0" fontAlgn="base">
        <a:spcBef>
          <a:spcPct val="0"/>
        </a:spcBef>
        <a:spcAft>
          <a:spcPct val="0"/>
        </a:spcAft>
        <a:defRPr sz="4400">
          <a:solidFill>
            <a:schemeClr val="tx2"/>
          </a:solidFill>
          <a:latin typeface="Arial" charset="0"/>
          <a:ea typeface="Osaka" pitchFamily="1" charset="-128"/>
        </a:defRPr>
      </a:lvl8pPr>
      <a:lvl9pPr marL="1828800" algn="ctr" rtl="0" fontAlgn="base">
        <a:spcBef>
          <a:spcPct val="0"/>
        </a:spcBef>
        <a:spcAft>
          <a:spcPct val="0"/>
        </a:spcAft>
        <a:defRPr sz="4400">
          <a:solidFill>
            <a:schemeClr val="tx2"/>
          </a:solidFill>
          <a:latin typeface="Arial" charset="0"/>
          <a:ea typeface="Osaka" pitchFamily="1"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ames-Thorson/state_space_production_mode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539552" y="1940405"/>
            <a:ext cx="8267142" cy="2640723"/>
          </a:xfrm>
          <a:prstGeom prst="rect">
            <a:avLst/>
          </a:prstGeom>
          <a:noFill/>
          <a:ln w="9525">
            <a:noFill/>
            <a:miter lim="800000"/>
            <a:headEnd/>
            <a:tailEnd/>
          </a:ln>
        </p:spPr>
        <p:txBody>
          <a:bodyPr wrap="square">
            <a:spAutoFit/>
          </a:bodyPr>
          <a:lstStyle/>
          <a:p>
            <a:pPr>
              <a:lnSpc>
                <a:spcPct val="150000"/>
              </a:lnSpc>
              <a:spcBef>
                <a:spcPct val="20000"/>
              </a:spcBef>
              <a:buClr>
                <a:schemeClr val="tx2"/>
              </a:buClr>
              <a:buSzPct val="75000"/>
              <a:buFont typeface="Monotype Sorts" pitchFamily="2" charset="2"/>
              <a:buNone/>
            </a:pPr>
            <a:r>
              <a:rPr lang="en-US" sz="2800" b="1" dirty="0" smtClean="0">
                <a:solidFill>
                  <a:schemeClr val="accent6"/>
                </a:solidFill>
              </a:rPr>
              <a:t>Day 1: Stock assessment methods in the Mediterranean and Black Sea: an overview</a:t>
            </a:r>
          </a:p>
          <a:p>
            <a:pPr>
              <a:lnSpc>
                <a:spcPct val="150000"/>
              </a:lnSpc>
              <a:spcBef>
                <a:spcPct val="20000"/>
              </a:spcBef>
              <a:buClr>
                <a:schemeClr val="tx2"/>
              </a:buClr>
              <a:buSzPct val="75000"/>
              <a:buFont typeface="Monotype Sorts" pitchFamily="2" charset="2"/>
              <a:buNone/>
            </a:pPr>
            <a:endParaRPr lang="en-US" sz="1600" b="1" dirty="0">
              <a:solidFill>
                <a:srgbClr val="17899B"/>
              </a:solidFill>
            </a:endParaRPr>
          </a:p>
          <a:p>
            <a:pPr>
              <a:lnSpc>
                <a:spcPct val="150000"/>
              </a:lnSpc>
              <a:spcBef>
                <a:spcPct val="20000"/>
              </a:spcBef>
              <a:buClr>
                <a:schemeClr val="tx2"/>
              </a:buClr>
              <a:buSzPct val="75000"/>
              <a:buFont typeface="Monotype Sorts" pitchFamily="2" charset="2"/>
              <a:buNone/>
            </a:pPr>
            <a:r>
              <a:rPr lang="en-US" sz="1600" b="1" dirty="0" smtClean="0">
                <a:solidFill>
                  <a:srgbClr val="17899B"/>
                </a:solidFill>
              </a:rPr>
              <a:t>Alessandro Ligas</a:t>
            </a:r>
          </a:p>
          <a:p>
            <a:pPr>
              <a:lnSpc>
                <a:spcPct val="150000"/>
              </a:lnSpc>
              <a:spcBef>
                <a:spcPct val="20000"/>
              </a:spcBef>
              <a:buClr>
                <a:schemeClr val="tx2"/>
              </a:buClr>
              <a:buSzPct val="75000"/>
              <a:buFont typeface="Monotype Sorts" pitchFamily="2" charset="2"/>
              <a:buNone/>
            </a:pPr>
            <a:r>
              <a:rPr lang="en-US" sz="1600" b="1" dirty="0" smtClean="0">
                <a:solidFill>
                  <a:srgbClr val="17899B"/>
                </a:solidFill>
              </a:rPr>
              <a:t>ligas@cibm.it</a:t>
            </a:r>
            <a:endParaRPr lang="en-US" sz="1600" b="1" dirty="0">
              <a:solidFill>
                <a:srgbClr val="17899B"/>
              </a:solidFill>
            </a:endParaRPr>
          </a:p>
        </p:txBody>
      </p:sp>
      <p:sp>
        <p:nvSpPr>
          <p:cNvPr id="8" name="Rectangle 6"/>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smtClean="0">
                <a:ln>
                  <a:noFill/>
                </a:ln>
                <a:solidFill>
                  <a:schemeClr val="tx1"/>
                </a:solidFill>
                <a:effectLst/>
                <a:latin typeface="Arial" panose="020B0604020202020204" pitchFamily="34" charset="0"/>
              </a:rPr>
              <a:t/>
            </a:r>
            <a:br>
              <a:rPr kumimoji="0" lang="it-IT" altLang="it-IT" sz="1800" b="0" i="0" u="none" strike="noStrike" cap="none" normalizeH="0" baseline="0" smtClean="0">
                <a:ln>
                  <a:noFill/>
                </a:ln>
                <a:solidFill>
                  <a:schemeClr val="tx1"/>
                </a:solidFill>
                <a:effectLst/>
                <a:latin typeface="Arial" panose="020B0604020202020204" pitchFamily="34" charset="0"/>
              </a:rPr>
            </a:br>
            <a:endParaRPr kumimoji="0" lang="it-IT" altLang="it-IT"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262510" y="692696"/>
            <a:ext cx="8544184" cy="496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a:tabLst>
                <a:tab pos="1619250" algn="l"/>
              </a:tabLst>
              <a:defRPr>
                <a:solidFill>
                  <a:schemeClr val="tx1"/>
                </a:solidFill>
                <a:latin typeface="Arial" panose="020B0604020202020204" pitchFamily="34" charset="0"/>
              </a:defRPr>
            </a:lvl1pPr>
            <a:lvl2pPr algn="l">
              <a:tabLst>
                <a:tab pos="1619250" algn="l"/>
              </a:tabLst>
              <a:defRPr>
                <a:solidFill>
                  <a:schemeClr val="tx1"/>
                </a:solidFill>
                <a:latin typeface="Arial" panose="020B0604020202020204" pitchFamily="34" charset="0"/>
              </a:defRPr>
            </a:lvl2pPr>
            <a:lvl3pPr algn="l">
              <a:tabLst>
                <a:tab pos="1619250" algn="l"/>
              </a:tabLst>
              <a:defRPr>
                <a:solidFill>
                  <a:schemeClr val="tx1"/>
                </a:solidFill>
                <a:latin typeface="Arial" panose="020B0604020202020204" pitchFamily="34" charset="0"/>
              </a:defRPr>
            </a:lvl3pPr>
            <a:lvl4pPr algn="l">
              <a:tabLst>
                <a:tab pos="1619250" algn="l"/>
              </a:tabLst>
              <a:defRPr>
                <a:solidFill>
                  <a:schemeClr val="tx1"/>
                </a:solidFill>
                <a:latin typeface="Arial" panose="020B0604020202020204" pitchFamily="34" charset="0"/>
              </a:defRPr>
            </a:lvl4pPr>
            <a:lvl5pPr algn="l">
              <a:tabLst>
                <a:tab pos="1619250" algn="l"/>
              </a:tabLst>
              <a:defRPr>
                <a:solidFill>
                  <a:schemeClr val="tx1"/>
                </a:solidFill>
                <a:latin typeface="Arial" panose="020B0604020202020204" pitchFamily="34" charset="0"/>
              </a:defRPr>
            </a:lvl5pPr>
            <a:lvl6pPr eaLnBrk="0" fontAlgn="base" hangingPunct="0">
              <a:spcBef>
                <a:spcPct val="0"/>
              </a:spcBef>
              <a:spcAft>
                <a:spcPct val="0"/>
              </a:spcAft>
              <a:tabLst>
                <a:tab pos="1619250" algn="l"/>
              </a:tabLst>
              <a:defRPr>
                <a:solidFill>
                  <a:schemeClr val="tx1"/>
                </a:solidFill>
                <a:latin typeface="Arial" panose="020B0604020202020204" pitchFamily="34" charset="0"/>
              </a:defRPr>
            </a:lvl6pPr>
            <a:lvl7pPr eaLnBrk="0" fontAlgn="base" hangingPunct="0">
              <a:spcBef>
                <a:spcPct val="0"/>
              </a:spcBef>
              <a:spcAft>
                <a:spcPct val="0"/>
              </a:spcAft>
              <a:tabLst>
                <a:tab pos="1619250" algn="l"/>
              </a:tabLst>
              <a:defRPr>
                <a:solidFill>
                  <a:schemeClr val="tx1"/>
                </a:solidFill>
                <a:latin typeface="Arial" panose="020B0604020202020204" pitchFamily="34" charset="0"/>
              </a:defRPr>
            </a:lvl7pPr>
            <a:lvl8pPr eaLnBrk="0" fontAlgn="base" hangingPunct="0">
              <a:spcBef>
                <a:spcPct val="0"/>
              </a:spcBef>
              <a:spcAft>
                <a:spcPct val="0"/>
              </a:spcAft>
              <a:tabLst>
                <a:tab pos="1619250" algn="l"/>
              </a:tabLst>
              <a:defRPr>
                <a:solidFill>
                  <a:schemeClr val="tx1"/>
                </a:solidFill>
                <a:latin typeface="Arial" panose="020B0604020202020204" pitchFamily="34" charset="0"/>
              </a:defRPr>
            </a:lvl8pPr>
            <a:lvl9pPr eaLnBrk="0" fontAlgn="base" hangingPunct="0">
              <a:spcBef>
                <a:spcPct val="0"/>
              </a:spcBef>
              <a:spcAft>
                <a:spcPct val="0"/>
              </a:spcAft>
              <a:tabLst>
                <a:tab pos="1619250" algn="l"/>
              </a:tabLst>
              <a:defRPr>
                <a:solidFill>
                  <a:schemeClr val="tx1"/>
                </a:solidFill>
                <a:latin typeface="Arial" panose="020B0604020202020204" pitchFamily="34" charset="0"/>
              </a:defRPr>
            </a:lvl9pPr>
          </a:lstStyle>
          <a:p>
            <a:pPr lvl="0" algn="ctr">
              <a:lnSpc>
                <a:spcPct val="150000"/>
              </a:lnSpc>
            </a:pPr>
            <a:r>
              <a:rPr lang="en-US" altLang="it-IT" sz="2000" b="1" dirty="0">
                <a:solidFill>
                  <a:schemeClr val="accent6"/>
                </a:solidFill>
                <a:ea typeface="Times New Roman" panose="02020603050405020304" pitchFamily="18" charset="0"/>
              </a:rPr>
              <a:t>Summer School in Quantitative Fisheries Stock </a:t>
            </a:r>
            <a:r>
              <a:rPr lang="en-US" altLang="it-IT" sz="2000" b="1" dirty="0" smtClean="0">
                <a:solidFill>
                  <a:schemeClr val="accent6"/>
                </a:solidFill>
                <a:ea typeface="Times New Roman" panose="02020603050405020304" pitchFamily="18" charset="0"/>
              </a:rPr>
              <a:t>Assessment</a:t>
            </a:r>
            <a:endParaRPr kumimoji="0" lang="en-US" altLang="it-IT" sz="2000" b="0" i="0" u="none" strike="noStrike" cap="none" normalizeH="0" baseline="0" dirty="0" smtClean="0">
              <a:ln>
                <a:noFill/>
              </a:ln>
              <a:solidFill>
                <a:schemeClr val="accent6"/>
              </a:solidFill>
              <a:effectLst/>
            </a:endParaRPr>
          </a:p>
        </p:txBody>
      </p:sp>
      <p:grpSp>
        <p:nvGrpSpPr>
          <p:cNvPr id="10" name="Gruppo 9"/>
          <p:cNvGrpSpPr/>
          <p:nvPr/>
        </p:nvGrpSpPr>
        <p:grpSpPr>
          <a:xfrm>
            <a:off x="712191" y="5805264"/>
            <a:ext cx="7779102" cy="840466"/>
            <a:chOff x="712191" y="5805264"/>
            <a:chExt cx="7779102" cy="840466"/>
          </a:xfrm>
        </p:grpSpPr>
        <p:grpSp>
          <p:nvGrpSpPr>
            <p:cNvPr id="6" name="Gruppo 5"/>
            <p:cNvGrpSpPr/>
            <p:nvPr/>
          </p:nvGrpSpPr>
          <p:grpSpPr>
            <a:xfrm>
              <a:off x="712191" y="5805264"/>
              <a:ext cx="7779102" cy="840466"/>
              <a:chOff x="712191" y="5805264"/>
              <a:chExt cx="7779102" cy="840466"/>
            </a:xfrm>
          </p:grpSpPr>
          <p:pic>
            <p:nvPicPr>
              <p:cNvPr id="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2191" y="5805264"/>
                <a:ext cx="2131617" cy="840466"/>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8361" y="5805264"/>
                <a:ext cx="2402932" cy="700855"/>
              </a:xfrm>
              <a:prstGeom prst="rect">
                <a:avLst/>
              </a:prstGeom>
            </p:spPr>
          </p:pic>
        </p:grpSp>
        <p:pic>
          <p:nvPicPr>
            <p:cNvPr id="7" name="Immagin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0406" y="5953564"/>
              <a:ext cx="2728392" cy="543865"/>
            </a:xfrm>
            <a:prstGeom prst="rect">
              <a:avLst/>
            </a:prstGeom>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475793"/>
            <a:ext cx="8784976" cy="3462486"/>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a:solidFill>
                  <a:schemeClr val="accent6"/>
                </a:solidFill>
                <a:cs typeface="Arial" charset="0"/>
              </a:rPr>
              <a:t>4</a:t>
            </a:r>
            <a:r>
              <a:rPr lang="en-US" sz="1800" b="1" dirty="0" smtClean="0">
                <a:solidFill>
                  <a:schemeClr val="accent6"/>
                </a:solidFill>
                <a:cs typeface="Arial" charset="0"/>
              </a:rPr>
              <a:t>. Delay-difference models</a:t>
            </a:r>
            <a:endParaRPr lang="en-US" sz="1800" b="1" dirty="0">
              <a:solidFill>
                <a:schemeClr val="accent6"/>
              </a:solidFill>
              <a:cs typeface="Arial" charset="0"/>
            </a:endParaRPr>
          </a:p>
          <a:p>
            <a:pPr algn="just" eaLnBrk="1" hangingPunct="1">
              <a:lnSpc>
                <a:spcPct val="150000"/>
              </a:lnSpc>
            </a:pPr>
            <a:r>
              <a:rPr lang="en-US" sz="1600" dirty="0">
                <a:solidFill>
                  <a:schemeClr val="accent6"/>
                </a:solidFill>
                <a:cs typeface="Arial" charset="0"/>
              </a:rPr>
              <a:t>An example is Collie-</a:t>
            </a:r>
            <a:r>
              <a:rPr lang="en-US" sz="1600" dirty="0" err="1">
                <a:solidFill>
                  <a:schemeClr val="accent6"/>
                </a:solidFill>
                <a:cs typeface="Arial" charset="0"/>
              </a:rPr>
              <a:t>Sissenwine</a:t>
            </a:r>
            <a:r>
              <a:rPr lang="en-US" sz="1600" dirty="0">
                <a:solidFill>
                  <a:schemeClr val="accent6"/>
                </a:solidFill>
                <a:cs typeface="Arial" charset="0"/>
              </a:rPr>
              <a:t> Analysis (Catch Survey Analysis) model (Collin-</a:t>
            </a:r>
            <a:r>
              <a:rPr lang="en-US" sz="1600" dirty="0" err="1">
                <a:solidFill>
                  <a:schemeClr val="accent6"/>
                </a:solidFill>
                <a:cs typeface="Arial" charset="0"/>
              </a:rPr>
              <a:t>Sissenwine</a:t>
            </a:r>
            <a:r>
              <a:rPr lang="en-US" sz="1600" dirty="0">
                <a:solidFill>
                  <a:schemeClr val="accent6"/>
                </a:solidFill>
                <a:cs typeface="Arial" charset="0"/>
              </a:rPr>
              <a:t>, 1983). This model is a stage-based model that estimates the abundance of two classes, defined as recruits and post-recruits and often some somatic growth relationship and natural mortality are included in the population dynamics. The model requires indices of abundance for these two stages and provides estimates of both abundance and mortality </a:t>
            </a:r>
            <a:r>
              <a:rPr lang="en-US" sz="1600" dirty="0" smtClean="0">
                <a:solidFill>
                  <a:schemeClr val="accent6"/>
                </a:solidFill>
                <a:cs typeface="Arial" charset="0"/>
              </a:rPr>
              <a:t>rates.</a:t>
            </a:r>
          </a:p>
          <a:p>
            <a:pPr algn="just" eaLnBrk="1" hangingPunct="1">
              <a:lnSpc>
                <a:spcPct val="150000"/>
              </a:lnSpc>
            </a:pPr>
            <a:r>
              <a:rPr lang="en-US" sz="1600" dirty="0" smtClean="0">
                <a:solidFill>
                  <a:schemeClr val="accent6"/>
                </a:solidFill>
                <a:cs typeface="Arial" charset="0"/>
              </a:rPr>
              <a:t>Main </a:t>
            </a:r>
            <a:r>
              <a:rPr lang="en-US" sz="1600" dirty="0">
                <a:solidFill>
                  <a:schemeClr val="accent6"/>
                </a:solidFill>
                <a:cs typeface="Arial" charset="0"/>
              </a:rPr>
              <a:t>limitations are generally similar to biomass dynamics models, although they have more biological realism than the biomass dynamics models by partitioning recruitment and adult somatic </a:t>
            </a:r>
            <a:r>
              <a:rPr lang="en-US" sz="1600" dirty="0" smtClean="0">
                <a:solidFill>
                  <a:schemeClr val="accent6"/>
                </a:solidFill>
                <a:cs typeface="Arial" charset="0"/>
              </a:rPr>
              <a:t>growth.</a:t>
            </a:r>
          </a:p>
        </p:txBody>
      </p:sp>
    </p:spTree>
    <p:extLst>
      <p:ext uri="{BB962C8B-B14F-4D97-AF65-F5344CB8AC3E}">
        <p14:creationId xmlns:p14="http://schemas.microsoft.com/office/powerpoint/2010/main" val="3310320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475793"/>
            <a:ext cx="8784976" cy="5309146"/>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a:solidFill>
                  <a:schemeClr val="accent6"/>
                </a:solidFill>
                <a:cs typeface="Arial" charset="0"/>
              </a:rPr>
              <a:t>5</a:t>
            </a:r>
            <a:r>
              <a:rPr lang="en-US" sz="1800" b="1" dirty="0" smtClean="0">
                <a:solidFill>
                  <a:schemeClr val="accent6"/>
                </a:solidFill>
                <a:cs typeface="Arial" charset="0"/>
              </a:rPr>
              <a:t>. Survey-based </a:t>
            </a:r>
            <a:r>
              <a:rPr lang="en-US" sz="1800" b="1" dirty="0">
                <a:solidFill>
                  <a:schemeClr val="accent6"/>
                </a:solidFill>
                <a:cs typeface="Arial" charset="0"/>
              </a:rPr>
              <a:t>model (SURBA)</a:t>
            </a:r>
          </a:p>
          <a:p>
            <a:pPr algn="just" eaLnBrk="1" hangingPunct="1">
              <a:lnSpc>
                <a:spcPct val="150000"/>
              </a:lnSpc>
            </a:pPr>
            <a:r>
              <a:rPr lang="en-US" sz="1600" dirty="0">
                <a:solidFill>
                  <a:schemeClr val="accent6"/>
                </a:solidFill>
                <a:cs typeface="Arial" charset="0"/>
              </a:rPr>
              <a:t>The basis of SURBA is a simple survey-based separable model of mortality. The separable model used in SURBA assumes that total mortality </a:t>
            </a:r>
            <a:r>
              <a:rPr lang="en-US" sz="1600" i="1" dirty="0" err="1">
                <a:solidFill>
                  <a:schemeClr val="accent6"/>
                </a:solidFill>
                <a:cs typeface="Arial" charset="0"/>
              </a:rPr>
              <a:t>Z</a:t>
            </a:r>
            <a:r>
              <a:rPr lang="en-US" sz="1600" i="1" baseline="-25000" dirty="0" err="1">
                <a:solidFill>
                  <a:schemeClr val="accent6"/>
                </a:solidFill>
                <a:cs typeface="Arial" charset="0"/>
              </a:rPr>
              <a:t>a,y</a:t>
            </a:r>
            <a:r>
              <a:rPr lang="en-US" sz="1600" dirty="0">
                <a:solidFill>
                  <a:schemeClr val="accent6"/>
                </a:solidFill>
                <a:cs typeface="Arial" charset="0"/>
              </a:rPr>
              <a:t> for </a:t>
            </a:r>
            <a:r>
              <a:rPr lang="en-US" sz="1600" dirty="0" smtClean="0">
                <a:solidFill>
                  <a:schemeClr val="accent6"/>
                </a:solidFill>
                <a:cs typeface="Arial" charset="0"/>
              </a:rPr>
              <a:t>age </a:t>
            </a:r>
            <a:r>
              <a:rPr lang="en-US" sz="1600" i="1" dirty="0">
                <a:solidFill>
                  <a:schemeClr val="accent6"/>
                </a:solidFill>
                <a:cs typeface="Arial" charset="0"/>
              </a:rPr>
              <a:t>a</a:t>
            </a:r>
            <a:r>
              <a:rPr lang="en-US" sz="1600" dirty="0">
                <a:solidFill>
                  <a:schemeClr val="accent6"/>
                </a:solidFill>
                <a:cs typeface="Arial" charset="0"/>
              </a:rPr>
              <a:t> </a:t>
            </a:r>
            <a:r>
              <a:rPr lang="en-US" sz="1600" dirty="0" smtClean="0">
                <a:solidFill>
                  <a:schemeClr val="accent6"/>
                </a:solidFill>
                <a:cs typeface="Arial" charset="0"/>
              </a:rPr>
              <a:t>and year </a:t>
            </a:r>
            <a:r>
              <a:rPr lang="en-US" sz="1600" i="1" dirty="0">
                <a:solidFill>
                  <a:schemeClr val="accent6"/>
                </a:solidFill>
                <a:cs typeface="Arial" charset="0"/>
              </a:rPr>
              <a:t>y</a:t>
            </a:r>
            <a:r>
              <a:rPr lang="en-US" sz="1600" dirty="0">
                <a:solidFill>
                  <a:schemeClr val="accent6"/>
                </a:solidFill>
                <a:cs typeface="Arial" charset="0"/>
              </a:rPr>
              <a:t> can expressed as</a:t>
            </a:r>
            <a:r>
              <a:rPr lang="en-US" sz="1600" dirty="0" smtClean="0">
                <a:solidFill>
                  <a:schemeClr val="accent6"/>
                </a:solidFill>
                <a:cs typeface="Arial" charset="0"/>
              </a:rPr>
              <a:t>:</a:t>
            </a:r>
          </a:p>
          <a:p>
            <a:pPr eaLnBrk="1" hangingPunct="1">
              <a:lnSpc>
                <a:spcPct val="150000"/>
              </a:lnSpc>
            </a:pPr>
            <a:r>
              <a:rPr lang="en-US" sz="1600" b="1" i="1" dirty="0" err="1" smtClean="0">
                <a:solidFill>
                  <a:schemeClr val="accent6"/>
                </a:solidFill>
                <a:cs typeface="Arial" charset="0"/>
              </a:rPr>
              <a:t>Z</a:t>
            </a:r>
            <a:r>
              <a:rPr lang="en-US" sz="1600" b="1" i="1" baseline="-25000" dirty="0" err="1" smtClean="0">
                <a:solidFill>
                  <a:schemeClr val="accent6"/>
                </a:solidFill>
                <a:cs typeface="Arial" charset="0"/>
              </a:rPr>
              <a:t>a,y</a:t>
            </a:r>
            <a:r>
              <a:rPr lang="en-US" sz="1600" b="1" i="1" dirty="0" smtClean="0">
                <a:solidFill>
                  <a:schemeClr val="accent6"/>
                </a:solidFill>
                <a:cs typeface="Arial" charset="0"/>
              </a:rPr>
              <a:t> = </a:t>
            </a:r>
            <a:r>
              <a:rPr lang="en-US" sz="1600" b="1" i="1" dirty="0" err="1" smtClean="0">
                <a:solidFill>
                  <a:schemeClr val="accent6"/>
                </a:solidFill>
                <a:cs typeface="Arial" charset="0"/>
              </a:rPr>
              <a:t>s</a:t>
            </a:r>
            <a:r>
              <a:rPr lang="en-US" sz="1600" b="1" i="1" baseline="-25000" dirty="0" err="1" smtClean="0">
                <a:solidFill>
                  <a:schemeClr val="accent6"/>
                </a:solidFill>
                <a:cs typeface="Arial" charset="0"/>
              </a:rPr>
              <a:t>a</a:t>
            </a:r>
            <a:r>
              <a:rPr lang="en-US" sz="1600" b="1" i="1" dirty="0" smtClean="0">
                <a:solidFill>
                  <a:schemeClr val="accent6"/>
                </a:solidFill>
                <a:cs typeface="Arial" charset="0"/>
              </a:rPr>
              <a:t> </a:t>
            </a:r>
            <a:r>
              <a:rPr lang="en-US" sz="1600" b="1" i="1" dirty="0">
                <a:solidFill>
                  <a:schemeClr val="accent6"/>
                </a:solidFill>
                <a:cs typeface="Arial" charset="0"/>
              </a:rPr>
              <a:t>x </a:t>
            </a:r>
            <a:r>
              <a:rPr lang="en-US" sz="1600" b="1" i="1" dirty="0" err="1" smtClean="0">
                <a:solidFill>
                  <a:schemeClr val="accent6"/>
                </a:solidFill>
                <a:cs typeface="Arial" charset="0"/>
              </a:rPr>
              <a:t>f</a:t>
            </a:r>
            <a:r>
              <a:rPr lang="en-US" sz="1600" b="1" i="1" baseline="-25000" dirty="0" err="1" smtClean="0">
                <a:solidFill>
                  <a:schemeClr val="accent6"/>
                </a:solidFill>
                <a:cs typeface="Arial" charset="0"/>
              </a:rPr>
              <a:t>y</a:t>
            </a:r>
            <a:endParaRPr lang="en-US" sz="1600" b="1" i="1" baseline="-25000"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where </a:t>
            </a:r>
            <a:r>
              <a:rPr lang="en-US" sz="1600" i="1" dirty="0" err="1">
                <a:solidFill>
                  <a:schemeClr val="accent6"/>
                </a:solidFill>
                <a:cs typeface="Arial" charset="0"/>
              </a:rPr>
              <a:t>s</a:t>
            </a:r>
            <a:r>
              <a:rPr lang="en-US" sz="1600" i="1" baseline="-25000" dirty="0" err="1">
                <a:solidFill>
                  <a:schemeClr val="accent6"/>
                </a:solidFill>
                <a:cs typeface="Arial" charset="0"/>
              </a:rPr>
              <a:t>a</a:t>
            </a:r>
            <a:r>
              <a:rPr lang="en-US" sz="1600" i="1" dirty="0">
                <a:solidFill>
                  <a:schemeClr val="accent6"/>
                </a:solidFill>
                <a:cs typeface="Arial" charset="0"/>
              </a:rPr>
              <a:t> </a:t>
            </a:r>
            <a:r>
              <a:rPr lang="en-US" sz="1600" dirty="0">
                <a:solidFill>
                  <a:schemeClr val="accent6"/>
                </a:solidFill>
                <a:cs typeface="Arial" charset="0"/>
              </a:rPr>
              <a:t>and </a:t>
            </a:r>
            <a:r>
              <a:rPr lang="en-US" sz="1600" i="1" dirty="0" err="1" smtClean="0">
                <a:solidFill>
                  <a:schemeClr val="accent6"/>
                </a:solidFill>
                <a:cs typeface="Arial" charset="0"/>
              </a:rPr>
              <a:t>f</a:t>
            </a:r>
            <a:r>
              <a:rPr lang="en-US" sz="1600" i="1" baseline="-25000" dirty="0" err="1" smtClean="0">
                <a:solidFill>
                  <a:schemeClr val="accent6"/>
                </a:solidFill>
                <a:cs typeface="Arial" charset="0"/>
              </a:rPr>
              <a:t>y</a:t>
            </a:r>
            <a:r>
              <a:rPr lang="en-US" sz="1600" dirty="0" smtClean="0">
                <a:solidFill>
                  <a:schemeClr val="accent6"/>
                </a:solidFill>
                <a:cs typeface="Arial" charset="0"/>
              </a:rPr>
              <a:t> </a:t>
            </a:r>
            <a:r>
              <a:rPr lang="en-US" sz="1600" dirty="0">
                <a:solidFill>
                  <a:schemeClr val="accent6"/>
                </a:solidFill>
                <a:cs typeface="Arial" charset="0"/>
              </a:rPr>
              <a:t>are </a:t>
            </a:r>
            <a:r>
              <a:rPr lang="en-US" sz="1600" dirty="0" smtClean="0">
                <a:solidFill>
                  <a:schemeClr val="accent6"/>
                </a:solidFill>
                <a:cs typeface="Arial" charset="0"/>
              </a:rPr>
              <a:t>the </a:t>
            </a:r>
            <a:r>
              <a:rPr lang="en-US" sz="1600" dirty="0">
                <a:solidFill>
                  <a:schemeClr val="accent6"/>
                </a:solidFill>
                <a:cs typeface="Arial" charset="0"/>
              </a:rPr>
              <a:t>age and year effects of </a:t>
            </a:r>
            <a:r>
              <a:rPr lang="en-US" sz="1600" dirty="0" smtClean="0">
                <a:solidFill>
                  <a:schemeClr val="accent6"/>
                </a:solidFill>
                <a:cs typeface="Arial" charset="0"/>
              </a:rPr>
              <a:t>mortality, respectively.</a:t>
            </a:r>
          </a:p>
          <a:p>
            <a:pPr algn="just" eaLnBrk="1" hangingPunct="1">
              <a:lnSpc>
                <a:spcPct val="150000"/>
              </a:lnSpc>
            </a:pPr>
            <a:endParaRPr lang="en-US" sz="1600"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Parameters </a:t>
            </a:r>
            <a:r>
              <a:rPr lang="en-US" sz="1600" dirty="0">
                <a:solidFill>
                  <a:schemeClr val="accent6"/>
                </a:solidFill>
                <a:cs typeface="Arial" charset="0"/>
              </a:rPr>
              <a:t>are estimated by </a:t>
            </a:r>
            <a:r>
              <a:rPr lang="en-US" sz="1600" dirty="0" smtClean="0">
                <a:solidFill>
                  <a:schemeClr val="accent6"/>
                </a:solidFill>
                <a:cs typeface="Arial" charset="0"/>
              </a:rPr>
              <a:t>minimizing </a:t>
            </a:r>
            <a:r>
              <a:rPr lang="en-US" sz="1600" dirty="0">
                <a:solidFill>
                  <a:schemeClr val="accent6"/>
                </a:solidFill>
                <a:cs typeface="Arial" charset="0"/>
              </a:rPr>
              <a:t>the weighted sum-of-squares of observed and estimated abundance </a:t>
            </a:r>
            <a:r>
              <a:rPr lang="en-US" sz="1600" dirty="0" smtClean="0">
                <a:solidFill>
                  <a:schemeClr val="accent6"/>
                </a:solidFill>
                <a:cs typeface="Arial" charset="0"/>
              </a:rPr>
              <a:t>indices.</a:t>
            </a:r>
          </a:p>
          <a:p>
            <a:pPr algn="just" eaLnBrk="1" hangingPunct="1">
              <a:lnSpc>
                <a:spcPct val="150000"/>
              </a:lnSpc>
            </a:pPr>
            <a:r>
              <a:rPr lang="en-US" sz="1600" dirty="0" smtClean="0">
                <a:solidFill>
                  <a:schemeClr val="accent6"/>
                </a:solidFill>
                <a:cs typeface="Arial" charset="0"/>
              </a:rPr>
              <a:t>Abundance </a:t>
            </a:r>
            <a:r>
              <a:rPr lang="en-US" sz="1600" dirty="0">
                <a:solidFill>
                  <a:schemeClr val="accent6"/>
                </a:solidFill>
                <a:cs typeface="Arial" charset="0"/>
              </a:rPr>
              <a:t>estimates </a:t>
            </a:r>
            <a:r>
              <a:rPr lang="en-US" sz="1600" dirty="0" smtClean="0">
                <a:solidFill>
                  <a:schemeClr val="accent6"/>
                </a:solidFill>
                <a:cs typeface="Arial" charset="0"/>
              </a:rPr>
              <a:t>are generated </a:t>
            </a:r>
            <a:r>
              <a:rPr lang="en-US" sz="1600" dirty="0">
                <a:solidFill>
                  <a:schemeClr val="accent6"/>
                </a:solidFill>
                <a:cs typeface="Arial" charset="0"/>
              </a:rPr>
              <a:t>by SURBA on a relative scale only, and </a:t>
            </a:r>
            <a:r>
              <a:rPr lang="en-US" sz="1600" dirty="0" smtClean="0">
                <a:solidFill>
                  <a:schemeClr val="accent6"/>
                </a:solidFill>
                <a:cs typeface="Arial" charset="0"/>
              </a:rPr>
              <a:t>plotted </a:t>
            </a:r>
            <a:r>
              <a:rPr lang="en-US" sz="1600" dirty="0">
                <a:solidFill>
                  <a:schemeClr val="accent6"/>
                </a:solidFill>
                <a:cs typeface="Arial" charset="0"/>
              </a:rPr>
              <a:t>as </a:t>
            </a:r>
            <a:r>
              <a:rPr lang="en-US" sz="1600" dirty="0" smtClean="0">
                <a:solidFill>
                  <a:schemeClr val="accent6"/>
                </a:solidFill>
                <a:cs typeface="Arial" charset="0"/>
              </a:rPr>
              <a:t>mean-standardized </a:t>
            </a:r>
            <a:r>
              <a:rPr lang="en-US" sz="1600" dirty="0">
                <a:solidFill>
                  <a:schemeClr val="accent6"/>
                </a:solidFill>
                <a:cs typeface="Arial" charset="0"/>
              </a:rPr>
              <a:t>values for ease of </a:t>
            </a:r>
            <a:r>
              <a:rPr lang="en-US" sz="1600" dirty="0" smtClean="0">
                <a:solidFill>
                  <a:schemeClr val="accent6"/>
                </a:solidFill>
                <a:cs typeface="Arial" charset="0"/>
              </a:rPr>
              <a:t>comparison.</a:t>
            </a:r>
          </a:p>
          <a:p>
            <a:pPr algn="just" eaLnBrk="1" hangingPunct="1">
              <a:lnSpc>
                <a:spcPct val="150000"/>
              </a:lnSpc>
            </a:pPr>
            <a:endParaRPr lang="en-US" sz="1600" dirty="0">
              <a:solidFill>
                <a:schemeClr val="accent6"/>
              </a:solidFill>
              <a:cs typeface="Arial" charset="0"/>
            </a:endParaRPr>
          </a:p>
          <a:p>
            <a:pPr algn="just" eaLnBrk="1" hangingPunct="1">
              <a:lnSpc>
                <a:spcPct val="150000"/>
              </a:lnSpc>
            </a:pPr>
            <a:r>
              <a:rPr lang="en-US" sz="1600" b="1" i="1" dirty="0" smtClean="0">
                <a:solidFill>
                  <a:schemeClr val="accent6"/>
                </a:solidFill>
                <a:cs typeface="Arial" charset="0"/>
              </a:rPr>
              <a:t>SURBA can only provide </a:t>
            </a:r>
            <a:r>
              <a:rPr lang="en-US" sz="1600" b="1" i="1" dirty="0">
                <a:solidFill>
                  <a:schemeClr val="accent6"/>
                </a:solidFill>
                <a:cs typeface="Arial" charset="0"/>
              </a:rPr>
              <a:t>advice on relative trends in abundance and total </a:t>
            </a:r>
            <a:r>
              <a:rPr lang="en-US" sz="1600" b="1" i="1" dirty="0" smtClean="0">
                <a:solidFill>
                  <a:schemeClr val="accent6"/>
                </a:solidFill>
                <a:cs typeface="Arial" charset="0"/>
              </a:rPr>
              <a:t>mortality, and </a:t>
            </a:r>
            <a:r>
              <a:rPr lang="en-US" sz="1600" b="1" i="1" dirty="0">
                <a:solidFill>
                  <a:schemeClr val="accent6"/>
                </a:solidFill>
                <a:cs typeface="Arial" charset="0"/>
              </a:rPr>
              <a:t>is </a:t>
            </a:r>
            <a:r>
              <a:rPr lang="en-US" sz="1600" b="1" i="1" dirty="0" smtClean="0">
                <a:solidFill>
                  <a:schemeClr val="accent6"/>
                </a:solidFill>
                <a:cs typeface="Arial" charset="0"/>
              </a:rPr>
              <a:t>very </a:t>
            </a:r>
            <a:r>
              <a:rPr lang="en-US" sz="1600" b="1" i="1" dirty="0">
                <a:solidFill>
                  <a:schemeClr val="accent6"/>
                </a:solidFill>
                <a:cs typeface="Arial" charset="0"/>
              </a:rPr>
              <a:t>sensitive to assumptions about </a:t>
            </a:r>
            <a:r>
              <a:rPr lang="en-US" sz="1600" b="1" i="1" dirty="0" smtClean="0">
                <a:solidFill>
                  <a:schemeClr val="accent6"/>
                </a:solidFill>
                <a:cs typeface="Arial" charset="0"/>
              </a:rPr>
              <a:t>catchability (estimates </a:t>
            </a:r>
            <a:r>
              <a:rPr lang="en-US" sz="1600" b="1" i="1" dirty="0">
                <a:solidFill>
                  <a:schemeClr val="accent6"/>
                </a:solidFill>
                <a:cs typeface="Arial" charset="0"/>
              </a:rPr>
              <a:t>of Z can </a:t>
            </a:r>
            <a:r>
              <a:rPr lang="en-US" sz="1600" b="1" i="1" dirty="0" smtClean="0">
                <a:solidFill>
                  <a:schemeClr val="accent6"/>
                </a:solidFill>
                <a:cs typeface="Arial" charset="0"/>
              </a:rPr>
              <a:t>vary </a:t>
            </a:r>
            <a:r>
              <a:rPr lang="en-US" sz="1600" b="1" i="1" dirty="0">
                <a:solidFill>
                  <a:schemeClr val="accent6"/>
                </a:solidFill>
                <a:cs typeface="Arial" charset="0"/>
              </a:rPr>
              <a:t>under different assumptions about </a:t>
            </a:r>
            <a:r>
              <a:rPr lang="en-US" sz="1600" b="1" i="1" dirty="0" smtClean="0">
                <a:solidFill>
                  <a:schemeClr val="accent6"/>
                </a:solidFill>
                <a:cs typeface="Arial" charset="0"/>
              </a:rPr>
              <a:t>catchability) </a:t>
            </a:r>
            <a:r>
              <a:rPr lang="en-US" sz="1600" b="1" i="1" dirty="0">
                <a:solidFill>
                  <a:schemeClr val="accent6"/>
                </a:solidFill>
                <a:cs typeface="Arial" charset="0"/>
              </a:rPr>
              <a:t>(Cotter et al, 2007</a:t>
            </a:r>
            <a:r>
              <a:rPr lang="en-US" sz="1600" b="1" i="1" dirty="0" smtClean="0">
                <a:solidFill>
                  <a:schemeClr val="accent6"/>
                </a:solidFill>
                <a:cs typeface="Arial" charset="0"/>
              </a:rPr>
              <a:t>).</a:t>
            </a:r>
            <a:endParaRPr lang="en-US" sz="1600" b="1" i="1" dirty="0">
              <a:solidFill>
                <a:schemeClr val="accent6"/>
              </a:solidFill>
              <a:cs typeface="Arial" charset="0"/>
            </a:endParaRPr>
          </a:p>
        </p:txBody>
      </p:sp>
    </p:spTree>
    <p:extLst>
      <p:ext uri="{BB962C8B-B14F-4D97-AF65-F5344CB8AC3E}">
        <p14:creationId xmlns:p14="http://schemas.microsoft.com/office/powerpoint/2010/main" val="3453692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475793"/>
            <a:ext cx="8784976" cy="4570482"/>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a:solidFill>
                  <a:schemeClr val="accent6"/>
                </a:solidFill>
                <a:cs typeface="Arial" charset="0"/>
              </a:rPr>
              <a:t>6</a:t>
            </a:r>
            <a:r>
              <a:rPr lang="en-US" sz="1800" b="1" dirty="0" smtClean="0">
                <a:solidFill>
                  <a:schemeClr val="accent6"/>
                </a:solidFill>
                <a:cs typeface="Arial" charset="0"/>
              </a:rPr>
              <a:t>. </a:t>
            </a:r>
            <a:r>
              <a:rPr lang="en-US" sz="1800" b="1" dirty="0">
                <a:solidFill>
                  <a:schemeClr val="accent6"/>
                </a:solidFill>
                <a:cs typeface="Arial" charset="0"/>
              </a:rPr>
              <a:t>Length-based model estimator of Z: SEINE</a:t>
            </a:r>
          </a:p>
          <a:p>
            <a:pPr algn="just" eaLnBrk="1" hangingPunct="1">
              <a:lnSpc>
                <a:spcPct val="150000"/>
              </a:lnSpc>
            </a:pPr>
            <a:endParaRPr lang="en-US" sz="1600"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The </a:t>
            </a:r>
            <a:r>
              <a:rPr lang="en-US" sz="1600" dirty="0" err="1">
                <a:solidFill>
                  <a:schemeClr val="accent6"/>
                </a:solidFill>
                <a:cs typeface="Arial" charset="0"/>
              </a:rPr>
              <a:t>Beverton</a:t>
            </a:r>
            <a:r>
              <a:rPr lang="en-US" sz="1600" dirty="0">
                <a:solidFill>
                  <a:schemeClr val="accent6"/>
                </a:solidFill>
                <a:cs typeface="Arial" charset="0"/>
              </a:rPr>
              <a:t>-Holt mortality estimator has been frequently </a:t>
            </a:r>
            <a:r>
              <a:rPr lang="en-US" sz="1600" dirty="0" smtClean="0">
                <a:solidFill>
                  <a:schemeClr val="accent6"/>
                </a:solidFill>
                <a:cs typeface="Arial" charset="0"/>
              </a:rPr>
              <a:t>used </a:t>
            </a:r>
            <a:r>
              <a:rPr lang="en-US" sz="1600" dirty="0">
                <a:solidFill>
                  <a:schemeClr val="accent6"/>
                </a:solidFill>
                <a:cs typeface="Arial" charset="0"/>
              </a:rPr>
              <a:t>in </a:t>
            </a:r>
            <a:r>
              <a:rPr lang="en-US" sz="1600" b="1" i="1" dirty="0">
                <a:solidFill>
                  <a:schemeClr val="accent6"/>
                </a:solidFill>
                <a:cs typeface="Arial" charset="0"/>
              </a:rPr>
              <a:t>data-limited</a:t>
            </a:r>
            <a:r>
              <a:rPr lang="en-US" sz="1600" dirty="0">
                <a:solidFill>
                  <a:schemeClr val="accent6"/>
                </a:solidFill>
                <a:cs typeface="Arial" charset="0"/>
              </a:rPr>
              <a:t> </a:t>
            </a:r>
            <a:r>
              <a:rPr lang="en-US" sz="1600" dirty="0" smtClean="0">
                <a:solidFill>
                  <a:schemeClr val="accent6"/>
                </a:solidFill>
                <a:cs typeface="Arial" charset="0"/>
              </a:rPr>
              <a:t>situations, as requires only the </a:t>
            </a:r>
            <a:r>
              <a:rPr lang="en-US" sz="1600" dirty="0">
                <a:solidFill>
                  <a:schemeClr val="accent6"/>
                </a:solidFill>
                <a:cs typeface="Arial" charset="0"/>
              </a:rPr>
              <a:t>von </a:t>
            </a:r>
            <a:r>
              <a:rPr lang="en-US" sz="1600" dirty="0" err="1">
                <a:solidFill>
                  <a:schemeClr val="accent6"/>
                </a:solidFill>
                <a:cs typeface="Arial" charset="0"/>
              </a:rPr>
              <a:t>Bertalanffy</a:t>
            </a:r>
            <a:r>
              <a:rPr lang="en-US" sz="1600" dirty="0">
                <a:solidFill>
                  <a:schemeClr val="accent6"/>
                </a:solidFill>
                <a:cs typeface="Arial" charset="0"/>
              </a:rPr>
              <a:t> growth </a:t>
            </a:r>
            <a:r>
              <a:rPr lang="en-US" sz="1600" dirty="0" smtClean="0">
                <a:solidFill>
                  <a:schemeClr val="accent6"/>
                </a:solidFill>
                <a:cs typeface="Arial" charset="0"/>
              </a:rPr>
              <a:t>formula (VBGF) parameters </a:t>
            </a:r>
            <a:r>
              <a:rPr lang="en-US" sz="1600" dirty="0">
                <a:solidFill>
                  <a:schemeClr val="accent6"/>
                </a:solidFill>
                <a:cs typeface="Arial" charset="0"/>
              </a:rPr>
              <a:t>(</a:t>
            </a:r>
            <a:r>
              <a:rPr lang="en-US" sz="1600" b="1" i="1" dirty="0">
                <a:solidFill>
                  <a:schemeClr val="accent6"/>
                </a:solidFill>
                <a:cs typeface="Arial" charset="0"/>
              </a:rPr>
              <a:t>k and L</a:t>
            </a:r>
            <a:r>
              <a:rPr lang="en-US" sz="1600" b="1" i="1" baseline="-25000" dirty="0">
                <a:solidFill>
                  <a:schemeClr val="accent6"/>
                </a:solidFill>
                <a:cs typeface="Arial" charset="0"/>
              </a:rPr>
              <a:t>∞</a:t>
            </a:r>
            <a:r>
              <a:rPr lang="en-US" sz="1600" dirty="0">
                <a:solidFill>
                  <a:schemeClr val="accent6"/>
                </a:solidFill>
                <a:cs typeface="Arial" charset="0"/>
              </a:rPr>
              <a:t>), </a:t>
            </a:r>
            <a:r>
              <a:rPr lang="en-US" sz="1600" dirty="0" smtClean="0">
                <a:solidFill>
                  <a:schemeClr val="accent6"/>
                </a:solidFill>
                <a:cs typeface="Arial" charset="0"/>
              </a:rPr>
              <a:t>the </a:t>
            </a:r>
            <a:r>
              <a:rPr lang="en-US" sz="1600" dirty="0">
                <a:solidFill>
                  <a:schemeClr val="accent6"/>
                </a:solidFill>
                <a:cs typeface="Arial" charset="0"/>
              </a:rPr>
              <a:t>smallest size at which animals are fully vulnerable to the fishery </a:t>
            </a:r>
            <a:r>
              <a:rPr lang="en-US" sz="1600" dirty="0" smtClean="0">
                <a:solidFill>
                  <a:schemeClr val="accent6"/>
                </a:solidFill>
                <a:cs typeface="Arial" charset="0"/>
              </a:rPr>
              <a:t>(</a:t>
            </a:r>
            <a:r>
              <a:rPr lang="en-US" sz="1600" b="1" i="1" dirty="0" smtClean="0">
                <a:solidFill>
                  <a:schemeClr val="accent6"/>
                </a:solidFill>
                <a:cs typeface="Arial" charset="0"/>
              </a:rPr>
              <a:t>L’</a:t>
            </a:r>
            <a:r>
              <a:rPr lang="en-US" sz="1600" dirty="0" smtClean="0">
                <a:solidFill>
                  <a:schemeClr val="accent6"/>
                </a:solidFill>
                <a:cs typeface="Arial" charset="0"/>
              </a:rPr>
              <a:t>), and </a:t>
            </a:r>
            <a:r>
              <a:rPr lang="en-US" sz="1600" dirty="0">
                <a:solidFill>
                  <a:schemeClr val="accent6"/>
                </a:solidFill>
                <a:cs typeface="Arial" charset="0"/>
              </a:rPr>
              <a:t>the </a:t>
            </a:r>
            <a:r>
              <a:rPr lang="en-US" sz="1600" b="1" i="1" dirty="0">
                <a:solidFill>
                  <a:schemeClr val="accent6"/>
                </a:solidFill>
                <a:cs typeface="Arial" charset="0"/>
              </a:rPr>
              <a:t>mean length of the animals larger than L</a:t>
            </a:r>
            <a:r>
              <a:rPr lang="en-US" sz="1600" b="1" i="1" dirty="0" smtClean="0">
                <a:solidFill>
                  <a:schemeClr val="accent6"/>
                </a:solidFill>
                <a:cs typeface="Arial" charset="0"/>
              </a:rPr>
              <a:t>’</a:t>
            </a:r>
            <a:r>
              <a:rPr lang="en-US" sz="1600" dirty="0" smtClean="0">
                <a:solidFill>
                  <a:schemeClr val="accent6"/>
                </a:solidFill>
                <a:cs typeface="Arial" charset="0"/>
              </a:rPr>
              <a:t>. This model assumes equilibrium conditions.</a:t>
            </a:r>
          </a:p>
          <a:p>
            <a:pPr algn="just" eaLnBrk="1" hangingPunct="1">
              <a:lnSpc>
                <a:spcPct val="150000"/>
              </a:lnSpc>
            </a:pPr>
            <a:endParaRPr lang="en-US" sz="1600"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The </a:t>
            </a:r>
            <a:r>
              <a:rPr lang="en-US" sz="1600" dirty="0">
                <a:solidFill>
                  <a:schemeClr val="accent6"/>
                </a:solidFill>
                <a:cs typeface="Arial" charset="0"/>
              </a:rPr>
              <a:t>SEINE model is based on </a:t>
            </a:r>
            <a:r>
              <a:rPr lang="en-US" sz="1600" dirty="0" smtClean="0">
                <a:solidFill>
                  <a:schemeClr val="accent6"/>
                </a:solidFill>
                <a:cs typeface="Arial" charset="0"/>
              </a:rPr>
              <a:t>the </a:t>
            </a:r>
            <a:r>
              <a:rPr lang="en-US" sz="1600" dirty="0">
                <a:solidFill>
                  <a:schemeClr val="accent6"/>
                </a:solidFill>
                <a:cs typeface="Arial" charset="0"/>
              </a:rPr>
              <a:t>work </a:t>
            </a:r>
            <a:r>
              <a:rPr lang="en-US" sz="1600" dirty="0" smtClean="0">
                <a:solidFill>
                  <a:schemeClr val="accent6"/>
                </a:solidFill>
                <a:cs typeface="Arial" charset="0"/>
              </a:rPr>
              <a:t>by </a:t>
            </a:r>
            <a:r>
              <a:rPr lang="en-US" sz="1600" dirty="0" err="1" smtClean="0">
                <a:solidFill>
                  <a:schemeClr val="accent6"/>
                </a:solidFill>
                <a:cs typeface="Arial" charset="0"/>
              </a:rPr>
              <a:t>Gedamke</a:t>
            </a:r>
            <a:r>
              <a:rPr lang="en-US" sz="1600" dirty="0" smtClean="0">
                <a:solidFill>
                  <a:schemeClr val="accent6"/>
                </a:solidFill>
                <a:cs typeface="Arial" charset="0"/>
              </a:rPr>
              <a:t> </a:t>
            </a:r>
            <a:r>
              <a:rPr lang="en-US" sz="1600" dirty="0">
                <a:solidFill>
                  <a:schemeClr val="accent6"/>
                </a:solidFill>
                <a:cs typeface="Arial" charset="0"/>
              </a:rPr>
              <a:t>and </a:t>
            </a:r>
            <a:r>
              <a:rPr lang="en-US" sz="1600" dirty="0" err="1">
                <a:solidFill>
                  <a:schemeClr val="accent6"/>
                </a:solidFill>
                <a:cs typeface="Arial" charset="0"/>
              </a:rPr>
              <a:t>Hoening</a:t>
            </a:r>
            <a:r>
              <a:rPr lang="en-US" sz="1600" dirty="0">
                <a:solidFill>
                  <a:schemeClr val="accent6"/>
                </a:solidFill>
                <a:cs typeface="Arial" charset="0"/>
              </a:rPr>
              <a:t> (</a:t>
            </a:r>
            <a:r>
              <a:rPr lang="en-US" sz="1600" dirty="0" smtClean="0">
                <a:solidFill>
                  <a:schemeClr val="accent6"/>
                </a:solidFill>
                <a:cs typeface="Arial" charset="0"/>
              </a:rPr>
              <a:t>2006), who developed a procedure to estimate </a:t>
            </a:r>
            <a:r>
              <a:rPr lang="en-US" sz="1600" dirty="0">
                <a:solidFill>
                  <a:schemeClr val="accent6"/>
                </a:solidFill>
                <a:cs typeface="Arial" charset="0"/>
              </a:rPr>
              <a:t>a series of mortality rates </a:t>
            </a:r>
            <a:r>
              <a:rPr lang="en-US" sz="1600" dirty="0" smtClean="0">
                <a:solidFill>
                  <a:schemeClr val="accent6"/>
                </a:solidFill>
                <a:cs typeface="Arial" charset="0"/>
              </a:rPr>
              <a:t>from </a:t>
            </a:r>
            <a:r>
              <a:rPr lang="en-US" sz="1600" dirty="0">
                <a:solidFill>
                  <a:schemeClr val="accent6"/>
                </a:solidFill>
                <a:cs typeface="Arial" charset="0"/>
              </a:rPr>
              <a:t>mean length data representing </a:t>
            </a:r>
            <a:r>
              <a:rPr lang="en-US" sz="1600" dirty="0" smtClean="0">
                <a:solidFill>
                  <a:schemeClr val="accent6"/>
                </a:solidFill>
                <a:cs typeface="Arial" charset="0"/>
              </a:rPr>
              <a:t>non-equilibrium </a:t>
            </a:r>
            <a:r>
              <a:rPr lang="en-US" sz="1600" dirty="0">
                <a:solidFill>
                  <a:schemeClr val="accent6"/>
                </a:solidFill>
                <a:cs typeface="Arial" charset="0"/>
              </a:rPr>
              <a:t>conditions in multiple years</a:t>
            </a:r>
            <a:r>
              <a:rPr lang="en-US" sz="1600" dirty="0" smtClean="0">
                <a:solidFill>
                  <a:schemeClr val="accent6"/>
                </a:solidFill>
                <a:cs typeface="Arial" charset="0"/>
              </a:rPr>
              <a:t>. It </a:t>
            </a:r>
            <a:r>
              <a:rPr lang="en-US" sz="1600" dirty="0">
                <a:solidFill>
                  <a:schemeClr val="accent6"/>
                </a:solidFill>
                <a:cs typeface="Arial" charset="0"/>
              </a:rPr>
              <a:t>estimates the levels of total mortality based on observed </a:t>
            </a:r>
            <a:r>
              <a:rPr lang="en-US" sz="1600" dirty="0" smtClean="0">
                <a:solidFill>
                  <a:schemeClr val="accent6"/>
                </a:solidFill>
                <a:cs typeface="Arial" charset="0"/>
              </a:rPr>
              <a:t>length-frequency </a:t>
            </a:r>
            <a:r>
              <a:rPr lang="en-US" sz="1600" dirty="0">
                <a:solidFill>
                  <a:schemeClr val="accent6"/>
                </a:solidFill>
                <a:cs typeface="Arial" charset="0"/>
              </a:rPr>
              <a:t>data </a:t>
            </a:r>
            <a:r>
              <a:rPr lang="en-US" sz="1600" dirty="0" smtClean="0">
                <a:solidFill>
                  <a:schemeClr val="accent6"/>
                </a:solidFill>
                <a:cs typeface="Arial" charset="0"/>
              </a:rPr>
              <a:t>and VBGF </a:t>
            </a:r>
            <a:r>
              <a:rPr lang="en-US" sz="1600" dirty="0">
                <a:solidFill>
                  <a:schemeClr val="accent6"/>
                </a:solidFill>
                <a:cs typeface="Arial" charset="0"/>
              </a:rPr>
              <a:t>parameters. The user may estimate either single or multiple changes in mortality levels</a:t>
            </a:r>
            <a:r>
              <a:rPr lang="en-US" sz="1600" dirty="0" smtClean="0">
                <a:solidFill>
                  <a:schemeClr val="accent6"/>
                </a:solidFill>
                <a:cs typeface="Arial" charset="0"/>
              </a:rPr>
              <a:t>.</a:t>
            </a:r>
            <a:endParaRPr lang="en-US" sz="1600" dirty="0">
              <a:solidFill>
                <a:schemeClr val="accent6"/>
              </a:solidFill>
              <a:cs typeface="Arial" charset="0"/>
            </a:endParaRPr>
          </a:p>
        </p:txBody>
      </p:sp>
    </p:spTree>
    <p:extLst>
      <p:ext uri="{BB962C8B-B14F-4D97-AF65-F5344CB8AC3E}">
        <p14:creationId xmlns:p14="http://schemas.microsoft.com/office/powerpoint/2010/main" val="1187476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251520" y="188640"/>
            <a:ext cx="8784976" cy="4847481"/>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a:solidFill>
                  <a:schemeClr val="accent6"/>
                </a:solidFill>
                <a:cs typeface="Arial" charset="0"/>
              </a:rPr>
              <a:t>7</a:t>
            </a:r>
            <a:r>
              <a:rPr lang="en-US" sz="1800" b="1" dirty="0" smtClean="0">
                <a:solidFill>
                  <a:schemeClr val="accent6"/>
                </a:solidFill>
                <a:cs typeface="Arial" charset="0"/>
              </a:rPr>
              <a:t>. VPA-based </a:t>
            </a:r>
            <a:r>
              <a:rPr lang="en-US" sz="1800" b="1" dirty="0">
                <a:solidFill>
                  <a:schemeClr val="accent6"/>
                </a:solidFill>
                <a:cs typeface="Arial" charset="0"/>
              </a:rPr>
              <a:t>approaches</a:t>
            </a:r>
          </a:p>
          <a:p>
            <a:pPr algn="just" eaLnBrk="1" hangingPunct="1">
              <a:lnSpc>
                <a:spcPct val="150000"/>
              </a:lnSpc>
            </a:pPr>
            <a:r>
              <a:rPr lang="en-US" sz="1600" dirty="0">
                <a:solidFill>
                  <a:schemeClr val="accent6"/>
                </a:solidFill>
                <a:cs typeface="Arial" charset="0"/>
              </a:rPr>
              <a:t>Virtual population analysis (VPA) </a:t>
            </a:r>
            <a:r>
              <a:rPr lang="en-US" sz="1600" dirty="0" smtClean="0">
                <a:solidFill>
                  <a:schemeClr val="accent6"/>
                </a:solidFill>
                <a:cs typeface="Arial" charset="0"/>
              </a:rPr>
              <a:t>can work with </a:t>
            </a:r>
            <a:r>
              <a:rPr lang="en-US" sz="1600" dirty="0">
                <a:solidFill>
                  <a:schemeClr val="accent6"/>
                </a:solidFill>
                <a:cs typeface="Arial" charset="0"/>
              </a:rPr>
              <a:t>catch-at-age data </a:t>
            </a:r>
            <a:r>
              <a:rPr lang="en-US" sz="1600" dirty="0" smtClean="0">
                <a:solidFill>
                  <a:schemeClr val="accent6"/>
                </a:solidFill>
                <a:cs typeface="Arial" charset="0"/>
              </a:rPr>
              <a:t>(assumed as </a:t>
            </a:r>
            <a:r>
              <a:rPr lang="en-US" sz="1600" dirty="0">
                <a:solidFill>
                  <a:schemeClr val="accent6"/>
                </a:solidFill>
                <a:cs typeface="Arial" charset="0"/>
              </a:rPr>
              <a:t>known and without </a:t>
            </a:r>
            <a:r>
              <a:rPr lang="en-US" sz="1600" dirty="0" smtClean="0">
                <a:solidFill>
                  <a:schemeClr val="accent6"/>
                </a:solidFill>
                <a:cs typeface="Arial" charset="0"/>
              </a:rPr>
              <a:t>error) to estimate </a:t>
            </a:r>
            <a:r>
              <a:rPr lang="en-US" sz="1600" dirty="0">
                <a:solidFill>
                  <a:schemeClr val="accent6"/>
                </a:solidFill>
                <a:cs typeface="Arial" charset="0"/>
              </a:rPr>
              <a:t>historical population size and fishing </a:t>
            </a:r>
            <a:r>
              <a:rPr lang="en-US" sz="1600" dirty="0" smtClean="0">
                <a:solidFill>
                  <a:schemeClr val="accent6"/>
                </a:solidFill>
                <a:cs typeface="Arial" charset="0"/>
              </a:rPr>
              <a:t>mortality (F).</a:t>
            </a:r>
          </a:p>
          <a:p>
            <a:pPr algn="just" eaLnBrk="1" hangingPunct="1">
              <a:lnSpc>
                <a:spcPct val="150000"/>
              </a:lnSpc>
            </a:pPr>
            <a:r>
              <a:rPr lang="en-US" sz="1400" b="1" i="1" dirty="0">
                <a:solidFill>
                  <a:schemeClr val="accent6"/>
                </a:solidFill>
                <a:cs typeface="Arial" charset="0"/>
              </a:rPr>
              <a:t>As a rule of thumb the time series of catch-at-age data should cover at least the entire life history of a cohort.</a:t>
            </a:r>
          </a:p>
          <a:p>
            <a:pPr algn="just" eaLnBrk="1" hangingPunct="1">
              <a:lnSpc>
                <a:spcPct val="150000"/>
              </a:lnSpc>
            </a:pPr>
            <a:endParaRPr lang="en-US" sz="1600"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VPA </a:t>
            </a:r>
            <a:r>
              <a:rPr lang="en-US" sz="1600" dirty="0">
                <a:solidFill>
                  <a:schemeClr val="accent6"/>
                </a:solidFill>
                <a:cs typeface="Arial" charset="0"/>
              </a:rPr>
              <a:t>is performed separately for each </a:t>
            </a:r>
            <a:r>
              <a:rPr lang="en-US" sz="1600" dirty="0" smtClean="0">
                <a:solidFill>
                  <a:schemeClr val="accent6"/>
                </a:solidFill>
                <a:cs typeface="Arial" charset="0"/>
              </a:rPr>
              <a:t>cohort (year class) </a:t>
            </a:r>
            <a:r>
              <a:rPr lang="en-US" sz="1600" dirty="0">
                <a:solidFill>
                  <a:schemeClr val="accent6"/>
                </a:solidFill>
                <a:cs typeface="Arial" charset="0"/>
              </a:rPr>
              <a:t>within the exploited </a:t>
            </a:r>
            <a:r>
              <a:rPr lang="en-US" sz="1600" dirty="0" smtClean="0">
                <a:solidFill>
                  <a:schemeClr val="accent6"/>
                </a:solidFill>
                <a:cs typeface="Arial" charset="0"/>
              </a:rPr>
              <a:t>portion of </a:t>
            </a:r>
            <a:r>
              <a:rPr lang="en-US" sz="1600" dirty="0">
                <a:solidFill>
                  <a:schemeClr val="accent6"/>
                </a:solidFill>
                <a:cs typeface="Arial" charset="0"/>
              </a:rPr>
              <a:t>the population, working </a:t>
            </a:r>
            <a:r>
              <a:rPr lang="en-US" sz="1600" b="1" i="1" dirty="0">
                <a:solidFill>
                  <a:schemeClr val="accent6"/>
                </a:solidFill>
                <a:cs typeface="Arial" charset="0"/>
              </a:rPr>
              <a:t>backward in time </a:t>
            </a:r>
            <a:r>
              <a:rPr lang="en-US" sz="1600" dirty="0">
                <a:solidFill>
                  <a:schemeClr val="accent6"/>
                </a:solidFill>
                <a:cs typeface="Arial" charset="0"/>
              </a:rPr>
              <a:t>from </a:t>
            </a:r>
            <a:r>
              <a:rPr lang="en-US" sz="1600" dirty="0" smtClean="0">
                <a:solidFill>
                  <a:schemeClr val="accent6"/>
                </a:solidFill>
                <a:cs typeface="Arial" charset="0"/>
              </a:rPr>
              <a:t>the </a:t>
            </a:r>
            <a:r>
              <a:rPr lang="en-US" sz="1600" dirty="0">
                <a:solidFill>
                  <a:schemeClr val="accent6"/>
                </a:solidFill>
                <a:cs typeface="Arial" charset="0"/>
              </a:rPr>
              <a:t>latest year and oldest </a:t>
            </a:r>
            <a:r>
              <a:rPr lang="en-US" sz="1600" dirty="0" smtClean="0">
                <a:solidFill>
                  <a:schemeClr val="accent6"/>
                </a:solidFill>
                <a:cs typeface="Arial" charset="0"/>
              </a:rPr>
              <a:t>age in </a:t>
            </a:r>
            <a:r>
              <a:rPr lang="en-US" sz="1600" dirty="0">
                <a:solidFill>
                  <a:schemeClr val="accent6"/>
                </a:solidFill>
                <a:cs typeface="Arial" charset="0"/>
              </a:rPr>
              <a:t>each </a:t>
            </a:r>
            <a:r>
              <a:rPr lang="en-US" sz="1600" dirty="0" smtClean="0">
                <a:solidFill>
                  <a:schemeClr val="accent6"/>
                </a:solidFill>
                <a:cs typeface="Arial" charset="0"/>
              </a:rPr>
              <a:t>cohort (terminal age) </a:t>
            </a:r>
            <a:r>
              <a:rPr lang="en-US" sz="1600" dirty="0">
                <a:solidFill>
                  <a:schemeClr val="accent6"/>
                </a:solidFill>
                <a:cs typeface="Arial" charset="0"/>
              </a:rPr>
              <a:t>to the youngest age for which it is possible to estimate the numbers of fish </a:t>
            </a:r>
            <a:r>
              <a:rPr lang="en-US" sz="1600" dirty="0" smtClean="0">
                <a:solidFill>
                  <a:schemeClr val="accent6"/>
                </a:solidFill>
                <a:cs typeface="Arial" charset="0"/>
              </a:rPr>
              <a:t>if </a:t>
            </a:r>
            <a:r>
              <a:rPr lang="en-US" sz="1600" dirty="0">
                <a:solidFill>
                  <a:schemeClr val="accent6"/>
                </a:solidFill>
                <a:cs typeface="Arial" charset="0"/>
              </a:rPr>
              <a:t>catch-at-age and </a:t>
            </a:r>
            <a:r>
              <a:rPr lang="en-US" sz="1600" dirty="0" smtClean="0">
                <a:solidFill>
                  <a:schemeClr val="accent6"/>
                </a:solidFill>
                <a:cs typeface="Arial" charset="0"/>
              </a:rPr>
              <a:t>natural mortality (M) are known.</a:t>
            </a:r>
            <a:r>
              <a:rPr lang="en-US" sz="1600" dirty="0">
                <a:solidFill>
                  <a:schemeClr val="accent6"/>
                </a:solidFill>
                <a:cs typeface="Arial" charset="0"/>
              </a:rPr>
              <a:t> </a:t>
            </a:r>
            <a:r>
              <a:rPr lang="en-US" sz="1600" dirty="0" smtClean="0">
                <a:solidFill>
                  <a:schemeClr val="accent6"/>
                </a:solidFill>
                <a:cs typeface="Arial" charset="0"/>
              </a:rPr>
              <a:t>If some cohort does not reach its </a:t>
            </a:r>
            <a:r>
              <a:rPr lang="en-US" sz="1600" dirty="0">
                <a:solidFill>
                  <a:schemeClr val="accent6"/>
                </a:solidFill>
                <a:cs typeface="Arial" charset="0"/>
              </a:rPr>
              <a:t>maximum age in the last year of the </a:t>
            </a:r>
            <a:r>
              <a:rPr lang="en-US" sz="1600" dirty="0" smtClean="0">
                <a:solidFill>
                  <a:schemeClr val="accent6"/>
                </a:solidFill>
                <a:cs typeface="Arial" charset="0"/>
              </a:rPr>
              <a:t>time series, the mortality </a:t>
            </a:r>
            <a:r>
              <a:rPr lang="en-US" sz="1600" dirty="0">
                <a:solidFill>
                  <a:schemeClr val="accent6"/>
                </a:solidFill>
                <a:cs typeface="Arial" charset="0"/>
              </a:rPr>
              <a:t>of younger fish in the final </a:t>
            </a:r>
            <a:r>
              <a:rPr lang="en-US" sz="1600" dirty="0" smtClean="0">
                <a:solidFill>
                  <a:schemeClr val="accent6"/>
                </a:solidFill>
                <a:cs typeface="Arial" charset="0"/>
              </a:rPr>
              <a:t>year cannot be estimated, with the risk of</a:t>
            </a:r>
            <a:r>
              <a:rPr lang="en-US" sz="1600" b="1" i="1" dirty="0" smtClean="0">
                <a:solidFill>
                  <a:schemeClr val="accent6"/>
                </a:solidFill>
                <a:cs typeface="Arial" charset="0"/>
              </a:rPr>
              <a:t> knowing </a:t>
            </a:r>
            <a:r>
              <a:rPr lang="en-US" sz="1600" b="1" i="1" dirty="0">
                <a:solidFill>
                  <a:schemeClr val="accent6"/>
                </a:solidFill>
                <a:cs typeface="Arial" charset="0"/>
              </a:rPr>
              <a:t>the least about cohorts contributing to future </a:t>
            </a:r>
            <a:r>
              <a:rPr lang="en-US" sz="1600" b="1" i="1" dirty="0" smtClean="0">
                <a:solidFill>
                  <a:schemeClr val="accent6"/>
                </a:solidFill>
                <a:cs typeface="Arial" charset="0"/>
              </a:rPr>
              <a:t>biomass, </a:t>
            </a:r>
            <a:r>
              <a:rPr lang="en-US" sz="1600" b="1" i="1" dirty="0">
                <a:solidFill>
                  <a:schemeClr val="accent6"/>
                </a:solidFill>
                <a:cs typeface="Arial" charset="0"/>
              </a:rPr>
              <a:t>which is often the most desirable information from a </a:t>
            </a:r>
            <a:r>
              <a:rPr lang="en-US" sz="1600" b="1" i="1" dirty="0" smtClean="0">
                <a:solidFill>
                  <a:schemeClr val="accent6"/>
                </a:solidFill>
                <a:cs typeface="Arial" charset="0"/>
              </a:rPr>
              <a:t>management perspective.</a:t>
            </a:r>
          </a:p>
        </p:txBody>
      </p:sp>
    </p:spTree>
    <p:extLst>
      <p:ext uri="{BB962C8B-B14F-4D97-AF65-F5344CB8AC3E}">
        <p14:creationId xmlns:p14="http://schemas.microsoft.com/office/powerpoint/2010/main" val="3630700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251520" y="188640"/>
            <a:ext cx="8784976" cy="4062651"/>
          </a:xfrm>
          <a:prstGeom prst="rect">
            <a:avLst/>
          </a:prstGeom>
          <a:noFill/>
          <a:ln w="9525">
            <a:noFill/>
            <a:miter lim="800000"/>
            <a:headEnd/>
            <a:tailEnd/>
          </a:ln>
        </p:spPr>
        <p:txBody>
          <a:bodyPr wrap="square">
            <a:spAutoFit/>
          </a:bodyPr>
          <a:lstStyle/>
          <a:p>
            <a:pPr algn="just" eaLnBrk="1" hangingPunct="1">
              <a:lnSpc>
                <a:spcPct val="150000"/>
              </a:lnSpc>
            </a:pPr>
            <a:r>
              <a:rPr lang="en-US" sz="1400" b="1" dirty="0">
                <a:solidFill>
                  <a:schemeClr val="accent6"/>
                </a:solidFill>
                <a:cs typeface="Arial" charset="0"/>
              </a:rPr>
              <a:t>7</a:t>
            </a:r>
            <a:r>
              <a:rPr lang="en-US" sz="1400" b="1" dirty="0" smtClean="0">
                <a:solidFill>
                  <a:schemeClr val="accent6"/>
                </a:solidFill>
                <a:cs typeface="Arial" charset="0"/>
              </a:rPr>
              <a:t>. VPA-based approaches (continue)</a:t>
            </a:r>
            <a:endParaRPr lang="en-US" sz="1400" b="1" dirty="0">
              <a:solidFill>
                <a:schemeClr val="accent6"/>
              </a:solidFill>
              <a:cs typeface="Arial" charset="0"/>
            </a:endParaRPr>
          </a:p>
          <a:p>
            <a:pPr algn="just" eaLnBrk="1" hangingPunct="1">
              <a:lnSpc>
                <a:spcPct val="150000"/>
              </a:lnSpc>
            </a:pPr>
            <a:r>
              <a:rPr lang="en-US" sz="1600" b="1" i="1" dirty="0" smtClean="0">
                <a:solidFill>
                  <a:schemeClr val="accent6"/>
                </a:solidFill>
                <a:cs typeface="Arial" charset="0"/>
              </a:rPr>
              <a:t>However, </a:t>
            </a:r>
            <a:r>
              <a:rPr lang="en-US" sz="1600" dirty="0" smtClean="0">
                <a:solidFill>
                  <a:schemeClr val="accent6"/>
                </a:solidFill>
                <a:cs typeface="Arial" charset="0"/>
              </a:rPr>
              <a:t>abundance indices </a:t>
            </a:r>
            <a:r>
              <a:rPr lang="en-US" sz="1600" dirty="0">
                <a:solidFill>
                  <a:schemeClr val="accent6"/>
                </a:solidFill>
                <a:cs typeface="Arial" charset="0"/>
              </a:rPr>
              <a:t>(typically termed </a:t>
            </a:r>
            <a:r>
              <a:rPr lang="en-US" sz="1600" b="1" i="1" dirty="0" smtClean="0">
                <a:solidFill>
                  <a:schemeClr val="accent6"/>
                </a:solidFill>
                <a:cs typeface="Arial" charset="0"/>
              </a:rPr>
              <a:t>tuning</a:t>
            </a:r>
            <a:r>
              <a:rPr lang="en-US" sz="1600" dirty="0" smtClean="0">
                <a:solidFill>
                  <a:schemeClr val="accent6"/>
                </a:solidFill>
                <a:cs typeface="Arial" charset="0"/>
              </a:rPr>
              <a:t>), such as scientific </a:t>
            </a:r>
            <a:r>
              <a:rPr lang="en-US" sz="1600" dirty="0">
                <a:solidFill>
                  <a:schemeClr val="accent6"/>
                </a:solidFill>
                <a:cs typeface="Arial" charset="0"/>
              </a:rPr>
              <a:t>surveys, </a:t>
            </a:r>
            <a:r>
              <a:rPr lang="en-US" sz="1600" dirty="0" smtClean="0">
                <a:solidFill>
                  <a:schemeClr val="accent6"/>
                </a:solidFill>
                <a:cs typeface="Arial" charset="0"/>
              </a:rPr>
              <a:t>CPUE, </a:t>
            </a:r>
            <a:r>
              <a:rPr lang="en-US" sz="1600" dirty="0">
                <a:solidFill>
                  <a:schemeClr val="accent6"/>
                </a:solidFill>
                <a:cs typeface="Arial" charset="0"/>
              </a:rPr>
              <a:t>or tagging </a:t>
            </a:r>
            <a:r>
              <a:rPr lang="en-US" sz="1600" dirty="0" smtClean="0">
                <a:solidFill>
                  <a:schemeClr val="accent6"/>
                </a:solidFill>
                <a:cs typeface="Arial" charset="0"/>
              </a:rPr>
              <a:t>data, can be used to </a:t>
            </a:r>
            <a:r>
              <a:rPr lang="en-US" sz="1600" dirty="0">
                <a:solidFill>
                  <a:schemeClr val="accent6"/>
                </a:solidFill>
                <a:cs typeface="Arial" charset="0"/>
              </a:rPr>
              <a:t>estimate </a:t>
            </a:r>
            <a:r>
              <a:rPr lang="en-US" sz="1600" dirty="0" smtClean="0">
                <a:solidFill>
                  <a:schemeClr val="accent6"/>
                </a:solidFill>
                <a:cs typeface="Arial" charset="0"/>
              </a:rPr>
              <a:t>the abundance of </a:t>
            </a:r>
            <a:r>
              <a:rPr lang="en-US" sz="1600" dirty="0">
                <a:solidFill>
                  <a:schemeClr val="accent6"/>
                </a:solidFill>
                <a:cs typeface="Arial" charset="0"/>
              </a:rPr>
              <a:t>the </a:t>
            </a:r>
            <a:r>
              <a:rPr lang="en-US" sz="1600" dirty="0" smtClean="0">
                <a:solidFill>
                  <a:schemeClr val="accent6"/>
                </a:solidFill>
                <a:cs typeface="Arial" charset="0"/>
              </a:rPr>
              <a:t>incomplete cohorts and F in </a:t>
            </a:r>
            <a:r>
              <a:rPr lang="en-US" sz="1600" dirty="0">
                <a:solidFill>
                  <a:schemeClr val="accent6"/>
                </a:solidFill>
                <a:cs typeface="Arial" charset="0"/>
              </a:rPr>
              <a:t>the most recent </a:t>
            </a:r>
            <a:r>
              <a:rPr lang="en-US" sz="1600" dirty="0" smtClean="0">
                <a:solidFill>
                  <a:schemeClr val="accent6"/>
                </a:solidFill>
                <a:cs typeface="Arial" charset="0"/>
              </a:rPr>
              <a:t>years. </a:t>
            </a:r>
          </a:p>
          <a:p>
            <a:pPr algn="just" eaLnBrk="1" hangingPunct="1">
              <a:lnSpc>
                <a:spcPct val="150000"/>
              </a:lnSpc>
            </a:pPr>
            <a:r>
              <a:rPr lang="en-US" sz="1600" dirty="0" smtClean="0">
                <a:solidFill>
                  <a:schemeClr val="accent6"/>
                </a:solidFill>
                <a:cs typeface="Arial" charset="0"/>
              </a:rPr>
              <a:t>Furthermore, in the case a spawning-recruitment </a:t>
            </a:r>
            <a:r>
              <a:rPr lang="en-US" sz="1600" dirty="0">
                <a:solidFill>
                  <a:schemeClr val="accent6"/>
                </a:solidFill>
                <a:cs typeface="Arial" charset="0"/>
              </a:rPr>
              <a:t>function is fitted to model outputs, complete advice on </a:t>
            </a:r>
            <a:r>
              <a:rPr lang="en-US" sz="1600" dirty="0" smtClean="0">
                <a:solidFill>
                  <a:schemeClr val="accent6"/>
                </a:solidFill>
                <a:cs typeface="Arial" charset="0"/>
              </a:rPr>
              <a:t>stock state </a:t>
            </a:r>
            <a:r>
              <a:rPr lang="en-US" sz="1600" dirty="0">
                <a:solidFill>
                  <a:schemeClr val="accent6"/>
                </a:solidFill>
                <a:cs typeface="Arial" charset="0"/>
              </a:rPr>
              <a:t>and forecasts of limit and target catch levels can be </a:t>
            </a:r>
            <a:r>
              <a:rPr lang="en-US" sz="1600" dirty="0" smtClean="0">
                <a:solidFill>
                  <a:schemeClr val="accent6"/>
                </a:solidFill>
                <a:cs typeface="Arial" charset="0"/>
              </a:rPr>
              <a:t>provided, </a:t>
            </a:r>
            <a:r>
              <a:rPr lang="en-US" sz="1600" dirty="0">
                <a:solidFill>
                  <a:schemeClr val="accent6"/>
                </a:solidFill>
                <a:cs typeface="Arial" charset="0"/>
              </a:rPr>
              <a:t>as well as estimates of reference points.</a:t>
            </a:r>
            <a:endParaRPr lang="en-US" sz="800" dirty="0">
              <a:solidFill>
                <a:schemeClr val="accent6"/>
              </a:solidFill>
              <a:cs typeface="Arial" charset="0"/>
            </a:endParaRPr>
          </a:p>
          <a:p>
            <a:pPr algn="just" eaLnBrk="1" hangingPunct="1">
              <a:lnSpc>
                <a:spcPct val="150000"/>
              </a:lnSpc>
            </a:pPr>
            <a:endParaRPr lang="en-US" sz="1600" b="1" dirty="0" smtClean="0">
              <a:solidFill>
                <a:schemeClr val="accent6"/>
              </a:solidFill>
              <a:cs typeface="Arial" charset="0"/>
            </a:endParaRPr>
          </a:p>
          <a:p>
            <a:pPr algn="just" eaLnBrk="1" hangingPunct="1">
              <a:lnSpc>
                <a:spcPct val="150000"/>
              </a:lnSpc>
            </a:pPr>
            <a:r>
              <a:rPr lang="en-US" sz="1600" dirty="0">
                <a:solidFill>
                  <a:schemeClr val="accent6"/>
                </a:solidFill>
                <a:cs typeface="Arial" charset="0"/>
              </a:rPr>
              <a:t>The </a:t>
            </a:r>
            <a:r>
              <a:rPr lang="en-US" sz="1600" dirty="0" smtClean="0">
                <a:solidFill>
                  <a:schemeClr val="accent6"/>
                </a:solidFill>
                <a:cs typeface="Arial" charset="0"/>
              </a:rPr>
              <a:t>most widely used VPA-based </a:t>
            </a:r>
            <a:r>
              <a:rPr lang="en-US" sz="1600" dirty="0">
                <a:solidFill>
                  <a:schemeClr val="accent6"/>
                </a:solidFill>
                <a:cs typeface="Arial" charset="0"/>
              </a:rPr>
              <a:t>model </a:t>
            </a:r>
            <a:r>
              <a:rPr lang="en-US" sz="1600" dirty="0" smtClean="0">
                <a:solidFill>
                  <a:schemeClr val="accent6"/>
                </a:solidFill>
                <a:cs typeface="Arial" charset="0"/>
              </a:rPr>
              <a:t>in the GFCM and STECF working groups is </a:t>
            </a:r>
            <a:r>
              <a:rPr lang="en-US" sz="1600" dirty="0">
                <a:solidFill>
                  <a:schemeClr val="accent6"/>
                </a:solidFill>
                <a:cs typeface="Arial" charset="0"/>
              </a:rPr>
              <a:t>the </a:t>
            </a:r>
            <a:r>
              <a:rPr lang="en-US" sz="1600" b="1" dirty="0">
                <a:solidFill>
                  <a:schemeClr val="accent6"/>
                </a:solidFill>
                <a:cs typeface="Arial" charset="0"/>
              </a:rPr>
              <a:t>Extended </a:t>
            </a:r>
            <a:r>
              <a:rPr lang="en-US" sz="1600" b="1" dirty="0" smtClean="0">
                <a:solidFill>
                  <a:schemeClr val="accent6"/>
                </a:solidFill>
                <a:cs typeface="Arial" charset="0"/>
              </a:rPr>
              <a:t>Survivor </a:t>
            </a:r>
            <a:r>
              <a:rPr lang="en-US" sz="1600" b="1" dirty="0">
                <a:solidFill>
                  <a:schemeClr val="accent6"/>
                </a:solidFill>
                <a:cs typeface="Arial" charset="0"/>
              </a:rPr>
              <a:t>Analysis</a:t>
            </a:r>
            <a:r>
              <a:rPr lang="en-US" sz="1600" dirty="0">
                <a:solidFill>
                  <a:schemeClr val="accent6"/>
                </a:solidFill>
                <a:cs typeface="Arial" charset="0"/>
              </a:rPr>
              <a:t> (</a:t>
            </a:r>
            <a:r>
              <a:rPr lang="en-US" sz="1600" b="1" dirty="0" smtClean="0">
                <a:solidFill>
                  <a:schemeClr val="accent6"/>
                </a:solidFill>
                <a:cs typeface="Arial" charset="0"/>
              </a:rPr>
              <a:t>XSA</a:t>
            </a:r>
            <a:r>
              <a:rPr lang="en-US" sz="1600" dirty="0" smtClean="0">
                <a:solidFill>
                  <a:schemeClr val="accent6"/>
                </a:solidFill>
                <a:cs typeface="Arial" charset="0"/>
              </a:rPr>
              <a:t>; Darby and </a:t>
            </a:r>
            <a:r>
              <a:rPr lang="en-US" sz="1600" dirty="0" err="1" smtClean="0">
                <a:solidFill>
                  <a:schemeClr val="accent6"/>
                </a:solidFill>
                <a:cs typeface="Arial" charset="0"/>
              </a:rPr>
              <a:t>Flatman</a:t>
            </a:r>
            <a:r>
              <a:rPr lang="en-US" sz="1600" dirty="0" smtClean="0">
                <a:solidFill>
                  <a:schemeClr val="accent6"/>
                </a:solidFill>
                <a:cs typeface="Arial" charset="0"/>
              </a:rPr>
              <a:t>, 1994; Shepherd, 1999).</a:t>
            </a:r>
            <a:endParaRPr lang="en-US" sz="1600" dirty="0">
              <a:solidFill>
                <a:schemeClr val="accent6"/>
              </a:solidFill>
              <a:cs typeface="Arial" charset="0"/>
            </a:endParaRPr>
          </a:p>
          <a:p>
            <a:pPr algn="just" eaLnBrk="1" hangingPunct="1">
              <a:lnSpc>
                <a:spcPct val="150000"/>
              </a:lnSpc>
            </a:pPr>
            <a:r>
              <a:rPr lang="en-US" sz="1400" dirty="0" smtClean="0">
                <a:solidFill>
                  <a:schemeClr val="accent6"/>
                </a:solidFill>
                <a:cs typeface="Arial" charset="0"/>
              </a:rPr>
              <a:t>Other VPA-based models </a:t>
            </a:r>
            <a:r>
              <a:rPr lang="en-US" sz="1400" dirty="0">
                <a:solidFill>
                  <a:schemeClr val="accent6"/>
                </a:solidFill>
                <a:cs typeface="Arial" charset="0"/>
              </a:rPr>
              <a:t>are: ADAPT, </a:t>
            </a:r>
            <a:r>
              <a:rPr lang="en-US" sz="1400" dirty="0" smtClean="0">
                <a:solidFill>
                  <a:schemeClr val="accent6"/>
                </a:solidFill>
                <a:cs typeface="Arial" charset="0"/>
              </a:rPr>
              <a:t>separable VPA</a:t>
            </a:r>
            <a:r>
              <a:rPr lang="en-US" sz="1400" dirty="0">
                <a:solidFill>
                  <a:schemeClr val="accent6"/>
                </a:solidFill>
                <a:cs typeface="Arial" charset="0"/>
              </a:rPr>
              <a:t>, </a:t>
            </a:r>
            <a:r>
              <a:rPr lang="en-US" sz="1400" dirty="0" smtClean="0">
                <a:solidFill>
                  <a:schemeClr val="accent6"/>
                </a:solidFill>
                <a:cs typeface="Arial" charset="0"/>
              </a:rPr>
              <a:t>Length-Cohort Analysis (LCA; i.e. VIT software), etc.</a:t>
            </a:r>
            <a:endParaRPr lang="en-US" sz="1400" dirty="0">
              <a:solidFill>
                <a:schemeClr val="accent6"/>
              </a:solidFill>
              <a:cs typeface="Arial" charset="0"/>
            </a:endParaRPr>
          </a:p>
        </p:txBody>
      </p:sp>
    </p:spTree>
    <p:extLst>
      <p:ext uri="{BB962C8B-B14F-4D97-AF65-F5344CB8AC3E}">
        <p14:creationId xmlns:p14="http://schemas.microsoft.com/office/powerpoint/2010/main" val="553996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251520" y="188640"/>
            <a:ext cx="8784976" cy="1523494"/>
          </a:xfrm>
          <a:prstGeom prst="rect">
            <a:avLst/>
          </a:prstGeom>
          <a:noFill/>
          <a:ln w="9525">
            <a:noFill/>
            <a:miter lim="800000"/>
            <a:headEnd/>
            <a:tailEnd/>
          </a:ln>
        </p:spPr>
        <p:txBody>
          <a:bodyPr wrap="square">
            <a:spAutoFit/>
          </a:bodyPr>
          <a:lstStyle/>
          <a:p>
            <a:pPr algn="just" eaLnBrk="1" hangingPunct="1">
              <a:lnSpc>
                <a:spcPct val="150000"/>
              </a:lnSpc>
            </a:pPr>
            <a:r>
              <a:rPr lang="en-US" sz="1400" b="1" dirty="0">
                <a:solidFill>
                  <a:schemeClr val="accent6"/>
                </a:solidFill>
                <a:cs typeface="Arial" charset="0"/>
              </a:rPr>
              <a:t>7</a:t>
            </a:r>
            <a:r>
              <a:rPr lang="en-US" sz="1400" b="1" dirty="0" smtClean="0">
                <a:solidFill>
                  <a:schemeClr val="accent6"/>
                </a:solidFill>
                <a:cs typeface="Arial" charset="0"/>
              </a:rPr>
              <a:t>. VPA-based approaches (continue)</a:t>
            </a:r>
            <a:endParaRPr lang="en-US" sz="1400" b="1" dirty="0">
              <a:solidFill>
                <a:schemeClr val="accent6"/>
              </a:solidFill>
              <a:cs typeface="Arial" charset="0"/>
            </a:endParaRPr>
          </a:p>
          <a:p>
            <a:pPr algn="just" eaLnBrk="1" hangingPunct="1">
              <a:lnSpc>
                <a:spcPct val="150000"/>
              </a:lnSpc>
            </a:pPr>
            <a:endParaRPr lang="en-US" sz="1600" b="1"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Typical main outputs plot of an XSA assessment (blue and red shrimp, </a:t>
            </a:r>
            <a:r>
              <a:rPr lang="en-US" sz="1600" i="1" dirty="0" err="1" smtClean="0">
                <a:solidFill>
                  <a:schemeClr val="accent6"/>
                </a:solidFill>
                <a:cs typeface="Arial" charset="0"/>
              </a:rPr>
              <a:t>Aristeus</a:t>
            </a:r>
            <a:r>
              <a:rPr lang="en-US" sz="1600" i="1" dirty="0" smtClean="0">
                <a:solidFill>
                  <a:schemeClr val="accent6"/>
                </a:solidFill>
                <a:cs typeface="Arial" charset="0"/>
              </a:rPr>
              <a:t> </a:t>
            </a:r>
            <a:r>
              <a:rPr lang="en-US" sz="1600" i="1" dirty="0" err="1" smtClean="0">
                <a:solidFill>
                  <a:schemeClr val="accent6"/>
                </a:solidFill>
                <a:cs typeface="Arial" charset="0"/>
              </a:rPr>
              <a:t>antennatus</a:t>
            </a:r>
            <a:r>
              <a:rPr lang="en-US" sz="1600" dirty="0" smtClean="0">
                <a:solidFill>
                  <a:schemeClr val="accent6"/>
                </a:solidFill>
                <a:cs typeface="Arial" charset="0"/>
              </a:rPr>
              <a:t>, in GSA9; GFCM WGSAD 2016).</a:t>
            </a:r>
            <a:endParaRPr lang="en-US" sz="1600" dirty="0">
              <a:solidFill>
                <a:schemeClr val="accent6"/>
              </a:solidFill>
              <a:cs typeface="Arial" charset="0"/>
            </a:endParaRPr>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1844824"/>
            <a:ext cx="5366239" cy="3816424"/>
          </a:xfrm>
          <a:prstGeom prst="rect">
            <a:avLst/>
          </a:prstGeom>
        </p:spPr>
      </p:pic>
    </p:spTree>
    <p:extLst>
      <p:ext uri="{BB962C8B-B14F-4D97-AF65-F5344CB8AC3E}">
        <p14:creationId xmlns:p14="http://schemas.microsoft.com/office/powerpoint/2010/main" val="1377315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251520" y="188640"/>
            <a:ext cx="8784976" cy="4939814"/>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a:solidFill>
                  <a:schemeClr val="accent6"/>
                </a:solidFill>
                <a:cs typeface="Arial" charset="0"/>
              </a:rPr>
              <a:t>8</a:t>
            </a:r>
            <a:r>
              <a:rPr lang="en-US" sz="1800" b="1" dirty="0" smtClean="0">
                <a:solidFill>
                  <a:schemeClr val="accent6"/>
                </a:solidFill>
                <a:cs typeface="Arial" charset="0"/>
              </a:rPr>
              <a:t>. </a:t>
            </a:r>
            <a:r>
              <a:rPr lang="en-US" sz="1800" b="1" dirty="0">
                <a:solidFill>
                  <a:schemeClr val="accent6"/>
                </a:solidFill>
                <a:cs typeface="Arial" charset="0"/>
              </a:rPr>
              <a:t>Statistical catch-at-age (SCAA) models</a:t>
            </a:r>
          </a:p>
          <a:p>
            <a:pPr algn="just" eaLnBrk="1" hangingPunct="1">
              <a:lnSpc>
                <a:spcPct val="150000"/>
              </a:lnSpc>
            </a:pPr>
            <a:r>
              <a:rPr lang="en-US" sz="1600" dirty="0" smtClean="0">
                <a:solidFill>
                  <a:schemeClr val="accent6"/>
                </a:solidFill>
                <a:cs typeface="Arial" charset="0"/>
              </a:rPr>
              <a:t>Statistical catch-at-age (SCAA) models use </a:t>
            </a:r>
            <a:r>
              <a:rPr lang="en-US" sz="1600" dirty="0">
                <a:solidFill>
                  <a:schemeClr val="accent6"/>
                </a:solidFill>
                <a:cs typeface="Arial" charset="0"/>
              </a:rPr>
              <a:t>catch-at-age data to derive estimates of historical population size and fishing </a:t>
            </a:r>
            <a:r>
              <a:rPr lang="en-US" sz="1600" dirty="0" smtClean="0">
                <a:solidFill>
                  <a:schemeClr val="accent6"/>
                </a:solidFill>
                <a:cs typeface="Arial" charset="0"/>
              </a:rPr>
              <a:t>mortality (F). Unlike </a:t>
            </a:r>
            <a:r>
              <a:rPr lang="en-US" sz="1600" dirty="0">
                <a:solidFill>
                  <a:schemeClr val="accent6"/>
                </a:solidFill>
                <a:cs typeface="Arial" charset="0"/>
              </a:rPr>
              <a:t>VPA, model parameters </a:t>
            </a:r>
            <a:r>
              <a:rPr lang="en-US" sz="1600" dirty="0" smtClean="0">
                <a:solidFill>
                  <a:schemeClr val="accent6"/>
                </a:solidFill>
                <a:cs typeface="Arial" charset="0"/>
              </a:rPr>
              <a:t>are estimated working </a:t>
            </a:r>
            <a:r>
              <a:rPr lang="en-US" sz="1600" b="1" i="1" dirty="0">
                <a:solidFill>
                  <a:schemeClr val="accent6"/>
                </a:solidFill>
                <a:cs typeface="Arial" charset="0"/>
              </a:rPr>
              <a:t>forward in </a:t>
            </a:r>
            <a:r>
              <a:rPr lang="en-US" sz="1600" b="1" i="1" dirty="0" smtClean="0">
                <a:solidFill>
                  <a:schemeClr val="accent6"/>
                </a:solidFill>
                <a:cs typeface="Arial" charset="0"/>
              </a:rPr>
              <a:t>time, </a:t>
            </a:r>
            <a:r>
              <a:rPr lang="en-US" sz="1600" dirty="0" smtClean="0">
                <a:solidFill>
                  <a:schemeClr val="accent6"/>
                </a:solidFill>
                <a:cs typeface="Arial" charset="0"/>
              </a:rPr>
              <a:t>and the analyses </a:t>
            </a:r>
            <a:r>
              <a:rPr lang="en-US" sz="1600" dirty="0">
                <a:solidFill>
                  <a:schemeClr val="accent6"/>
                </a:solidFill>
                <a:cs typeface="Arial" charset="0"/>
              </a:rPr>
              <a:t>do not require the assumption that removals from the </a:t>
            </a:r>
            <a:r>
              <a:rPr lang="en-US" sz="1600" dirty="0" smtClean="0">
                <a:solidFill>
                  <a:schemeClr val="accent6"/>
                </a:solidFill>
                <a:cs typeface="Arial" charset="0"/>
              </a:rPr>
              <a:t>stock/fishery </a:t>
            </a:r>
            <a:r>
              <a:rPr lang="en-US" sz="1600" dirty="0">
                <a:solidFill>
                  <a:schemeClr val="accent6"/>
                </a:solidFill>
                <a:cs typeface="Arial" charset="0"/>
              </a:rPr>
              <a:t>are known without error</a:t>
            </a:r>
            <a:r>
              <a:rPr lang="en-US" sz="1600" dirty="0" smtClean="0">
                <a:solidFill>
                  <a:schemeClr val="accent6"/>
                </a:solidFill>
                <a:cs typeface="Arial" charset="0"/>
              </a:rPr>
              <a:t>.</a:t>
            </a:r>
          </a:p>
          <a:p>
            <a:pPr algn="just" eaLnBrk="1" hangingPunct="1">
              <a:lnSpc>
                <a:spcPct val="150000"/>
              </a:lnSpc>
            </a:pPr>
            <a:endParaRPr lang="en-US" sz="1600"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State-space stock assessment model (SAM; </a:t>
            </a:r>
            <a:r>
              <a:rPr lang="en-US" sz="1600" dirty="0" err="1">
                <a:solidFill>
                  <a:schemeClr val="accent6"/>
                </a:solidFill>
              </a:rPr>
              <a:t>Köster</a:t>
            </a:r>
            <a:r>
              <a:rPr lang="en-US" sz="1600" dirty="0">
                <a:solidFill>
                  <a:schemeClr val="accent6"/>
                </a:solidFill>
              </a:rPr>
              <a:t> </a:t>
            </a:r>
            <a:r>
              <a:rPr lang="en-US" sz="1600" dirty="0" smtClean="0">
                <a:solidFill>
                  <a:schemeClr val="accent6"/>
                </a:solidFill>
              </a:rPr>
              <a:t>et al., 2011</a:t>
            </a:r>
            <a:r>
              <a:rPr lang="en-US" sz="1600" dirty="0" smtClean="0">
                <a:solidFill>
                  <a:schemeClr val="accent6"/>
                </a:solidFill>
                <a:cs typeface="Arial" charset="0"/>
              </a:rPr>
              <a:t>), a4a (</a:t>
            </a:r>
            <a:r>
              <a:rPr lang="en-US" sz="1600" dirty="0" err="1" smtClean="0">
                <a:solidFill>
                  <a:schemeClr val="accent6"/>
                </a:solidFill>
                <a:cs typeface="Arial" charset="0"/>
              </a:rPr>
              <a:t>Jardim</a:t>
            </a:r>
            <a:r>
              <a:rPr lang="en-US" sz="1600" dirty="0" smtClean="0">
                <a:solidFill>
                  <a:schemeClr val="accent6"/>
                </a:solidFill>
                <a:cs typeface="Arial" charset="0"/>
              </a:rPr>
              <a:t> et al., 2014), (also many custom </a:t>
            </a:r>
            <a:r>
              <a:rPr lang="en-US" sz="1600" dirty="0">
                <a:solidFill>
                  <a:schemeClr val="accent6"/>
                </a:solidFill>
                <a:cs typeface="Arial" charset="0"/>
              </a:rPr>
              <a:t>ADMB </a:t>
            </a:r>
            <a:r>
              <a:rPr lang="en-US" sz="1600" dirty="0" smtClean="0">
                <a:solidFill>
                  <a:schemeClr val="accent6"/>
                </a:solidFill>
                <a:cs typeface="Arial" charset="0"/>
              </a:rPr>
              <a:t>codes) </a:t>
            </a:r>
            <a:r>
              <a:rPr lang="en-US" sz="1600" dirty="0">
                <a:solidFill>
                  <a:schemeClr val="accent6"/>
                </a:solidFill>
                <a:cs typeface="Arial" charset="0"/>
              </a:rPr>
              <a:t>are examples of </a:t>
            </a:r>
            <a:r>
              <a:rPr lang="en-US" sz="1600" dirty="0" smtClean="0">
                <a:solidFill>
                  <a:schemeClr val="accent6"/>
                </a:solidFill>
                <a:cs typeface="Arial" charset="0"/>
              </a:rPr>
              <a:t>SCAA </a:t>
            </a:r>
            <a:r>
              <a:rPr lang="en-US" sz="1600" dirty="0">
                <a:solidFill>
                  <a:schemeClr val="accent6"/>
                </a:solidFill>
                <a:cs typeface="Arial" charset="0"/>
              </a:rPr>
              <a:t>models. </a:t>
            </a:r>
            <a:r>
              <a:rPr lang="en-US" sz="1600" dirty="0" smtClean="0">
                <a:solidFill>
                  <a:schemeClr val="accent6"/>
                </a:solidFill>
                <a:cs typeface="Arial" charset="0"/>
              </a:rPr>
              <a:t>In general, </a:t>
            </a:r>
            <a:r>
              <a:rPr lang="en-US" sz="1600" dirty="0">
                <a:solidFill>
                  <a:schemeClr val="accent6"/>
                </a:solidFill>
                <a:cs typeface="Arial" charset="0"/>
              </a:rPr>
              <a:t>complete advice on </a:t>
            </a:r>
            <a:r>
              <a:rPr lang="en-US" sz="1600" dirty="0" smtClean="0">
                <a:solidFill>
                  <a:schemeClr val="accent6"/>
                </a:solidFill>
                <a:cs typeface="Arial" charset="0"/>
              </a:rPr>
              <a:t>stock status </a:t>
            </a:r>
            <a:r>
              <a:rPr lang="en-US" sz="1600" dirty="0">
                <a:solidFill>
                  <a:schemeClr val="accent6"/>
                </a:solidFill>
                <a:cs typeface="Arial" charset="0"/>
              </a:rPr>
              <a:t>and forecasts of limit and target catch levels are attainable as well as estimates of reference </a:t>
            </a:r>
            <a:r>
              <a:rPr lang="en-US" sz="1600" dirty="0" smtClean="0">
                <a:solidFill>
                  <a:schemeClr val="accent6"/>
                </a:solidFill>
                <a:cs typeface="Arial" charset="0"/>
              </a:rPr>
              <a:t>points.</a:t>
            </a:r>
          </a:p>
          <a:p>
            <a:pPr algn="just" eaLnBrk="1" hangingPunct="1">
              <a:lnSpc>
                <a:spcPct val="150000"/>
              </a:lnSpc>
            </a:pPr>
            <a:endParaRPr lang="en-US" sz="1600" dirty="0">
              <a:solidFill>
                <a:schemeClr val="accent6"/>
              </a:solidFill>
              <a:cs typeface="Arial" charset="0"/>
            </a:endParaRPr>
          </a:p>
          <a:p>
            <a:pPr algn="just" eaLnBrk="1" hangingPunct="1">
              <a:lnSpc>
                <a:spcPct val="150000"/>
              </a:lnSpc>
            </a:pPr>
            <a:r>
              <a:rPr lang="en-US" sz="1600" b="1" i="1" dirty="0" smtClean="0">
                <a:solidFill>
                  <a:schemeClr val="accent6"/>
                </a:solidFill>
                <a:cs typeface="Arial" charset="0"/>
              </a:rPr>
              <a:t>SCAA </a:t>
            </a:r>
            <a:r>
              <a:rPr lang="en-US" sz="1600" b="1" i="1" dirty="0">
                <a:solidFill>
                  <a:schemeClr val="accent6"/>
                </a:solidFill>
                <a:cs typeface="Arial" charset="0"/>
              </a:rPr>
              <a:t>models can also provide estimates of uncertainty in the estimated model parameters.</a:t>
            </a:r>
            <a:endParaRPr lang="en-US" sz="1600" b="1" i="1" dirty="0" smtClean="0">
              <a:solidFill>
                <a:schemeClr val="accent6"/>
              </a:solidFill>
              <a:cs typeface="Arial" charset="0"/>
            </a:endParaRPr>
          </a:p>
        </p:txBody>
      </p:sp>
    </p:spTree>
    <p:extLst>
      <p:ext uri="{BB962C8B-B14F-4D97-AF65-F5344CB8AC3E}">
        <p14:creationId xmlns:p14="http://schemas.microsoft.com/office/powerpoint/2010/main" val="709876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251520" y="188640"/>
            <a:ext cx="8784976" cy="1477328"/>
          </a:xfrm>
          <a:prstGeom prst="rect">
            <a:avLst/>
          </a:prstGeom>
          <a:noFill/>
          <a:ln w="9525">
            <a:noFill/>
            <a:miter lim="800000"/>
            <a:headEnd/>
            <a:tailEnd/>
          </a:ln>
        </p:spPr>
        <p:txBody>
          <a:bodyPr wrap="square">
            <a:spAutoFit/>
          </a:bodyPr>
          <a:lstStyle/>
          <a:p>
            <a:pPr algn="just" eaLnBrk="1" hangingPunct="1">
              <a:lnSpc>
                <a:spcPct val="150000"/>
              </a:lnSpc>
            </a:pPr>
            <a:r>
              <a:rPr lang="en-US" sz="1400" b="1" dirty="0">
                <a:solidFill>
                  <a:schemeClr val="accent6"/>
                </a:solidFill>
                <a:cs typeface="Arial" charset="0"/>
              </a:rPr>
              <a:t>8</a:t>
            </a:r>
            <a:r>
              <a:rPr lang="en-US" sz="1400" b="1" dirty="0" smtClean="0">
                <a:solidFill>
                  <a:schemeClr val="accent6"/>
                </a:solidFill>
                <a:cs typeface="Arial" charset="0"/>
              </a:rPr>
              <a:t>. </a:t>
            </a:r>
            <a:r>
              <a:rPr lang="en-US" sz="1400" b="1" dirty="0">
                <a:solidFill>
                  <a:schemeClr val="accent6"/>
                </a:solidFill>
                <a:cs typeface="Arial" charset="0"/>
              </a:rPr>
              <a:t>Statistical catch-at-age (SCAA) </a:t>
            </a:r>
            <a:r>
              <a:rPr lang="en-US" sz="1400" b="1" dirty="0" smtClean="0">
                <a:solidFill>
                  <a:schemeClr val="accent6"/>
                </a:solidFill>
                <a:cs typeface="Arial" charset="0"/>
              </a:rPr>
              <a:t>models (continue)</a:t>
            </a:r>
          </a:p>
          <a:p>
            <a:pPr algn="just" eaLnBrk="1" hangingPunct="1">
              <a:lnSpc>
                <a:spcPct val="150000"/>
              </a:lnSpc>
            </a:pPr>
            <a:endParaRPr lang="en-US" sz="1400" b="1"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Typical </a:t>
            </a:r>
            <a:r>
              <a:rPr lang="en-US" sz="1600" dirty="0">
                <a:solidFill>
                  <a:schemeClr val="accent6"/>
                </a:solidFill>
                <a:cs typeface="Arial" charset="0"/>
              </a:rPr>
              <a:t>main outputs plot of </a:t>
            </a:r>
            <a:r>
              <a:rPr lang="en-US" sz="1600" dirty="0" smtClean="0">
                <a:solidFill>
                  <a:schemeClr val="accent6"/>
                </a:solidFill>
                <a:cs typeface="Arial" charset="0"/>
              </a:rPr>
              <a:t>a SAM </a:t>
            </a:r>
            <a:r>
              <a:rPr lang="en-US" sz="1600" dirty="0">
                <a:solidFill>
                  <a:schemeClr val="accent6"/>
                </a:solidFill>
                <a:cs typeface="Arial" charset="0"/>
              </a:rPr>
              <a:t>assessment </a:t>
            </a:r>
            <a:r>
              <a:rPr lang="en-US" sz="1600" dirty="0" smtClean="0">
                <a:solidFill>
                  <a:schemeClr val="accent6"/>
                </a:solidFill>
                <a:cs typeface="Arial" charset="0"/>
              </a:rPr>
              <a:t>(Atlantic cod, </a:t>
            </a:r>
            <a:r>
              <a:rPr lang="en-US" sz="1600" i="1" dirty="0" err="1" smtClean="0">
                <a:solidFill>
                  <a:schemeClr val="accent6"/>
                </a:solidFill>
                <a:cs typeface="Arial" charset="0"/>
              </a:rPr>
              <a:t>Gadus</a:t>
            </a:r>
            <a:r>
              <a:rPr lang="en-US" sz="1600" i="1" dirty="0" smtClean="0">
                <a:solidFill>
                  <a:schemeClr val="accent6"/>
                </a:solidFill>
                <a:cs typeface="Arial" charset="0"/>
              </a:rPr>
              <a:t> </a:t>
            </a:r>
            <a:r>
              <a:rPr lang="en-US" sz="1600" i="1" dirty="0" err="1" smtClean="0">
                <a:solidFill>
                  <a:schemeClr val="accent6"/>
                </a:solidFill>
                <a:cs typeface="Arial" charset="0"/>
              </a:rPr>
              <a:t>morhua</a:t>
            </a:r>
            <a:r>
              <a:rPr lang="en-US" sz="1600" dirty="0" smtClean="0">
                <a:solidFill>
                  <a:schemeClr val="accent6"/>
                </a:solidFill>
                <a:cs typeface="Arial" charset="0"/>
              </a:rPr>
              <a:t>, in ICES division </a:t>
            </a:r>
            <a:r>
              <a:rPr lang="en-US" sz="1600" dirty="0" err="1" smtClean="0">
                <a:solidFill>
                  <a:schemeClr val="accent6"/>
                </a:solidFill>
                <a:cs typeface="Arial" charset="0"/>
              </a:rPr>
              <a:t>VIIa</a:t>
            </a:r>
            <a:r>
              <a:rPr lang="en-US" sz="1600" dirty="0" smtClean="0">
                <a:solidFill>
                  <a:schemeClr val="accent6"/>
                </a:solidFill>
                <a:cs typeface="Arial" charset="0"/>
              </a:rPr>
              <a:t>; ICES WGSE 2014).</a:t>
            </a:r>
            <a:endParaRPr lang="en-US" sz="1600" dirty="0">
              <a:solidFill>
                <a:schemeClr val="accent6"/>
              </a:solidFill>
              <a:cs typeface="Arial" charset="0"/>
            </a:endParaRPr>
          </a:p>
        </p:txBody>
      </p:sp>
      <p:pic>
        <p:nvPicPr>
          <p:cNvPr id="2" name="Immagine 1"/>
          <p:cNvPicPr>
            <a:picLocks noChangeAspect="1"/>
          </p:cNvPicPr>
          <p:nvPr/>
        </p:nvPicPr>
        <p:blipFill>
          <a:blip r:embed="rId3"/>
          <a:stretch>
            <a:fillRect/>
          </a:stretch>
        </p:blipFill>
        <p:spPr>
          <a:xfrm>
            <a:off x="2184675" y="1700808"/>
            <a:ext cx="4918666" cy="4873735"/>
          </a:xfrm>
          <a:prstGeom prst="rect">
            <a:avLst/>
          </a:prstGeom>
        </p:spPr>
      </p:pic>
    </p:spTree>
    <p:extLst>
      <p:ext uri="{BB962C8B-B14F-4D97-AF65-F5344CB8AC3E}">
        <p14:creationId xmlns:p14="http://schemas.microsoft.com/office/powerpoint/2010/main" val="1754835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251520" y="188640"/>
            <a:ext cx="8784976" cy="5447645"/>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a:solidFill>
                  <a:schemeClr val="accent6"/>
                </a:solidFill>
                <a:cs typeface="Arial" charset="0"/>
              </a:rPr>
              <a:t>9</a:t>
            </a:r>
            <a:r>
              <a:rPr lang="en-US" sz="1800" b="1" dirty="0" smtClean="0">
                <a:solidFill>
                  <a:schemeClr val="accent6"/>
                </a:solidFill>
                <a:cs typeface="Arial" charset="0"/>
              </a:rPr>
              <a:t>. </a:t>
            </a:r>
            <a:r>
              <a:rPr lang="en-US" sz="1800" b="1" dirty="0">
                <a:solidFill>
                  <a:schemeClr val="accent6"/>
                </a:solidFill>
                <a:cs typeface="Arial" charset="0"/>
              </a:rPr>
              <a:t>Integrated analysis (IA) models</a:t>
            </a:r>
          </a:p>
          <a:p>
            <a:pPr algn="just" eaLnBrk="1" hangingPunct="1">
              <a:lnSpc>
                <a:spcPct val="150000"/>
              </a:lnSpc>
            </a:pPr>
            <a:r>
              <a:rPr lang="en-US" sz="1600" dirty="0" smtClean="0">
                <a:solidFill>
                  <a:schemeClr val="accent6"/>
                </a:solidFill>
                <a:cs typeface="Arial" charset="0"/>
              </a:rPr>
              <a:t>Integrated analysis (IA) </a:t>
            </a:r>
            <a:r>
              <a:rPr lang="en-US" sz="1600" dirty="0">
                <a:solidFill>
                  <a:schemeClr val="accent6"/>
                </a:solidFill>
                <a:cs typeface="Arial" charset="0"/>
              </a:rPr>
              <a:t>are complex models that </a:t>
            </a:r>
            <a:r>
              <a:rPr lang="en-US" sz="1600" dirty="0" smtClean="0">
                <a:solidFill>
                  <a:schemeClr val="accent6"/>
                </a:solidFill>
                <a:cs typeface="Arial" charset="0"/>
              </a:rPr>
              <a:t>estimate internally a wide range </a:t>
            </a:r>
            <a:r>
              <a:rPr lang="en-US" sz="1600" dirty="0">
                <a:solidFill>
                  <a:schemeClr val="accent6"/>
                </a:solidFill>
                <a:cs typeface="Arial" charset="0"/>
              </a:rPr>
              <a:t>of biological and fisheries </a:t>
            </a:r>
            <a:r>
              <a:rPr lang="en-US" sz="1600" dirty="0" smtClean="0">
                <a:solidFill>
                  <a:schemeClr val="accent6"/>
                </a:solidFill>
                <a:cs typeface="Arial" charset="0"/>
              </a:rPr>
              <a:t>parameters, </a:t>
            </a:r>
            <a:r>
              <a:rPr lang="en-US" sz="1600" dirty="0">
                <a:solidFill>
                  <a:schemeClr val="accent6"/>
                </a:solidFill>
                <a:cs typeface="Arial" charset="0"/>
              </a:rPr>
              <a:t>as well as stock abundance and </a:t>
            </a:r>
            <a:r>
              <a:rPr lang="en-US" sz="1600" dirty="0" smtClean="0">
                <a:solidFill>
                  <a:schemeClr val="accent6"/>
                </a:solidFill>
                <a:cs typeface="Arial" charset="0"/>
              </a:rPr>
              <a:t>fishing mortality.</a:t>
            </a:r>
          </a:p>
          <a:p>
            <a:pPr algn="just" eaLnBrk="1" hangingPunct="1">
              <a:lnSpc>
                <a:spcPct val="150000"/>
              </a:lnSpc>
            </a:pPr>
            <a:r>
              <a:rPr lang="en-US" sz="1400" b="1" i="1" dirty="0" smtClean="0">
                <a:solidFill>
                  <a:schemeClr val="accent6"/>
                </a:solidFill>
                <a:cs typeface="Arial" charset="0"/>
              </a:rPr>
              <a:t>In SCAA, </a:t>
            </a:r>
            <a:r>
              <a:rPr lang="en-US" sz="1400" b="1" i="1" dirty="0">
                <a:solidFill>
                  <a:schemeClr val="accent6"/>
                </a:solidFill>
                <a:cs typeface="Arial" charset="0"/>
              </a:rPr>
              <a:t>these </a:t>
            </a:r>
            <a:r>
              <a:rPr lang="en-US" sz="1400" b="1" i="1" dirty="0" smtClean="0">
                <a:solidFill>
                  <a:schemeClr val="accent6"/>
                </a:solidFill>
                <a:cs typeface="Arial" charset="0"/>
              </a:rPr>
              <a:t>parameters </a:t>
            </a:r>
            <a:r>
              <a:rPr lang="en-US" sz="1400" b="1" i="1" dirty="0">
                <a:solidFill>
                  <a:schemeClr val="accent6"/>
                </a:solidFill>
                <a:cs typeface="Arial" charset="0"/>
              </a:rPr>
              <a:t>are </a:t>
            </a:r>
            <a:r>
              <a:rPr lang="en-US" sz="1400" b="1" i="1" dirty="0" smtClean="0">
                <a:solidFill>
                  <a:schemeClr val="accent6"/>
                </a:solidFill>
                <a:cs typeface="Arial" charset="0"/>
              </a:rPr>
              <a:t>estimated </a:t>
            </a:r>
            <a:r>
              <a:rPr lang="en-US" sz="1400" b="1" i="1" dirty="0">
                <a:solidFill>
                  <a:schemeClr val="accent6"/>
                </a:solidFill>
                <a:cs typeface="Arial" charset="0"/>
              </a:rPr>
              <a:t>prior to the </a:t>
            </a:r>
            <a:r>
              <a:rPr lang="en-US" sz="1400" b="1" i="1" dirty="0" smtClean="0">
                <a:solidFill>
                  <a:schemeClr val="accent6"/>
                </a:solidFill>
                <a:cs typeface="Arial" charset="0"/>
              </a:rPr>
              <a:t>assessment, thus more explicitly.</a:t>
            </a:r>
          </a:p>
          <a:p>
            <a:pPr algn="just" eaLnBrk="1" hangingPunct="1">
              <a:lnSpc>
                <a:spcPct val="150000"/>
              </a:lnSpc>
            </a:pPr>
            <a:endParaRPr lang="en-US" sz="800"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IA also can provide complete </a:t>
            </a:r>
            <a:r>
              <a:rPr lang="en-US" sz="1600" dirty="0">
                <a:solidFill>
                  <a:schemeClr val="accent6"/>
                </a:solidFill>
                <a:cs typeface="Arial" charset="0"/>
              </a:rPr>
              <a:t>advice on </a:t>
            </a:r>
            <a:r>
              <a:rPr lang="en-US" sz="1600" dirty="0" smtClean="0">
                <a:solidFill>
                  <a:schemeClr val="accent6"/>
                </a:solidFill>
                <a:cs typeface="Arial" charset="0"/>
              </a:rPr>
              <a:t>stock status and </a:t>
            </a:r>
            <a:r>
              <a:rPr lang="en-US" sz="1600" dirty="0">
                <a:solidFill>
                  <a:schemeClr val="accent6"/>
                </a:solidFill>
                <a:cs typeface="Arial" charset="0"/>
              </a:rPr>
              <a:t>forecasts of limit and target catch </a:t>
            </a:r>
            <a:r>
              <a:rPr lang="en-US" sz="1600" dirty="0" smtClean="0">
                <a:solidFill>
                  <a:schemeClr val="accent6"/>
                </a:solidFill>
                <a:cs typeface="Arial" charset="0"/>
              </a:rPr>
              <a:t>levels, as </a:t>
            </a:r>
            <a:r>
              <a:rPr lang="en-US" sz="1600" dirty="0">
                <a:solidFill>
                  <a:schemeClr val="accent6"/>
                </a:solidFill>
                <a:cs typeface="Arial" charset="0"/>
              </a:rPr>
              <a:t>well as estimates of reference points</a:t>
            </a:r>
            <a:r>
              <a:rPr lang="en-US" sz="1600" dirty="0" smtClean="0">
                <a:solidFill>
                  <a:schemeClr val="accent6"/>
                </a:solidFill>
                <a:cs typeface="Arial" charset="0"/>
              </a:rPr>
              <a:t>.</a:t>
            </a:r>
          </a:p>
          <a:p>
            <a:pPr algn="just" eaLnBrk="1" hangingPunct="1">
              <a:lnSpc>
                <a:spcPct val="150000"/>
              </a:lnSpc>
            </a:pPr>
            <a:endParaRPr lang="en-US" sz="800" dirty="0">
              <a:solidFill>
                <a:schemeClr val="accent6"/>
              </a:solidFill>
              <a:cs typeface="Arial" charset="0"/>
            </a:endParaRPr>
          </a:p>
          <a:p>
            <a:pPr algn="just" eaLnBrk="1" hangingPunct="1">
              <a:lnSpc>
                <a:spcPct val="150000"/>
              </a:lnSpc>
            </a:pPr>
            <a:r>
              <a:rPr lang="en-US" sz="1600" dirty="0">
                <a:solidFill>
                  <a:schemeClr val="accent6"/>
                </a:solidFill>
                <a:cs typeface="Arial" charset="0"/>
              </a:rPr>
              <a:t>An example of an IA model is </a:t>
            </a:r>
            <a:r>
              <a:rPr lang="en-US" sz="1600" b="1" dirty="0" smtClean="0">
                <a:solidFill>
                  <a:schemeClr val="accent6"/>
                </a:solidFill>
                <a:cs typeface="Arial" charset="0"/>
              </a:rPr>
              <a:t>Stock-Synthesis</a:t>
            </a:r>
            <a:r>
              <a:rPr lang="en-US" sz="1600" dirty="0" smtClean="0">
                <a:solidFill>
                  <a:schemeClr val="accent6"/>
                </a:solidFill>
                <a:cs typeface="Arial" charset="0"/>
              </a:rPr>
              <a:t> (</a:t>
            </a:r>
            <a:r>
              <a:rPr lang="en-US" sz="1600" b="1" dirty="0" smtClean="0">
                <a:solidFill>
                  <a:schemeClr val="accent6"/>
                </a:solidFill>
                <a:cs typeface="Arial" charset="0"/>
              </a:rPr>
              <a:t>SS3</a:t>
            </a:r>
            <a:r>
              <a:rPr lang="en-US" sz="1600" dirty="0" smtClean="0">
                <a:solidFill>
                  <a:schemeClr val="accent6"/>
                </a:solidFill>
                <a:cs typeface="Arial" charset="0"/>
              </a:rPr>
              <a:t>; </a:t>
            </a:r>
            <a:r>
              <a:rPr lang="nl-NL" sz="1600" dirty="0" smtClean="0">
                <a:solidFill>
                  <a:schemeClr val="accent6"/>
                </a:solidFill>
                <a:cs typeface="Arial" charset="0"/>
              </a:rPr>
              <a:t>Methot and Wetzel, 2013</a:t>
            </a:r>
            <a:r>
              <a:rPr lang="en-US" sz="1600" dirty="0" smtClean="0">
                <a:solidFill>
                  <a:schemeClr val="accent6"/>
                </a:solidFill>
                <a:cs typeface="Arial" charset="0"/>
              </a:rPr>
              <a:t>) </a:t>
            </a:r>
            <a:r>
              <a:rPr lang="en-US" sz="1600" dirty="0">
                <a:solidFill>
                  <a:schemeClr val="accent6"/>
                </a:solidFill>
                <a:cs typeface="Arial" charset="0"/>
              </a:rPr>
              <a:t>which is also capable of including spatial and size-based dynamics, as well as age-based dynamics and can operate on a range of time steps, such as seasonal</a:t>
            </a:r>
            <a:r>
              <a:rPr lang="en-US" sz="1600" dirty="0" smtClean="0">
                <a:solidFill>
                  <a:schemeClr val="accent6"/>
                </a:solidFill>
                <a:cs typeface="Arial" charset="0"/>
              </a:rPr>
              <a:t>.</a:t>
            </a:r>
          </a:p>
          <a:p>
            <a:pPr algn="just" eaLnBrk="1" hangingPunct="1">
              <a:lnSpc>
                <a:spcPct val="150000"/>
              </a:lnSpc>
            </a:pPr>
            <a:r>
              <a:rPr lang="en-US" sz="1600" dirty="0" smtClean="0">
                <a:solidFill>
                  <a:schemeClr val="accent6"/>
                </a:solidFill>
                <a:cs typeface="Arial" charset="0"/>
              </a:rPr>
              <a:t>Another example is </a:t>
            </a:r>
            <a:r>
              <a:rPr lang="en-US" sz="1600" b="1" dirty="0" smtClean="0">
                <a:solidFill>
                  <a:schemeClr val="accent6"/>
                </a:solidFill>
                <a:cs typeface="Arial" charset="0"/>
              </a:rPr>
              <a:t>CASAL</a:t>
            </a:r>
            <a:r>
              <a:rPr lang="en-US" sz="1600" dirty="0" smtClean="0">
                <a:solidFill>
                  <a:schemeClr val="accent6"/>
                </a:solidFill>
                <a:cs typeface="Arial" charset="0"/>
              </a:rPr>
              <a:t> (Sullivan et al., 1990)</a:t>
            </a:r>
          </a:p>
          <a:p>
            <a:pPr algn="just" eaLnBrk="1" hangingPunct="1">
              <a:lnSpc>
                <a:spcPct val="150000"/>
              </a:lnSpc>
            </a:pPr>
            <a:endParaRPr lang="en-US" sz="800"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IA </a:t>
            </a:r>
            <a:r>
              <a:rPr lang="en-US" sz="1600" dirty="0">
                <a:solidFill>
                  <a:schemeClr val="accent6"/>
                </a:solidFill>
                <a:cs typeface="Arial" charset="0"/>
              </a:rPr>
              <a:t>are typically </a:t>
            </a:r>
            <a:r>
              <a:rPr lang="en-US" sz="1600" dirty="0" err="1">
                <a:solidFill>
                  <a:schemeClr val="accent6"/>
                </a:solidFill>
                <a:cs typeface="Arial" charset="0"/>
              </a:rPr>
              <a:t>labour</a:t>
            </a:r>
            <a:r>
              <a:rPr lang="en-US" sz="1600" dirty="0">
                <a:solidFill>
                  <a:schemeClr val="accent6"/>
                </a:solidFill>
                <a:cs typeface="Arial" charset="0"/>
              </a:rPr>
              <a:t> intensive to set </a:t>
            </a:r>
            <a:r>
              <a:rPr lang="en-US" sz="1600" dirty="0" smtClean="0">
                <a:solidFill>
                  <a:schemeClr val="accent6"/>
                </a:solidFill>
                <a:cs typeface="Arial" charset="0"/>
              </a:rPr>
              <a:t>up</a:t>
            </a:r>
            <a:r>
              <a:rPr lang="en-US" sz="1600" dirty="0">
                <a:solidFill>
                  <a:schemeClr val="accent6"/>
                </a:solidFill>
                <a:cs typeface="Arial" charset="0"/>
              </a:rPr>
              <a:t> </a:t>
            </a:r>
            <a:r>
              <a:rPr lang="en-US" sz="1600" dirty="0" smtClean="0">
                <a:solidFill>
                  <a:schemeClr val="accent6"/>
                </a:solidFill>
                <a:cs typeface="Arial" charset="0"/>
              </a:rPr>
              <a:t>and “data hungry”; they have to estimate </a:t>
            </a:r>
            <a:r>
              <a:rPr lang="en-US" sz="1600" dirty="0">
                <a:solidFill>
                  <a:schemeClr val="accent6"/>
                </a:solidFill>
                <a:cs typeface="Arial" charset="0"/>
              </a:rPr>
              <a:t>a large number of parameters (particularly when spatial and size-based dynamics are considered) and can take a long time to </a:t>
            </a:r>
            <a:r>
              <a:rPr lang="en-US" sz="1600" dirty="0" smtClean="0">
                <a:solidFill>
                  <a:schemeClr val="accent6"/>
                </a:solidFill>
                <a:cs typeface="Arial" charset="0"/>
              </a:rPr>
              <a:t>fit. They also need high level expertise.</a:t>
            </a:r>
            <a:endParaRPr lang="en-US" sz="1600" dirty="0">
              <a:solidFill>
                <a:schemeClr val="accent6"/>
              </a:solidFill>
              <a:cs typeface="Arial" charset="0"/>
            </a:endParaRPr>
          </a:p>
        </p:txBody>
      </p:sp>
    </p:spTree>
    <p:extLst>
      <p:ext uri="{BB962C8B-B14F-4D97-AF65-F5344CB8AC3E}">
        <p14:creationId xmlns:p14="http://schemas.microsoft.com/office/powerpoint/2010/main" val="2131956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251520" y="188640"/>
            <a:ext cx="8784976" cy="784830"/>
          </a:xfrm>
          <a:prstGeom prst="rect">
            <a:avLst/>
          </a:prstGeom>
          <a:noFill/>
          <a:ln w="9525">
            <a:noFill/>
            <a:miter lim="800000"/>
            <a:headEnd/>
            <a:tailEnd/>
          </a:ln>
        </p:spPr>
        <p:txBody>
          <a:bodyPr wrap="square">
            <a:spAutoFit/>
          </a:bodyPr>
          <a:lstStyle/>
          <a:p>
            <a:pPr algn="just" eaLnBrk="1" hangingPunct="1">
              <a:lnSpc>
                <a:spcPct val="150000"/>
              </a:lnSpc>
            </a:pPr>
            <a:r>
              <a:rPr lang="en-US" sz="1400" b="1" dirty="0">
                <a:solidFill>
                  <a:schemeClr val="accent6"/>
                </a:solidFill>
                <a:cs typeface="Arial" charset="0"/>
              </a:rPr>
              <a:t>9</a:t>
            </a:r>
            <a:r>
              <a:rPr lang="en-US" sz="1400" b="1" dirty="0" smtClean="0">
                <a:solidFill>
                  <a:schemeClr val="accent6"/>
                </a:solidFill>
                <a:cs typeface="Arial" charset="0"/>
              </a:rPr>
              <a:t>. </a:t>
            </a:r>
            <a:r>
              <a:rPr lang="en-US" sz="1400" b="1" dirty="0">
                <a:solidFill>
                  <a:schemeClr val="accent6"/>
                </a:solidFill>
                <a:cs typeface="Arial" charset="0"/>
              </a:rPr>
              <a:t>Integrated analysis (IA) </a:t>
            </a:r>
            <a:r>
              <a:rPr lang="en-US" sz="1400" b="1" dirty="0" smtClean="0">
                <a:solidFill>
                  <a:schemeClr val="accent6"/>
                </a:solidFill>
                <a:cs typeface="Arial" charset="0"/>
              </a:rPr>
              <a:t>models (continue)</a:t>
            </a:r>
            <a:endParaRPr lang="en-US" sz="1400" b="1"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Some outputs from an SS3 assessment (European hake in GSA9).</a:t>
            </a:r>
          </a:p>
        </p:txBody>
      </p:sp>
      <p:pic>
        <p:nvPicPr>
          <p:cNvPr id="2" name="Immagin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956330"/>
            <a:ext cx="4025247" cy="3096344"/>
          </a:xfrm>
          <a:prstGeom prst="rect">
            <a:avLst/>
          </a:prstGeom>
        </p:spPr>
      </p:pic>
      <p:pic>
        <p:nvPicPr>
          <p:cNvPr id="3" name="Immagin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560" y="3826179"/>
            <a:ext cx="3672408" cy="2824929"/>
          </a:xfrm>
          <a:prstGeom prst="rect">
            <a:avLst/>
          </a:prstGeom>
        </p:spPr>
      </p:pic>
      <p:sp>
        <p:nvSpPr>
          <p:cNvPr id="4" name="Rettangolo 3"/>
          <p:cNvSpPr/>
          <p:nvPr/>
        </p:nvSpPr>
        <p:spPr>
          <a:xfrm>
            <a:off x="251520" y="1522661"/>
            <a:ext cx="4025247" cy="830997"/>
          </a:xfrm>
          <a:prstGeom prst="rect">
            <a:avLst/>
          </a:prstGeom>
        </p:spPr>
        <p:txBody>
          <a:bodyPr wrap="square">
            <a:spAutoFit/>
          </a:bodyPr>
          <a:lstStyle/>
          <a:p>
            <a:pPr algn="just" eaLnBrk="1" hangingPunct="1">
              <a:lnSpc>
                <a:spcPct val="150000"/>
              </a:lnSpc>
            </a:pPr>
            <a:r>
              <a:rPr lang="en-US" sz="1600" dirty="0" smtClean="0">
                <a:solidFill>
                  <a:schemeClr val="accent6"/>
                </a:solidFill>
                <a:cs typeface="Arial" charset="0"/>
              </a:rPr>
              <a:t>Fishing mortality (F) by fishery (Trawling and Gill net)</a:t>
            </a:r>
            <a:endParaRPr lang="en-US" sz="1600" dirty="0">
              <a:solidFill>
                <a:schemeClr val="accent6"/>
              </a:solidFill>
              <a:cs typeface="Arial" charset="0"/>
            </a:endParaRPr>
          </a:p>
        </p:txBody>
      </p:sp>
      <p:sp>
        <p:nvSpPr>
          <p:cNvPr id="6" name="Rettangolo 5"/>
          <p:cNvSpPr/>
          <p:nvPr/>
        </p:nvSpPr>
        <p:spPr>
          <a:xfrm>
            <a:off x="4276767" y="4382241"/>
            <a:ext cx="4025247" cy="830997"/>
          </a:xfrm>
          <a:prstGeom prst="rect">
            <a:avLst/>
          </a:prstGeom>
        </p:spPr>
        <p:txBody>
          <a:bodyPr wrap="square">
            <a:spAutoFit/>
          </a:bodyPr>
          <a:lstStyle/>
          <a:p>
            <a:pPr algn="just" eaLnBrk="1" hangingPunct="1">
              <a:lnSpc>
                <a:spcPct val="150000"/>
              </a:lnSpc>
            </a:pPr>
            <a:r>
              <a:rPr lang="en-US" sz="1600" dirty="0" smtClean="0">
                <a:solidFill>
                  <a:schemeClr val="accent6"/>
                </a:solidFill>
                <a:cs typeface="Arial" charset="0"/>
              </a:rPr>
              <a:t>Selectivity by gear</a:t>
            </a:r>
            <a:r>
              <a:rPr lang="en-US" sz="1600" dirty="0">
                <a:solidFill>
                  <a:schemeClr val="accent6"/>
                </a:solidFill>
                <a:cs typeface="Arial" charset="0"/>
              </a:rPr>
              <a:t> (Trawling and Gill net)</a:t>
            </a:r>
            <a:r>
              <a:rPr lang="en-US" sz="1600" dirty="0" smtClean="0">
                <a:solidFill>
                  <a:schemeClr val="accent6"/>
                </a:solidFill>
                <a:cs typeface="Arial" charset="0"/>
              </a:rPr>
              <a:t> and tuning fleet (</a:t>
            </a:r>
            <a:r>
              <a:rPr lang="en-US" sz="1600" dirty="0" err="1" smtClean="0">
                <a:solidFill>
                  <a:schemeClr val="accent6"/>
                </a:solidFill>
                <a:cs typeface="Arial" charset="0"/>
              </a:rPr>
              <a:t>Medits</a:t>
            </a:r>
            <a:r>
              <a:rPr lang="en-US" sz="1600" dirty="0" smtClean="0">
                <a:solidFill>
                  <a:schemeClr val="accent6"/>
                </a:solidFill>
                <a:cs typeface="Arial" charset="0"/>
              </a:rPr>
              <a:t> and </a:t>
            </a:r>
            <a:r>
              <a:rPr lang="en-US" sz="1600" dirty="0" err="1" smtClean="0">
                <a:solidFill>
                  <a:schemeClr val="accent6"/>
                </a:solidFill>
                <a:cs typeface="Arial" charset="0"/>
              </a:rPr>
              <a:t>Grund</a:t>
            </a:r>
            <a:r>
              <a:rPr lang="en-US" sz="1600" dirty="0" smtClean="0">
                <a:solidFill>
                  <a:schemeClr val="accent6"/>
                </a:solidFill>
                <a:cs typeface="Arial" charset="0"/>
              </a:rPr>
              <a:t>)</a:t>
            </a:r>
            <a:endParaRPr lang="en-US" sz="1600" dirty="0">
              <a:solidFill>
                <a:schemeClr val="accent6"/>
              </a:solidFill>
              <a:cs typeface="Arial" charset="0"/>
            </a:endParaRPr>
          </a:p>
        </p:txBody>
      </p:sp>
    </p:spTree>
    <p:extLst>
      <p:ext uri="{BB962C8B-B14F-4D97-AF65-F5344CB8AC3E}">
        <p14:creationId xmlns:p14="http://schemas.microsoft.com/office/powerpoint/2010/main" val="3964469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150455" y="398688"/>
            <a:ext cx="8844294" cy="3970318"/>
          </a:xfrm>
          <a:prstGeom prst="rect">
            <a:avLst/>
          </a:prstGeom>
          <a:noFill/>
          <a:ln w="9525">
            <a:noFill/>
            <a:miter lim="800000"/>
            <a:headEnd/>
            <a:tailEnd/>
          </a:ln>
        </p:spPr>
        <p:txBody>
          <a:bodyPr wrap="square">
            <a:spAutoFit/>
          </a:bodyPr>
          <a:lstStyle/>
          <a:p>
            <a:pPr algn="just">
              <a:lnSpc>
                <a:spcPct val="150000"/>
              </a:lnSpc>
              <a:spcBef>
                <a:spcPct val="50000"/>
              </a:spcBef>
            </a:pPr>
            <a:r>
              <a:rPr lang="en-US" sz="1800" b="1" dirty="0" smtClean="0">
                <a:solidFill>
                  <a:schemeClr val="accent6"/>
                </a:solidFill>
                <a:latin typeface="Trebuchet MS" pitchFamily="34" charset="0"/>
                <a:ea typeface="Osaka" pitchFamily="1" charset="-128"/>
                <a:cs typeface="Arial" charset="0"/>
              </a:rPr>
              <a:t>Stock </a:t>
            </a:r>
            <a:r>
              <a:rPr lang="en-US" sz="1800" b="1" dirty="0">
                <a:solidFill>
                  <a:schemeClr val="accent6"/>
                </a:solidFill>
                <a:latin typeface="Trebuchet MS" pitchFamily="34" charset="0"/>
                <a:ea typeface="Osaka" pitchFamily="1" charset="-128"/>
                <a:cs typeface="Arial" charset="0"/>
              </a:rPr>
              <a:t>assessment </a:t>
            </a:r>
            <a:r>
              <a:rPr lang="en-US" sz="1800" dirty="0">
                <a:solidFill>
                  <a:schemeClr val="accent6"/>
                </a:solidFill>
                <a:latin typeface="Trebuchet MS" pitchFamily="34" charset="0"/>
                <a:ea typeface="Osaka" pitchFamily="1" charset="-128"/>
                <a:cs typeface="Arial" charset="0"/>
              </a:rPr>
              <a:t>involves </a:t>
            </a:r>
            <a:r>
              <a:rPr lang="en-US" sz="1800" dirty="0" smtClean="0">
                <a:solidFill>
                  <a:schemeClr val="accent6"/>
                </a:solidFill>
                <a:latin typeface="Trebuchet MS" pitchFamily="34" charset="0"/>
                <a:ea typeface="Osaka" pitchFamily="1" charset="-128"/>
                <a:cs typeface="Arial" charset="0"/>
              </a:rPr>
              <a:t>both </a:t>
            </a:r>
            <a:r>
              <a:rPr lang="en-US" sz="1800" dirty="0">
                <a:solidFill>
                  <a:schemeClr val="accent6"/>
                </a:solidFill>
                <a:latin typeface="Trebuchet MS" pitchFamily="34" charset="0"/>
                <a:ea typeface="Osaka" pitchFamily="1" charset="-128"/>
                <a:cs typeface="Arial" charset="0"/>
              </a:rPr>
              <a:t>biological interpretation and the use of various </a:t>
            </a:r>
            <a:r>
              <a:rPr lang="en-US" sz="1800" dirty="0" smtClean="0">
                <a:solidFill>
                  <a:schemeClr val="accent6"/>
                </a:solidFill>
                <a:latin typeface="Trebuchet MS" pitchFamily="34" charset="0"/>
                <a:ea typeface="Osaka" pitchFamily="1" charset="-128"/>
                <a:cs typeface="Arial" charset="0"/>
              </a:rPr>
              <a:t>statistical-mathematical methods </a:t>
            </a:r>
            <a:r>
              <a:rPr lang="en-US" sz="1800" dirty="0">
                <a:solidFill>
                  <a:schemeClr val="accent6"/>
                </a:solidFill>
                <a:latin typeface="Trebuchet MS" pitchFamily="34" charset="0"/>
                <a:ea typeface="Osaka" pitchFamily="1" charset="-128"/>
                <a:cs typeface="Arial" charset="0"/>
              </a:rPr>
              <a:t>to make quantitative </a:t>
            </a:r>
            <a:r>
              <a:rPr lang="en-US" sz="1800" dirty="0" smtClean="0">
                <a:solidFill>
                  <a:schemeClr val="accent6"/>
                </a:solidFill>
                <a:latin typeface="Trebuchet MS" pitchFamily="34" charset="0"/>
                <a:ea typeface="Osaka" pitchFamily="1" charset="-128"/>
                <a:cs typeface="Arial" charset="0"/>
              </a:rPr>
              <a:t>estimations and predictions </a:t>
            </a:r>
            <a:r>
              <a:rPr lang="en-US" sz="1800" dirty="0">
                <a:solidFill>
                  <a:schemeClr val="accent6"/>
                </a:solidFill>
                <a:latin typeface="Trebuchet MS" pitchFamily="34" charset="0"/>
                <a:ea typeface="Osaka" pitchFamily="1" charset="-128"/>
                <a:cs typeface="Arial" charset="0"/>
              </a:rPr>
              <a:t>about the </a:t>
            </a:r>
            <a:r>
              <a:rPr lang="en-US" sz="1800" dirty="0" smtClean="0">
                <a:solidFill>
                  <a:schemeClr val="accent6"/>
                </a:solidFill>
                <a:latin typeface="Trebuchet MS" pitchFamily="34" charset="0"/>
                <a:ea typeface="Osaka" pitchFamily="1" charset="-128"/>
                <a:cs typeface="Arial" charset="0"/>
              </a:rPr>
              <a:t>state of a fish/shellfish population (or stock) (i.e. size</a:t>
            </a:r>
            <a:r>
              <a:rPr lang="en-US" sz="1800" dirty="0">
                <a:solidFill>
                  <a:schemeClr val="accent6"/>
                </a:solidFill>
                <a:latin typeface="Trebuchet MS" pitchFamily="34" charset="0"/>
                <a:ea typeface="Osaka" pitchFamily="1" charset="-128"/>
                <a:cs typeface="Arial" charset="0"/>
              </a:rPr>
              <a:t>, composition, regeneration rate, </a:t>
            </a:r>
            <a:r>
              <a:rPr lang="en-US" sz="1800" dirty="0" smtClean="0">
                <a:solidFill>
                  <a:schemeClr val="accent6"/>
                </a:solidFill>
                <a:latin typeface="Trebuchet MS" pitchFamily="34" charset="0"/>
                <a:ea typeface="Osaka" pitchFamily="1" charset="-128"/>
                <a:cs typeface="Arial" charset="0"/>
              </a:rPr>
              <a:t>exploitation level</a:t>
            </a:r>
            <a:r>
              <a:rPr lang="en-US" sz="1800" dirty="0">
                <a:solidFill>
                  <a:schemeClr val="accent6"/>
                </a:solidFill>
                <a:latin typeface="Trebuchet MS" pitchFamily="34" charset="0"/>
                <a:ea typeface="Osaka" pitchFamily="1" charset="-128"/>
                <a:cs typeface="Arial" charset="0"/>
              </a:rPr>
              <a:t>, </a:t>
            </a:r>
            <a:r>
              <a:rPr lang="en-US" sz="1800" dirty="0" smtClean="0">
                <a:solidFill>
                  <a:schemeClr val="accent6"/>
                </a:solidFill>
                <a:latin typeface="Trebuchet MS" pitchFamily="34" charset="0"/>
                <a:ea typeface="Osaka" pitchFamily="1" charset="-128"/>
                <a:cs typeface="Arial" charset="0"/>
              </a:rPr>
              <a:t>fishing pattern, etc.) (</a:t>
            </a:r>
            <a:r>
              <a:rPr lang="en-US" sz="1800" dirty="0">
                <a:solidFill>
                  <a:schemeClr val="accent6"/>
                </a:solidFill>
                <a:latin typeface="Trebuchet MS" pitchFamily="34" charset="0"/>
                <a:ea typeface="Osaka" pitchFamily="1" charset="-128"/>
                <a:cs typeface="Arial" charset="0"/>
              </a:rPr>
              <a:t>Hilborn and Walters 1992</a:t>
            </a:r>
            <a:r>
              <a:rPr lang="en-US" sz="1800" dirty="0" smtClean="0">
                <a:solidFill>
                  <a:schemeClr val="accent6"/>
                </a:solidFill>
                <a:latin typeface="Trebuchet MS" pitchFamily="34" charset="0"/>
                <a:ea typeface="Osaka" pitchFamily="1" charset="-128"/>
                <a:cs typeface="Arial" charset="0"/>
              </a:rPr>
              <a:t>).</a:t>
            </a:r>
          </a:p>
          <a:p>
            <a:pPr algn="just">
              <a:lnSpc>
                <a:spcPct val="150000"/>
              </a:lnSpc>
              <a:spcBef>
                <a:spcPct val="50000"/>
              </a:spcBef>
            </a:pPr>
            <a:r>
              <a:rPr lang="en-US" sz="1800" dirty="0" smtClean="0">
                <a:solidFill>
                  <a:schemeClr val="accent6"/>
                </a:solidFill>
                <a:latin typeface="Trebuchet MS" pitchFamily="34" charset="0"/>
                <a:ea typeface="Osaka" pitchFamily="1" charset="-128"/>
                <a:cs typeface="Arial" charset="0"/>
              </a:rPr>
              <a:t>The </a:t>
            </a:r>
            <a:r>
              <a:rPr lang="en-US" sz="1800" dirty="0">
                <a:solidFill>
                  <a:schemeClr val="accent6"/>
                </a:solidFill>
                <a:latin typeface="Trebuchet MS" pitchFamily="34" charset="0"/>
                <a:ea typeface="Osaka" pitchFamily="1" charset="-128"/>
                <a:cs typeface="Arial" charset="0"/>
              </a:rPr>
              <a:t>ultimate aim </a:t>
            </a:r>
            <a:r>
              <a:rPr lang="en-US" sz="1800" dirty="0" smtClean="0">
                <a:solidFill>
                  <a:schemeClr val="accent6"/>
                </a:solidFill>
                <a:latin typeface="Trebuchet MS" pitchFamily="34" charset="0"/>
                <a:ea typeface="Osaka" pitchFamily="1" charset="-128"/>
                <a:cs typeface="Arial" charset="0"/>
              </a:rPr>
              <a:t>of stock assessment is </a:t>
            </a:r>
            <a:r>
              <a:rPr lang="en-US" sz="1800" dirty="0">
                <a:solidFill>
                  <a:schemeClr val="accent6"/>
                </a:solidFill>
                <a:latin typeface="Trebuchet MS" pitchFamily="34" charset="0"/>
                <a:ea typeface="Osaka" pitchFamily="1" charset="-128"/>
                <a:cs typeface="Arial" charset="0"/>
              </a:rPr>
              <a:t>to provide </a:t>
            </a:r>
            <a:r>
              <a:rPr lang="en-US" sz="1800" b="1" dirty="0">
                <a:solidFill>
                  <a:schemeClr val="accent6"/>
                </a:solidFill>
                <a:latin typeface="Trebuchet MS" pitchFamily="34" charset="0"/>
                <a:ea typeface="Osaka" pitchFamily="1" charset="-128"/>
                <a:cs typeface="Arial" charset="0"/>
              </a:rPr>
              <a:t>biological </a:t>
            </a:r>
            <a:r>
              <a:rPr lang="en-US" sz="1800" b="1" dirty="0" smtClean="0">
                <a:solidFill>
                  <a:schemeClr val="accent6"/>
                </a:solidFill>
                <a:latin typeface="Trebuchet MS" pitchFamily="34" charset="0"/>
                <a:ea typeface="Osaka" pitchFamily="1" charset="-128"/>
                <a:cs typeface="Arial" charset="0"/>
              </a:rPr>
              <a:t>reference </a:t>
            </a:r>
            <a:r>
              <a:rPr lang="en-US" sz="1800" b="1" dirty="0">
                <a:solidFill>
                  <a:schemeClr val="accent6"/>
                </a:solidFill>
                <a:latin typeface="Trebuchet MS" pitchFamily="34" charset="0"/>
                <a:ea typeface="Osaka" pitchFamily="1" charset="-128"/>
                <a:cs typeface="Arial" charset="0"/>
              </a:rPr>
              <a:t>points </a:t>
            </a:r>
            <a:r>
              <a:rPr lang="en-US" sz="1800" dirty="0">
                <a:solidFill>
                  <a:schemeClr val="accent6"/>
                </a:solidFill>
                <a:latin typeface="Trebuchet MS" pitchFamily="34" charset="0"/>
                <a:ea typeface="Osaka" pitchFamily="1" charset="-128"/>
                <a:cs typeface="Arial" charset="0"/>
              </a:rPr>
              <a:t>to be used as guidelines for the rational management of </a:t>
            </a:r>
            <a:r>
              <a:rPr lang="en-US" sz="1800" dirty="0" smtClean="0">
                <a:solidFill>
                  <a:schemeClr val="accent6"/>
                </a:solidFill>
                <a:latin typeface="Trebuchet MS" pitchFamily="34" charset="0"/>
                <a:ea typeface="Osaka" pitchFamily="1" charset="-128"/>
                <a:cs typeface="Arial" charset="0"/>
              </a:rPr>
              <a:t>the fishery (e.g. sustainable harvest </a:t>
            </a:r>
            <a:r>
              <a:rPr lang="en-US" sz="1800" dirty="0">
                <a:solidFill>
                  <a:schemeClr val="accent6"/>
                </a:solidFill>
                <a:latin typeface="Trebuchet MS" pitchFamily="34" charset="0"/>
                <a:ea typeface="Osaka" pitchFamily="1" charset="-128"/>
                <a:cs typeface="Arial" charset="0"/>
              </a:rPr>
              <a:t>levels, such as maximum sustainable yield </a:t>
            </a:r>
            <a:r>
              <a:rPr lang="en-US" sz="1800" dirty="0" smtClean="0">
                <a:solidFill>
                  <a:schemeClr val="accent6"/>
                </a:solidFill>
                <a:latin typeface="Trebuchet MS" pitchFamily="34" charset="0"/>
                <a:ea typeface="Osaka" pitchFamily="1" charset="-128"/>
                <a:cs typeface="Arial" charset="0"/>
              </a:rPr>
              <a:t>[MSY], </a:t>
            </a:r>
            <a:r>
              <a:rPr lang="en-US" sz="1800" dirty="0">
                <a:solidFill>
                  <a:schemeClr val="accent6"/>
                </a:solidFill>
                <a:latin typeface="Trebuchet MS" pitchFamily="34" charset="0"/>
                <a:ea typeface="Osaka" pitchFamily="1" charset="-128"/>
                <a:cs typeface="Arial" charset="0"/>
              </a:rPr>
              <a:t>sustainable </a:t>
            </a:r>
            <a:r>
              <a:rPr lang="en-US" sz="1800" dirty="0" smtClean="0">
                <a:solidFill>
                  <a:schemeClr val="accent6"/>
                </a:solidFill>
                <a:latin typeface="Trebuchet MS" pitchFamily="34" charset="0"/>
                <a:ea typeface="Osaka" pitchFamily="1" charset="-128"/>
                <a:cs typeface="Arial" charset="0"/>
              </a:rPr>
              <a:t>exploitation rates [fishing mortality], etc.).</a:t>
            </a:r>
          </a:p>
        </p:txBody>
      </p:sp>
      <p:pic>
        <p:nvPicPr>
          <p:cNvPr id="6" name="Immagin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2442" y="4509120"/>
            <a:ext cx="2880320" cy="2160240"/>
          </a:xfrm>
          <a:prstGeom prst="rect">
            <a:avLst/>
          </a:prstGeom>
        </p:spPr>
      </p:pic>
      <p:pic>
        <p:nvPicPr>
          <p:cNvPr id="10" name="Immagin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0" y="4221088"/>
            <a:ext cx="2321560" cy="1742440"/>
          </a:xfrm>
          <a:prstGeom prst="rect">
            <a:avLst/>
          </a:prstGeom>
        </p:spPr>
      </p:pic>
    </p:spTree>
    <p:extLst>
      <p:ext uri="{BB962C8B-B14F-4D97-AF65-F5344CB8AC3E}">
        <p14:creationId xmlns:p14="http://schemas.microsoft.com/office/powerpoint/2010/main" val="4234245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116632"/>
            <a:ext cx="8784976" cy="5955476"/>
          </a:xfrm>
          <a:prstGeom prst="rect">
            <a:avLst/>
          </a:prstGeom>
          <a:noFill/>
          <a:ln w="9525">
            <a:noFill/>
            <a:miter lim="800000"/>
            <a:headEnd/>
            <a:tailEnd/>
          </a:ln>
        </p:spPr>
        <p:txBody>
          <a:bodyPr wrap="square">
            <a:spAutoFit/>
          </a:bodyPr>
          <a:lstStyle/>
          <a:p>
            <a:pPr algn="just" eaLnBrk="1" hangingPunct="1">
              <a:lnSpc>
                <a:spcPct val="150000"/>
              </a:lnSpc>
            </a:pPr>
            <a:r>
              <a:rPr lang="en-US" sz="2000" b="1" dirty="0">
                <a:solidFill>
                  <a:srgbClr val="FF0000"/>
                </a:solidFill>
                <a:cs typeface="Arial" charset="0"/>
              </a:rPr>
              <a:t>Stock assessments </a:t>
            </a:r>
            <a:r>
              <a:rPr lang="en-US" sz="2000" b="1" dirty="0" smtClean="0">
                <a:solidFill>
                  <a:srgbClr val="FF0000"/>
                </a:solidFill>
                <a:cs typeface="Arial" charset="0"/>
              </a:rPr>
              <a:t>in the Mediterranean and Black Sea</a:t>
            </a:r>
            <a:endParaRPr lang="en-US" sz="2000" b="1" dirty="0">
              <a:solidFill>
                <a:srgbClr val="FF0000"/>
              </a:solidFill>
              <a:cs typeface="Arial" charset="0"/>
            </a:endParaRPr>
          </a:p>
          <a:p>
            <a:pPr algn="just" eaLnBrk="1" hangingPunct="1">
              <a:lnSpc>
                <a:spcPct val="150000"/>
              </a:lnSpc>
            </a:pPr>
            <a:r>
              <a:rPr lang="en-US" sz="1800" dirty="0" smtClean="0">
                <a:solidFill>
                  <a:schemeClr val="accent6"/>
                </a:solidFill>
                <a:cs typeface="Arial" charset="0"/>
              </a:rPr>
              <a:t>Quantitative-analytical </a:t>
            </a:r>
            <a:r>
              <a:rPr lang="en-US" sz="1800" dirty="0">
                <a:solidFill>
                  <a:schemeClr val="accent6"/>
                </a:solidFill>
                <a:cs typeface="Arial" charset="0"/>
              </a:rPr>
              <a:t>assessment of stocks in the Mediterranean basin started about 20 years later compared to northern </a:t>
            </a:r>
            <a:r>
              <a:rPr lang="en-US" sz="1800" dirty="0" smtClean="0">
                <a:solidFill>
                  <a:schemeClr val="accent6"/>
                </a:solidFill>
                <a:cs typeface="Arial" charset="0"/>
              </a:rPr>
              <a:t>Europe, USA, Australia, etc. due </a:t>
            </a:r>
            <a:r>
              <a:rPr lang="en-US" sz="1800" dirty="0">
                <a:solidFill>
                  <a:schemeClr val="accent6"/>
                </a:solidFill>
                <a:cs typeface="Arial" charset="0"/>
              </a:rPr>
              <a:t>to the lack of </a:t>
            </a:r>
            <a:r>
              <a:rPr lang="en-US" sz="1800" dirty="0" smtClean="0">
                <a:solidFill>
                  <a:schemeClr val="accent6"/>
                </a:solidFill>
                <a:cs typeface="Arial" charset="0"/>
              </a:rPr>
              <a:t>systematic </a:t>
            </a:r>
            <a:r>
              <a:rPr lang="en-US" sz="1800" dirty="0">
                <a:solidFill>
                  <a:schemeClr val="accent6"/>
                </a:solidFill>
                <a:cs typeface="Arial" charset="0"/>
              </a:rPr>
              <a:t>data collection </a:t>
            </a:r>
            <a:r>
              <a:rPr lang="en-US" sz="1800" dirty="0" smtClean="0">
                <a:solidFill>
                  <a:schemeClr val="accent6"/>
                </a:solidFill>
                <a:cs typeface="Arial" charset="0"/>
              </a:rPr>
              <a:t>protocols that </a:t>
            </a:r>
            <a:r>
              <a:rPr lang="en-US" sz="1800" dirty="0">
                <a:solidFill>
                  <a:schemeClr val="accent6"/>
                </a:solidFill>
                <a:cs typeface="Arial" charset="0"/>
              </a:rPr>
              <a:t>hindered the assessment of fisheries resources in the Mediterranean until the </a:t>
            </a:r>
            <a:r>
              <a:rPr lang="en-US" sz="1800" dirty="0" smtClean="0">
                <a:solidFill>
                  <a:schemeClr val="accent6"/>
                </a:solidFill>
                <a:cs typeface="Arial" charset="0"/>
              </a:rPr>
              <a:t>2000s</a:t>
            </a:r>
            <a:r>
              <a:rPr lang="en-US" sz="1800" dirty="0">
                <a:solidFill>
                  <a:schemeClr val="accent6"/>
                </a:solidFill>
                <a:cs typeface="Arial" charset="0"/>
              </a:rPr>
              <a:t> </a:t>
            </a:r>
            <a:r>
              <a:rPr lang="en-US" sz="1800" dirty="0" smtClean="0">
                <a:solidFill>
                  <a:schemeClr val="accent6"/>
                </a:solidFill>
                <a:cs typeface="Arial" charset="0"/>
              </a:rPr>
              <a:t>(</a:t>
            </a:r>
            <a:r>
              <a:rPr lang="en-US" sz="1800" dirty="0" err="1" smtClean="0">
                <a:solidFill>
                  <a:schemeClr val="accent6"/>
                </a:solidFill>
                <a:cs typeface="Arial" charset="0"/>
              </a:rPr>
              <a:t>Rätz</a:t>
            </a:r>
            <a:r>
              <a:rPr lang="en-US" sz="1800" dirty="0" smtClean="0">
                <a:solidFill>
                  <a:schemeClr val="accent6"/>
                </a:solidFill>
                <a:cs typeface="Arial" charset="0"/>
              </a:rPr>
              <a:t> </a:t>
            </a:r>
            <a:r>
              <a:rPr lang="en-US" sz="1800" dirty="0">
                <a:solidFill>
                  <a:schemeClr val="accent6"/>
                </a:solidFill>
                <a:cs typeface="Arial" charset="0"/>
              </a:rPr>
              <a:t>et al., 2013).</a:t>
            </a:r>
          </a:p>
          <a:p>
            <a:pPr algn="just" eaLnBrk="1" hangingPunct="1">
              <a:lnSpc>
                <a:spcPct val="150000"/>
              </a:lnSpc>
            </a:pPr>
            <a:r>
              <a:rPr lang="en-US" sz="1800" dirty="0">
                <a:solidFill>
                  <a:schemeClr val="accent6"/>
                </a:solidFill>
                <a:cs typeface="Arial" charset="0"/>
              </a:rPr>
              <a:t>Since then, the number of consistently assessed stocks has increased as a result of both the enhanced data collection system, and the effort of the main stakeholders involved in the assessment and management of fisheries (i.e., EU and GFCM) </a:t>
            </a:r>
            <a:r>
              <a:rPr lang="en-US" sz="1800" dirty="0" smtClean="0">
                <a:solidFill>
                  <a:schemeClr val="accent6"/>
                </a:solidFill>
                <a:cs typeface="Arial" charset="0"/>
              </a:rPr>
              <a:t>(Sartor </a:t>
            </a:r>
            <a:r>
              <a:rPr lang="en-US" sz="1800" dirty="0">
                <a:solidFill>
                  <a:schemeClr val="accent6"/>
                </a:solidFill>
                <a:cs typeface="Arial" charset="0"/>
              </a:rPr>
              <a:t>et al., 2014; FAO, 2016; STECF, 2016). Nonetheless, the number of stocks assessed is still limited compared to the total number of stock exploited in the Mediterranean and Black Seas: </a:t>
            </a:r>
            <a:r>
              <a:rPr lang="en-US" sz="1800" b="1" i="1" dirty="0">
                <a:solidFill>
                  <a:schemeClr val="accent6"/>
                </a:solidFill>
                <a:cs typeface="Arial" charset="0"/>
              </a:rPr>
              <a:t>only around </a:t>
            </a:r>
            <a:r>
              <a:rPr lang="en-US" sz="1800" b="1" i="1" dirty="0" smtClean="0">
                <a:solidFill>
                  <a:schemeClr val="accent6"/>
                </a:solidFill>
                <a:cs typeface="Arial" charset="0"/>
              </a:rPr>
              <a:t>40% </a:t>
            </a:r>
            <a:r>
              <a:rPr lang="en-US" sz="1800" b="1" i="1" dirty="0">
                <a:solidFill>
                  <a:schemeClr val="accent6"/>
                </a:solidFill>
                <a:cs typeface="Arial" charset="0"/>
              </a:rPr>
              <a:t>of the landings in the Mediterranean and Black Seas come from stocks for which scientific advice is available</a:t>
            </a:r>
            <a:r>
              <a:rPr lang="en-US" sz="1800" dirty="0">
                <a:solidFill>
                  <a:schemeClr val="accent6"/>
                </a:solidFill>
                <a:cs typeface="Arial" charset="0"/>
              </a:rPr>
              <a:t>, while an even smaller percentage of the landings come from fisheries that are subject to management plans (GFCM, </a:t>
            </a:r>
            <a:r>
              <a:rPr lang="en-US" sz="1800" dirty="0" smtClean="0">
                <a:solidFill>
                  <a:schemeClr val="accent6"/>
                </a:solidFill>
                <a:cs typeface="Arial" charset="0"/>
              </a:rPr>
              <a:t>2016).</a:t>
            </a:r>
            <a:endParaRPr lang="en-US" sz="1800" dirty="0">
              <a:solidFill>
                <a:schemeClr val="accent6"/>
              </a:solidFill>
              <a:cs typeface="Arial" charset="0"/>
            </a:endParaRPr>
          </a:p>
        </p:txBody>
      </p:sp>
    </p:spTree>
    <p:extLst>
      <p:ext uri="{BB962C8B-B14F-4D97-AF65-F5344CB8AC3E}">
        <p14:creationId xmlns:p14="http://schemas.microsoft.com/office/powerpoint/2010/main" val="3799107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116632"/>
            <a:ext cx="8784976" cy="6555641"/>
          </a:xfrm>
          <a:prstGeom prst="rect">
            <a:avLst/>
          </a:prstGeom>
          <a:noFill/>
          <a:ln w="9525">
            <a:noFill/>
            <a:miter lim="800000"/>
            <a:headEnd/>
            <a:tailEnd/>
          </a:ln>
        </p:spPr>
        <p:txBody>
          <a:bodyPr wrap="square">
            <a:spAutoFit/>
          </a:bodyPr>
          <a:lstStyle/>
          <a:p>
            <a:pPr algn="just" eaLnBrk="1" hangingPunct="1">
              <a:lnSpc>
                <a:spcPct val="150000"/>
              </a:lnSpc>
            </a:pPr>
            <a:r>
              <a:rPr lang="en-US" sz="2000" b="1" dirty="0">
                <a:solidFill>
                  <a:srgbClr val="FF0000"/>
                </a:solidFill>
                <a:cs typeface="Arial" charset="0"/>
              </a:rPr>
              <a:t>Stock assessments </a:t>
            </a:r>
            <a:r>
              <a:rPr lang="en-US" sz="2000" b="1" dirty="0" smtClean="0">
                <a:solidFill>
                  <a:srgbClr val="FF0000"/>
                </a:solidFill>
                <a:cs typeface="Arial" charset="0"/>
              </a:rPr>
              <a:t>in the Mediterranean and Black Sea</a:t>
            </a:r>
            <a:endParaRPr lang="en-US" sz="2000" b="1" dirty="0">
              <a:solidFill>
                <a:srgbClr val="FF0000"/>
              </a:solidFill>
              <a:cs typeface="Arial" charset="0"/>
            </a:endParaRPr>
          </a:p>
          <a:p>
            <a:pPr algn="just" eaLnBrk="1" hangingPunct="1">
              <a:lnSpc>
                <a:spcPct val="150000"/>
              </a:lnSpc>
            </a:pPr>
            <a:r>
              <a:rPr lang="en-US" sz="1800" dirty="0" smtClean="0">
                <a:solidFill>
                  <a:schemeClr val="accent6"/>
                </a:solidFill>
                <a:cs typeface="Arial" charset="0"/>
              </a:rPr>
              <a:t>Since 2012, around </a:t>
            </a:r>
            <a:r>
              <a:rPr lang="en-US" sz="1800" b="1" dirty="0" smtClean="0">
                <a:solidFill>
                  <a:schemeClr val="accent6"/>
                </a:solidFill>
                <a:cs typeface="Arial" charset="0"/>
              </a:rPr>
              <a:t>400 stock assessments </a:t>
            </a:r>
            <a:r>
              <a:rPr lang="en-US" sz="1800" dirty="0">
                <a:solidFill>
                  <a:schemeClr val="accent6"/>
                </a:solidFill>
                <a:cs typeface="Arial" charset="0"/>
              </a:rPr>
              <a:t>were </a:t>
            </a:r>
            <a:r>
              <a:rPr lang="en-US" sz="1800" dirty="0" smtClean="0">
                <a:solidFill>
                  <a:schemeClr val="accent6"/>
                </a:solidFill>
                <a:cs typeface="Arial" charset="0"/>
              </a:rPr>
              <a:t>performed under </a:t>
            </a:r>
            <a:r>
              <a:rPr lang="en-US" sz="1800" dirty="0">
                <a:solidFill>
                  <a:schemeClr val="accent6"/>
                </a:solidFill>
                <a:cs typeface="Arial" charset="0"/>
              </a:rPr>
              <a:t>GFCM and STECF working </a:t>
            </a:r>
            <a:r>
              <a:rPr lang="en-US" sz="1800" dirty="0" smtClean="0">
                <a:solidFill>
                  <a:schemeClr val="accent6"/>
                </a:solidFill>
                <a:cs typeface="Arial" charset="0"/>
              </a:rPr>
              <a:t>groups accounting for more than </a:t>
            </a:r>
            <a:r>
              <a:rPr lang="en-US" sz="1800" b="1" dirty="0" smtClean="0">
                <a:solidFill>
                  <a:schemeClr val="accent6"/>
                </a:solidFill>
                <a:cs typeface="Arial" charset="0"/>
              </a:rPr>
              <a:t>40 </a:t>
            </a:r>
            <a:r>
              <a:rPr lang="en-US" sz="1800" b="1" dirty="0">
                <a:solidFill>
                  <a:schemeClr val="accent6"/>
                </a:solidFill>
                <a:cs typeface="Arial" charset="0"/>
              </a:rPr>
              <a:t>species </a:t>
            </a:r>
            <a:r>
              <a:rPr lang="en-US" sz="1800" dirty="0" smtClean="0">
                <a:solidFill>
                  <a:schemeClr val="accent6"/>
                </a:solidFill>
                <a:cs typeface="Arial" charset="0"/>
              </a:rPr>
              <a:t>and </a:t>
            </a:r>
            <a:r>
              <a:rPr lang="en-US" sz="1800" b="1" dirty="0" smtClean="0">
                <a:solidFill>
                  <a:schemeClr val="accent6"/>
                </a:solidFill>
                <a:cs typeface="Arial" charset="0"/>
              </a:rPr>
              <a:t>150 </a:t>
            </a:r>
            <a:r>
              <a:rPr lang="en-US" sz="1800" b="1" dirty="0">
                <a:solidFill>
                  <a:schemeClr val="accent6"/>
                </a:solidFill>
                <a:cs typeface="Arial" charset="0"/>
              </a:rPr>
              <a:t>stocks </a:t>
            </a:r>
            <a:r>
              <a:rPr lang="en-US" sz="1800" dirty="0" smtClean="0">
                <a:solidFill>
                  <a:schemeClr val="accent6"/>
                </a:solidFill>
                <a:cs typeface="Arial" charset="0"/>
              </a:rPr>
              <a:t>assessed in the Mediterranean and Black Sea.</a:t>
            </a:r>
            <a:endParaRPr lang="en-US" sz="1800" dirty="0">
              <a:solidFill>
                <a:schemeClr val="accent6"/>
              </a:solidFill>
              <a:cs typeface="Arial" charset="0"/>
            </a:endParaRPr>
          </a:p>
          <a:p>
            <a:pPr algn="just" eaLnBrk="1" hangingPunct="1">
              <a:lnSpc>
                <a:spcPct val="150000"/>
              </a:lnSpc>
            </a:pPr>
            <a:r>
              <a:rPr lang="en-US" sz="1800" dirty="0" smtClean="0">
                <a:solidFill>
                  <a:schemeClr val="accent6"/>
                </a:solidFill>
                <a:cs typeface="Arial" charset="0"/>
              </a:rPr>
              <a:t>In the case of </a:t>
            </a:r>
            <a:r>
              <a:rPr lang="en-US" sz="1800" b="1" dirty="0" smtClean="0">
                <a:solidFill>
                  <a:schemeClr val="accent6"/>
                </a:solidFill>
                <a:cs typeface="Arial" charset="0"/>
              </a:rPr>
              <a:t>demersal stocks</a:t>
            </a:r>
            <a:r>
              <a:rPr lang="en-US" sz="1800" dirty="0" smtClean="0">
                <a:solidFill>
                  <a:schemeClr val="accent6"/>
                </a:solidFill>
                <a:cs typeface="Arial" charset="0"/>
              </a:rPr>
              <a:t>, several methods have been </a:t>
            </a:r>
            <a:r>
              <a:rPr lang="en-US" sz="1800" dirty="0">
                <a:solidFill>
                  <a:schemeClr val="accent6"/>
                </a:solidFill>
                <a:cs typeface="Arial" charset="0"/>
              </a:rPr>
              <a:t>used so </a:t>
            </a:r>
            <a:r>
              <a:rPr lang="en-US" sz="1800" dirty="0" smtClean="0">
                <a:solidFill>
                  <a:schemeClr val="accent6"/>
                </a:solidFill>
                <a:cs typeface="Arial" charset="0"/>
              </a:rPr>
              <a:t>far. In more than 50% </a:t>
            </a:r>
            <a:r>
              <a:rPr lang="en-US" sz="1800" dirty="0">
                <a:solidFill>
                  <a:schemeClr val="accent6"/>
                </a:solidFill>
                <a:cs typeface="Arial" charset="0"/>
              </a:rPr>
              <a:t>of stocks assessed, Extended Survivor Analysis (XSA) has been used, while Length-Cohort Analysis (LCA) </a:t>
            </a:r>
            <a:r>
              <a:rPr lang="en-US" sz="1800" dirty="0" smtClean="0">
                <a:solidFill>
                  <a:schemeClr val="accent6"/>
                </a:solidFill>
                <a:cs typeface="Arial" charset="0"/>
              </a:rPr>
              <a:t>(i.e. VIT) </a:t>
            </a:r>
            <a:r>
              <a:rPr lang="en-US" sz="1800" dirty="0">
                <a:solidFill>
                  <a:schemeClr val="accent6"/>
                </a:solidFill>
                <a:cs typeface="Arial" charset="0"/>
              </a:rPr>
              <a:t>was applied in </a:t>
            </a:r>
            <a:r>
              <a:rPr lang="en-US" sz="1800" dirty="0" smtClean="0">
                <a:solidFill>
                  <a:schemeClr val="accent6"/>
                </a:solidFill>
                <a:cs typeface="Arial" charset="0"/>
              </a:rPr>
              <a:t>more than 10% </a:t>
            </a:r>
            <a:r>
              <a:rPr lang="en-US" sz="1800" dirty="0">
                <a:solidFill>
                  <a:schemeClr val="accent6"/>
                </a:solidFill>
                <a:cs typeface="Arial" charset="0"/>
              </a:rPr>
              <a:t>of the assessments carried out under the framework of </a:t>
            </a:r>
            <a:r>
              <a:rPr lang="en-US" sz="1800" dirty="0" smtClean="0">
                <a:solidFill>
                  <a:schemeClr val="accent6"/>
                </a:solidFill>
                <a:cs typeface="Arial" charset="0"/>
              </a:rPr>
              <a:t>GFCM and STECF working groups </a:t>
            </a:r>
            <a:r>
              <a:rPr lang="en-US" sz="1800" dirty="0">
                <a:solidFill>
                  <a:schemeClr val="accent6"/>
                </a:solidFill>
                <a:cs typeface="Arial" charset="0"/>
              </a:rPr>
              <a:t>in the Mediterranean and Black Sea. Statistical catch-at-age models, such as </a:t>
            </a:r>
            <a:r>
              <a:rPr lang="en-US" sz="1800" dirty="0" smtClean="0">
                <a:solidFill>
                  <a:schemeClr val="accent6"/>
                </a:solidFill>
                <a:cs typeface="Arial" charset="0"/>
              </a:rPr>
              <a:t>a4a, </a:t>
            </a:r>
            <a:r>
              <a:rPr lang="en-US" sz="1800" dirty="0">
                <a:solidFill>
                  <a:schemeClr val="accent6"/>
                </a:solidFill>
                <a:cs typeface="Arial" charset="0"/>
              </a:rPr>
              <a:t>and Integrated </a:t>
            </a:r>
            <a:r>
              <a:rPr lang="en-US" sz="1800" dirty="0" smtClean="0">
                <a:solidFill>
                  <a:schemeClr val="accent6"/>
                </a:solidFill>
                <a:cs typeface="Arial" charset="0"/>
              </a:rPr>
              <a:t>Assessments, </a:t>
            </a:r>
            <a:r>
              <a:rPr lang="en-US" sz="1800" dirty="0">
                <a:solidFill>
                  <a:schemeClr val="accent6"/>
                </a:solidFill>
                <a:cs typeface="Arial" charset="0"/>
              </a:rPr>
              <a:t>such as </a:t>
            </a:r>
            <a:r>
              <a:rPr lang="en-US" sz="1800" dirty="0" smtClean="0">
                <a:solidFill>
                  <a:schemeClr val="accent6"/>
                </a:solidFill>
                <a:cs typeface="Arial" charset="0"/>
              </a:rPr>
              <a:t>SS3, </a:t>
            </a:r>
            <a:r>
              <a:rPr lang="en-US" sz="1800" dirty="0">
                <a:solidFill>
                  <a:schemeClr val="accent6"/>
                </a:solidFill>
                <a:cs typeface="Arial" charset="0"/>
              </a:rPr>
              <a:t>are </a:t>
            </a:r>
            <a:r>
              <a:rPr lang="en-US" sz="1800" dirty="0" smtClean="0">
                <a:solidFill>
                  <a:schemeClr val="accent6"/>
                </a:solidFill>
                <a:cs typeface="Arial" charset="0"/>
              </a:rPr>
              <a:t>still used in </a:t>
            </a:r>
            <a:r>
              <a:rPr lang="en-US" sz="1800" dirty="0">
                <a:solidFill>
                  <a:schemeClr val="accent6"/>
                </a:solidFill>
                <a:cs typeface="Arial" charset="0"/>
              </a:rPr>
              <a:t>few stocks</a:t>
            </a:r>
            <a:r>
              <a:rPr lang="en-US" sz="1800" dirty="0" smtClean="0">
                <a:solidFill>
                  <a:schemeClr val="accent6"/>
                </a:solidFill>
                <a:cs typeface="Arial" charset="0"/>
              </a:rPr>
              <a:t>.</a:t>
            </a:r>
          </a:p>
          <a:p>
            <a:pPr algn="just" eaLnBrk="1" hangingPunct="1">
              <a:lnSpc>
                <a:spcPct val="150000"/>
              </a:lnSpc>
            </a:pPr>
            <a:endParaRPr lang="en-US" sz="1800" dirty="0" smtClean="0">
              <a:solidFill>
                <a:schemeClr val="accent6"/>
              </a:solidFill>
              <a:cs typeface="Arial" charset="0"/>
            </a:endParaRPr>
          </a:p>
          <a:p>
            <a:pPr algn="just" eaLnBrk="1" hangingPunct="1">
              <a:lnSpc>
                <a:spcPct val="150000"/>
              </a:lnSpc>
            </a:pPr>
            <a:r>
              <a:rPr lang="en-US" sz="1800" dirty="0" smtClean="0">
                <a:solidFill>
                  <a:schemeClr val="accent6"/>
                </a:solidFill>
                <a:cs typeface="Arial" charset="0"/>
              </a:rPr>
              <a:t>As concerns small </a:t>
            </a:r>
            <a:r>
              <a:rPr lang="en-US" sz="1800" dirty="0" err="1" smtClean="0">
                <a:solidFill>
                  <a:schemeClr val="accent6"/>
                </a:solidFill>
                <a:cs typeface="Arial" charset="0"/>
              </a:rPr>
              <a:t>pelagics</a:t>
            </a:r>
            <a:r>
              <a:rPr lang="en-US" sz="1800" dirty="0">
                <a:solidFill>
                  <a:schemeClr val="accent6"/>
                </a:solidFill>
                <a:cs typeface="Arial" charset="0"/>
              </a:rPr>
              <a:t>, non-equilibrium surplus production </a:t>
            </a:r>
            <a:r>
              <a:rPr lang="en-US" sz="1800" dirty="0" smtClean="0">
                <a:solidFill>
                  <a:schemeClr val="accent6"/>
                </a:solidFill>
                <a:cs typeface="Arial" charset="0"/>
              </a:rPr>
              <a:t>models (i.e. </a:t>
            </a:r>
            <a:r>
              <a:rPr lang="en-US" sz="1800" dirty="0" err="1">
                <a:solidFill>
                  <a:schemeClr val="accent6"/>
                </a:solidFill>
                <a:cs typeface="Arial" charset="0"/>
              </a:rPr>
              <a:t>BioDyn</a:t>
            </a:r>
            <a:r>
              <a:rPr lang="en-US" sz="1800" dirty="0" smtClean="0">
                <a:solidFill>
                  <a:schemeClr val="accent6"/>
                </a:solidFill>
                <a:cs typeface="Arial" charset="0"/>
              </a:rPr>
              <a:t>) are generally used. However, several assessments are still based on empirical approach (trends from Acoustic surveys). SAM is used for anchovy and sardine in GSAs 17-18 (Adriatic Sea). </a:t>
            </a:r>
            <a:endParaRPr lang="en-GB" sz="1800" dirty="0">
              <a:solidFill>
                <a:schemeClr val="accent6"/>
              </a:solidFill>
              <a:cs typeface="Arial" charset="0"/>
            </a:endParaRPr>
          </a:p>
        </p:txBody>
      </p:sp>
    </p:spTree>
    <p:extLst>
      <p:ext uri="{BB962C8B-B14F-4D97-AF65-F5344CB8AC3E}">
        <p14:creationId xmlns:p14="http://schemas.microsoft.com/office/powerpoint/2010/main" val="452544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116632"/>
            <a:ext cx="8784976" cy="456535"/>
          </a:xfrm>
          <a:prstGeom prst="rect">
            <a:avLst/>
          </a:prstGeom>
          <a:noFill/>
          <a:ln w="9525">
            <a:noFill/>
            <a:miter lim="800000"/>
            <a:headEnd/>
            <a:tailEnd/>
          </a:ln>
        </p:spPr>
        <p:txBody>
          <a:bodyPr wrap="square">
            <a:spAutoFit/>
          </a:bodyPr>
          <a:lstStyle/>
          <a:p>
            <a:pPr algn="just" eaLnBrk="1" hangingPunct="1">
              <a:lnSpc>
                <a:spcPct val="150000"/>
              </a:lnSpc>
            </a:pPr>
            <a:r>
              <a:rPr lang="en-US" sz="1800" dirty="0" smtClean="0">
                <a:solidFill>
                  <a:schemeClr val="accent6"/>
                </a:solidFill>
                <a:cs typeface="Arial" charset="0"/>
              </a:rPr>
              <a:t>Red mullet stocks assessed since 2012 (Reference year 2011)</a:t>
            </a:r>
            <a:endParaRPr lang="en-GB" sz="1800" dirty="0">
              <a:solidFill>
                <a:schemeClr val="accent6"/>
              </a:solidFill>
              <a:cs typeface="Arial" charset="0"/>
            </a:endParaRPr>
          </a:p>
        </p:txBody>
      </p:sp>
      <p:graphicFrame>
        <p:nvGraphicFramePr>
          <p:cNvPr id="3" name="Tabella 2"/>
          <p:cNvGraphicFramePr>
            <a:graphicFrameLocks noGrp="1"/>
          </p:cNvGraphicFramePr>
          <p:nvPr>
            <p:extLst>
              <p:ext uri="{D42A27DB-BD31-4B8C-83A1-F6EECF244321}">
                <p14:modId xmlns:p14="http://schemas.microsoft.com/office/powerpoint/2010/main" val="273197889"/>
              </p:ext>
            </p:extLst>
          </p:nvPr>
        </p:nvGraphicFramePr>
        <p:xfrm>
          <a:off x="467544" y="692696"/>
          <a:ext cx="7488830" cy="5996932"/>
        </p:xfrm>
        <a:graphic>
          <a:graphicData uri="http://schemas.openxmlformats.org/drawingml/2006/table">
            <a:tbl>
              <a:tblPr>
                <a:tableStyleId>{5C22544A-7EE6-4342-B048-85BDC9FD1C3A}</a:tableStyleId>
              </a:tblPr>
              <a:tblGrid>
                <a:gridCol w="1139689"/>
                <a:gridCol w="1139689"/>
                <a:gridCol w="739257"/>
                <a:gridCol w="739257"/>
                <a:gridCol w="739257"/>
                <a:gridCol w="739257"/>
                <a:gridCol w="1513167"/>
                <a:gridCol w="739257"/>
              </a:tblGrid>
              <a:tr h="155386">
                <a:tc>
                  <a:txBody>
                    <a:bodyPr/>
                    <a:lstStyle/>
                    <a:p>
                      <a:pPr algn="ctr" fontAlgn="ctr"/>
                      <a:r>
                        <a:rPr lang="en-US" sz="1000" u="none" strike="noStrike" dirty="0">
                          <a:effectLst/>
                        </a:rPr>
                        <a:t>GSA</a:t>
                      </a:r>
                      <a:endParaRPr lang="en-US" sz="1000" b="1" i="0" u="none" strike="noStrike" dirty="0">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Species</a:t>
                      </a:r>
                      <a:endParaRPr lang="it-IT" sz="1000" b="1"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en-US" sz="1000" u="none" strike="noStrike">
                          <a:effectLst/>
                        </a:rPr>
                        <a:t>Ref. Year</a:t>
                      </a:r>
                      <a:endParaRPr lang="en-US" sz="1000" b="1"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en-US" sz="1000" u="none" strike="noStrike">
                          <a:effectLst/>
                        </a:rPr>
                        <a:t>F</a:t>
                      </a:r>
                      <a:r>
                        <a:rPr lang="en-US" sz="1000" u="none" strike="noStrike" baseline="-25000">
                          <a:effectLst/>
                        </a:rPr>
                        <a:t>curr</a:t>
                      </a:r>
                      <a:endParaRPr lang="en-US" sz="1000" b="1"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en-US" sz="1000" u="none" strike="noStrike">
                          <a:effectLst/>
                        </a:rPr>
                        <a:t>F</a:t>
                      </a:r>
                      <a:r>
                        <a:rPr lang="en-US" sz="1000" u="none" strike="noStrike" baseline="-25000">
                          <a:effectLst/>
                        </a:rPr>
                        <a:t>MSY</a:t>
                      </a:r>
                      <a:endParaRPr lang="en-US" sz="1000" b="1"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en-US" sz="1000" u="none" strike="noStrike">
                          <a:effectLst/>
                        </a:rPr>
                        <a:t>F</a:t>
                      </a:r>
                      <a:r>
                        <a:rPr lang="en-US" sz="1000" u="none" strike="noStrike" baseline="-25000">
                          <a:effectLst/>
                        </a:rPr>
                        <a:t>curr</a:t>
                      </a:r>
                      <a:r>
                        <a:rPr lang="en-US" sz="1000" u="none" strike="noStrike">
                          <a:effectLst/>
                        </a:rPr>
                        <a:t>/F</a:t>
                      </a:r>
                      <a:r>
                        <a:rPr lang="en-US" sz="1000" u="none" strike="noStrike" baseline="-25000">
                          <a:effectLst/>
                        </a:rPr>
                        <a:t>MSY</a:t>
                      </a:r>
                      <a:endParaRPr lang="en-US" sz="1000" b="1"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en-US" sz="1000" u="none" strike="noStrike">
                          <a:effectLst/>
                        </a:rPr>
                        <a:t>Method</a:t>
                      </a:r>
                      <a:endParaRPr lang="en-US" sz="1000" b="1"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en-US" sz="1000" u="none" strike="noStrike">
                          <a:effectLst/>
                        </a:rPr>
                        <a:t>WG</a:t>
                      </a:r>
                      <a:endParaRPr lang="en-US" sz="1000" b="1"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1.26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2.47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15_16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2.89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0.71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0.36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1.97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3.00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0.68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0.61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 ADAPT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dirty="0" err="1">
                          <a:effectLst/>
                        </a:rPr>
                        <a:t>Red</a:t>
                      </a:r>
                      <a:r>
                        <a:rPr lang="it-IT" sz="1000" u="none" strike="noStrike" dirty="0">
                          <a:effectLst/>
                        </a:rPr>
                        <a:t> </a:t>
                      </a:r>
                      <a:r>
                        <a:rPr lang="it-IT" sz="1000" u="none" strike="noStrike" dirty="0" err="1">
                          <a:effectLst/>
                        </a:rPr>
                        <a:t>mullet</a:t>
                      </a:r>
                      <a:endParaRPr lang="it-IT" sz="1000" b="0" i="0" u="none" strike="noStrike" dirty="0">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0.97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0.29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3.34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0.82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0.36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2.28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0.93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6.64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1.69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3.76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1.07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9.73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0.21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2.62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SS3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1.47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3.27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3.21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25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17_18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1.32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2.22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dirty="0" smtClean="0">
                          <a:effectLst/>
                        </a:rPr>
                        <a:t>NA</a:t>
                      </a:r>
                      <a:r>
                        <a:rPr lang="it-IT" sz="1000" u="none" strike="noStrike" dirty="0">
                          <a:effectLst/>
                        </a:rPr>
                        <a:t> </a:t>
                      </a:r>
                      <a:endParaRPr lang="it-IT" sz="1000" b="0" i="0" u="none" strike="noStrike" dirty="0">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15_16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2.89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0.253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1.98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0.93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6.20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1.76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4.00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0.80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1.06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5.30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0.38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3.08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0.69</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1.35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3.21</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1.00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25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0.34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0.23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1.48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0.34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2.43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25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0.22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2.45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0.48</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2.82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1_3_4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0.43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0.26</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1.65</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5414" marR="5414" marT="5414" marB="0" anchor="ctr">
                    <a:noFill/>
                  </a:tcPr>
                </a:tc>
              </a:tr>
              <a:tr h="155386">
                <a:tc>
                  <a:txBody>
                    <a:bodyPr/>
                    <a:lstStyle/>
                    <a:p>
                      <a:pPr algn="ctr" fontAlgn="ctr"/>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Red mullet</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1.3</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0.52</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2.50</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5414" marR="5414" marT="5414" marB="0" anchor="ctr">
                    <a:noFill/>
                  </a:tcPr>
                </a:tc>
                <a:tc>
                  <a:txBody>
                    <a:bodyPr/>
                    <a:lstStyle/>
                    <a:p>
                      <a:pPr algn="ctr" fontAlgn="ctr"/>
                      <a:r>
                        <a:rPr lang="it-IT" sz="1000" u="none" strike="noStrike" dirty="0">
                          <a:effectLst/>
                        </a:rPr>
                        <a:t>GFCM</a:t>
                      </a:r>
                      <a:endParaRPr lang="it-IT" sz="1000" b="0" i="0" u="none" strike="noStrike" dirty="0">
                        <a:solidFill>
                          <a:srgbClr val="000000"/>
                        </a:solidFill>
                        <a:effectLst/>
                        <a:latin typeface="Calibri" panose="020F0502020204030204" pitchFamily="34" charset="0"/>
                      </a:endParaRPr>
                    </a:p>
                  </a:txBody>
                  <a:tcPr marL="5414" marR="5414" marT="5414" marB="0" anchor="ctr">
                    <a:noFill/>
                  </a:tcPr>
                </a:tc>
              </a:tr>
            </a:tbl>
          </a:graphicData>
        </a:graphic>
      </p:graphicFrame>
    </p:spTree>
    <p:extLst>
      <p:ext uri="{BB962C8B-B14F-4D97-AF65-F5344CB8AC3E}">
        <p14:creationId xmlns:p14="http://schemas.microsoft.com/office/powerpoint/2010/main" val="247224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116632"/>
            <a:ext cx="8784976" cy="456535"/>
          </a:xfrm>
          <a:prstGeom prst="rect">
            <a:avLst/>
          </a:prstGeom>
          <a:noFill/>
          <a:ln w="9525">
            <a:noFill/>
            <a:miter lim="800000"/>
            <a:headEnd/>
            <a:tailEnd/>
          </a:ln>
        </p:spPr>
        <p:txBody>
          <a:bodyPr wrap="square">
            <a:spAutoFit/>
          </a:bodyPr>
          <a:lstStyle/>
          <a:p>
            <a:pPr algn="just" eaLnBrk="1" hangingPunct="1">
              <a:lnSpc>
                <a:spcPct val="150000"/>
              </a:lnSpc>
            </a:pPr>
            <a:r>
              <a:rPr lang="en-US" sz="1800" dirty="0" smtClean="0">
                <a:solidFill>
                  <a:schemeClr val="accent6"/>
                </a:solidFill>
                <a:cs typeface="Arial" charset="0"/>
              </a:rPr>
              <a:t>European hake stocks assessed since 2012 (Reference year 2011)</a:t>
            </a:r>
            <a:endParaRPr lang="en-GB" sz="1800" dirty="0">
              <a:solidFill>
                <a:schemeClr val="accent6"/>
              </a:solidFill>
              <a:cs typeface="Arial" charset="0"/>
            </a:endParaRPr>
          </a:p>
        </p:txBody>
      </p:sp>
      <p:graphicFrame>
        <p:nvGraphicFramePr>
          <p:cNvPr id="2" name="Tabella 1"/>
          <p:cNvGraphicFramePr>
            <a:graphicFrameLocks noGrp="1"/>
          </p:cNvGraphicFramePr>
          <p:nvPr>
            <p:extLst>
              <p:ext uri="{D42A27DB-BD31-4B8C-83A1-F6EECF244321}">
                <p14:modId xmlns:p14="http://schemas.microsoft.com/office/powerpoint/2010/main" val="696592174"/>
              </p:ext>
            </p:extLst>
          </p:nvPr>
        </p:nvGraphicFramePr>
        <p:xfrm>
          <a:off x="683567" y="620688"/>
          <a:ext cx="7200800" cy="6093318"/>
        </p:xfrm>
        <a:graphic>
          <a:graphicData uri="http://schemas.openxmlformats.org/drawingml/2006/table">
            <a:tbl>
              <a:tblPr>
                <a:tableStyleId>{5C22544A-7EE6-4342-B048-85BDC9FD1C3A}</a:tableStyleId>
              </a:tblPr>
              <a:tblGrid>
                <a:gridCol w="900100"/>
                <a:gridCol w="900100"/>
                <a:gridCol w="900100"/>
                <a:gridCol w="900100"/>
                <a:gridCol w="900100"/>
                <a:gridCol w="900100"/>
                <a:gridCol w="900100"/>
                <a:gridCol w="900100"/>
              </a:tblGrid>
              <a:tr h="184646">
                <a:tc>
                  <a:txBody>
                    <a:bodyPr/>
                    <a:lstStyle/>
                    <a:p>
                      <a:pPr algn="ctr" fontAlgn="ctr"/>
                      <a:r>
                        <a:rPr lang="en-US" sz="1000" u="none" strike="noStrike" dirty="0">
                          <a:effectLst/>
                        </a:rPr>
                        <a:t>GSA</a:t>
                      </a:r>
                      <a:endParaRPr lang="en-US" sz="1000" b="1" i="0" u="none" strike="noStrike" dirty="0">
                        <a:solidFill>
                          <a:srgbClr val="000000"/>
                        </a:solidFill>
                        <a:effectLst/>
                        <a:latin typeface="Calibri" panose="020F0502020204030204" pitchFamily="34" charset="0"/>
                      </a:endParaRPr>
                    </a:p>
                  </a:txBody>
                  <a:tcPr marL="6235" marR="6235" marT="6235" marB="0" anchor="ctr">
                    <a:noFill/>
                  </a:tcPr>
                </a:tc>
                <a:tc>
                  <a:txBody>
                    <a:bodyPr/>
                    <a:lstStyle/>
                    <a:p>
                      <a:pPr algn="ctr" fontAlgn="ctr"/>
                      <a:r>
                        <a:rPr lang="it-IT" sz="1000" u="none" strike="noStrike">
                          <a:effectLst/>
                        </a:rPr>
                        <a:t>Species</a:t>
                      </a:r>
                      <a:endParaRPr lang="it-IT" sz="1000" b="1" i="0" u="none" strike="noStrike">
                        <a:solidFill>
                          <a:srgbClr val="000000"/>
                        </a:solidFill>
                        <a:effectLst/>
                        <a:latin typeface="Calibri" panose="020F0502020204030204" pitchFamily="34" charset="0"/>
                      </a:endParaRPr>
                    </a:p>
                  </a:txBody>
                  <a:tcPr marL="6235" marR="6235" marT="6235" marB="0" anchor="ctr">
                    <a:noFill/>
                  </a:tcPr>
                </a:tc>
                <a:tc>
                  <a:txBody>
                    <a:bodyPr/>
                    <a:lstStyle/>
                    <a:p>
                      <a:pPr algn="ctr" fontAlgn="ctr"/>
                      <a:r>
                        <a:rPr lang="en-US" sz="1000" u="none" strike="noStrike">
                          <a:effectLst/>
                        </a:rPr>
                        <a:t>Ref. Year</a:t>
                      </a:r>
                      <a:endParaRPr lang="en-US" sz="1000" b="1" i="0" u="none" strike="noStrike">
                        <a:solidFill>
                          <a:srgbClr val="000000"/>
                        </a:solidFill>
                        <a:effectLst/>
                        <a:latin typeface="Calibri" panose="020F0502020204030204" pitchFamily="34" charset="0"/>
                      </a:endParaRPr>
                    </a:p>
                  </a:txBody>
                  <a:tcPr marL="6235" marR="6235" marT="6235" marB="0" anchor="ctr">
                    <a:noFill/>
                  </a:tcPr>
                </a:tc>
                <a:tc>
                  <a:txBody>
                    <a:bodyPr/>
                    <a:lstStyle/>
                    <a:p>
                      <a:pPr algn="ctr" fontAlgn="ctr"/>
                      <a:r>
                        <a:rPr lang="en-US" sz="1000" u="none" strike="noStrike">
                          <a:effectLst/>
                        </a:rPr>
                        <a:t>F</a:t>
                      </a:r>
                      <a:r>
                        <a:rPr lang="en-US" sz="1000" u="none" strike="noStrike" baseline="-25000">
                          <a:effectLst/>
                        </a:rPr>
                        <a:t>curr</a:t>
                      </a:r>
                      <a:endParaRPr lang="en-US" sz="1000" b="1" i="0" u="none" strike="noStrike">
                        <a:solidFill>
                          <a:srgbClr val="000000"/>
                        </a:solidFill>
                        <a:effectLst/>
                        <a:latin typeface="Calibri" panose="020F0502020204030204" pitchFamily="34" charset="0"/>
                      </a:endParaRPr>
                    </a:p>
                  </a:txBody>
                  <a:tcPr marL="6235" marR="6235" marT="6235" marB="0" anchor="ctr">
                    <a:noFill/>
                  </a:tcPr>
                </a:tc>
                <a:tc>
                  <a:txBody>
                    <a:bodyPr/>
                    <a:lstStyle/>
                    <a:p>
                      <a:pPr algn="ctr" fontAlgn="ctr"/>
                      <a:r>
                        <a:rPr lang="en-US" sz="1000" u="none" strike="noStrike">
                          <a:effectLst/>
                        </a:rPr>
                        <a:t>F</a:t>
                      </a:r>
                      <a:r>
                        <a:rPr lang="en-US" sz="1000" u="none" strike="noStrike" baseline="-25000">
                          <a:effectLst/>
                        </a:rPr>
                        <a:t>MSY</a:t>
                      </a:r>
                      <a:endParaRPr lang="en-US" sz="1000" b="1" i="0" u="none" strike="noStrike">
                        <a:solidFill>
                          <a:srgbClr val="000000"/>
                        </a:solidFill>
                        <a:effectLst/>
                        <a:latin typeface="Calibri" panose="020F0502020204030204" pitchFamily="34" charset="0"/>
                      </a:endParaRPr>
                    </a:p>
                  </a:txBody>
                  <a:tcPr marL="6235" marR="6235" marT="6235" marB="0" anchor="ctr">
                    <a:noFill/>
                  </a:tcPr>
                </a:tc>
                <a:tc>
                  <a:txBody>
                    <a:bodyPr/>
                    <a:lstStyle/>
                    <a:p>
                      <a:pPr algn="ctr" fontAlgn="ctr"/>
                      <a:r>
                        <a:rPr lang="en-US" sz="1000" u="none" strike="noStrike">
                          <a:effectLst/>
                        </a:rPr>
                        <a:t>F</a:t>
                      </a:r>
                      <a:r>
                        <a:rPr lang="en-US" sz="1000" u="none" strike="noStrike" baseline="-25000">
                          <a:effectLst/>
                        </a:rPr>
                        <a:t>curr</a:t>
                      </a:r>
                      <a:r>
                        <a:rPr lang="en-US" sz="1000" u="none" strike="noStrike">
                          <a:effectLst/>
                        </a:rPr>
                        <a:t>/F</a:t>
                      </a:r>
                      <a:r>
                        <a:rPr lang="en-US" sz="1000" u="none" strike="noStrike" baseline="-25000">
                          <a:effectLst/>
                        </a:rPr>
                        <a:t>MSY</a:t>
                      </a:r>
                      <a:endParaRPr lang="en-US" sz="1000" b="1" i="0" u="none" strike="noStrike">
                        <a:solidFill>
                          <a:srgbClr val="000000"/>
                        </a:solidFill>
                        <a:effectLst/>
                        <a:latin typeface="Calibri" panose="020F0502020204030204" pitchFamily="34" charset="0"/>
                      </a:endParaRPr>
                    </a:p>
                  </a:txBody>
                  <a:tcPr marL="6235" marR="6235" marT="6235" marB="0" anchor="ctr">
                    <a:noFill/>
                  </a:tcPr>
                </a:tc>
                <a:tc>
                  <a:txBody>
                    <a:bodyPr/>
                    <a:lstStyle/>
                    <a:p>
                      <a:pPr algn="ctr" fontAlgn="ctr"/>
                      <a:r>
                        <a:rPr lang="en-US" sz="1000" u="none" strike="noStrike">
                          <a:effectLst/>
                        </a:rPr>
                        <a:t>Method</a:t>
                      </a:r>
                      <a:endParaRPr lang="en-US" sz="1000" b="1" i="0" u="none" strike="noStrike">
                        <a:solidFill>
                          <a:srgbClr val="000000"/>
                        </a:solidFill>
                        <a:effectLst/>
                        <a:latin typeface="Calibri" panose="020F0502020204030204" pitchFamily="34" charset="0"/>
                      </a:endParaRPr>
                    </a:p>
                  </a:txBody>
                  <a:tcPr marL="6235" marR="6235" marT="6235" marB="0" anchor="ctr">
                    <a:noFill/>
                  </a:tcPr>
                </a:tc>
                <a:tc>
                  <a:txBody>
                    <a:bodyPr/>
                    <a:lstStyle/>
                    <a:p>
                      <a:pPr algn="ctr" fontAlgn="ctr"/>
                      <a:r>
                        <a:rPr lang="en-US" sz="1000" u="none" strike="noStrike">
                          <a:effectLst/>
                        </a:rPr>
                        <a:t>WG</a:t>
                      </a:r>
                      <a:endParaRPr lang="en-US" sz="1000" b="1" i="0" u="none" strike="noStrike">
                        <a:solidFill>
                          <a:srgbClr val="000000"/>
                        </a:solidFill>
                        <a:effectLst/>
                        <a:latin typeface="Calibri" panose="020F0502020204030204" pitchFamily="34" charset="0"/>
                      </a:endParaRPr>
                    </a:p>
                  </a:txBody>
                  <a:tcPr marL="6235" marR="6235" marT="6235" marB="0" anchor="ctr">
                    <a:noFill/>
                  </a:tcPr>
                </a:tc>
              </a:tr>
              <a:tr h="184646">
                <a:tc>
                  <a:txBody>
                    <a:bodyPr/>
                    <a:lstStyle/>
                    <a:p>
                      <a:pPr algn="ctr" fontAlgn="b"/>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1.43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6.0</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13.7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10.1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dirty="0">
                          <a:effectLst/>
                        </a:rPr>
                        <a:t>STECF</a:t>
                      </a:r>
                      <a:endParaRPr lang="it-IT" sz="1000" b="0" i="0" u="none" strike="noStrike" dirty="0">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1.09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9.1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0.92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4.4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VIT</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10</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7.1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1.83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16.6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dirty="0" err="1">
                          <a:effectLst/>
                        </a:rPr>
                        <a:t>Hake</a:t>
                      </a:r>
                      <a:endParaRPr lang="it-IT" sz="1000" b="0" i="0" u="none" strike="noStrike" dirty="0">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1.61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7.3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NA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1.21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5.5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5.3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1.48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9.9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1.67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9.8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a4a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5.9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1.01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3.6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5.7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dirty="0">
                          <a:effectLst/>
                        </a:rPr>
                        <a:t>1.06</a:t>
                      </a:r>
                      <a:endParaRPr lang="it-IT" sz="1000" b="0" i="0" u="none" strike="noStrike" dirty="0">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6.6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1.39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5.3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1.64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14.9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0.95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4.1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10</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0.906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0.198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4.6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1.49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0.166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9.0</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17_18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6.9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0.95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5.3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STECF</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7.6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8.0</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7</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1.92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16.0</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17_18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0.48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SS3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12-16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0.63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4.5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12_16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0.71</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5.9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12_16</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2015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0.83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0.12</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6.9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XSA</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GFCM</a:t>
                      </a:r>
                      <a:endParaRPr lang="it-IT" sz="1000" b="0" i="0" u="none" strike="noStrike">
                        <a:solidFill>
                          <a:srgbClr val="000000"/>
                        </a:solidFill>
                        <a:effectLst/>
                        <a:latin typeface="Calibri" panose="020F0502020204030204" pitchFamily="34" charset="0"/>
                      </a:endParaRPr>
                    </a:p>
                  </a:txBody>
                  <a:tcPr marL="6235" marR="6235" marT="6235" marB="0" anchor="b">
                    <a:noFill/>
                  </a:tcPr>
                </a:tc>
              </a:tr>
              <a:tr h="184646">
                <a:tc>
                  <a:txBody>
                    <a:bodyPr/>
                    <a:lstStyle/>
                    <a:p>
                      <a:pPr algn="ctr" fontAlgn="b"/>
                      <a:r>
                        <a:rPr lang="it-IT" sz="1000" u="none" strike="noStrike">
                          <a:effectLst/>
                        </a:rPr>
                        <a:t>9</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Hake</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dirty="0">
                          <a:effectLst/>
                        </a:rPr>
                        <a:t>2015</a:t>
                      </a:r>
                      <a:endParaRPr lang="it-IT" sz="1000" b="0" i="0" u="none" strike="noStrike" dirty="0">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1.08</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0.24</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4.5</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a:effectLst/>
                        </a:rPr>
                        <a:t>SS3</a:t>
                      </a:r>
                      <a:endParaRPr lang="it-IT" sz="1000" b="0" i="0" u="none" strike="noStrike">
                        <a:solidFill>
                          <a:srgbClr val="000000"/>
                        </a:solidFill>
                        <a:effectLst/>
                        <a:latin typeface="Calibri" panose="020F0502020204030204" pitchFamily="34" charset="0"/>
                      </a:endParaRPr>
                    </a:p>
                  </a:txBody>
                  <a:tcPr marL="6235" marR="6235" marT="6235" marB="0" anchor="b">
                    <a:noFill/>
                  </a:tcPr>
                </a:tc>
                <a:tc>
                  <a:txBody>
                    <a:bodyPr/>
                    <a:lstStyle/>
                    <a:p>
                      <a:pPr algn="ctr" fontAlgn="b"/>
                      <a:r>
                        <a:rPr lang="it-IT" sz="1000" u="none" strike="noStrike" dirty="0">
                          <a:effectLst/>
                        </a:rPr>
                        <a:t>GFCM</a:t>
                      </a:r>
                      <a:endParaRPr lang="it-IT" sz="1000" b="0" i="0" u="none" strike="noStrike" dirty="0">
                        <a:solidFill>
                          <a:srgbClr val="000000"/>
                        </a:solidFill>
                        <a:effectLst/>
                        <a:latin typeface="Calibri" panose="020F0502020204030204" pitchFamily="34" charset="0"/>
                      </a:endParaRPr>
                    </a:p>
                  </a:txBody>
                  <a:tcPr marL="6235" marR="6235" marT="6235" marB="0" anchor="b">
                    <a:noFill/>
                  </a:tcPr>
                </a:tc>
              </a:tr>
            </a:tbl>
          </a:graphicData>
        </a:graphic>
      </p:graphicFrame>
    </p:spTree>
    <p:extLst>
      <p:ext uri="{BB962C8B-B14F-4D97-AF65-F5344CB8AC3E}">
        <p14:creationId xmlns:p14="http://schemas.microsoft.com/office/powerpoint/2010/main" val="1546134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260648"/>
            <a:ext cx="8784976" cy="6352508"/>
          </a:xfrm>
          <a:prstGeom prst="rect">
            <a:avLst/>
          </a:prstGeom>
          <a:noFill/>
          <a:ln w="9525">
            <a:noFill/>
            <a:miter lim="800000"/>
            <a:headEnd/>
            <a:tailEnd/>
          </a:ln>
        </p:spPr>
        <p:txBody>
          <a:bodyPr wrap="square">
            <a:spAutoFit/>
          </a:bodyPr>
          <a:lstStyle/>
          <a:p>
            <a:pPr indent="-396000" algn="just" eaLnBrk="1" hangingPunct="1">
              <a:lnSpc>
                <a:spcPct val="150000"/>
              </a:lnSpc>
            </a:pPr>
            <a:r>
              <a:rPr lang="en-US" sz="1200" b="1" dirty="0" smtClean="0">
                <a:solidFill>
                  <a:srgbClr val="FF0000"/>
                </a:solidFill>
                <a:cs typeface="Arial" charset="0"/>
              </a:rPr>
              <a:t>References</a:t>
            </a:r>
            <a:endParaRPr lang="en-US" sz="1200" b="1" dirty="0">
              <a:solidFill>
                <a:srgbClr val="FF0000"/>
              </a:solidFill>
              <a:cs typeface="Arial" charset="0"/>
            </a:endParaRPr>
          </a:p>
          <a:p>
            <a:pPr algn="just" eaLnBrk="1" hangingPunct="1">
              <a:lnSpc>
                <a:spcPct val="120000"/>
              </a:lnSpc>
            </a:pPr>
            <a:r>
              <a:rPr lang="en-US" sz="1200" dirty="0" smtClean="0">
                <a:solidFill>
                  <a:schemeClr val="accent6"/>
                </a:solidFill>
              </a:rPr>
              <a:t>- </a:t>
            </a:r>
            <a:r>
              <a:rPr lang="en-US" sz="1200" dirty="0" err="1" smtClean="0">
                <a:solidFill>
                  <a:schemeClr val="accent6"/>
                </a:solidFill>
              </a:rPr>
              <a:t>Cadrin</a:t>
            </a:r>
            <a:r>
              <a:rPr lang="en-US" sz="1200" dirty="0" smtClean="0">
                <a:solidFill>
                  <a:schemeClr val="accent6"/>
                </a:solidFill>
              </a:rPr>
              <a:t> S.X</a:t>
            </a:r>
            <a:r>
              <a:rPr lang="en-US" sz="1200" dirty="0">
                <a:solidFill>
                  <a:schemeClr val="accent6"/>
                </a:solidFill>
              </a:rPr>
              <a:t>., </a:t>
            </a:r>
            <a:r>
              <a:rPr lang="en-US" sz="1200" dirty="0" smtClean="0">
                <a:solidFill>
                  <a:schemeClr val="accent6"/>
                </a:solidFill>
              </a:rPr>
              <a:t>Dickey-</a:t>
            </a:r>
            <a:r>
              <a:rPr lang="en-US" sz="1200" dirty="0" err="1" smtClean="0">
                <a:solidFill>
                  <a:schemeClr val="accent6"/>
                </a:solidFill>
              </a:rPr>
              <a:t>Collas</a:t>
            </a:r>
            <a:r>
              <a:rPr lang="en-US" sz="1200" dirty="0" smtClean="0">
                <a:solidFill>
                  <a:schemeClr val="accent6"/>
                </a:solidFill>
              </a:rPr>
              <a:t> </a:t>
            </a:r>
            <a:r>
              <a:rPr lang="en-US" sz="1200" dirty="0">
                <a:solidFill>
                  <a:schemeClr val="accent6"/>
                </a:solidFill>
              </a:rPr>
              <a:t>M</a:t>
            </a:r>
            <a:r>
              <a:rPr lang="en-US" sz="1200" dirty="0" smtClean="0">
                <a:solidFill>
                  <a:schemeClr val="accent6"/>
                </a:solidFill>
              </a:rPr>
              <a:t>. 2015. </a:t>
            </a:r>
            <a:r>
              <a:rPr lang="en-US" sz="1200" dirty="0">
                <a:solidFill>
                  <a:schemeClr val="accent6"/>
                </a:solidFill>
              </a:rPr>
              <a:t>Stock assessment methods for sustainable </a:t>
            </a:r>
            <a:r>
              <a:rPr lang="en-US" sz="1200" dirty="0" smtClean="0">
                <a:solidFill>
                  <a:schemeClr val="accent6"/>
                </a:solidFill>
              </a:rPr>
              <a:t>fisheries. ICES </a:t>
            </a:r>
            <a:r>
              <a:rPr lang="en-US" sz="1200" dirty="0">
                <a:solidFill>
                  <a:schemeClr val="accent6"/>
                </a:solidFill>
              </a:rPr>
              <a:t>Journal of Marine Science, 72: 1–6</a:t>
            </a:r>
            <a:r>
              <a:rPr lang="en-US" sz="1200" dirty="0" smtClean="0">
                <a:solidFill>
                  <a:schemeClr val="accent6"/>
                </a:solidFill>
              </a:rPr>
              <a:t>.</a:t>
            </a:r>
          </a:p>
          <a:p>
            <a:pPr algn="just" eaLnBrk="1" hangingPunct="1">
              <a:lnSpc>
                <a:spcPct val="120000"/>
              </a:lnSpc>
            </a:pPr>
            <a:r>
              <a:rPr lang="en-US" sz="1200" dirty="0" smtClean="0">
                <a:solidFill>
                  <a:schemeClr val="accent6"/>
                </a:solidFill>
              </a:rPr>
              <a:t>- Chen </a:t>
            </a:r>
            <a:r>
              <a:rPr lang="en-US" sz="1200" dirty="0">
                <a:solidFill>
                  <a:schemeClr val="accent6"/>
                </a:solidFill>
              </a:rPr>
              <a:t>Y., </a:t>
            </a:r>
            <a:r>
              <a:rPr lang="en-US" sz="1200" dirty="0" err="1" smtClean="0">
                <a:solidFill>
                  <a:schemeClr val="accent6"/>
                </a:solidFill>
              </a:rPr>
              <a:t>Kanaiwa</a:t>
            </a:r>
            <a:r>
              <a:rPr lang="en-US" sz="1200" dirty="0" smtClean="0">
                <a:solidFill>
                  <a:schemeClr val="accent6"/>
                </a:solidFill>
              </a:rPr>
              <a:t> </a:t>
            </a:r>
            <a:r>
              <a:rPr lang="en-US" sz="1200" dirty="0">
                <a:solidFill>
                  <a:schemeClr val="accent6"/>
                </a:solidFill>
              </a:rPr>
              <a:t>M., </a:t>
            </a:r>
            <a:r>
              <a:rPr lang="en-US" sz="1200" dirty="0" smtClean="0">
                <a:solidFill>
                  <a:schemeClr val="accent6"/>
                </a:solidFill>
              </a:rPr>
              <a:t>Wilson </a:t>
            </a:r>
            <a:r>
              <a:rPr lang="en-US" sz="1200" dirty="0">
                <a:solidFill>
                  <a:schemeClr val="accent6"/>
                </a:solidFill>
              </a:rPr>
              <a:t>C. 2005. Developing and evaluating a size‐structured stock assessment model for the American lobster, </a:t>
            </a:r>
            <a:r>
              <a:rPr lang="en-US" sz="1200" i="1" dirty="0" err="1">
                <a:solidFill>
                  <a:schemeClr val="accent6"/>
                </a:solidFill>
              </a:rPr>
              <a:t>Homarus</a:t>
            </a:r>
            <a:r>
              <a:rPr lang="en-US" sz="1200" i="1" dirty="0">
                <a:solidFill>
                  <a:schemeClr val="accent6"/>
                </a:solidFill>
              </a:rPr>
              <a:t> </a:t>
            </a:r>
            <a:r>
              <a:rPr lang="en-US" sz="1200" i="1" dirty="0" err="1">
                <a:solidFill>
                  <a:schemeClr val="accent6"/>
                </a:solidFill>
              </a:rPr>
              <a:t>americanus</a:t>
            </a:r>
            <a:r>
              <a:rPr lang="en-US" sz="1200" dirty="0">
                <a:solidFill>
                  <a:schemeClr val="accent6"/>
                </a:solidFill>
              </a:rPr>
              <a:t>, fishery. New Zealand Journal of Marine and Freshwater Research, 39(3):xx</a:t>
            </a:r>
          </a:p>
          <a:p>
            <a:pPr algn="just" eaLnBrk="1" hangingPunct="1">
              <a:lnSpc>
                <a:spcPct val="120000"/>
              </a:lnSpc>
            </a:pPr>
            <a:r>
              <a:rPr lang="en-US" sz="1200" dirty="0" smtClean="0">
                <a:solidFill>
                  <a:schemeClr val="accent6"/>
                </a:solidFill>
              </a:rPr>
              <a:t>- Collie </a:t>
            </a:r>
            <a:r>
              <a:rPr lang="en-US" sz="1200" dirty="0">
                <a:solidFill>
                  <a:schemeClr val="accent6"/>
                </a:solidFill>
              </a:rPr>
              <a:t>J. S., </a:t>
            </a:r>
            <a:r>
              <a:rPr lang="en-US" sz="1200" dirty="0" err="1" smtClean="0">
                <a:solidFill>
                  <a:schemeClr val="accent6"/>
                </a:solidFill>
              </a:rPr>
              <a:t>Sissenwine</a:t>
            </a:r>
            <a:r>
              <a:rPr lang="en-US" sz="1200" dirty="0" smtClean="0">
                <a:solidFill>
                  <a:schemeClr val="accent6"/>
                </a:solidFill>
              </a:rPr>
              <a:t> </a:t>
            </a:r>
            <a:r>
              <a:rPr lang="en-US" sz="1200" dirty="0">
                <a:solidFill>
                  <a:schemeClr val="accent6"/>
                </a:solidFill>
              </a:rPr>
              <a:t>M.P. 1983. Estimating population size from relative abundance data measured with error. Canadian Journal of Fisheries and Aquatic Sciences, 40: 1871–1879</a:t>
            </a:r>
            <a:r>
              <a:rPr lang="en-US" sz="1200" dirty="0" smtClean="0">
                <a:solidFill>
                  <a:schemeClr val="accent6"/>
                </a:solidFill>
              </a:rPr>
              <a:t>.</a:t>
            </a:r>
          </a:p>
          <a:p>
            <a:pPr algn="just" eaLnBrk="1" hangingPunct="1">
              <a:lnSpc>
                <a:spcPct val="120000"/>
              </a:lnSpc>
            </a:pPr>
            <a:r>
              <a:rPr lang="en-US" sz="1200" dirty="0" smtClean="0">
                <a:solidFill>
                  <a:schemeClr val="accent6"/>
                </a:solidFill>
              </a:rPr>
              <a:t>- Darby </a:t>
            </a:r>
            <a:r>
              <a:rPr lang="en-US" sz="1200" dirty="0">
                <a:solidFill>
                  <a:schemeClr val="accent6"/>
                </a:solidFill>
              </a:rPr>
              <a:t>C.D ., </a:t>
            </a:r>
            <a:r>
              <a:rPr lang="en-US" sz="1200" dirty="0" err="1" smtClean="0">
                <a:solidFill>
                  <a:schemeClr val="accent6"/>
                </a:solidFill>
              </a:rPr>
              <a:t>Flatman</a:t>
            </a:r>
            <a:r>
              <a:rPr lang="en-US" sz="1200" dirty="0" smtClean="0">
                <a:solidFill>
                  <a:schemeClr val="accent6"/>
                </a:solidFill>
              </a:rPr>
              <a:t> S. </a:t>
            </a:r>
            <a:r>
              <a:rPr lang="en-US" sz="1200" dirty="0">
                <a:solidFill>
                  <a:schemeClr val="accent6"/>
                </a:solidFill>
              </a:rPr>
              <a:t>1994. Virtual Population Analysis: Version 3.1 (Windows/Dos) user guide. Info. Tech. Ser., MAFF Direct. Fish. Res., </a:t>
            </a:r>
            <a:r>
              <a:rPr lang="en-US" sz="1200" dirty="0" err="1">
                <a:solidFill>
                  <a:schemeClr val="accent6"/>
                </a:solidFill>
              </a:rPr>
              <a:t>Lowestoft</a:t>
            </a:r>
            <a:r>
              <a:rPr lang="en-US" sz="1200" dirty="0">
                <a:solidFill>
                  <a:schemeClr val="accent6"/>
                </a:solidFill>
              </a:rPr>
              <a:t>, (1): 85 </a:t>
            </a:r>
            <a:r>
              <a:rPr lang="en-US" sz="1200" dirty="0" smtClean="0">
                <a:solidFill>
                  <a:schemeClr val="accent6"/>
                </a:solidFill>
              </a:rPr>
              <a:t>pp.</a:t>
            </a:r>
            <a:endParaRPr lang="en-US" sz="1200" dirty="0">
              <a:solidFill>
                <a:schemeClr val="accent6"/>
              </a:solidFill>
            </a:endParaRPr>
          </a:p>
          <a:p>
            <a:pPr algn="just" eaLnBrk="1" hangingPunct="1">
              <a:lnSpc>
                <a:spcPct val="120000"/>
              </a:lnSpc>
            </a:pPr>
            <a:r>
              <a:rPr lang="en-US" sz="1200" dirty="0" smtClean="0">
                <a:solidFill>
                  <a:schemeClr val="accent6"/>
                </a:solidFill>
              </a:rPr>
              <a:t>- </a:t>
            </a:r>
            <a:r>
              <a:rPr lang="en-US" sz="1200" dirty="0" err="1" smtClean="0">
                <a:solidFill>
                  <a:schemeClr val="accent6"/>
                </a:solidFill>
              </a:rPr>
              <a:t>Deriso</a:t>
            </a:r>
            <a:r>
              <a:rPr lang="en-US" sz="1200" dirty="0" smtClean="0">
                <a:solidFill>
                  <a:schemeClr val="accent6"/>
                </a:solidFill>
              </a:rPr>
              <a:t> </a:t>
            </a:r>
            <a:r>
              <a:rPr lang="en-US" sz="1200" dirty="0">
                <a:solidFill>
                  <a:schemeClr val="accent6"/>
                </a:solidFill>
              </a:rPr>
              <a:t>R. B. 1980. Harvesting strategies and parameter estimation for an age-structured model. </a:t>
            </a:r>
            <a:r>
              <a:rPr lang="en-US" sz="1200" dirty="0" smtClean="0">
                <a:solidFill>
                  <a:schemeClr val="accent6"/>
                </a:solidFill>
              </a:rPr>
              <a:t>Canadian </a:t>
            </a:r>
            <a:r>
              <a:rPr lang="en-US" sz="1200" dirty="0">
                <a:solidFill>
                  <a:schemeClr val="accent6"/>
                </a:solidFill>
              </a:rPr>
              <a:t>Journal of Fisheries and Aquatic Sciences, 37: 268–282.</a:t>
            </a:r>
          </a:p>
          <a:p>
            <a:pPr algn="just" eaLnBrk="1" hangingPunct="1">
              <a:lnSpc>
                <a:spcPct val="120000"/>
              </a:lnSpc>
            </a:pPr>
            <a:r>
              <a:rPr lang="en-US" sz="1200" dirty="0" smtClean="0">
                <a:solidFill>
                  <a:schemeClr val="accent6"/>
                </a:solidFill>
              </a:rPr>
              <a:t>- Dick </a:t>
            </a:r>
            <a:r>
              <a:rPr lang="en-US" sz="1200" dirty="0">
                <a:solidFill>
                  <a:schemeClr val="accent6"/>
                </a:solidFill>
              </a:rPr>
              <a:t>E.J., </a:t>
            </a:r>
            <a:r>
              <a:rPr lang="en-US" sz="1200" dirty="0" err="1" smtClean="0">
                <a:solidFill>
                  <a:schemeClr val="accent6"/>
                </a:solidFill>
              </a:rPr>
              <a:t>MacCall</a:t>
            </a:r>
            <a:r>
              <a:rPr lang="en-US" sz="1200" dirty="0" smtClean="0">
                <a:solidFill>
                  <a:schemeClr val="accent6"/>
                </a:solidFill>
              </a:rPr>
              <a:t> </a:t>
            </a:r>
            <a:r>
              <a:rPr lang="en-US" sz="1200" dirty="0">
                <a:solidFill>
                  <a:schemeClr val="accent6"/>
                </a:solidFill>
              </a:rPr>
              <a:t>A.D. 2011. Depletion-Based Stock Reduction Analysis: A catch-based method for determining sustainable yields for data-poor fish stocks. Fisheries Research, 110: </a:t>
            </a:r>
            <a:r>
              <a:rPr lang="en-US" sz="1200" dirty="0" smtClean="0">
                <a:solidFill>
                  <a:schemeClr val="accent6"/>
                </a:solidFill>
              </a:rPr>
              <a:t>331–341.</a:t>
            </a:r>
          </a:p>
          <a:p>
            <a:pPr algn="just" eaLnBrk="1" hangingPunct="1">
              <a:lnSpc>
                <a:spcPct val="120000"/>
              </a:lnSpc>
            </a:pPr>
            <a:r>
              <a:rPr lang="en-US" sz="1200" dirty="0" smtClean="0">
                <a:solidFill>
                  <a:schemeClr val="accent6"/>
                </a:solidFill>
              </a:rPr>
              <a:t>- FAO </a:t>
            </a:r>
            <a:r>
              <a:rPr lang="en-US" sz="1200" dirty="0">
                <a:solidFill>
                  <a:schemeClr val="accent6"/>
                </a:solidFill>
              </a:rPr>
              <a:t>2016. The State of Mediterranean and Black Sea Fisheries. General Fisheries Commission for the Mediterranean. Rome, Italy. 151 pp</a:t>
            </a:r>
            <a:r>
              <a:rPr lang="en-US" sz="1200" dirty="0" smtClean="0">
                <a:solidFill>
                  <a:schemeClr val="accent6"/>
                </a:solidFill>
              </a:rPr>
              <a:t>.</a:t>
            </a:r>
          </a:p>
          <a:p>
            <a:pPr algn="just" eaLnBrk="1" hangingPunct="1">
              <a:lnSpc>
                <a:spcPct val="120000"/>
              </a:lnSpc>
            </a:pPr>
            <a:r>
              <a:rPr lang="en-US" sz="1200" dirty="0" smtClean="0">
                <a:solidFill>
                  <a:schemeClr val="accent6"/>
                </a:solidFill>
              </a:rPr>
              <a:t>- GFCM</a:t>
            </a:r>
            <a:r>
              <a:rPr lang="en-US" sz="1200" dirty="0">
                <a:solidFill>
                  <a:schemeClr val="accent6"/>
                </a:solidFill>
              </a:rPr>
              <a:t>, 2016b. Resolution GFCM/40/2016/2 for a mid-term strategy (2017–2020) towards the sustainability of Mediterranean and Black Sea fisheries. FAO-GFCM, Rome. 17 pp.</a:t>
            </a:r>
          </a:p>
          <a:p>
            <a:pPr indent="-396000" algn="just" eaLnBrk="1" hangingPunct="1">
              <a:lnSpc>
                <a:spcPct val="120000"/>
              </a:lnSpc>
            </a:pPr>
            <a:r>
              <a:rPr lang="en-US" sz="1200" dirty="0" smtClean="0">
                <a:solidFill>
                  <a:schemeClr val="accent6"/>
                </a:solidFill>
              </a:rPr>
              <a:t>- Hilborn R. 2003</a:t>
            </a:r>
            <a:r>
              <a:rPr lang="en-US" sz="1200" dirty="0">
                <a:solidFill>
                  <a:schemeClr val="accent6"/>
                </a:solidFill>
              </a:rPr>
              <a:t>. </a:t>
            </a:r>
            <a:r>
              <a:rPr lang="en-US" sz="1200" dirty="0" smtClean="0">
                <a:solidFill>
                  <a:schemeClr val="accent6"/>
                </a:solidFill>
              </a:rPr>
              <a:t>The </a:t>
            </a:r>
            <a:r>
              <a:rPr lang="en-US" sz="1200" dirty="0">
                <a:solidFill>
                  <a:schemeClr val="accent6"/>
                </a:solidFill>
              </a:rPr>
              <a:t>state of the art in stock assessment: where we are and where we </a:t>
            </a:r>
            <a:r>
              <a:rPr lang="en-US" sz="1200" dirty="0" smtClean="0">
                <a:solidFill>
                  <a:schemeClr val="accent6"/>
                </a:solidFill>
              </a:rPr>
              <a:t>are going</a:t>
            </a:r>
            <a:r>
              <a:rPr lang="en-US" sz="1200" dirty="0">
                <a:solidFill>
                  <a:schemeClr val="accent6"/>
                </a:solidFill>
              </a:rPr>
              <a:t>. Scientia Marina, 67(Suppl. 1): 15-20.</a:t>
            </a:r>
          </a:p>
          <a:p>
            <a:pPr algn="just" eaLnBrk="1" hangingPunct="1">
              <a:lnSpc>
                <a:spcPct val="120000"/>
              </a:lnSpc>
            </a:pPr>
            <a:r>
              <a:rPr lang="en-US" sz="1200" dirty="0" smtClean="0">
                <a:solidFill>
                  <a:schemeClr val="accent6"/>
                </a:solidFill>
              </a:rPr>
              <a:t>- Hilborn </a:t>
            </a:r>
            <a:r>
              <a:rPr lang="en-US" sz="1200" dirty="0">
                <a:solidFill>
                  <a:schemeClr val="accent6"/>
                </a:solidFill>
              </a:rPr>
              <a:t>R., </a:t>
            </a:r>
            <a:r>
              <a:rPr lang="en-US" sz="1200" dirty="0" smtClean="0">
                <a:solidFill>
                  <a:schemeClr val="accent6"/>
                </a:solidFill>
              </a:rPr>
              <a:t>Walters </a:t>
            </a:r>
            <a:r>
              <a:rPr lang="en-US" sz="1200" dirty="0">
                <a:solidFill>
                  <a:schemeClr val="accent6"/>
                </a:solidFill>
              </a:rPr>
              <a:t>C.J</a:t>
            </a:r>
            <a:r>
              <a:rPr lang="en-US" sz="1200" dirty="0" smtClean="0">
                <a:solidFill>
                  <a:schemeClr val="accent6"/>
                </a:solidFill>
              </a:rPr>
              <a:t>. 1992. </a:t>
            </a:r>
            <a:r>
              <a:rPr lang="it-IT" sz="1200" kern="1800" dirty="0" smtClean="0">
                <a:solidFill>
                  <a:schemeClr val="accent6"/>
                </a:solidFill>
              </a:rPr>
              <a:t>Quantitative </a:t>
            </a:r>
            <a:r>
              <a:rPr lang="it-IT" sz="1200" kern="1800" dirty="0">
                <a:solidFill>
                  <a:schemeClr val="accent6"/>
                </a:solidFill>
              </a:rPr>
              <a:t>Fisheries Stock </a:t>
            </a:r>
            <a:r>
              <a:rPr lang="it-IT" sz="1200" kern="1800" dirty="0" err="1" smtClean="0">
                <a:solidFill>
                  <a:schemeClr val="accent6"/>
                </a:solidFill>
              </a:rPr>
              <a:t>Assessment</a:t>
            </a:r>
            <a:r>
              <a:rPr lang="it-IT" sz="1200" kern="1800" dirty="0" smtClean="0">
                <a:solidFill>
                  <a:schemeClr val="accent6"/>
                </a:solidFill>
              </a:rPr>
              <a:t>: </a:t>
            </a:r>
            <a:r>
              <a:rPr lang="it-IT" sz="1200" dirty="0" err="1" smtClean="0">
                <a:solidFill>
                  <a:schemeClr val="accent6"/>
                </a:solidFill>
              </a:rPr>
              <a:t>Choice</a:t>
            </a:r>
            <a:r>
              <a:rPr lang="it-IT" sz="1200" dirty="0">
                <a:solidFill>
                  <a:schemeClr val="accent6"/>
                </a:solidFill>
              </a:rPr>
              <a:t>, Dynamics and </a:t>
            </a:r>
            <a:r>
              <a:rPr lang="it-IT" sz="1200" dirty="0" err="1" smtClean="0">
                <a:solidFill>
                  <a:schemeClr val="accent6"/>
                </a:solidFill>
              </a:rPr>
              <a:t>Uncertainty</a:t>
            </a:r>
            <a:r>
              <a:rPr lang="it-IT" sz="1200" dirty="0" smtClean="0">
                <a:solidFill>
                  <a:schemeClr val="accent6"/>
                </a:solidFill>
              </a:rPr>
              <a:t>. </a:t>
            </a:r>
            <a:r>
              <a:rPr lang="it-IT" sz="1200" dirty="0" err="1" smtClean="0">
                <a:solidFill>
                  <a:schemeClr val="accent6"/>
                </a:solidFill>
              </a:rPr>
              <a:t>Chapman</a:t>
            </a:r>
            <a:r>
              <a:rPr lang="it-IT" sz="1200" dirty="0" smtClean="0">
                <a:solidFill>
                  <a:schemeClr val="accent6"/>
                </a:solidFill>
              </a:rPr>
              <a:t> Hall, New York.</a:t>
            </a:r>
          </a:p>
          <a:p>
            <a:pPr algn="just" eaLnBrk="1" hangingPunct="1">
              <a:lnSpc>
                <a:spcPct val="120000"/>
              </a:lnSpc>
            </a:pPr>
            <a:r>
              <a:rPr lang="en-US" sz="1200" dirty="0" err="1">
                <a:solidFill>
                  <a:schemeClr val="accent6"/>
                </a:solidFill>
              </a:rPr>
              <a:t>Köster</a:t>
            </a:r>
            <a:r>
              <a:rPr lang="en-US" sz="1200" dirty="0">
                <a:solidFill>
                  <a:schemeClr val="accent6"/>
                </a:solidFill>
              </a:rPr>
              <a:t> F., </a:t>
            </a:r>
            <a:r>
              <a:rPr lang="en-US" sz="1200" dirty="0" err="1">
                <a:solidFill>
                  <a:schemeClr val="accent6"/>
                </a:solidFill>
              </a:rPr>
              <a:t>Kainge</a:t>
            </a:r>
            <a:r>
              <a:rPr lang="en-US" sz="1200" dirty="0">
                <a:solidFill>
                  <a:schemeClr val="accent6"/>
                </a:solidFill>
              </a:rPr>
              <a:t> P.I., Beyer J. 2011. Introducing state-space stock assessment (SAM), split species issues and spatial modelling. Paper presented at 3</a:t>
            </a:r>
            <a:r>
              <a:rPr lang="en-US" sz="1200" baseline="30000" dirty="0">
                <a:solidFill>
                  <a:schemeClr val="accent6"/>
                </a:solidFill>
              </a:rPr>
              <a:t>rd</a:t>
            </a:r>
            <a:r>
              <a:rPr lang="en-US" sz="1200" dirty="0">
                <a:solidFill>
                  <a:schemeClr val="accent6"/>
                </a:solidFill>
              </a:rPr>
              <a:t> </a:t>
            </a:r>
            <a:r>
              <a:rPr lang="en-US" sz="1200" dirty="0" err="1">
                <a:solidFill>
                  <a:schemeClr val="accent6"/>
                </a:solidFill>
              </a:rPr>
              <a:t>Benguela</a:t>
            </a:r>
            <a:r>
              <a:rPr lang="en-US" sz="1200" dirty="0">
                <a:solidFill>
                  <a:schemeClr val="accent6"/>
                </a:solidFill>
              </a:rPr>
              <a:t> Current Commission Annual Science Forum, </a:t>
            </a:r>
            <a:r>
              <a:rPr lang="en-US" sz="1200" dirty="0" err="1">
                <a:solidFill>
                  <a:schemeClr val="accent6"/>
                </a:solidFill>
              </a:rPr>
              <a:t>Swakopmund</a:t>
            </a:r>
            <a:r>
              <a:rPr lang="en-US" sz="1200" dirty="0">
                <a:solidFill>
                  <a:schemeClr val="accent6"/>
                </a:solidFill>
              </a:rPr>
              <a:t>, South Africa.</a:t>
            </a:r>
          </a:p>
          <a:p>
            <a:pPr algn="just" eaLnBrk="1" hangingPunct="1">
              <a:lnSpc>
                <a:spcPct val="120000"/>
              </a:lnSpc>
            </a:pPr>
            <a:r>
              <a:rPr lang="en-US" sz="1200" dirty="0" smtClean="0">
                <a:solidFill>
                  <a:schemeClr val="accent6"/>
                </a:solidFill>
              </a:rPr>
              <a:t>- ICES </a:t>
            </a:r>
            <a:r>
              <a:rPr lang="en-US" sz="1200" dirty="0">
                <a:solidFill>
                  <a:schemeClr val="accent6"/>
                </a:solidFill>
              </a:rPr>
              <a:t>2012. Report on the Classification of Stock Assessment Methods developed by SISAM. ICES CM2012/ACOM/SCICOM: 01. 15 pp.</a:t>
            </a:r>
            <a:endParaRPr lang="it-IT" sz="1200" dirty="0">
              <a:solidFill>
                <a:schemeClr val="accent6"/>
              </a:solidFill>
            </a:endParaRPr>
          </a:p>
          <a:p>
            <a:pPr algn="just" eaLnBrk="1" hangingPunct="1">
              <a:lnSpc>
                <a:spcPct val="120000"/>
              </a:lnSpc>
            </a:pPr>
            <a:r>
              <a:rPr lang="en-US" sz="1200" dirty="0">
                <a:solidFill>
                  <a:schemeClr val="accent6"/>
                </a:solidFill>
              </a:rPr>
              <a:t>- ICES 2015. Report of the Fifth Workshop on the Development of Quantitative Assessment Methodologies based on Life-history Traits, Exploitation Characteristics and other Relevant Parameters for Data-limited Stocks (WKLIFE V), 5–9 October 2015, Lisbon, Portugal. ICES CM 2015/ACOM:56. 157 pp</a:t>
            </a:r>
            <a:r>
              <a:rPr lang="en-US" sz="1200" dirty="0" smtClean="0">
                <a:solidFill>
                  <a:schemeClr val="accent6"/>
                </a:solidFill>
              </a:rPr>
              <a:t>.</a:t>
            </a:r>
            <a:endParaRPr lang="en-US" sz="1200" dirty="0">
              <a:solidFill>
                <a:schemeClr val="accent6"/>
              </a:solidFill>
            </a:endParaRPr>
          </a:p>
        </p:txBody>
      </p:sp>
    </p:spTree>
    <p:extLst>
      <p:ext uri="{BB962C8B-B14F-4D97-AF65-F5344CB8AC3E}">
        <p14:creationId xmlns:p14="http://schemas.microsoft.com/office/powerpoint/2010/main" val="2852942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260648"/>
            <a:ext cx="8784976" cy="5022914"/>
          </a:xfrm>
          <a:prstGeom prst="rect">
            <a:avLst/>
          </a:prstGeom>
          <a:noFill/>
          <a:ln w="9525">
            <a:noFill/>
            <a:miter lim="800000"/>
            <a:headEnd/>
            <a:tailEnd/>
          </a:ln>
        </p:spPr>
        <p:txBody>
          <a:bodyPr wrap="square">
            <a:spAutoFit/>
          </a:bodyPr>
          <a:lstStyle/>
          <a:p>
            <a:pPr indent="-396000" algn="just" eaLnBrk="1" hangingPunct="1">
              <a:lnSpc>
                <a:spcPct val="150000"/>
              </a:lnSpc>
            </a:pPr>
            <a:r>
              <a:rPr lang="en-US" sz="1200" b="1" dirty="0" smtClean="0">
                <a:solidFill>
                  <a:srgbClr val="FF0000"/>
                </a:solidFill>
                <a:cs typeface="Arial" charset="0"/>
              </a:rPr>
              <a:t>References</a:t>
            </a:r>
            <a:endParaRPr lang="en-US" sz="1200" b="1" dirty="0">
              <a:solidFill>
                <a:srgbClr val="FF0000"/>
              </a:solidFill>
              <a:cs typeface="Arial" charset="0"/>
            </a:endParaRPr>
          </a:p>
          <a:p>
            <a:pPr algn="just" eaLnBrk="1" hangingPunct="1">
              <a:lnSpc>
                <a:spcPct val="120000"/>
              </a:lnSpc>
            </a:pPr>
            <a:r>
              <a:rPr lang="en-US" sz="1200" dirty="0" smtClean="0">
                <a:solidFill>
                  <a:schemeClr val="accent6"/>
                </a:solidFill>
              </a:rPr>
              <a:t>- </a:t>
            </a:r>
            <a:r>
              <a:rPr lang="en-US" sz="1200" dirty="0" err="1" smtClean="0">
                <a:solidFill>
                  <a:schemeClr val="accent6"/>
                </a:solidFill>
              </a:rPr>
              <a:t>Jardim</a:t>
            </a:r>
            <a:r>
              <a:rPr lang="en-US" sz="1200" dirty="0" smtClean="0">
                <a:solidFill>
                  <a:schemeClr val="accent6"/>
                </a:solidFill>
              </a:rPr>
              <a:t> </a:t>
            </a:r>
            <a:r>
              <a:rPr lang="en-US" sz="1200" dirty="0">
                <a:solidFill>
                  <a:schemeClr val="accent6"/>
                </a:solidFill>
              </a:rPr>
              <a:t>E., Millar C.P., </a:t>
            </a:r>
            <a:r>
              <a:rPr lang="en-US" sz="1200" dirty="0" err="1">
                <a:solidFill>
                  <a:schemeClr val="accent6"/>
                </a:solidFill>
              </a:rPr>
              <a:t>Mosqueira</a:t>
            </a:r>
            <a:r>
              <a:rPr lang="en-US" sz="1200" dirty="0">
                <a:solidFill>
                  <a:schemeClr val="accent6"/>
                </a:solidFill>
              </a:rPr>
              <a:t> I., Scott F., Osio G.C., Ferretti M., </a:t>
            </a:r>
            <a:r>
              <a:rPr lang="en-US" sz="1200" dirty="0" err="1">
                <a:solidFill>
                  <a:schemeClr val="accent6"/>
                </a:solidFill>
              </a:rPr>
              <a:t>Alzorriz</a:t>
            </a:r>
            <a:r>
              <a:rPr lang="en-US" sz="1200" dirty="0">
                <a:solidFill>
                  <a:schemeClr val="accent6"/>
                </a:solidFill>
              </a:rPr>
              <a:t> N., Orio A. 2014. What if stock assessment is as simple as a linear model? The a4a initiative. ICES Journal of Marine Science, </a:t>
            </a:r>
            <a:r>
              <a:rPr lang="en-US" sz="1200" dirty="0" err="1">
                <a:solidFill>
                  <a:schemeClr val="accent6"/>
                </a:solidFill>
              </a:rPr>
              <a:t>doi</a:t>
            </a:r>
            <a:r>
              <a:rPr lang="en-US" sz="1200" dirty="0">
                <a:solidFill>
                  <a:schemeClr val="accent6"/>
                </a:solidFill>
              </a:rPr>
              <a:t>: 10.1093/</a:t>
            </a:r>
            <a:r>
              <a:rPr lang="en-US" sz="1200" dirty="0" err="1">
                <a:solidFill>
                  <a:schemeClr val="accent6"/>
                </a:solidFill>
              </a:rPr>
              <a:t>icesjms</a:t>
            </a:r>
            <a:r>
              <a:rPr lang="en-US" sz="1200" dirty="0">
                <a:solidFill>
                  <a:schemeClr val="accent6"/>
                </a:solidFill>
              </a:rPr>
              <a:t>/fsu050.</a:t>
            </a:r>
          </a:p>
          <a:p>
            <a:pPr algn="just" eaLnBrk="1" hangingPunct="1">
              <a:lnSpc>
                <a:spcPct val="120000"/>
              </a:lnSpc>
            </a:pPr>
            <a:r>
              <a:rPr lang="en-US" sz="1200" dirty="0" smtClean="0">
                <a:solidFill>
                  <a:schemeClr val="accent6"/>
                </a:solidFill>
              </a:rPr>
              <a:t>- Maunder </a:t>
            </a:r>
            <a:r>
              <a:rPr lang="en-US" sz="1200" dirty="0">
                <a:solidFill>
                  <a:schemeClr val="accent6"/>
                </a:solidFill>
              </a:rPr>
              <a:t>M.N., </a:t>
            </a:r>
            <a:r>
              <a:rPr lang="en-US" sz="1200" dirty="0" err="1">
                <a:solidFill>
                  <a:schemeClr val="accent6"/>
                </a:solidFill>
              </a:rPr>
              <a:t>Piner</a:t>
            </a:r>
            <a:r>
              <a:rPr lang="en-US" sz="1200" dirty="0">
                <a:solidFill>
                  <a:schemeClr val="accent6"/>
                </a:solidFill>
              </a:rPr>
              <a:t> K.R. 2015. Contemporary fisheries stock assessment: many issues still remain. ICES Journal of Marine Science, 72: 7–18</a:t>
            </a:r>
            <a:r>
              <a:rPr lang="en-US" sz="1200" dirty="0" smtClean="0">
                <a:solidFill>
                  <a:schemeClr val="accent6"/>
                </a:solidFill>
              </a:rPr>
              <a:t>.</a:t>
            </a:r>
          </a:p>
          <a:p>
            <a:pPr algn="just" eaLnBrk="1" hangingPunct="1">
              <a:lnSpc>
                <a:spcPct val="120000"/>
              </a:lnSpc>
            </a:pPr>
            <a:r>
              <a:rPr lang="en-US" sz="1200" dirty="0" smtClean="0">
                <a:solidFill>
                  <a:schemeClr val="accent6"/>
                </a:solidFill>
              </a:rPr>
              <a:t>- </a:t>
            </a:r>
            <a:r>
              <a:rPr lang="en-US" sz="1200" dirty="0" err="1" smtClean="0">
                <a:solidFill>
                  <a:schemeClr val="accent6"/>
                </a:solidFill>
              </a:rPr>
              <a:t>MacCall</a:t>
            </a:r>
            <a:r>
              <a:rPr lang="en-US" sz="1200" dirty="0" smtClean="0">
                <a:solidFill>
                  <a:schemeClr val="accent6"/>
                </a:solidFill>
              </a:rPr>
              <a:t> </a:t>
            </a:r>
            <a:r>
              <a:rPr lang="en-US" sz="1200" dirty="0">
                <a:solidFill>
                  <a:schemeClr val="accent6"/>
                </a:solidFill>
              </a:rPr>
              <a:t>A. D. 2009. Depletion-corrected average catch: a simple formula for estimating </a:t>
            </a:r>
            <a:r>
              <a:rPr lang="en-US" sz="1200" dirty="0" smtClean="0">
                <a:solidFill>
                  <a:schemeClr val="accent6"/>
                </a:solidFill>
              </a:rPr>
              <a:t>sustainable </a:t>
            </a:r>
            <a:r>
              <a:rPr lang="en-US" sz="1200" dirty="0">
                <a:solidFill>
                  <a:schemeClr val="accent6"/>
                </a:solidFill>
              </a:rPr>
              <a:t>yields in data-poor situations. ICES Journal of Marine Science, 66: </a:t>
            </a:r>
            <a:r>
              <a:rPr lang="en-US" sz="1200" dirty="0" smtClean="0">
                <a:solidFill>
                  <a:schemeClr val="accent6"/>
                </a:solidFill>
              </a:rPr>
              <a:t>2267–2271.</a:t>
            </a:r>
          </a:p>
          <a:p>
            <a:pPr algn="just" eaLnBrk="1" hangingPunct="1">
              <a:lnSpc>
                <a:spcPct val="120000"/>
              </a:lnSpc>
            </a:pPr>
            <a:r>
              <a:rPr lang="en-US" sz="1200" dirty="0" smtClean="0">
                <a:solidFill>
                  <a:schemeClr val="accent6"/>
                </a:solidFill>
              </a:rPr>
              <a:t>- </a:t>
            </a:r>
            <a:r>
              <a:rPr lang="en-US" sz="1200" dirty="0" err="1" smtClean="0">
                <a:solidFill>
                  <a:schemeClr val="accent6"/>
                </a:solidFill>
              </a:rPr>
              <a:t>Methot</a:t>
            </a:r>
            <a:r>
              <a:rPr lang="en-US" sz="1200" dirty="0" smtClean="0">
                <a:solidFill>
                  <a:schemeClr val="accent6"/>
                </a:solidFill>
              </a:rPr>
              <a:t> </a:t>
            </a:r>
            <a:r>
              <a:rPr lang="en-US" sz="1200" dirty="0">
                <a:solidFill>
                  <a:schemeClr val="accent6"/>
                </a:solidFill>
              </a:rPr>
              <a:t>Jr. R.D., Wetzel C.R. 2013. Stock synthesis: A biological and statistical framework for fish stock assessment and fishery management. Fisheries Research, 142: 86-99.</a:t>
            </a:r>
          </a:p>
          <a:p>
            <a:pPr algn="just" eaLnBrk="1" hangingPunct="1">
              <a:lnSpc>
                <a:spcPct val="120000"/>
              </a:lnSpc>
            </a:pPr>
            <a:r>
              <a:rPr lang="en-US" sz="1200" dirty="0" smtClean="0">
                <a:solidFill>
                  <a:schemeClr val="accent6"/>
                </a:solidFill>
              </a:rPr>
              <a:t>- Prager </a:t>
            </a:r>
            <a:r>
              <a:rPr lang="en-US" sz="1200" dirty="0">
                <a:solidFill>
                  <a:schemeClr val="accent6"/>
                </a:solidFill>
              </a:rPr>
              <a:t>M. H. 1994. A suite of extensions to a </a:t>
            </a:r>
            <a:r>
              <a:rPr lang="en-US" sz="1200" dirty="0" smtClean="0">
                <a:solidFill>
                  <a:schemeClr val="accent6"/>
                </a:solidFill>
              </a:rPr>
              <a:t>non-equilibrium </a:t>
            </a:r>
            <a:r>
              <a:rPr lang="en-US" sz="1200" dirty="0">
                <a:solidFill>
                  <a:schemeClr val="accent6"/>
                </a:solidFill>
              </a:rPr>
              <a:t>surplus-production model. </a:t>
            </a:r>
            <a:r>
              <a:rPr lang="en-US" sz="1200" dirty="0" smtClean="0">
                <a:solidFill>
                  <a:schemeClr val="accent6"/>
                </a:solidFill>
              </a:rPr>
              <a:t>Fishery </a:t>
            </a:r>
            <a:r>
              <a:rPr lang="en-US" sz="1200" dirty="0">
                <a:solidFill>
                  <a:schemeClr val="accent6"/>
                </a:solidFill>
              </a:rPr>
              <a:t>Bulletin, 92: 374–389</a:t>
            </a:r>
            <a:r>
              <a:rPr lang="en-US" sz="1200" dirty="0" smtClean="0">
                <a:solidFill>
                  <a:schemeClr val="accent6"/>
                </a:solidFill>
              </a:rPr>
              <a:t>.</a:t>
            </a:r>
          </a:p>
          <a:p>
            <a:pPr algn="just" eaLnBrk="1" hangingPunct="1">
              <a:lnSpc>
                <a:spcPct val="120000"/>
              </a:lnSpc>
            </a:pPr>
            <a:r>
              <a:rPr lang="en-US" sz="1200" dirty="0" smtClean="0">
                <a:solidFill>
                  <a:schemeClr val="accent6"/>
                </a:solidFill>
              </a:rPr>
              <a:t>- </a:t>
            </a:r>
            <a:r>
              <a:rPr lang="en-US" sz="1200" dirty="0" err="1" smtClean="0">
                <a:solidFill>
                  <a:schemeClr val="accent6"/>
                </a:solidFill>
              </a:rPr>
              <a:t>Rätz</a:t>
            </a:r>
            <a:r>
              <a:rPr lang="en-US" sz="1200" dirty="0" smtClean="0">
                <a:solidFill>
                  <a:schemeClr val="accent6"/>
                </a:solidFill>
              </a:rPr>
              <a:t> H.J., </a:t>
            </a:r>
            <a:r>
              <a:rPr lang="en-US" sz="1200" dirty="0" err="1" smtClean="0">
                <a:solidFill>
                  <a:schemeClr val="accent6"/>
                </a:solidFill>
              </a:rPr>
              <a:t>Charef</a:t>
            </a:r>
            <a:r>
              <a:rPr lang="en-US" sz="1200" dirty="0" smtClean="0">
                <a:solidFill>
                  <a:schemeClr val="accent6"/>
                </a:solidFill>
              </a:rPr>
              <a:t> A., Abella A., Colloca F., Ligas A., Mannini A., Lloret J. 2013. A </a:t>
            </a:r>
            <a:r>
              <a:rPr lang="en-US" sz="1200" dirty="0">
                <a:solidFill>
                  <a:schemeClr val="accent6"/>
                </a:solidFill>
              </a:rPr>
              <a:t>medium-term, stochastic forecast model to </a:t>
            </a:r>
            <a:r>
              <a:rPr lang="en-US" sz="1200" dirty="0" smtClean="0">
                <a:solidFill>
                  <a:schemeClr val="accent6"/>
                </a:solidFill>
              </a:rPr>
              <a:t>support sustainable</a:t>
            </a:r>
            <a:r>
              <a:rPr lang="en-US" sz="1200" dirty="0">
                <a:solidFill>
                  <a:schemeClr val="accent6"/>
                </a:solidFill>
              </a:rPr>
              <a:t>, mixed fisheries management in </a:t>
            </a:r>
            <a:r>
              <a:rPr lang="en-US" sz="1200" dirty="0" smtClean="0">
                <a:solidFill>
                  <a:schemeClr val="accent6"/>
                </a:solidFill>
              </a:rPr>
              <a:t>the Mediterranean Sea. Journal of Fish Biology, 83: 921-938.</a:t>
            </a:r>
          </a:p>
          <a:p>
            <a:pPr algn="just" eaLnBrk="1" hangingPunct="1">
              <a:lnSpc>
                <a:spcPct val="120000"/>
              </a:lnSpc>
            </a:pPr>
            <a:r>
              <a:rPr lang="en-US" sz="1200" dirty="0" smtClean="0">
                <a:solidFill>
                  <a:schemeClr val="accent6"/>
                </a:solidFill>
              </a:rPr>
              <a:t>- Sartor P., Colloca F., Maravelias C., Maynou F. 2014. Critical </a:t>
            </a:r>
            <a:r>
              <a:rPr lang="en-US" sz="1200" dirty="0">
                <a:solidFill>
                  <a:schemeClr val="accent6"/>
                </a:solidFill>
              </a:rPr>
              <a:t>assessment of the current </a:t>
            </a:r>
            <a:r>
              <a:rPr lang="en-US" sz="1200" dirty="0" smtClean="0">
                <a:solidFill>
                  <a:schemeClr val="accent6"/>
                </a:solidFill>
              </a:rPr>
              <a:t>understanding/knowledge </a:t>
            </a:r>
            <a:r>
              <a:rPr lang="en-US" sz="1200" dirty="0">
                <a:solidFill>
                  <a:schemeClr val="accent6"/>
                </a:solidFill>
              </a:rPr>
              <a:t>of the framework of the Ecosystem Approach to Fisheries in the Mediterranean and Black </a:t>
            </a:r>
            <a:r>
              <a:rPr lang="en-US" sz="1200" dirty="0" smtClean="0">
                <a:solidFill>
                  <a:schemeClr val="accent6"/>
                </a:solidFill>
              </a:rPr>
              <a:t>Seas. Scientia Marina, 78(S1): 19-27.</a:t>
            </a:r>
            <a:endParaRPr lang="en-US" sz="1200" dirty="0">
              <a:solidFill>
                <a:schemeClr val="accent6"/>
              </a:solidFill>
            </a:endParaRPr>
          </a:p>
          <a:p>
            <a:pPr algn="just" eaLnBrk="1" hangingPunct="1">
              <a:lnSpc>
                <a:spcPct val="120000"/>
              </a:lnSpc>
            </a:pPr>
            <a:r>
              <a:rPr lang="en-US" sz="1200" dirty="0" smtClean="0">
                <a:solidFill>
                  <a:schemeClr val="accent6"/>
                </a:solidFill>
              </a:rPr>
              <a:t>- Shepherd </a:t>
            </a:r>
            <a:r>
              <a:rPr lang="en-US" sz="1200" dirty="0">
                <a:solidFill>
                  <a:schemeClr val="accent6"/>
                </a:solidFill>
              </a:rPr>
              <a:t>J. G. 1999. Extended survivors analysis: An improved method for the analysis of catch-at-age data and abundance </a:t>
            </a:r>
            <a:r>
              <a:rPr lang="en-US" sz="1200" dirty="0" smtClean="0">
                <a:solidFill>
                  <a:schemeClr val="accent6"/>
                </a:solidFill>
              </a:rPr>
              <a:t>indices. </a:t>
            </a:r>
            <a:r>
              <a:rPr lang="en-US" sz="1200" dirty="0">
                <a:solidFill>
                  <a:schemeClr val="accent6"/>
                </a:solidFill>
              </a:rPr>
              <a:t>ICES Journal of Marine </a:t>
            </a:r>
            <a:r>
              <a:rPr lang="en-US" sz="1200" dirty="0" smtClean="0">
                <a:solidFill>
                  <a:schemeClr val="accent6"/>
                </a:solidFill>
              </a:rPr>
              <a:t>Science, 56: </a:t>
            </a:r>
            <a:r>
              <a:rPr lang="en-US" sz="1200" dirty="0">
                <a:solidFill>
                  <a:schemeClr val="accent6"/>
                </a:solidFill>
              </a:rPr>
              <a:t>584-591</a:t>
            </a:r>
          </a:p>
          <a:p>
            <a:pPr algn="just" eaLnBrk="1" hangingPunct="1">
              <a:lnSpc>
                <a:spcPct val="120000"/>
              </a:lnSpc>
            </a:pPr>
            <a:r>
              <a:rPr lang="en-US" sz="1200" dirty="0" smtClean="0">
                <a:solidFill>
                  <a:schemeClr val="accent6"/>
                </a:solidFill>
              </a:rPr>
              <a:t>- STECF </a:t>
            </a:r>
            <a:r>
              <a:rPr lang="en-US" sz="1200" dirty="0">
                <a:solidFill>
                  <a:schemeClr val="accent6"/>
                </a:solidFill>
              </a:rPr>
              <a:t>2016. Methodology for the stock assessments in the Mediterranean Sea (STECF-16-14). Publications Office of the European Union, Luxembourg, 166 pp</a:t>
            </a:r>
            <a:r>
              <a:rPr lang="en-US" sz="1200" dirty="0" smtClean="0">
                <a:solidFill>
                  <a:schemeClr val="accent6"/>
                </a:solidFill>
              </a:rPr>
              <a:t>.</a:t>
            </a:r>
            <a:endParaRPr lang="en-US" sz="1200" dirty="0">
              <a:solidFill>
                <a:schemeClr val="accent6"/>
              </a:solidFill>
            </a:endParaRPr>
          </a:p>
          <a:p>
            <a:pPr algn="just" eaLnBrk="1" hangingPunct="1">
              <a:lnSpc>
                <a:spcPct val="120000"/>
              </a:lnSpc>
            </a:pPr>
            <a:r>
              <a:rPr lang="en-US" sz="1200" dirty="0" smtClean="0">
                <a:solidFill>
                  <a:schemeClr val="accent6"/>
                </a:solidFill>
              </a:rPr>
              <a:t>- Sullivan </a:t>
            </a:r>
            <a:r>
              <a:rPr lang="en-US" sz="1200" dirty="0">
                <a:solidFill>
                  <a:schemeClr val="accent6"/>
                </a:solidFill>
              </a:rPr>
              <a:t>P.J., </a:t>
            </a:r>
            <a:r>
              <a:rPr lang="en-US" sz="1200" dirty="0" smtClean="0">
                <a:solidFill>
                  <a:schemeClr val="accent6"/>
                </a:solidFill>
              </a:rPr>
              <a:t>Lai H.L., </a:t>
            </a:r>
            <a:r>
              <a:rPr lang="en-US" sz="1200" dirty="0" err="1">
                <a:solidFill>
                  <a:schemeClr val="accent6"/>
                </a:solidFill>
              </a:rPr>
              <a:t>Gallucci</a:t>
            </a:r>
            <a:r>
              <a:rPr lang="en-US" sz="1200" dirty="0">
                <a:solidFill>
                  <a:schemeClr val="accent6"/>
                </a:solidFill>
              </a:rPr>
              <a:t>, V.F. 1990. A catch-at-length analysis that incorporates a stochastic model of growth. Canadian Journal of Fisheries and Aquatic Sciences, 47: 184–198.</a:t>
            </a:r>
          </a:p>
          <a:p>
            <a:pPr algn="just" eaLnBrk="1" hangingPunct="1">
              <a:lnSpc>
                <a:spcPct val="120000"/>
              </a:lnSpc>
            </a:pPr>
            <a:r>
              <a:rPr lang="en-US" sz="1200" dirty="0" smtClean="0">
                <a:solidFill>
                  <a:schemeClr val="accent6"/>
                </a:solidFill>
              </a:rPr>
              <a:t>- Walters </a:t>
            </a:r>
            <a:r>
              <a:rPr lang="en-US" sz="1200" dirty="0">
                <a:solidFill>
                  <a:schemeClr val="accent6"/>
                </a:solidFill>
              </a:rPr>
              <a:t>C. J., </a:t>
            </a:r>
            <a:r>
              <a:rPr lang="en-US" sz="1200" dirty="0" smtClean="0">
                <a:solidFill>
                  <a:schemeClr val="accent6"/>
                </a:solidFill>
              </a:rPr>
              <a:t>Martell </a:t>
            </a:r>
            <a:r>
              <a:rPr lang="en-US" sz="1200" dirty="0">
                <a:solidFill>
                  <a:schemeClr val="accent6"/>
                </a:solidFill>
              </a:rPr>
              <a:t>S.J.D., </a:t>
            </a:r>
            <a:r>
              <a:rPr lang="en-US" sz="1200" dirty="0" err="1" smtClean="0">
                <a:solidFill>
                  <a:schemeClr val="accent6"/>
                </a:solidFill>
              </a:rPr>
              <a:t>Korman</a:t>
            </a:r>
            <a:r>
              <a:rPr lang="en-US" sz="1200" dirty="0" smtClean="0">
                <a:solidFill>
                  <a:schemeClr val="accent6"/>
                </a:solidFill>
              </a:rPr>
              <a:t> </a:t>
            </a:r>
            <a:r>
              <a:rPr lang="en-US" sz="1200" dirty="0">
                <a:solidFill>
                  <a:schemeClr val="accent6"/>
                </a:solidFill>
              </a:rPr>
              <a:t>J. 2006. A stochastic approach to stock reduction </a:t>
            </a:r>
            <a:r>
              <a:rPr lang="en-US" sz="1200" dirty="0" smtClean="0">
                <a:solidFill>
                  <a:schemeClr val="accent6"/>
                </a:solidFill>
              </a:rPr>
              <a:t>analysis</a:t>
            </a:r>
            <a:r>
              <a:rPr lang="en-US" sz="1200" dirty="0">
                <a:solidFill>
                  <a:schemeClr val="accent6"/>
                </a:solidFill>
              </a:rPr>
              <a:t>. Canadian Journal of Fisheries and Aquatic Sciences, 63: 212–223</a:t>
            </a:r>
            <a:r>
              <a:rPr lang="en-US" sz="1200" dirty="0" smtClean="0">
                <a:solidFill>
                  <a:schemeClr val="accent6"/>
                </a:solidFill>
              </a:rPr>
              <a:t>.</a:t>
            </a:r>
          </a:p>
        </p:txBody>
      </p:sp>
    </p:spTree>
    <p:extLst>
      <p:ext uri="{BB962C8B-B14F-4D97-AF65-F5344CB8AC3E}">
        <p14:creationId xmlns:p14="http://schemas.microsoft.com/office/powerpoint/2010/main" val="398734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150455" y="188640"/>
            <a:ext cx="8844294" cy="4108817"/>
          </a:xfrm>
          <a:prstGeom prst="rect">
            <a:avLst/>
          </a:prstGeom>
          <a:noFill/>
          <a:ln w="9525">
            <a:noFill/>
            <a:miter lim="800000"/>
            <a:headEnd/>
            <a:tailEnd/>
          </a:ln>
        </p:spPr>
        <p:txBody>
          <a:bodyPr wrap="square">
            <a:spAutoFit/>
          </a:bodyPr>
          <a:lstStyle/>
          <a:p>
            <a:pPr algn="just">
              <a:lnSpc>
                <a:spcPct val="150000"/>
              </a:lnSpc>
              <a:spcBef>
                <a:spcPct val="50000"/>
              </a:spcBef>
            </a:pPr>
            <a:r>
              <a:rPr lang="en-US" sz="1800" dirty="0" smtClean="0">
                <a:solidFill>
                  <a:schemeClr val="accent6"/>
                </a:solidFill>
                <a:latin typeface="Trebuchet MS" pitchFamily="34" charset="0"/>
                <a:ea typeface="Osaka" pitchFamily="1" charset="-128"/>
                <a:cs typeface="Arial" charset="0"/>
              </a:rPr>
              <a:t>Interpretation </a:t>
            </a:r>
            <a:r>
              <a:rPr lang="en-US" sz="1800" dirty="0">
                <a:solidFill>
                  <a:schemeClr val="accent6"/>
                </a:solidFill>
                <a:latin typeface="Trebuchet MS" pitchFamily="34" charset="0"/>
                <a:ea typeface="Osaka" pitchFamily="1" charset="-128"/>
                <a:cs typeface="Arial" charset="0"/>
              </a:rPr>
              <a:t>of data used in </a:t>
            </a:r>
            <a:r>
              <a:rPr lang="en-US" sz="1800" dirty="0" smtClean="0">
                <a:solidFill>
                  <a:schemeClr val="accent6"/>
                </a:solidFill>
                <a:latin typeface="Trebuchet MS" pitchFamily="34" charset="0"/>
                <a:ea typeface="Osaka" pitchFamily="1" charset="-128"/>
                <a:cs typeface="Arial" charset="0"/>
              </a:rPr>
              <a:t>stock assessment requires </a:t>
            </a:r>
            <a:r>
              <a:rPr lang="en-US" sz="1800" dirty="0">
                <a:solidFill>
                  <a:schemeClr val="accent6"/>
                </a:solidFill>
                <a:latin typeface="Trebuchet MS" pitchFamily="34" charset="0"/>
                <a:ea typeface="Osaka" pitchFamily="1" charset="-128"/>
                <a:cs typeface="Arial" charset="0"/>
              </a:rPr>
              <a:t>the knowledge of population (e.g. growth, natural </a:t>
            </a:r>
            <a:r>
              <a:rPr lang="en-US" sz="1800" dirty="0" smtClean="0">
                <a:solidFill>
                  <a:schemeClr val="accent6"/>
                </a:solidFill>
                <a:latin typeface="Trebuchet MS" pitchFamily="34" charset="0"/>
                <a:ea typeface="Osaka" pitchFamily="1" charset="-128"/>
                <a:cs typeface="Arial" charset="0"/>
              </a:rPr>
              <a:t>mortality, and </a:t>
            </a:r>
            <a:r>
              <a:rPr lang="en-US" sz="1800" dirty="0">
                <a:solidFill>
                  <a:schemeClr val="accent6"/>
                </a:solidFill>
                <a:latin typeface="Trebuchet MS" pitchFamily="34" charset="0"/>
                <a:ea typeface="Osaka" pitchFamily="1" charset="-128"/>
                <a:cs typeface="Arial" charset="0"/>
              </a:rPr>
              <a:t>recruitment), fishing (e.g. selectivity), and sampling </a:t>
            </a:r>
            <a:r>
              <a:rPr lang="en-US" sz="1800" dirty="0" smtClean="0">
                <a:solidFill>
                  <a:schemeClr val="accent6"/>
                </a:solidFill>
                <a:latin typeface="Trebuchet MS" pitchFamily="34" charset="0"/>
                <a:ea typeface="Osaka" pitchFamily="1" charset="-128"/>
                <a:cs typeface="Arial" charset="0"/>
              </a:rPr>
              <a:t>processes.</a:t>
            </a:r>
          </a:p>
          <a:p>
            <a:pPr algn="just">
              <a:lnSpc>
                <a:spcPct val="150000"/>
              </a:lnSpc>
              <a:spcBef>
                <a:spcPct val="50000"/>
              </a:spcBef>
            </a:pPr>
            <a:r>
              <a:rPr lang="en-US" sz="1800" dirty="0" smtClean="0">
                <a:solidFill>
                  <a:schemeClr val="accent6"/>
                </a:solidFill>
                <a:latin typeface="Trebuchet MS" pitchFamily="34" charset="0"/>
                <a:ea typeface="Osaka" pitchFamily="1" charset="-128"/>
                <a:cs typeface="Arial" charset="0"/>
              </a:rPr>
              <a:t>Unfortunately</a:t>
            </a:r>
            <a:r>
              <a:rPr lang="en-US" sz="1800" dirty="0">
                <a:solidFill>
                  <a:schemeClr val="accent6"/>
                </a:solidFill>
                <a:latin typeface="Trebuchet MS" pitchFamily="34" charset="0"/>
                <a:ea typeface="Osaka" pitchFamily="1" charset="-128"/>
                <a:cs typeface="Arial" charset="0"/>
              </a:rPr>
              <a:t>, there is a </a:t>
            </a:r>
            <a:r>
              <a:rPr lang="en-US" sz="1800" dirty="0" smtClean="0">
                <a:solidFill>
                  <a:schemeClr val="accent6"/>
                </a:solidFill>
                <a:latin typeface="Trebuchet MS" pitchFamily="34" charset="0"/>
                <a:ea typeface="Osaka" pitchFamily="1" charset="-128"/>
                <a:cs typeface="Arial" charset="0"/>
              </a:rPr>
              <a:t>lack of </a:t>
            </a:r>
            <a:r>
              <a:rPr lang="en-US" sz="1800" dirty="0">
                <a:solidFill>
                  <a:schemeClr val="accent6"/>
                </a:solidFill>
                <a:latin typeface="Trebuchet MS" pitchFamily="34" charset="0"/>
                <a:ea typeface="Osaka" pitchFamily="1" charset="-128"/>
                <a:cs typeface="Arial" charset="0"/>
              </a:rPr>
              <a:t>understanding of these processes for most, if not all, stocks </a:t>
            </a:r>
            <a:r>
              <a:rPr lang="en-US" sz="1800" dirty="0" smtClean="0">
                <a:solidFill>
                  <a:schemeClr val="accent6"/>
                </a:solidFill>
                <a:latin typeface="Trebuchet MS" pitchFamily="34" charset="0"/>
                <a:ea typeface="Osaka" pitchFamily="1" charset="-128"/>
                <a:cs typeface="Arial" charset="0"/>
              </a:rPr>
              <a:t>and even </a:t>
            </a:r>
            <a:r>
              <a:rPr lang="en-US" sz="1800" dirty="0">
                <a:solidFill>
                  <a:schemeClr val="accent6"/>
                </a:solidFill>
                <a:latin typeface="Trebuchet MS" pitchFamily="34" charset="0"/>
                <a:ea typeface="Osaka" pitchFamily="1" charset="-128"/>
                <a:cs typeface="Arial" charset="0"/>
              </a:rPr>
              <a:t>for those processes that have traditionally been assumed </a:t>
            </a:r>
            <a:r>
              <a:rPr lang="en-US" sz="1800" dirty="0" smtClean="0">
                <a:solidFill>
                  <a:schemeClr val="accent6"/>
                </a:solidFill>
                <a:latin typeface="Trebuchet MS" pitchFamily="34" charset="0"/>
                <a:ea typeface="Osaka" pitchFamily="1" charset="-128"/>
                <a:cs typeface="Arial" charset="0"/>
              </a:rPr>
              <a:t>to be </a:t>
            </a:r>
            <a:r>
              <a:rPr lang="en-US" sz="1800" dirty="0">
                <a:solidFill>
                  <a:schemeClr val="accent6"/>
                </a:solidFill>
                <a:latin typeface="Trebuchet MS" pitchFamily="34" charset="0"/>
                <a:ea typeface="Osaka" pitchFamily="1" charset="-128"/>
                <a:cs typeface="Arial" charset="0"/>
              </a:rPr>
              <a:t>well understood (e.g. growth and selectivity</a:t>
            </a:r>
            <a:r>
              <a:rPr lang="en-US" sz="1800" dirty="0" smtClean="0">
                <a:solidFill>
                  <a:schemeClr val="accent6"/>
                </a:solidFill>
                <a:latin typeface="Trebuchet MS" pitchFamily="34" charset="0"/>
                <a:ea typeface="Osaka" pitchFamily="1" charset="-128"/>
                <a:cs typeface="Arial" charset="0"/>
              </a:rPr>
              <a:t>).</a:t>
            </a:r>
          </a:p>
          <a:p>
            <a:pPr algn="just">
              <a:lnSpc>
                <a:spcPct val="150000"/>
              </a:lnSpc>
              <a:spcBef>
                <a:spcPct val="50000"/>
              </a:spcBef>
            </a:pPr>
            <a:r>
              <a:rPr lang="en-US" sz="1800" dirty="0" smtClean="0">
                <a:solidFill>
                  <a:srgbClr val="FF0000"/>
                </a:solidFill>
                <a:latin typeface="Trebuchet MS" pitchFamily="34" charset="0"/>
                <a:ea typeface="Osaka" pitchFamily="1" charset="-128"/>
                <a:cs typeface="Arial" charset="0"/>
              </a:rPr>
              <a:t>If </a:t>
            </a:r>
            <a:r>
              <a:rPr lang="en-US" sz="1800" dirty="0">
                <a:solidFill>
                  <a:srgbClr val="FF0000"/>
                </a:solidFill>
                <a:latin typeface="Trebuchet MS" pitchFamily="34" charset="0"/>
                <a:ea typeface="Osaka" pitchFamily="1" charset="-128"/>
                <a:cs typeface="Arial" charset="0"/>
              </a:rPr>
              <a:t>understanding is the path to be </a:t>
            </a:r>
            <a:r>
              <a:rPr lang="en-US" sz="1800" dirty="0" smtClean="0">
                <a:solidFill>
                  <a:srgbClr val="FF0000"/>
                </a:solidFill>
                <a:latin typeface="Trebuchet MS" pitchFamily="34" charset="0"/>
                <a:ea typeface="Osaka" pitchFamily="1" charset="-128"/>
                <a:cs typeface="Arial" charset="0"/>
              </a:rPr>
              <a:t>taken, then investment </a:t>
            </a:r>
            <a:r>
              <a:rPr lang="en-US" sz="1800" dirty="0">
                <a:solidFill>
                  <a:srgbClr val="FF0000"/>
                </a:solidFill>
                <a:latin typeface="Trebuchet MS" pitchFamily="34" charset="0"/>
                <a:ea typeface="Osaka" pitchFamily="1" charset="-128"/>
                <a:cs typeface="Arial" charset="0"/>
              </a:rPr>
              <a:t>is needed in </a:t>
            </a:r>
            <a:r>
              <a:rPr lang="en-US" sz="1800" b="1" dirty="0">
                <a:solidFill>
                  <a:srgbClr val="FF0000"/>
                </a:solidFill>
                <a:latin typeface="Trebuchet MS" pitchFamily="34" charset="0"/>
                <a:ea typeface="Osaka" pitchFamily="1" charset="-128"/>
                <a:cs typeface="Arial" charset="0"/>
              </a:rPr>
              <a:t>training </a:t>
            </a:r>
            <a:r>
              <a:rPr lang="en-US" sz="1800" b="1" dirty="0" smtClean="0">
                <a:solidFill>
                  <a:srgbClr val="FF0000"/>
                </a:solidFill>
                <a:latin typeface="Trebuchet MS" pitchFamily="34" charset="0"/>
                <a:ea typeface="Osaka" pitchFamily="1" charset="-128"/>
                <a:cs typeface="Arial" charset="0"/>
              </a:rPr>
              <a:t>stock assessment scientists</a:t>
            </a:r>
            <a:r>
              <a:rPr lang="en-US" sz="1800" dirty="0">
                <a:solidFill>
                  <a:srgbClr val="FF0000"/>
                </a:solidFill>
                <a:latin typeface="Trebuchet MS" pitchFamily="34" charset="0"/>
                <a:ea typeface="Osaka" pitchFamily="1" charset="-128"/>
                <a:cs typeface="Arial" charset="0"/>
              </a:rPr>
              <a:t>, </a:t>
            </a:r>
            <a:r>
              <a:rPr lang="en-US" sz="1800" dirty="0" smtClean="0">
                <a:solidFill>
                  <a:srgbClr val="FF0000"/>
                </a:solidFill>
                <a:latin typeface="Trebuchet MS" pitchFamily="34" charset="0"/>
                <a:ea typeface="Osaka" pitchFamily="1" charset="-128"/>
                <a:cs typeface="Arial" charset="0"/>
              </a:rPr>
              <a:t>biological studies, and </a:t>
            </a:r>
            <a:r>
              <a:rPr lang="en-US" sz="1800" dirty="0">
                <a:solidFill>
                  <a:srgbClr val="FF0000"/>
                </a:solidFill>
                <a:latin typeface="Trebuchet MS" pitchFamily="34" charset="0"/>
                <a:ea typeface="Osaka" pitchFamily="1" charset="-128"/>
                <a:cs typeface="Arial" charset="0"/>
              </a:rPr>
              <a:t>data collection in a coordinated and focused </a:t>
            </a:r>
            <a:r>
              <a:rPr lang="en-US" sz="1800" dirty="0" smtClean="0">
                <a:solidFill>
                  <a:srgbClr val="FF0000"/>
                </a:solidFill>
                <a:latin typeface="Trebuchet MS" pitchFamily="34" charset="0"/>
                <a:ea typeface="Osaka" pitchFamily="1" charset="-128"/>
                <a:cs typeface="Arial" charset="0"/>
              </a:rPr>
              <a:t>approach (Maunder and </a:t>
            </a:r>
            <a:r>
              <a:rPr lang="en-US" sz="1800" dirty="0" err="1" smtClean="0">
                <a:solidFill>
                  <a:srgbClr val="FF0000"/>
                </a:solidFill>
                <a:latin typeface="Trebuchet MS" pitchFamily="34" charset="0"/>
                <a:ea typeface="Osaka" pitchFamily="1" charset="-128"/>
                <a:cs typeface="Arial" charset="0"/>
              </a:rPr>
              <a:t>Piner</a:t>
            </a:r>
            <a:r>
              <a:rPr lang="en-US" sz="1800" dirty="0" smtClean="0">
                <a:solidFill>
                  <a:srgbClr val="FF0000"/>
                </a:solidFill>
                <a:latin typeface="Trebuchet MS" pitchFamily="34" charset="0"/>
                <a:ea typeface="Osaka" pitchFamily="1" charset="-128"/>
                <a:cs typeface="Arial" charset="0"/>
              </a:rPr>
              <a:t>, 2015).</a:t>
            </a:r>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360" y="4365104"/>
            <a:ext cx="2843808" cy="2132856"/>
          </a:xfrm>
          <a:prstGeom prst="rect">
            <a:avLst/>
          </a:prstGeom>
        </p:spPr>
      </p:pic>
      <p:pic>
        <p:nvPicPr>
          <p:cNvPr id="4" name="Immagin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4533560"/>
            <a:ext cx="2900878" cy="1631744"/>
          </a:xfrm>
          <a:prstGeom prst="rect">
            <a:avLst/>
          </a:prstGeom>
        </p:spPr>
      </p:pic>
      <p:pic>
        <p:nvPicPr>
          <p:cNvPr id="5" name="Immagin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520" y="4478104"/>
            <a:ext cx="2727960" cy="2047240"/>
          </a:xfrm>
          <a:prstGeom prst="rect">
            <a:avLst/>
          </a:prstGeom>
        </p:spPr>
      </p:pic>
    </p:spTree>
    <p:extLst>
      <p:ext uri="{BB962C8B-B14F-4D97-AF65-F5344CB8AC3E}">
        <p14:creationId xmlns:p14="http://schemas.microsoft.com/office/powerpoint/2010/main" val="2145364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150455" y="116632"/>
            <a:ext cx="8844294" cy="6370975"/>
          </a:xfrm>
          <a:prstGeom prst="rect">
            <a:avLst/>
          </a:prstGeom>
          <a:noFill/>
          <a:ln w="9525">
            <a:noFill/>
            <a:miter lim="800000"/>
            <a:headEnd/>
            <a:tailEnd/>
          </a:ln>
        </p:spPr>
        <p:txBody>
          <a:bodyPr wrap="square">
            <a:spAutoFit/>
          </a:bodyPr>
          <a:lstStyle/>
          <a:p>
            <a:pPr algn="just">
              <a:lnSpc>
                <a:spcPct val="150000"/>
              </a:lnSpc>
              <a:spcBef>
                <a:spcPct val="50000"/>
              </a:spcBef>
            </a:pPr>
            <a:r>
              <a:rPr lang="en-US" sz="1600" dirty="0" smtClean="0">
                <a:solidFill>
                  <a:schemeClr val="accent6"/>
                </a:solidFill>
                <a:latin typeface="Trebuchet MS" pitchFamily="34" charset="0"/>
                <a:ea typeface="Osaka" pitchFamily="1" charset="-128"/>
                <a:cs typeface="Arial" charset="0"/>
              </a:rPr>
              <a:t>Over </a:t>
            </a:r>
            <a:r>
              <a:rPr lang="en-US" sz="1600" dirty="0">
                <a:solidFill>
                  <a:schemeClr val="accent6"/>
                </a:solidFill>
                <a:latin typeface="Trebuchet MS" pitchFamily="34" charset="0"/>
                <a:ea typeface="Osaka" pitchFamily="1" charset="-128"/>
                <a:cs typeface="Arial" charset="0"/>
              </a:rPr>
              <a:t>the last century, stock assessment methods have </a:t>
            </a:r>
            <a:r>
              <a:rPr lang="en-US" sz="1600" dirty="0" smtClean="0">
                <a:solidFill>
                  <a:schemeClr val="accent6"/>
                </a:solidFill>
                <a:latin typeface="Trebuchet MS" pitchFamily="34" charset="0"/>
                <a:ea typeface="Osaka" pitchFamily="1" charset="-128"/>
                <a:cs typeface="Arial" charset="0"/>
              </a:rPr>
              <a:t>progressed from </a:t>
            </a:r>
            <a:r>
              <a:rPr lang="en-US" sz="1600" dirty="0">
                <a:solidFill>
                  <a:schemeClr val="accent6"/>
                </a:solidFill>
                <a:latin typeface="Trebuchet MS" pitchFamily="34" charset="0"/>
                <a:ea typeface="Osaka" pitchFamily="1" charset="-128"/>
                <a:cs typeface="Arial" charset="0"/>
              </a:rPr>
              <a:t>descriptive models, often assuming equilibrium, to </a:t>
            </a:r>
            <a:r>
              <a:rPr lang="en-US" sz="1600" dirty="0" smtClean="0">
                <a:solidFill>
                  <a:schemeClr val="accent6"/>
                </a:solidFill>
                <a:latin typeface="Trebuchet MS" pitchFamily="34" charset="0"/>
                <a:ea typeface="Osaka" pitchFamily="1" charset="-128"/>
                <a:cs typeface="Arial" charset="0"/>
              </a:rPr>
              <a:t>complex statistical </a:t>
            </a:r>
            <a:r>
              <a:rPr lang="en-US" sz="1600" dirty="0">
                <a:solidFill>
                  <a:schemeClr val="accent6"/>
                </a:solidFill>
                <a:latin typeface="Trebuchet MS" pitchFamily="34" charset="0"/>
                <a:ea typeface="Osaka" pitchFamily="1" charset="-128"/>
                <a:cs typeface="Arial" charset="0"/>
              </a:rPr>
              <a:t>models with many estimated parameters and </a:t>
            </a:r>
            <a:r>
              <a:rPr lang="en-US" sz="1600" dirty="0" smtClean="0">
                <a:solidFill>
                  <a:schemeClr val="accent6"/>
                </a:solidFill>
                <a:latin typeface="Trebuchet MS" pitchFamily="34" charset="0"/>
                <a:ea typeface="Osaka" pitchFamily="1" charset="-128"/>
                <a:cs typeface="Arial" charset="0"/>
              </a:rPr>
              <a:t>formal approaches </a:t>
            </a:r>
            <a:r>
              <a:rPr lang="en-US" sz="1600" dirty="0">
                <a:solidFill>
                  <a:schemeClr val="accent6"/>
                </a:solidFill>
                <a:latin typeface="Trebuchet MS" pitchFamily="34" charset="0"/>
                <a:ea typeface="Osaka" pitchFamily="1" charset="-128"/>
                <a:cs typeface="Arial" charset="0"/>
              </a:rPr>
              <a:t>to </a:t>
            </a:r>
            <a:r>
              <a:rPr lang="en-US" sz="1600" dirty="0" smtClean="0">
                <a:solidFill>
                  <a:schemeClr val="accent6"/>
                </a:solidFill>
                <a:latin typeface="Trebuchet MS" pitchFamily="34" charset="0"/>
                <a:ea typeface="Osaka" pitchFamily="1" charset="-128"/>
                <a:cs typeface="Arial" charset="0"/>
              </a:rPr>
              <a:t>evaluate </a:t>
            </a:r>
            <a:r>
              <a:rPr lang="en-US" sz="1600" dirty="0">
                <a:solidFill>
                  <a:schemeClr val="accent6"/>
                </a:solidFill>
                <a:latin typeface="Trebuchet MS" pitchFamily="34" charset="0"/>
                <a:ea typeface="Osaka" pitchFamily="1" charset="-128"/>
                <a:cs typeface="Arial" charset="0"/>
              </a:rPr>
              <a:t>uncertainty (</a:t>
            </a:r>
            <a:r>
              <a:rPr lang="en-US" sz="1600" dirty="0" err="1" smtClean="0">
                <a:solidFill>
                  <a:schemeClr val="accent6"/>
                </a:solidFill>
                <a:latin typeface="Trebuchet MS" pitchFamily="34" charset="0"/>
                <a:ea typeface="Osaka" pitchFamily="1" charset="-128"/>
                <a:cs typeface="Arial" charset="0"/>
              </a:rPr>
              <a:t>Cadrin</a:t>
            </a:r>
            <a:r>
              <a:rPr lang="en-US" sz="1600" dirty="0" smtClean="0">
                <a:solidFill>
                  <a:schemeClr val="accent6"/>
                </a:solidFill>
                <a:latin typeface="Trebuchet MS" pitchFamily="34" charset="0"/>
                <a:ea typeface="Osaka" pitchFamily="1" charset="-128"/>
                <a:cs typeface="Arial" charset="0"/>
              </a:rPr>
              <a:t> and Dickey-</a:t>
            </a:r>
            <a:r>
              <a:rPr lang="en-US" sz="1600" dirty="0" err="1" smtClean="0">
                <a:solidFill>
                  <a:schemeClr val="accent6"/>
                </a:solidFill>
                <a:latin typeface="Trebuchet MS" pitchFamily="34" charset="0"/>
                <a:ea typeface="Osaka" pitchFamily="1" charset="-128"/>
                <a:cs typeface="Arial" charset="0"/>
              </a:rPr>
              <a:t>Collas</a:t>
            </a:r>
            <a:r>
              <a:rPr lang="en-US" sz="1600" dirty="0" smtClean="0">
                <a:solidFill>
                  <a:schemeClr val="accent6"/>
                </a:solidFill>
                <a:latin typeface="Trebuchet MS" pitchFamily="34" charset="0"/>
                <a:ea typeface="Osaka" pitchFamily="1" charset="-128"/>
                <a:cs typeface="Arial" charset="0"/>
              </a:rPr>
              <a:t>, 2015). </a:t>
            </a:r>
            <a:r>
              <a:rPr lang="en-US" sz="1600" dirty="0" smtClean="0">
                <a:solidFill>
                  <a:schemeClr val="accent6"/>
                </a:solidFill>
                <a:latin typeface="Trebuchet MS" pitchFamily="34" charset="0"/>
                <a:ea typeface="Osaka" pitchFamily="1" charset="-128"/>
                <a:cs typeface="Arial" charset="0"/>
              </a:rPr>
              <a:t>All those </a:t>
            </a:r>
            <a:r>
              <a:rPr lang="en-US" sz="1600" dirty="0" smtClean="0">
                <a:solidFill>
                  <a:schemeClr val="accent6"/>
                </a:solidFill>
                <a:latin typeface="Trebuchet MS" pitchFamily="34" charset="0"/>
                <a:ea typeface="Osaka" pitchFamily="1" charset="-128"/>
                <a:cs typeface="Arial" charset="0"/>
              </a:rPr>
              <a:t>methods can be </a:t>
            </a:r>
            <a:r>
              <a:rPr lang="en-US" sz="1600" dirty="0">
                <a:solidFill>
                  <a:schemeClr val="accent6"/>
                </a:solidFill>
                <a:latin typeface="Trebuchet MS" pitchFamily="34" charset="0"/>
                <a:ea typeface="Osaka" pitchFamily="1" charset="-128"/>
                <a:cs typeface="Arial" charset="0"/>
              </a:rPr>
              <a:t>classified in </a:t>
            </a:r>
            <a:r>
              <a:rPr lang="en-US" sz="1600" b="1" dirty="0" smtClean="0">
                <a:solidFill>
                  <a:schemeClr val="accent6"/>
                </a:solidFill>
                <a:latin typeface="Trebuchet MS" pitchFamily="34" charset="0"/>
                <a:ea typeface="Osaka" pitchFamily="1" charset="-128"/>
                <a:cs typeface="Arial" charset="0"/>
              </a:rPr>
              <a:t>NINE </a:t>
            </a:r>
            <a:r>
              <a:rPr lang="en-US" sz="1600" b="1" dirty="0">
                <a:solidFill>
                  <a:schemeClr val="accent6"/>
                </a:solidFill>
                <a:latin typeface="Trebuchet MS" pitchFamily="34" charset="0"/>
                <a:ea typeface="Osaka" pitchFamily="1" charset="-128"/>
                <a:cs typeface="Arial" charset="0"/>
              </a:rPr>
              <a:t>model </a:t>
            </a:r>
            <a:r>
              <a:rPr lang="en-US" sz="1600" b="1" dirty="0" smtClean="0">
                <a:solidFill>
                  <a:schemeClr val="accent6"/>
                </a:solidFill>
                <a:latin typeface="Trebuchet MS" pitchFamily="34" charset="0"/>
                <a:ea typeface="Osaka" pitchFamily="1" charset="-128"/>
                <a:cs typeface="Arial" charset="0"/>
              </a:rPr>
              <a:t>categories </a:t>
            </a:r>
            <a:r>
              <a:rPr lang="en-US" sz="1600" dirty="0" smtClean="0">
                <a:solidFill>
                  <a:schemeClr val="accent6"/>
                </a:solidFill>
                <a:latin typeface="Trebuchet MS" pitchFamily="34" charset="0"/>
                <a:ea typeface="Osaka" pitchFamily="1" charset="-128"/>
                <a:cs typeface="Arial" charset="0"/>
              </a:rPr>
              <a:t>according </a:t>
            </a:r>
            <a:r>
              <a:rPr lang="en-US" sz="1600" dirty="0">
                <a:solidFill>
                  <a:schemeClr val="accent6"/>
                </a:solidFill>
                <a:latin typeface="Trebuchet MS" pitchFamily="34" charset="0"/>
                <a:ea typeface="Osaka" pitchFamily="1" charset="-128"/>
                <a:cs typeface="Arial" charset="0"/>
              </a:rPr>
              <a:t>to the amounts or types of </a:t>
            </a:r>
            <a:r>
              <a:rPr lang="en-US" sz="1600" dirty="0" smtClean="0">
                <a:solidFill>
                  <a:schemeClr val="accent6"/>
                </a:solidFill>
                <a:latin typeface="Trebuchet MS" pitchFamily="34" charset="0"/>
                <a:ea typeface="Osaka" pitchFamily="1" charset="-128"/>
                <a:cs typeface="Arial" charset="0"/>
              </a:rPr>
              <a:t>data and </a:t>
            </a:r>
            <a:r>
              <a:rPr lang="en-US" sz="1600" dirty="0">
                <a:solidFill>
                  <a:schemeClr val="accent6"/>
                </a:solidFill>
                <a:latin typeface="Trebuchet MS" pitchFamily="34" charset="0"/>
                <a:ea typeface="Osaka" pitchFamily="1" charset="-128"/>
                <a:cs typeface="Arial" charset="0"/>
              </a:rPr>
              <a:t>knowledge used </a:t>
            </a:r>
            <a:r>
              <a:rPr lang="en-US" sz="1600" dirty="0" smtClean="0">
                <a:solidFill>
                  <a:schemeClr val="accent6"/>
                </a:solidFill>
                <a:latin typeface="Trebuchet MS" pitchFamily="34" charset="0"/>
                <a:ea typeface="Osaka" pitchFamily="1" charset="-128"/>
                <a:cs typeface="Arial" charset="0"/>
              </a:rPr>
              <a:t>in </a:t>
            </a:r>
            <a:r>
              <a:rPr lang="en-US" sz="1600" dirty="0">
                <a:solidFill>
                  <a:schemeClr val="accent6"/>
                </a:solidFill>
                <a:latin typeface="Trebuchet MS" pitchFamily="34" charset="0"/>
                <a:ea typeface="Osaka" pitchFamily="1" charset="-128"/>
                <a:cs typeface="Arial" charset="0"/>
              </a:rPr>
              <a:t>the model (ICES, </a:t>
            </a:r>
            <a:r>
              <a:rPr lang="en-US" sz="1600" dirty="0" smtClean="0">
                <a:solidFill>
                  <a:schemeClr val="accent6"/>
                </a:solidFill>
                <a:latin typeface="Trebuchet MS" pitchFamily="34" charset="0"/>
                <a:ea typeface="Osaka" pitchFamily="1" charset="-128"/>
                <a:cs typeface="Arial" charset="0"/>
              </a:rPr>
              <a:t>2012; STECF, 2016).</a:t>
            </a:r>
            <a:endParaRPr lang="en-US" sz="1600" dirty="0">
              <a:solidFill>
                <a:schemeClr val="accent6"/>
              </a:solidFill>
              <a:latin typeface="Trebuchet MS" pitchFamily="34" charset="0"/>
              <a:ea typeface="Osaka" pitchFamily="1" charset="-128"/>
              <a:cs typeface="Arial" charset="0"/>
            </a:endParaRPr>
          </a:p>
          <a:p>
            <a:pPr algn="just">
              <a:lnSpc>
                <a:spcPct val="150000"/>
              </a:lnSpc>
              <a:spcBef>
                <a:spcPct val="50000"/>
              </a:spcBef>
            </a:pPr>
            <a:r>
              <a:rPr lang="en-US" sz="1600" dirty="0" smtClean="0">
                <a:solidFill>
                  <a:schemeClr val="accent6"/>
                </a:solidFill>
                <a:latin typeface="Trebuchet MS" pitchFamily="34" charset="0"/>
                <a:ea typeface="Osaka" pitchFamily="1" charset="-128"/>
                <a:cs typeface="Arial" charset="0"/>
              </a:rPr>
              <a:t>1. catch-only models;</a:t>
            </a:r>
            <a:endParaRPr lang="en-US" sz="1600" dirty="0">
              <a:solidFill>
                <a:schemeClr val="accent6"/>
              </a:solidFill>
              <a:latin typeface="Trebuchet MS" pitchFamily="34" charset="0"/>
              <a:ea typeface="Osaka" pitchFamily="1" charset="-128"/>
              <a:cs typeface="Arial" charset="0"/>
            </a:endParaRPr>
          </a:p>
          <a:p>
            <a:pPr algn="just">
              <a:lnSpc>
                <a:spcPct val="150000"/>
              </a:lnSpc>
              <a:spcBef>
                <a:spcPct val="50000"/>
              </a:spcBef>
            </a:pPr>
            <a:r>
              <a:rPr lang="en-US" sz="1600" dirty="0" smtClean="0">
                <a:solidFill>
                  <a:schemeClr val="accent6"/>
                </a:solidFill>
                <a:latin typeface="Trebuchet MS" pitchFamily="34" charset="0"/>
                <a:ea typeface="Osaka" pitchFamily="1" charset="-128"/>
                <a:cs typeface="Arial" charset="0"/>
              </a:rPr>
              <a:t>2. time-series models;</a:t>
            </a:r>
            <a:endParaRPr lang="en-US" sz="1600" dirty="0">
              <a:solidFill>
                <a:schemeClr val="accent6"/>
              </a:solidFill>
              <a:latin typeface="Trebuchet MS" pitchFamily="34" charset="0"/>
              <a:ea typeface="Osaka" pitchFamily="1" charset="-128"/>
              <a:cs typeface="Arial" charset="0"/>
            </a:endParaRPr>
          </a:p>
          <a:p>
            <a:pPr algn="just">
              <a:lnSpc>
                <a:spcPct val="150000"/>
              </a:lnSpc>
              <a:spcBef>
                <a:spcPct val="50000"/>
              </a:spcBef>
            </a:pPr>
            <a:r>
              <a:rPr lang="en-US" sz="1600" dirty="0" smtClean="0">
                <a:solidFill>
                  <a:schemeClr val="accent6"/>
                </a:solidFill>
                <a:latin typeface="Trebuchet MS" pitchFamily="34" charset="0"/>
                <a:ea typeface="Osaka" pitchFamily="1" charset="-128"/>
                <a:cs typeface="Arial" charset="0"/>
              </a:rPr>
              <a:t>3. biomass </a:t>
            </a:r>
            <a:r>
              <a:rPr lang="en-US" sz="1600" dirty="0">
                <a:solidFill>
                  <a:schemeClr val="accent6"/>
                </a:solidFill>
                <a:latin typeface="Trebuchet MS" pitchFamily="34" charset="0"/>
                <a:ea typeface="Osaka" pitchFamily="1" charset="-128"/>
                <a:cs typeface="Arial" charset="0"/>
              </a:rPr>
              <a:t>dynamics </a:t>
            </a:r>
            <a:r>
              <a:rPr lang="en-US" sz="1600" dirty="0" smtClean="0">
                <a:solidFill>
                  <a:schemeClr val="accent6"/>
                </a:solidFill>
                <a:latin typeface="Trebuchet MS" pitchFamily="34" charset="0"/>
                <a:ea typeface="Osaka" pitchFamily="1" charset="-128"/>
                <a:cs typeface="Arial" charset="0"/>
              </a:rPr>
              <a:t>models;</a:t>
            </a:r>
            <a:endParaRPr lang="en-US" sz="1600" dirty="0">
              <a:solidFill>
                <a:schemeClr val="accent6"/>
              </a:solidFill>
              <a:latin typeface="Trebuchet MS" pitchFamily="34" charset="0"/>
              <a:ea typeface="Osaka" pitchFamily="1" charset="-128"/>
              <a:cs typeface="Arial" charset="0"/>
            </a:endParaRPr>
          </a:p>
          <a:p>
            <a:pPr algn="just">
              <a:lnSpc>
                <a:spcPct val="150000"/>
              </a:lnSpc>
              <a:spcBef>
                <a:spcPct val="50000"/>
              </a:spcBef>
            </a:pPr>
            <a:r>
              <a:rPr lang="en-US" sz="1600" dirty="0" smtClean="0">
                <a:solidFill>
                  <a:schemeClr val="accent6"/>
                </a:solidFill>
                <a:latin typeface="Trebuchet MS" pitchFamily="34" charset="0"/>
                <a:ea typeface="Osaka" pitchFamily="1" charset="-128"/>
                <a:cs typeface="Arial" charset="0"/>
              </a:rPr>
              <a:t>4. delay-difference models;</a:t>
            </a:r>
          </a:p>
          <a:p>
            <a:pPr algn="just">
              <a:lnSpc>
                <a:spcPct val="150000"/>
              </a:lnSpc>
              <a:spcBef>
                <a:spcPct val="50000"/>
              </a:spcBef>
            </a:pPr>
            <a:r>
              <a:rPr lang="en-US" sz="1600" dirty="0">
                <a:solidFill>
                  <a:schemeClr val="accent6"/>
                </a:solidFill>
                <a:latin typeface="Trebuchet MS" pitchFamily="34" charset="0"/>
                <a:ea typeface="Osaka" pitchFamily="1" charset="-128"/>
                <a:cs typeface="Arial" charset="0"/>
              </a:rPr>
              <a:t>5. Survey-based model (SURBA)</a:t>
            </a:r>
          </a:p>
          <a:p>
            <a:pPr algn="just">
              <a:lnSpc>
                <a:spcPct val="150000"/>
              </a:lnSpc>
              <a:spcBef>
                <a:spcPct val="50000"/>
              </a:spcBef>
            </a:pPr>
            <a:r>
              <a:rPr lang="en-US" sz="1600" dirty="0">
                <a:solidFill>
                  <a:schemeClr val="accent6"/>
                </a:solidFill>
                <a:latin typeface="Trebuchet MS" pitchFamily="34" charset="0"/>
                <a:ea typeface="Osaka" pitchFamily="1" charset="-128"/>
                <a:cs typeface="Arial" charset="0"/>
              </a:rPr>
              <a:t>6. Length-based model estimator of Z: SEINE;</a:t>
            </a:r>
          </a:p>
          <a:p>
            <a:pPr algn="just">
              <a:lnSpc>
                <a:spcPct val="150000"/>
              </a:lnSpc>
              <a:spcBef>
                <a:spcPct val="50000"/>
              </a:spcBef>
            </a:pPr>
            <a:r>
              <a:rPr lang="en-US" sz="1600" dirty="0">
                <a:solidFill>
                  <a:schemeClr val="accent6"/>
                </a:solidFill>
                <a:latin typeface="Trebuchet MS" pitchFamily="34" charset="0"/>
                <a:ea typeface="Osaka" pitchFamily="1" charset="-128"/>
                <a:cs typeface="Arial" charset="0"/>
              </a:rPr>
              <a:t>7</a:t>
            </a:r>
            <a:r>
              <a:rPr lang="en-US" sz="1600" dirty="0" smtClean="0">
                <a:solidFill>
                  <a:schemeClr val="accent6"/>
                </a:solidFill>
                <a:latin typeface="Trebuchet MS" pitchFamily="34" charset="0"/>
                <a:ea typeface="Osaka" pitchFamily="1" charset="-128"/>
                <a:cs typeface="Arial" charset="0"/>
              </a:rPr>
              <a:t>. VPA-based models (Virtual Population Analysis);</a:t>
            </a:r>
            <a:endParaRPr lang="en-US" sz="1600" dirty="0">
              <a:solidFill>
                <a:schemeClr val="accent6"/>
              </a:solidFill>
              <a:latin typeface="Trebuchet MS" pitchFamily="34" charset="0"/>
              <a:ea typeface="Osaka" pitchFamily="1" charset="-128"/>
              <a:cs typeface="Arial" charset="0"/>
            </a:endParaRPr>
          </a:p>
          <a:p>
            <a:pPr algn="just">
              <a:lnSpc>
                <a:spcPct val="150000"/>
              </a:lnSpc>
              <a:spcBef>
                <a:spcPct val="50000"/>
              </a:spcBef>
            </a:pPr>
            <a:r>
              <a:rPr lang="en-US" sz="1600" dirty="0">
                <a:solidFill>
                  <a:schemeClr val="accent6"/>
                </a:solidFill>
                <a:latin typeface="Trebuchet MS" pitchFamily="34" charset="0"/>
                <a:ea typeface="Osaka" pitchFamily="1" charset="-128"/>
                <a:cs typeface="Arial" charset="0"/>
              </a:rPr>
              <a:t>8</a:t>
            </a:r>
            <a:r>
              <a:rPr lang="en-US" sz="1600" dirty="0" smtClean="0">
                <a:solidFill>
                  <a:schemeClr val="accent6"/>
                </a:solidFill>
                <a:latin typeface="Trebuchet MS" pitchFamily="34" charset="0"/>
                <a:ea typeface="Osaka" pitchFamily="1" charset="-128"/>
                <a:cs typeface="Arial" charset="0"/>
              </a:rPr>
              <a:t>. </a:t>
            </a:r>
            <a:r>
              <a:rPr lang="en-US" sz="1600" dirty="0">
                <a:solidFill>
                  <a:schemeClr val="accent6"/>
                </a:solidFill>
                <a:latin typeface="Trebuchet MS" pitchFamily="34" charset="0"/>
                <a:ea typeface="Osaka" pitchFamily="1" charset="-128"/>
                <a:cs typeface="Arial" charset="0"/>
              </a:rPr>
              <a:t>S</a:t>
            </a:r>
            <a:r>
              <a:rPr lang="en-US" sz="1600" dirty="0" smtClean="0">
                <a:solidFill>
                  <a:schemeClr val="accent6"/>
                </a:solidFill>
                <a:latin typeface="Trebuchet MS" pitchFamily="34" charset="0"/>
                <a:ea typeface="Osaka" pitchFamily="1" charset="-128"/>
                <a:cs typeface="Arial" charset="0"/>
              </a:rPr>
              <a:t>tatistical catch-at-age (SCAA) models;</a:t>
            </a:r>
            <a:endParaRPr lang="en-US" sz="1600" dirty="0">
              <a:solidFill>
                <a:schemeClr val="accent6"/>
              </a:solidFill>
              <a:latin typeface="Trebuchet MS" pitchFamily="34" charset="0"/>
              <a:ea typeface="Osaka" pitchFamily="1" charset="-128"/>
              <a:cs typeface="Arial" charset="0"/>
            </a:endParaRPr>
          </a:p>
          <a:p>
            <a:pPr algn="just">
              <a:lnSpc>
                <a:spcPct val="150000"/>
              </a:lnSpc>
              <a:spcBef>
                <a:spcPct val="50000"/>
              </a:spcBef>
            </a:pPr>
            <a:r>
              <a:rPr lang="en-US" sz="1600" dirty="0">
                <a:solidFill>
                  <a:schemeClr val="accent6"/>
                </a:solidFill>
                <a:latin typeface="Trebuchet MS" pitchFamily="34" charset="0"/>
                <a:ea typeface="Osaka" pitchFamily="1" charset="-128"/>
                <a:cs typeface="Arial" charset="0"/>
              </a:rPr>
              <a:t>9</a:t>
            </a:r>
            <a:r>
              <a:rPr lang="en-US" sz="1600" dirty="0" smtClean="0">
                <a:solidFill>
                  <a:schemeClr val="accent6"/>
                </a:solidFill>
                <a:latin typeface="Trebuchet MS" pitchFamily="34" charset="0"/>
                <a:ea typeface="Osaka" pitchFamily="1" charset="-128"/>
                <a:cs typeface="Arial" charset="0"/>
              </a:rPr>
              <a:t>. integrated </a:t>
            </a:r>
            <a:r>
              <a:rPr lang="en-US" sz="1600" dirty="0">
                <a:solidFill>
                  <a:schemeClr val="accent6"/>
                </a:solidFill>
                <a:latin typeface="Trebuchet MS" pitchFamily="34" charset="0"/>
                <a:ea typeface="Osaka" pitchFamily="1" charset="-128"/>
                <a:cs typeface="Arial" charset="0"/>
              </a:rPr>
              <a:t>analysis </a:t>
            </a:r>
            <a:r>
              <a:rPr lang="en-US" sz="1600" dirty="0" smtClean="0">
                <a:solidFill>
                  <a:schemeClr val="accent6"/>
                </a:solidFill>
                <a:latin typeface="Trebuchet MS" pitchFamily="34" charset="0"/>
                <a:ea typeface="Osaka" pitchFamily="1" charset="-128"/>
                <a:cs typeface="Arial" charset="0"/>
              </a:rPr>
              <a:t>(IA) models.</a:t>
            </a:r>
            <a:endParaRPr lang="en-US" sz="1600" dirty="0">
              <a:solidFill>
                <a:schemeClr val="accent6"/>
              </a:solidFill>
              <a:latin typeface="Trebuchet MS" pitchFamily="34" charset="0"/>
              <a:ea typeface="Osaka" pitchFamily="1" charset="-128"/>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150455" y="553318"/>
            <a:ext cx="8844294" cy="5493812"/>
          </a:xfrm>
          <a:prstGeom prst="rect">
            <a:avLst/>
          </a:prstGeom>
          <a:noFill/>
          <a:ln w="9525">
            <a:noFill/>
            <a:miter lim="800000"/>
            <a:headEnd/>
            <a:tailEnd/>
          </a:ln>
        </p:spPr>
        <p:txBody>
          <a:bodyPr wrap="square">
            <a:spAutoFit/>
          </a:bodyPr>
          <a:lstStyle/>
          <a:p>
            <a:pPr algn="l">
              <a:lnSpc>
                <a:spcPct val="150000"/>
              </a:lnSpc>
              <a:spcBef>
                <a:spcPct val="50000"/>
              </a:spcBef>
            </a:pPr>
            <a:r>
              <a:rPr lang="en-US" sz="1800" dirty="0">
                <a:solidFill>
                  <a:schemeClr val="accent6"/>
                </a:solidFill>
                <a:latin typeface="Trebuchet MS" pitchFamily="34" charset="0"/>
                <a:ea typeface="Osaka" pitchFamily="1" charset="-128"/>
                <a:cs typeface="Arial" charset="0"/>
              </a:rPr>
              <a:t>That classification can be useful for organizing information about available approaches and providing guidance on model selection.</a:t>
            </a:r>
          </a:p>
          <a:p>
            <a:pPr algn="l">
              <a:lnSpc>
                <a:spcPct val="150000"/>
              </a:lnSpc>
              <a:spcBef>
                <a:spcPct val="50000"/>
              </a:spcBef>
            </a:pPr>
            <a:r>
              <a:rPr lang="en-US" sz="1800" b="1" i="1" dirty="0" smtClean="0">
                <a:solidFill>
                  <a:srgbClr val="FF0000"/>
                </a:solidFill>
                <a:latin typeface="Trebuchet MS" pitchFamily="34" charset="0"/>
                <a:ea typeface="Osaka" pitchFamily="1" charset="-128"/>
                <a:cs typeface="Arial" charset="0"/>
              </a:rPr>
              <a:t>The </a:t>
            </a:r>
            <a:r>
              <a:rPr lang="en-US" sz="1800" b="1" i="1" dirty="0">
                <a:solidFill>
                  <a:srgbClr val="FF0000"/>
                </a:solidFill>
                <a:latin typeface="Trebuchet MS" pitchFamily="34" charset="0"/>
                <a:ea typeface="Osaka" pitchFamily="1" charset="-128"/>
                <a:cs typeface="Arial" charset="0"/>
              </a:rPr>
              <a:t>choice of </a:t>
            </a:r>
            <a:r>
              <a:rPr lang="en-US" sz="1800" b="1" i="1" dirty="0" smtClean="0">
                <a:solidFill>
                  <a:srgbClr val="FF0000"/>
                </a:solidFill>
                <a:latin typeface="Trebuchet MS" pitchFamily="34" charset="0"/>
                <a:ea typeface="Osaka" pitchFamily="1" charset="-128"/>
                <a:cs typeface="Arial" charset="0"/>
              </a:rPr>
              <a:t>the assessment model to be used is always a trade-off</a:t>
            </a:r>
          </a:p>
          <a:p>
            <a:pPr algn="just">
              <a:lnSpc>
                <a:spcPct val="150000"/>
              </a:lnSpc>
              <a:spcBef>
                <a:spcPct val="50000"/>
              </a:spcBef>
            </a:pPr>
            <a:r>
              <a:rPr lang="en-US" sz="1800" dirty="0" smtClean="0">
                <a:solidFill>
                  <a:schemeClr val="accent6"/>
                </a:solidFill>
                <a:latin typeface="Trebuchet MS" pitchFamily="34" charset="0"/>
                <a:ea typeface="Osaka" pitchFamily="1" charset="-128"/>
                <a:cs typeface="Arial" charset="0"/>
              </a:rPr>
              <a:t>The </a:t>
            </a:r>
            <a:r>
              <a:rPr lang="en-US" sz="1800" dirty="0" smtClean="0">
                <a:solidFill>
                  <a:schemeClr val="accent6"/>
                </a:solidFill>
                <a:latin typeface="Trebuchet MS" pitchFamily="34" charset="0"/>
                <a:ea typeface="Osaka" pitchFamily="1" charset="-128"/>
                <a:cs typeface="Arial" charset="0"/>
              </a:rPr>
              <a:t>choice is </a:t>
            </a:r>
            <a:r>
              <a:rPr lang="en-US" sz="1800" dirty="0">
                <a:solidFill>
                  <a:schemeClr val="accent6"/>
                </a:solidFill>
                <a:latin typeface="Trebuchet MS" pitchFamily="34" charset="0"/>
                <a:ea typeface="Osaka" pitchFamily="1" charset="-128"/>
                <a:cs typeface="Arial" charset="0"/>
              </a:rPr>
              <a:t>driven by several factors including the availability of appropriate data, the resources and expertise available and the type of advice required. In general, more sophisticated assessment models can provide more detailed advice and allow forecasts for fisheries management to be performed. However, these assessments also require additional data inputs and can be complex, time-consuming, </a:t>
            </a:r>
            <a:r>
              <a:rPr lang="en-US" sz="1800" dirty="0" smtClean="0">
                <a:solidFill>
                  <a:schemeClr val="accent6"/>
                </a:solidFill>
                <a:latin typeface="Trebuchet MS" pitchFamily="34" charset="0"/>
                <a:ea typeface="Osaka" pitchFamily="1" charset="-128"/>
                <a:cs typeface="Arial" charset="0"/>
              </a:rPr>
              <a:t>costly (Hilborn</a:t>
            </a:r>
            <a:r>
              <a:rPr lang="en-US" sz="1800" dirty="0" smtClean="0">
                <a:solidFill>
                  <a:schemeClr val="accent6"/>
                </a:solidFill>
                <a:latin typeface="Trebuchet MS" pitchFamily="34" charset="0"/>
                <a:ea typeface="Osaka" pitchFamily="1" charset="-128"/>
                <a:cs typeface="Arial" charset="0"/>
              </a:rPr>
              <a:t>, 2003</a:t>
            </a:r>
            <a:r>
              <a:rPr lang="en-US" sz="1800" dirty="0">
                <a:solidFill>
                  <a:schemeClr val="accent6"/>
                </a:solidFill>
                <a:latin typeface="Trebuchet MS" pitchFamily="34" charset="0"/>
                <a:ea typeface="Osaka" pitchFamily="1" charset="-128"/>
                <a:cs typeface="Arial" charset="0"/>
              </a:rPr>
              <a:t>) and require high level expertise .</a:t>
            </a:r>
            <a:endParaRPr lang="en-US" sz="1800" dirty="0" smtClean="0">
              <a:solidFill>
                <a:schemeClr val="accent6"/>
              </a:solidFill>
              <a:latin typeface="Trebuchet MS" pitchFamily="34" charset="0"/>
              <a:ea typeface="Osaka" pitchFamily="1" charset="-128"/>
              <a:cs typeface="Arial" charset="0"/>
            </a:endParaRPr>
          </a:p>
          <a:p>
            <a:pPr algn="just">
              <a:lnSpc>
                <a:spcPct val="150000"/>
              </a:lnSpc>
              <a:spcBef>
                <a:spcPct val="50000"/>
              </a:spcBef>
            </a:pPr>
            <a:r>
              <a:rPr lang="en-US" sz="1800" b="1" dirty="0" smtClean="0">
                <a:solidFill>
                  <a:schemeClr val="accent6"/>
                </a:solidFill>
                <a:latin typeface="Trebuchet MS" pitchFamily="34" charset="0"/>
                <a:ea typeface="Osaka" pitchFamily="1" charset="-128"/>
                <a:cs typeface="Arial" charset="0"/>
              </a:rPr>
              <a:t>It </a:t>
            </a:r>
            <a:r>
              <a:rPr lang="en-US" sz="1800" b="1" dirty="0">
                <a:solidFill>
                  <a:schemeClr val="accent6"/>
                </a:solidFill>
                <a:latin typeface="Trebuchet MS" pitchFamily="34" charset="0"/>
                <a:ea typeface="Osaka" pitchFamily="1" charset="-128"/>
                <a:cs typeface="Arial" charset="0"/>
              </a:rPr>
              <a:t>is important to identify the data sources and assumptions that are pertinent for each </a:t>
            </a:r>
            <a:r>
              <a:rPr lang="en-US" sz="1800" b="1" dirty="0" smtClean="0">
                <a:solidFill>
                  <a:schemeClr val="accent6"/>
                </a:solidFill>
                <a:latin typeface="Trebuchet MS" pitchFamily="34" charset="0"/>
                <a:ea typeface="Osaka" pitchFamily="1" charset="-128"/>
                <a:cs typeface="Arial" charset="0"/>
              </a:rPr>
              <a:t>stock, and </a:t>
            </a:r>
            <a:r>
              <a:rPr lang="en-US" sz="1800" b="1" dirty="0">
                <a:solidFill>
                  <a:schemeClr val="accent6"/>
                </a:solidFill>
                <a:latin typeface="Trebuchet MS" pitchFamily="34" charset="0"/>
                <a:ea typeface="Osaka" pitchFamily="1" charset="-128"/>
                <a:cs typeface="Arial" charset="0"/>
              </a:rPr>
              <a:t>to select the most appropriate method which best uses all the available information </a:t>
            </a:r>
            <a:r>
              <a:rPr lang="en-US" sz="1800" b="1" dirty="0" smtClean="0">
                <a:solidFill>
                  <a:schemeClr val="accent6"/>
                </a:solidFill>
                <a:latin typeface="Trebuchet MS" pitchFamily="34" charset="0"/>
                <a:ea typeface="Osaka" pitchFamily="1" charset="-128"/>
                <a:cs typeface="Arial" charset="0"/>
              </a:rPr>
              <a:t>and resources (ICES</a:t>
            </a:r>
            <a:r>
              <a:rPr lang="en-US" sz="1800" b="1" dirty="0">
                <a:solidFill>
                  <a:schemeClr val="accent6"/>
                </a:solidFill>
                <a:latin typeface="Trebuchet MS" pitchFamily="34" charset="0"/>
                <a:ea typeface="Osaka" pitchFamily="1" charset="-128"/>
                <a:cs typeface="Arial" charset="0"/>
              </a:rPr>
              <a:t>, 2015).</a:t>
            </a:r>
          </a:p>
        </p:txBody>
      </p:sp>
    </p:spTree>
    <p:extLst>
      <p:ext uri="{BB962C8B-B14F-4D97-AF65-F5344CB8AC3E}">
        <p14:creationId xmlns:p14="http://schemas.microsoft.com/office/powerpoint/2010/main" val="1717786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586710"/>
            <a:ext cx="8784976" cy="4570482"/>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smtClean="0">
                <a:solidFill>
                  <a:schemeClr val="accent6"/>
                </a:solidFill>
                <a:cs typeface="Arial" charset="0"/>
              </a:rPr>
              <a:t>1. Catch-only models</a:t>
            </a:r>
            <a:endParaRPr lang="en-US" sz="1800" b="1" dirty="0">
              <a:solidFill>
                <a:schemeClr val="accent6"/>
              </a:solidFill>
              <a:cs typeface="Arial" charset="0"/>
            </a:endParaRPr>
          </a:p>
          <a:p>
            <a:pPr algn="just" eaLnBrk="1" hangingPunct="1">
              <a:lnSpc>
                <a:spcPct val="150000"/>
              </a:lnSpc>
            </a:pPr>
            <a:r>
              <a:rPr lang="en-US" sz="1600" dirty="0">
                <a:solidFill>
                  <a:schemeClr val="accent6"/>
                </a:solidFill>
                <a:cs typeface="Arial" charset="0"/>
              </a:rPr>
              <a:t>These models do not assume any population dynamics and they are simple methods for estimating sustainable catch levels when the only data available are little more than a time series of catches. An example is the Depletion Corrected Average Catch (DCAC; </a:t>
            </a:r>
            <a:r>
              <a:rPr lang="en-US" sz="1600" dirty="0" err="1">
                <a:solidFill>
                  <a:schemeClr val="accent6"/>
                </a:solidFill>
                <a:cs typeface="Arial" charset="0"/>
              </a:rPr>
              <a:t>MacCall</a:t>
            </a:r>
            <a:r>
              <a:rPr lang="en-US" sz="1600" dirty="0">
                <a:solidFill>
                  <a:schemeClr val="accent6"/>
                </a:solidFill>
                <a:cs typeface="Arial" charset="0"/>
              </a:rPr>
              <a:t>, 2007). These models provide advice on whether the recent average catch is sustainable or not but without information on stock status and/or trend.</a:t>
            </a:r>
          </a:p>
          <a:p>
            <a:pPr algn="just" eaLnBrk="1" hangingPunct="1">
              <a:lnSpc>
                <a:spcPct val="150000"/>
              </a:lnSpc>
            </a:pPr>
            <a:r>
              <a:rPr lang="en-US" sz="1600" dirty="0">
                <a:solidFill>
                  <a:schemeClr val="accent6"/>
                </a:solidFill>
                <a:cs typeface="Arial" charset="0"/>
              </a:rPr>
              <a:t>Several new catch only models have appeared in recent years. For example, Rosenberg et al. (2013) tested 4 of these models and their performance in retrieving </a:t>
            </a:r>
            <a:r>
              <a:rPr lang="en-US" sz="1600" dirty="0" smtClean="0">
                <a:solidFill>
                  <a:schemeClr val="accent6"/>
                </a:solidFill>
                <a:cs typeface="Arial" charset="0"/>
              </a:rPr>
              <a:t>B/B</a:t>
            </a:r>
            <a:r>
              <a:rPr lang="en-US" sz="1600" baseline="-25000" dirty="0" smtClean="0">
                <a:solidFill>
                  <a:schemeClr val="accent6"/>
                </a:solidFill>
                <a:cs typeface="Arial" charset="0"/>
              </a:rPr>
              <a:t>MSY</a:t>
            </a:r>
            <a:r>
              <a:rPr lang="en-US" sz="1600" dirty="0">
                <a:solidFill>
                  <a:schemeClr val="accent6"/>
                </a:solidFill>
                <a:cs typeface="Arial" charset="0"/>
              </a:rPr>
              <a:t> </a:t>
            </a:r>
            <a:r>
              <a:rPr lang="en-US" sz="1600" dirty="0" smtClean="0">
                <a:solidFill>
                  <a:schemeClr val="accent6"/>
                </a:solidFill>
                <a:cs typeface="Arial" charset="0"/>
              </a:rPr>
              <a:t>ratio. Martell </a:t>
            </a:r>
            <a:r>
              <a:rPr lang="en-US" sz="1600" dirty="0">
                <a:solidFill>
                  <a:schemeClr val="accent6"/>
                </a:solidFill>
                <a:cs typeface="Arial" charset="0"/>
              </a:rPr>
              <a:t>and Froese (2013) have produced an approach based on surplus production (Catch </a:t>
            </a:r>
            <a:r>
              <a:rPr lang="en-US" sz="1600" dirty="0" smtClean="0">
                <a:solidFill>
                  <a:schemeClr val="accent6"/>
                </a:solidFill>
                <a:cs typeface="Arial" charset="0"/>
              </a:rPr>
              <a:t>MSY). This method requires </a:t>
            </a:r>
            <a:r>
              <a:rPr lang="en-US" sz="1600" dirty="0">
                <a:solidFill>
                  <a:schemeClr val="accent6"/>
                </a:solidFill>
                <a:cs typeface="Arial" charset="0"/>
              </a:rPr>
              <a:t>more than 10 years of catch data.</a:t>
            </a:r>
          </a:p>
          <a:p>
            <a:pPr algn="just" eaLnBrk="1" hangingPunct="1">
              <a:lnSpc>
                <a:spcPct val="150000"/>
              </a:lnSpc>
            </a:pPr>
            <a:r>
              <a:rPr lang="en-US" sz="1400" dirty="0">
                <a:solidFill>
                  <a:schemeClr val="accent6"/>
                </a:solidFill>
                <a:cs typeface="Arial" charset="0"/>
              </a:rPr>
              <a:t>In many </a:t>
            </a:r>
            <a:r>
              <a:rPr lang="en-US" sz="1400" dirty="0" smtClean="0">
                <a:solidFill>
                  <a:schemeClr val="accent6"/>
                </a:solidFill>
                <a:cs typeface="Arial" charset="0"/>
              </a:rPr>
              <a:t>cases, </a:t>
            </a:r>
            <a:r>
              <a:rPr lang="en-US" sz="1400" dirty="0">
                <a:solidFill>
                  <a:schemeClr val="accent6"/>
                </a:solidFill>
                <a:cs typeface="Arial" charset="0"/>
              </a:rPr>
              <a:t>long </a:t>
            </a:r>
            <a:r>
              <a:rPr lang="en-US" sz="1400" dirty="0" smtClean="0">
                <a:solidFill>
                  <a:schemeClr val="accent6"/>
                </a:solidFill>
                <a:cs typeface="Arial" charset="0"/>
              </a:rPr>
              <a:t>time-series </a:t>
            </a:r>
            <a:r>
              <a:rPr lang="en-US" sz="1400" dirty="0">
                <a:solidFill>
                  <a:schemeClr val="accent6"/>
                </a:solidFill>
                <a:cs typeface="Arial" charset="0"/>
              </a:rPr>
              <a:t>of data </a:t>
            </a:r>
            <a:r>
              <a:rPr lang="en-US" sz="1400" dirty="0" smtClean="0">
                <a:solidFill>
                  <a:schemeClr val="accent6"/>
                </a:solidFill>
                <a:cs typeface="Arial" charset="0"/>
              </a:rPr>
              <a:t>are </a:t>
            </a:r>
            <a:r>
              <a:rPr lang="en-US" sz="1400" dirty="0">
                <a:solidFill>
                  <a:schemeClr val="accent6"/>
                </a:solidFill>
                <a:cs typeface="Arial" charset="0"/>
              </a:rPr>
              <a:t>not </a:t>
            </a:r>
            <a:r>
              <a:rPr lang="en-US" sz="1400" dirty="0" smtClean="0">
                <a:solidFill>
                  <a:schemeClr val="accent6"/>
                </a:solidFill>
                <a:cs typeface="Arial" charset="0"/>
              </a:rPr>
              <a:t>available, thus some length-based methods may </a:t>
            </a:r>
            <a:r>
              <a:rPr lang="en-US" sz="1400" dirty="0">
                <a:solidFill>
                  <a:schemeClr val="accent6"/>
                </a:solidFill>
                <a:cs typeface="Arial" charset="0"/>
              </a:rPr>
              <a:t>be more </a:t>
            </a:r>
            <a:r>
              <a:rPr lang="en-US" sz="1400" dirty="0" smtClean="0">
                <a:solidFill>
                  <a:schemeClr val="accent6"/>
                </a:solidFill>
                <a:cs typeface="Arial" charset="0"/>
              </a:rPr>
              <a:t>applicable.</a:t>
            </a:r>
            <a:endParaRPr lang="en-US" sz="1400" dirty="0">
              <a:solidFill>
                <a:schemeClr val="accent6"/>
              </a:solidFill>
              <a:cs typeface="Arial" charset="0"/>
            </a:endParaRPr>
          </a:p>
        </p:txBody>
      </p:sp>
    </p:spTree>
    <p:extLst>
      <p:ext uri="{BB962C8B-B14F-4D97-AF65-F5344CB8AC3E}">
        <p14:creationId xmlns:p14="http://schemas.microsoft.com/office/powerpoint/2010/main" val="3961426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514702"/>
            <a:ext cx="8784976" cy="3831818"/>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smtClean="0">
                <a:solidFill>
                  <a:schemeClr val="accent6"/>
                </a:solidFill>
                <a:cs typeface="Arial" charset="0"/>
              </a:rPr>
              <a:t>2. Time </a:t>
            </a:r>
            <a:r>
              <a:rPr lang="en-US" sz="1800" b="1" dirty="0">
                <a:solidFill>
                  <a:schemeClr val="accent6"/>
                </a:solidFill>
                <a:cs typeface="Arial" charset="0"/>
              </a:rPr>
              <a:t>series models</a:t>
            </a:r>
          </a:p>
          <a:p>
            <a:pPr algn="just" eaLnBrk="1" hangingPunct="1">
              <a:lnSpc>
                <a:spcPct val="150000"/>
              </a:lnSpc>
            </a:pPr>
            <a:r>
              <a:rPr lang="en-US" sz="1600" dirty="0" smtClean="0">
                <a:solidFill>
                  <a:schemeClr val="accent6"/>
                </a:solidFill>
                <a:cs typeface="Arial" charset="0"/>
              </a:rPr>
              <a:t>As </a:t>
            </a:r>
            <a:r>
              <a:rPr lang="en-US" sz="1600" dirty="0">
                <a:solidFill>
                  <a:schemeClr val="accent6"/>
                </a:solidFill>
                <a:cs typeface="Arial" charset="0"/>
              </a:rPr>
              <a:t>in the </a:t>
            </a:r>
            <a:r>
              <a:rPr lang="en-US" sz="1600" dirty="0" smtClean="0">
                <a:solidFill>
                  <a:schemeClr val="accent6"/>
                </a:solidFill>
                <a:cs typeface="Arial" charset="0"/>
              </a:rPr>
              <a:t>catch-only models, also in the time-series models the </a:t>
            </a:r>
            <a:r>
              <a:rPr lang="en-US" sz="1600" dirty="0">
                <a:solidFill>
                  <a:schemeClr val="accent6"/>
                </a:solidFill>
                <a:cs typeface="Arial" charset="0"/>
              </a:rPr>
              <a:t>assumptions on </a:t>
            </a:r>
            <a:r>
              <a:rPr lang="en-US" sz="1600" dirty="0" smtClean="0">
                <a:solidFill>
                  <a:schemeClr val="accent6"/>
                </a:solidFill>
                <a:cs typeface="Arial" charset="0"/>
              </a:rPr>
              <a:t>population </a:t>
            </a:r>
            <a:r>
              <a:rPr lang="en-US" sz="1600" dirty="0">
                <a:solidFill>
                  <a:schemeClr val="accent6"/>
                </a:solidFill>
                <a:cs typeface="Arial" charset="0"/>
              </a:rPr>
              <a:t>dynamics are minimal. Typical data are </a:t>
            </a:r>
            <a:r>
              <a:rPr lang="en-US" sz="1600" dirty="0" smtClean="0">
                <a:solidFill>
                  <a:schemeClr val="accent6"/>
                </a:solidFill>
                <a:cs typeface="Arial" charset="0"/>
              </a:rPr>
              <a:t>time series of catches </a:t>
            </a:r>
            <a:r>
              <a:rPr lang="en-US" sz="1600" dirty="0">
                <a:solidFill>
                  <a:schemeClr val="accent6"/>
                </a:solidFill>
                <a:cs typeface="Arial" charset="0"/>
              </a:rPr>
              <a:t>or abundance </a:t>
            </a:r>
            <a:r>
              <a:rPr lang="en-US" sz="1600" dirty="0" smtClean="0">
                <a:solidFill>
                  <a:schemeClr val="accent6"/>
                </a:solidFill>
                <a:cs typeface="Arial" charset="0"/>
              </a:rPr>
              <a:t>indices (from surveys).</a:t>
            </a:r>
          </a:p>
          <a:p>
            <a:pPr algn="just" eaLnBrk="1" hangingPunct="1">
              <a:lnSpc>
                <a:spcPct val="150000"/>
              </a:lnSpc>
            </a:pPr>
            <a:endParaRPr lang="en-US" sz="1600"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An </a:t>
            </a:r>
            <a:r>
              <a:rPr lang="en-US" sz="1600" dirty="0">
                <a:solidFill>
                  <a:schemeClr val="accent6"/>
                </a:solidFill>
                <a:cs typeface="Arial" charset="0"/>
              </a:rPr>
              <a:t>example is the Index Method (AIM) which fits a relationship between time series of relative stock abundance indices obtained from the surveys and historical landings data. The AIM calculates two derived </a:t>
            </a:r>
            <a:r>
              <a:rPr lang="en-US" sz="1600" dirty="0" smtClean="0">
                <a:solidFill>
                  <a:schemeClr val="accent6"/>
                </a:solidFill>
                <a:cs typeface="Arial" charset="0"/>
              </a:rPr>
              <a:t>quantities: </a:t>
            </a:r>
            <a:r>
              <a:rPr lang="en-US" sz="1600" dirty="0">
                <a:solidFill>
                  <a:schemeClr val="accent6"/>
                </a:solidFill>
                <a:cs typeface="Arial" charset="0"/>
              </a:rPr>
              <a:t>Replacement Ratio and Relative Fishing mortality. Management advice </a:t>
            </a:r>
            <a:r>
              <a:rPr lang="en-US" sz="1600" dirty="0" smtClean="0">
                <a:solidFill>
                  <a:schemeClr val="accent6"/>
                </a:solidFill>
                <a:cs typeface="Arial" charset="0"/>
              </a:rPr>
              <a:t>can </a:t>
            </a:r>
            <a:r>
              <a:rPr lang="en-US" sz="1600" dirty="0">
                <a:solidFill>
                  <a:schemeClr val="accent6"/>
                </a:solidFill>
                <a:cs typeface="Arial" charset="0"/>
              </a:rPr>
              <a:t>be </a:t>
            </a:r>
            <a:r>
              <a:rPr lang="en-US" sz="1600" dirty="0" smtClean="0">
                <a:solidFill>
                  <a:schemeClr val="accent6"/>
                </a:solidFill>
                <a:cs typeface="Arial" charset="0"/>
              </a:rPr>
              <a:t>qualitative, such as the </a:t>
            </a:r>
            <a:r>
              <a:rPr lang="en-US" sz="1600" dirty="0">
                <a:solidFill>
                  <a:schemeClr val="accent6"/>
                </a:solidFill>
                <a:cs typeface="Arial" charset="0"/>
              </a:rPr>
              <a:t>trend in </a:t>
            </a:r>
            <a:r>
              <a:rPr lang="en-US" sz="1600" dirty="0" smtClean="0">
                <a:solidFill>
                  <a:schemeClr val="accent6"/>
                </a:solidFill>
                <a:cs typeface="Arial" charset="0"/>
              </a:rPr>
              <a:t>time, and/or whether </a:t>
            </a:r>
            <a:r>
              <a:rPr lang="en-US" sz="1600" dirty="0">
                <a:solidFill>
                  <a:schemeClr val="accent6"/>
                </a:solidFill>
                <a:cs typeface="Arial" charset="0"/>
              </a:rPr>
              <a:t>the stock is approaching a possible trigger for management action (e.g. the lowest point in the </a:t>
            </a:r>
            <a:r>
              <a:rPr lang="en-US" sz="1600" dirty="0" smtClean="0">
                <a:solidFill>
                  <a:schemeClr val="accent6"/>
                </a:solidFill>
                <a:cs typeface="Arial" charset="0"/>
              </a:rPr>
              <a:t>time </a:t>
            </a:r>
            <a:r>
              <a:rPr lang="en-US" sz="1600" dirty="0">
                <a:solidFill>
                  <a:schemeClr val="accent6"/>
                </a:solidFill>
                <a:cs typeface="Arial" charset="0"/>
              </a:rPr>
              <a:t>series</a:t>
            </a:r>
            <a:r>
              <a:rPr lang="en-US" sz="1600" dirty="0" smtClean="0">
                <a:solidFill>
                  <a:schemeClr val="accent6"/>
                </a:solidFill>
                <a:cs typeface="Arial" charset="0"/>
              </a:rPr>
              <a:t>).</a:t>
            </a:r>
          </a:p>
        </p:txBody>
      </p:sp>
    </p:spTree>
    <p:extLst>
      <p:ext uri="{BB962C8B-B14F-4D97-AF65-F5344CB8AC3E}">
        <p14:creationId xmlns:p14="http://schemas.microsoft.com/office/powerpoint/2010/main" val="997871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116632"/>
            <a:ext cx="8784976" cy="5955476"/>
          </a:xfrm>
          <a:prstGeom prst="rect">
            <a:avLst/>
          </a:prstGeom>
          <a:noFill/>
          <a:ln w="9525">
            <a:noFill/>
            <a:miter lim="800000"/>
            <a:headEnd/>
            <a:tailEnd/>
          </a:ln>
        </p:spPr>
        <p:txBody>
          <a:bodyPr wrap="square">
            <a:spAutoFit/>
          </a:bodyPr>
          <a:lstStyle/>
          <a:p>
            <a:pPr algn="just" eaLnBrk="1" hangingPunct="1">
              <a:lnSpc>
                <a:spcPct val="150000"/>
              </a:lnSpc>
            </a:pPr>
            <a:r>
              <a:rPr lang="en-US" sz="1800" b="1" dirty="0" smtClean="0">
                <a:solidFill>
                  <a:schemeClr val="accent6"/>
                </a:solidFill>
                <a:cs typeface="Arial" charset="0"/>
              </a:rPr>
              <a:t>3</a:t>
            </a:r>
            <a:r>
              <a:rPr lang="en-US" sz="1800" b="1" dirty="0">
                <a:solidFill>
                  <a:schemeClr val="accent6"/>
                </a:solidFill>
                <a:cs typeface="Arial" charset="0"/>
              </a:rPr>
              <a:t>. Biomass dynamics models</a:t>
            </a:r>
          </a:p>
          <a:p>
            <a:pPr algn="just" eaLnBrk="1" hangingPunct="1">
              <a:lnSpc>
                <a:spcPct val="150000"/>
              </a:lnSpc>
            </a:pPr>
            <a:r>
              <a:rPr lang="en-US" sz="1600" dirty="0" smtClean="0">
                <a:solidFill>
                  <a:schemeClr val="accent6"/>
                </a:solidFill>
                <a:cs typeface="Arial" charset="0"/>
              </a:rPr>
              <a:t>Biomass dynamics models (or Surplus </a:t>
            </a:r>
            <a:r>
              <a:rPr lang="en-US" sz="1600" dirty="0">
                <a:solidFill>
                  <a:schemeClr val="accent6"/>
                </a:solidFill>
                <a:cs typeface="Arial" charset="0"/>
              </a:rPr>
              <a:t>production </a:t>
            </a:r>
            <a:r>
              <a:rPr lang="en-US" sz="1600" dirty="0" smtClean="0">
                <a:solidFill>
                  <a:schemeClr val="accent6"/>
                </a:solidFill>
                <a:cs typeface="Arial" charset="0"/>
              </a:rPr>
              <a:t>models) </a:t>
            </a:r>
            <a:r>
              <a:rPr lang="en-US" sz="1600" dirty="0">
                <a:solidFill>
                  <a:schemeClr val="accent6"/>
                </a:solidFill>
                <a:cs typeface="Arial" charset="0"/>
              </a:rPr>
              <a:t>are among the simplest stock assessment </a:t>
            </a:r>
            <a:r>
              <a:rPr lang="en-US" sz="1600" dirty="0" smtClean="0">
                <a:solidFill>
                  <a:schemeClr val="accent6"/>
                </a:solidFill>
                <a:cs typeface="Arial" charset="0"/>
              </a:rPr>
              <a:t>models, and can </a:t>
            </a:r>
            <a:r>
              <a:rPr lang="en-US" sz="1600" dirty="0">
                <a:solidFill>
                  <a:schemeClr val="accent6"/>
                </a:solidFill>
                <a:cs typeface="Arial" charset="0"/>
              </a:rPr>
              <a:t>characterize the dynamics of a stock in terms of changes in </a:t>
            </a:r>
            <a:r>
              <a:rPr lang="en-US" sz="1600" dirty="0" smtClean="0">
                <a:solidFill>
                  <a:schemeClr val="accent6"/>
                </a:solidFill>
                <a:cs typeface="Arial" charset="0"/>
              </a:rPr>
              <a:t>biomass.</a:t>
            </a:r>
          </a:p>
          <a:p>
            <a:pPr algn="just" eaLnBrk="1" hangingPunct="1">
              <a:lnSpc>
                <a:spcPct val="150000"/>
              </a:lnSpc>
            </a:pPr>
            <a:r>
              <a:rPr lang="en-US" sz="1600" i="1" dirty="0" smtClean="0">
                <a:solidFill>
                  <a:schemeClr val="accent6"/>
                </a:solidFill>
                <a:cs typeface="Arial" charset="0"/>
              </a:rPr>
              <a:t>Minimal </a:t>
            </a:r>
            <a:r>
              <a:rPr lang="en-US" sz="1600" i="1" dirty="0">
                <a:solidFill>
                  <a:schemeClr val="accent6"/>
                </a:solidFill>
                <a:cs typeface="Arial" charset="0"/>
              </a:rPr>
              <a:t>data </a:t>
            </a:r>
            <a:r>
              <a:rPr lang="en-US" sz="1600" i="1" dirty="0" smtClean="0">
                <a:solidFill>
                  <a:schemeClr val="accent6"/>
                </a:solidFill>
                <a:cs typeface="Arial" charset="0"/>
              </a:rPr>
              <a:t>request</a:t>
            </a:r>
            <a:r>
              <a:rPr lang="en-US" sz="1600" dirty="0" smtClean="0">
                <a:solidFill>
                  <a:schemeClr val="accent6"/>
                </a:solidFill>
                <a:cs typeface="Arial" charset="0"/>
              </a:rPr>
              <a:t>: </a:t>
            </a:r>
            <a:r>
              <a:rPr lang="en-US" sz="1600" u="sng" dirty="0">
                <a:solidFill>
                  <a:schemeClr val="accent6"/>
                </a:solidFill>
                <a:cs typeface="Arial" charset="0"/>
              </a:rPr>
              <a:t>catch/effort data </a:t>
            </a:r>
            <a:r>
              <a:rPr lang="en-US" sz="1600" dirty="0">
                <a:solidFill>
                  <a:schemeClr val="accent6"/>
                </a:solidFill>
                <a:cs typeface="Arial" charset="0"/>
              </a:rPr>
              <a:t>and one </a:t>
            </a:r>
            <a:r>
              <a:rPr lang="en-US" sz="1600" dirty="0" smtClean="0">
                <a:solidFill>
                  <a:schemeClr val="accent6"/>
                </a:solidFill>
                <a:cs typeface="Arial" charset="0"/>
              </a:rPr>
              <a:t>(or more) </a:t>
            </a:r>
            <a:r>
              <a:rPr lang="en-US" sz="1600" u="sng" dirty="0">
                <a:solidFill>
                  <a:schemeClr val="accent6"/>
                </a:solidFill>
                <a:cs typeface="Arial" charset="0"/>
              </a:rPr>
              <a:t>abundance </a:t>
            </a:r>
            <a:r>
              <a:rPr lang="en-US" sz="1600" u="sng" dirty="0" smtClean="0">
                <a:solidFill>
                  <a:schemeClr val="accent6"/>
                </a:solidFill>
                <a:cs typeface="Arial" charset="0"/>
              </a:rPr>
              <a:t>index </a:t>
            </a:r>
            <a:r>
              <a:rPr lang="en-US" sz="1600" dirty="0">
                <a:solidFill>
                  <a:schemeClr val="accent6"/>
                </a:solidFill>
                <a:cs typeface="Arial" charset="0"/>
              </a:rPr>
              <a:t>(from </a:t>
            </a:r>
            <a:r>
              <a:rPr lang="en-US" sz="1600" dirty="0" smtClean="0">
                <a:solidFill>
                  <a:schemeClr val="accent6"/>
                </a:solidFill>
                <a:cs typeface="Arial" charset="0"/>
              </a:rPr>
              <a:t>surveys), thus not needing </a:t>
            </a:r>
            <a:r>
              <a:rPr lang="en-US" sz="1600" dirty="0">
                <a:solidFill>
                  <a:schemeClr val="accent6"/>
                </a:solidFill>
                <a:cs typeface="Arial" charset="0"/>
              </a:rPr>
              <a:t>any biological </a:t>
            </a:r>
            <a:r>
              <a:rPr lang="en-US" sz="1600" dirty="0" smtClean="0">
                <a:solidFill>
                  <a:schemeClr val="accent6"/>
                </a:solidFill>
                <a:cs typeface="Arial" charset="0"/>
              </a:rPr>
              <a:t>data (individual </a:t>
            </a:r>
            <a:r>
              <a:rPr lang="en-US" sz="1600" dirty="0">
                <a:solidFill>
                  <a:schemeClr val="accent6"/>
                </a:solidFill>
                <a:cs typeface="Arial" charset="0"/>
              </a:rPr>
              <a:t>growth, </a:t>
            </a:r>
            <a:r>
              <a:rPr lang="en-US" sz="1600" dirty="0" smtClean="0">
                <a:solidFill>
                  <a:schemeClr val="accent6"/>
                </a:solidFill>
                <a:cs typeface="Arial" charset="0"/>
              </a:rPr>
              <a:t>size or age structure, maturity, natural mortality).</a:t>
            </a:r>
          </a:p>
          <a:p>
            <a:pPr algn="just" eaLnBrk="1" hangingPunct="1">
              <a:lnSpc>
                <a:spcPct val="150000"/>
              </a:lnSpc>
            </a:pPr>
            <a:r>
              <a:rPr lang="en-US" sz="1400" b="1" i="1" dirty="0" smtClean="0">
                <a:solidFill>
                  <a:schemeClr val="accent6"/>
                </a:solidFill>
                <a:cs typeface="Arial" charset="0"/>
              </a:rPr>
              <a:t>However, they </a:t>
            </a:r>
            <a:r>
              <a:rPr lang="en-US" sz="1400" b="1" i="1" dirty="0">
                <a:solidFill>
                  <a:schemeClr val="accent6"/>
                </a:solidFill>
                <a:cs typeface="Arial" charset="0"/>
              </a:rPr>
              <a:t>cannot provide </a:t>
            </a:r>
            <a:r>
              <a:rPr lang="en-US" sz="1400" b="1" i="1" dirty="0" smtClean="0">
                <a:solidFill>
                  <a:schemeClr val="accent6"/>
                </a:solidFill>
                <a:cs typeface="Arial" charset="0"/>
              </a:rPr>
              <a:t>explanations </a:t>
            </a:r>
            <a:r>
              <a:rPr lang="en-US" sz="1400" b="1" i="1" dirty="0">
                <a:solidFill>
                  <a:schemeClr val="accent6"/>
                </a:solidFill>
                <a:cs typeface="Arial" charset="0"/>
              </a:rPr>
              <a:t>for changes in abundance, </a:t>
            </a:r>
            <a:r>
              <a:rPr lang="en-US" sz="1400" b="1" i="1" dirty="0" smtClean="0">
                <a:solidFill>
                  <a:schemeClr val="accent6"/>
                </a:solidFill>
                <a:cs typeface="Arial" charset="0"/>
              </a:rPr>
              <a:t>as </a:t>
            </a:r>
            <a:r>
              <a:rPr lang="en-US" sz="1400" b="1" i="1" dirty="0">
                <a:solidFill>
                  <a:schemeClr val="accent6"/>
                </a:solidFill>
                <a:cs typeface="Arial" charset="0"/>
              </a:rPr>
              <a:t>changes in </a:t>
            </a:r>
            <a:r>
              <a:rPr lang="en-US" sz="1400" b="1" i="1" dirty="0" smtClean="0">
                <a:solidFill>
                  <a:schemeClr val="accent6"/>
                </a:solidFill>
                <a:cs typeface="Arial" charset="0"/>
              </a:rPr>
              <a:t>stock </a:t>
            </a:r>
            <a:r>
              <a:rPr lang="en-US" sz="1400" b="1" i="1" dirty="0">
                <a:solidFill>
                  <a:schemeClr val="accent6"/>
                </a:solidFill>
                <a:cs typeface="Arial" charset="0"/>
              </a:rPr>
              <a:t>biomass, recruitment, and mortality are all examined </a:t>
            </a:r>
            <a:r>
              <a:rPr lang="en-US" sz="1400" b="1" i="1" dirty="0" smtClean="0">
                <a:solidFill>
                  <a:schemeClr val="accent6"/>
                </a:solidFill>
                <a:cs typeface="Arial" charset="0"/>
              </a:rPr>
              <a:t>collectively.</a:t>
            </a:r>
          </a:p>
          <a:p>
            <a:pPr algn="just" eaLnBrk="1" hangingPunct="1">
              <a:lnSpc>
                <a:spcPct val="150000"/>
              </a:lnSpc>
            </a:pPr>
            <a:endParaRPr lang="en-US" sz="1600" dirty="0" smtClean="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The </a:t>
            </a:r>
            <a:r>
              <a:rPr lang="en-US" sz="1600" dirty="0">
                <a:solidFill>
                  <a:schemeClr val="accent6"/>
                </a:solidFill>
                <a:cs typeface="Arial" charset="0"/>
              </a:rPr>
              <a:t>models assume </a:t>
            </a:r>
            <a:r>
              <a:rPr lang="en-US" sz="1600" dirty="0" smtClean="0">
                <a:solidFill>
                  <a:schemeClr val="accent6"/>
                </a:solidFill>
                <a:cs typeface="Arial" charset="0"/>
              </a:rPr>
              <a:t>aggregated </a:t>
            </a:r>
            <a:r>
              <a:rPr lang="en-US" sz="1600" dirty="0">
                <a:solidFill>
                  <a:schemeClr val="accent6"/>
                </a:solidFill>
                <a:cs typeface="Arial" charset="0"/>
              </a:rPr>
              <a:t>biomass dynamics controlled by a low number of parameters: </a:t>
            </a:r>
            <a:r>
              <a:rPr lang="en-US" sz="1600" dirty="0" smtClean="0">
                <a:solidFill>
                  <a:schemeClr val="accent6"/>
                </a:solidFill>
                <a:cs typeface="Arial" charset="0"/>
              </a:rPr>
              <a:t>K </a:t>
            </a:r>
            <a:r>
              <a:rPr lang="en-US" sz="1600" dirty="0">
                <a:solidFill>
                  <a:schemeClr val="accent6"/>
                </a:solidFill>
                <a:cs typeface="Arial" charset="0"/>
              </a:rPr>
              <a:t>(carrying capacity), r (intrinsic growth rate), initial </a:t>
            </a:r>
            <a:r>
              <a:rPr lang="en-US" sz="1600" dirty="0" smtClean="0">
                <a:solidFill>
                  <a:schemeClr val="accent6"/>
                </a:solidFill>
                <a:cs typeface="Arial" charset="0"/>
              </a:rPr>
              <a:t>biomass </a:t>
            </a:r>
            <a:r>
              <a:rPr lang="en-US" sz="1600" dirty="0">
                <a:solidFill>
                  <a:schemeClr val="accent6"/>
                </a:solidFill>
                <a:cs typeface="Arial" charset="0"/>
              </a:rPr>
              <a:t>and a catchability coefficient </a:t>
            </a:r>
            <a:r>
              <a:rPr lang="en-US" sz="1600" dirty="0" smtClean="0">
                <a:solidFill>
                  <a:schemeClr val="accent6"/>
                </a:solidFill>
                <a:cs typeface="Arial" charset="0"/>
              </a:rPr>
              <a:t>related to F.</a:t>
            </a:r>
          </a:p>
          <a:p>
            <a:pPr algn="just" eaLnBrk="1" hangingPunct="1">
              <a:lnSpc>
                <a:spcPct val="150000"/>
              </a:lnSpc>
            </a:pPr>
            <a:r>
              <a:rPr lang="en-US" sz="1600" b="1" i="1" dirty="0" smtClean="0">
                <a:solidFill>
                  <a:schemeClr val="accent6"/>
                </a:solidFill>
                <a:cs typeface="Arial" charset="0"/>
              </a:rPr>
              <a:t>With </a:t>
            </a:r>
            <a:r>
              <a:rPr lang="en-US" sz="1600" b="1" i="1" dirty="0">
                <a:solidFill>
                  <a:schemeClr val="accent6"/>
                </a:solidFill>
                <a:cs typeface="Arial" charset="0"/>
              </a:rPr>
              <a:t>sufficient contrast in the time </a:t>
            </a:r>
            <a:r>
              <a:rPr lang="en-US" sz="1600" b="1" i="1" dirty="0" smtClean="0">
                <a:solidFill>
                  <a:schemeClr val="accent6"/>
                </a:solidFill>
                <a:cs typeface="Arial" charset="0"/>
              </a:rPr>
              <a:t>series (i.e. </a:t>
            </a:r>
            <a:r>
              <a:rPr lang="en-US" sz="1600" b="1" i="1" dirty="0">
                <a:solidFill>
                  <a:schemeClr val="accent6"/>
                </a:solidFill>
                <a:cs typeface="Arial" charset="0"/>
              </a:rPr>
              <a:t>observations above and below B</a:t>
            </a:r>
            <a:r>
              <a:rPr lang="en-US" sz="1600" b="1" i="1" baseline="-25000" dirty="0">
                <a:solidFill>
                  <a:schemeClr val="accent6"/>
                </a:solidFill>
                <a:cs typeface="Arial" charset="0"/>
              </a:rPr>
              <a:t>MSY</a:t>
            </a:r>
            <a:r>
              <a:rPr lang="en-US" sz="1600" b="1" i="1" dirty="0">
                <a:solidFill>
                  <a:schemeClr val="accent6"/>
                </a:solidFill>
                <a:cs typeface="Arial" charset="0"/>
              </a:rPr>
              <a:t>, </a:t>
            </a:r>
            <a:r>
              <a:rPr lang="en-US" sz="1600" b="1" i="1" dirty="0" smtClean="0">
                <a:solidFill>
                  <a:schemeClr val="accent6"/>
                </a:solidFill>
                <a:cs typeface="Arial" charset="0"/>
              </a:rPr>
              <a:t>periods with increasing </a:t>
            </a:r>
            <a:r>
              <a:rPr lang="en-US" sz="1600" b="1" i="1" dirty="0">
                <a:solidFill>
                  <a:schemeClr val="accent6"/>
                </a:solidFill>
                <a:cs typeface="Arial" charset="0"/>
              </a:rPr>
              <a:t>abundance </a:t>
            </a:r>
            <a:r>
              <a:rPr lang="en-US" sz="1600" b="1" i="1" dirty="0" smtClean="0">
                <a:solidFill>
                  <a:schemeClr val="accent6"/>
                </a:solidFill>
                <a:cs typeface="Arial" charset="0"/>
              </a:rPr>
              <a:t>index), these models </a:t>
            </a:r>
            <a:r>
              <a:rPr lang="en-US" sz="1600" b="1" i="1" dirty="0">
                <a:solidFill>
                  <a:schemeClr val="accent6"/>
                </a:solidFill>
                <a:cs typeface="Arial" charset="0"/>
              </a:rPr>
              <a:t>can provide estimates of </a:t>
            </a:r>
            <a:r>
              <a:rPr lang="en-US" sz="1600" b="1" i="1" dirty="0" smtClean="0">
                <a:solidFill>
                  <a:schemeClr val="accent6"/>
                </a:solidFill>
                <a:cs typeface="Arial" charset="0"/>
              </a:rPr>
              <a:t>MSY (B/B</a:t>
            </a:r>
            <a:r>
              <a:rPr lang="en-US" sz="1600" b="1" i="1" baseline="-25000" dirty="0" smtClean="0">
                <a:solidFill>
                  <a:schemeClr val="accent6"/>
                </a:solidFill>
                <a:cs typeface="Arial" charset="0"/>
              </a:rPr>
              <a:t>MSY</a:t>
            </a:r>
            <a:r>
              <a:rPr lang="en-US" sz="1600" b="1" i="1" dirty="0" smtClean="0">
                <a:solidFill>
                  <a:schemeClr val="accent6"/>
                </a:solidFill>
                <a:cs typeface="Arial" charset="0"/>
              </a:rPr>
              <a:t> and F/F</a:t>
            </a:r>
            <a:r>
              <a:rPr lang="en-US" sz="1600" b="1" i="1" baseline="-25000" dirty="0" smtClean="0">
                <a:solidFill>
                  <a:schemeClr val="accent6"/>
                </a:solidFill>
                <a:cs typeface="Arial" charset="0"/>
              </a:rPr>
              <a:t>MSY</a:t>
            </a:r>
            <a:r>
              <a:rPr lang="en-US" sz="1600" b="1" i="1" dirty="0" smtClean="0">
                <a:solidFill>
                  <a:schemeClr val="accent6"/>
                </a:solidFill>
                <a:cs typeface="Arial" charset="0"/>
              </a:rPr>
              <a:t> ratios) and </a:t>
            </a:r>
            <a:r>
              <a:rPr lang="en-US" sz="1600" b="1" i="1" dirty="0">
                <a:solidFill>
                  <a:schemeClr val="accent6"/>
                </a:solidFill>
                <a:cs typeface="Arial" charset="0"/>
              </a:rPr>
              <a:t>estimate the </a:t>
            </a:r>
            <a:r>
              <a:rPr lang="en-US" sz="1600" b="1" i="1" dirty="0" smtClean="0">
                <a:solidFill>
                  <a:schemeClr val="accent6"/>
                </a:solidFill>
                <a:cs typeface="Arial" charset="0"/>
              </a:rPr>
              <a:t>catch corresponding </a:t>
            </a:r>
            <a:r>
              <a:rPr lang="en-US" sz="1600" b="1" i="1" dirty="0">
                <a:solidFill>
                  <a:schemeClr val="accent6"/>
                </a:solidFill>
                <a:cs typeface="Arial" charset="0"/>
              </a:rPr>
              <a:t>to F</a:t>
            </a:r>
            <a:r>
              <a:rPr lang="en-US" sz="1600" b="1" i="1" baseline="-25000" dirty="0">
                <a:solidFill>
                  <a:schemeClr val="accent6"/>
                </a:solidFill>
                <a:cs typeface="Arial" charset="0"/>
              </a:rPr>
              <a:t>MSY</a:t>
            </a:r>
            <a:r>
              <a:rPr lang="en-US" sz="1600" b="1" i="1" dirty="0">
                <a:solidFill>
                  <a:schemeClr val="accent6"/>
                </a:solidFill>
                <a:cs typeface="Arial" charset="0"/>
              </a:rPr>
              <a:t> (ICES, 2012</a:t>
            </a:r>
            <a:r>
              <a:rPr lang="en-US" sz="1600" b="1" i="1" dirty="0" smtClean="0">
                <a:solidFill>
                  <a:schemeClr val="accent6"/>
                </a:solidFill>
                <a:cs typeface="Arial" charset="0"/>
              </a:rPr>
              <a:t>).</a:t>
            </a:r>
            <a:endParaRPr lang="en-US" sz="1600" b="1" i="1" dirty="0">
              <a:solidFill>
                <a:schemeClr val="accent6"/>
              </a:solidFill>
              <a:cs typeface="Arial" charset="0"/>
            </a:endParaRPr>
          </a:p>
        </p:txBody>
      </p:sp>
    </p:spTree>
    <p:extLst>
      <p:ext uri="{BB962C8B-B14F-4D97-AF65-F5344CB8AC3E}">
        <p14:creationId xmlns:p14="http://schemas.microsoft.com/office/powerpoint/2010/main" val="1159372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8"/>
          <p:cNvSpPr>
            <a:spLocks noChangeArrowheads="1"/>
          </p:cNvSpPr>
          <p:nvPr/>
        </p:nvSpPr>
        <p:spPr bwMode="auto">
          <a:xfrm>
            <a:off x="179512" y="116632"/>
            <a:ext cx="8784976" cy="6417141"/>
          </a:xfrm>
          <a:prstGeom prst="rect">
            <a:avLst/>
          </a:prstGeom>
          <a:noFill/>
          <a:ln w="9525">
            <a:noFill/>
            <a:miter lim="800000"/>
            <a:headEnd/>
            <a:tailEnd/>
          </a:ln>
        </p:spPr>
        <p:txBody>
          <a:bodyPr wrap="square">
            <a:spAutoFit/>
          </a:bodyPr>
          <a:lstStyle/>
          <a:p>
            <a:pPr algn="just" eaLnBrk="1" hangingPunct="1">
              <a:lnSpc>
                <a:spcPct val="150000"/>
              </a:lnSpc>
            </a:pPr>
            <a:r>
              <a:rPr lang="en-US" sz="1400" b="1" dirty="0" smtClean="0">
                <a:solidFill>
                  <a:schemeClr val="accent6"/>
                </a:solidFill>
                <a:cs typeface="Arial" charset="0"/>
              </a:rPr>
              <a:t>3</a:t>
            </a:r>
            <a:r>
              <a:rPr lang="en-US" sz="1400" b="1" dirty="0">
                <a:solidFill>
                  <a:schemeClr val="accent6"/>
                </a:solidFill>
                <a:cs typeface="Arial" charset="0"/>
              </a:rPr>
              <a:t>. Biomass dynamics </a:t>
            </a:r>
            <a:r>
              <a:rPr lang="en-US" sz="1400" b="1" dirty="0" smtClean="0">
                <a:solidFill>
                  <a:schemeClr val="accent6"/>
                </a:solidFill>
                <a:cs typeface="Arial" charset="0"/>
              </a:rPr>
              <a:t>models (continue)</a:t>
            </a:r>
            <a:endParaRPr lang="en-US" sz="1400" b="1"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An example of biomass dynamics models can </a:t>
            </a:r>
            <a:r>
              <a:rPr lang="en-US" sz="1600" dirty="0">
                <a:solidFill>
                  <a:schemeClr val="accent6"/>
                </a:solidFill>
                <a:cs typeface="Arial" charset="0"/>
              </a:rPr>
              <a:t>be </a:t>
            </a:r>
            <a:r>
              <a:rPr lang="en-US" sz="1600" b="1" i="1" dirty="0">
                <a:solidFill>
                  <a:schemeClr val="accent6"/>
                </a:solidFill>
                <a:cs typeface="Arial" charset="0"/>
              </a:rPr>
              <a:t>ASPIC</a:t>
            </a:r>
            <a:r>
              <a:rPr lang="en-US" sz="1600" dirty="0">
                <a:solidFill>
                  <a:schemeClr val="accent6"/>
                </a:solidFill>
                <a:cs typeface="Arial" charset="0"/>
              </a:rPr>
              <a:t> (Prager, 1994) which fits non-equilibrium versions of Schaefer, Fox and the generalized version of Pella and Tomlinson model (1969).</a:t>
            </a:r>
          </a:p>
          <a:p>
            <a:pPr algn="just" eaLnBrk="1" hangingPunct="1">
              <a:lnSpc>
                <a:spcPct val="150000"/>
              </a:lnSpc>
            </a:pPr>
            <a:endParaRPr lang="en-US" sz="1600" dirty="0">
              <a:solidFill>
                <a:schemeClr val="accent6"/>
              </a:solidFill>
              <a:cs typeface="Arial" charset="0"/>
            </a:endParaRPr>
          </a:p>
          <a:p>
            <a:pPr algn="just" eaLnBrk="1" hangingPunct="1">
              <a:lnSpc>
                <a:spcPct val="150000"/>
              </a:lnSpc>
            </a:pPr>
            <a:r>
              <a:rPr lang="en-US" sz="1600" dirty="0" smtClean="0">
                <a:solidFill>
                  <a:schemeClr val="accent6"/>
                </a:solidFill>
                <a:cs typeface="Arial" charset="0"/>
              </a:rPr>
              <a:t>A more </a:t>
            </a:r>
            <a:r>
              <a:rPr lang="en-US" sz="1600" dirty="0">
                <a:solidFill>
                  <a:schemeClr val="accent6"/>
                </a:solidFill>
                <a:cs typeface="Arial" charset="0"/>
              </a:rPr>
              <a:t>recent </a:t>
            </a:r>
            <a:r>
              <a:rPr lang="en-US" sz="1600" dirty="0" smtClean="0">
                <a:solidFill>
                  <a:schemeClr val="accent6"/>
                </a:solidFill>
                <a:cs typeface="Arial" charset="0"/>
              </a:rPr>
              <a:t>implementation </a:t>
            </a:r>
            <a:r>
              <a:rPr lang="en-US" sz="1600" dirty="0">
                <a:solidFill>
                  <a:schemeClr val="accent6"/>
                </a:solidFill>
                <a:cs typeface="Arial" charset="0"/>
              </a:rPr>
              <a:t>of biomass dynamics models </a:t>
            </a:r>
            <a:r>
              <a:rPr lang="en-US" sz="1600" dirty="0" smtClean="0">
                <a:solidFill>
                  <a:schemeClr val="accent6"/>
                </a:solidFill>
                <a:cs typeface="Arial" charset="0"/>
              </a:rPr>
              <a:t>is </a:t>
            </a:r>
            <a:r>
              <a:rPr lang="en-US" sz="1600" dirty="0">
                <a:solidFill>
                  <a:schemeClr val="accent6"/>
                </a:solidFill>
                <a:cs typeface="Arial" charset="0"/>
              </a:rPr>
              <a:t>the </a:t>
            </a:r>
            <a:r>
              <a:rPr lang="en-US" sz="1600" dirty="0" smtClean="0">
                <a:solidFill>
                  <a:schemeClr val="accent6"/>
                </a:solidFill>
                <a:cs typeface="Arial" charset="0"/>
              </a:rPr>
              <a:t>state-space </a:t>
            </a:r>
            <a:r>
              <a:rPr lang="en-US" sz="1600" dirty="0">
                <a:solidFill>
                  <a:schemeClr val="accent6"/>
                </a:solidFill>
                <a:cs typeface="Arial" charset="0"/>
              </a:rPr>
              <a:t>surplus production model with Schaefer production function developed by J. Thorson (</a:t>
            </a:r>
            <a:r>
              <a:rPr lang="en-US" sz="1600" dirty="0">
                <a:solidFill>
                  <a:schemeClr val="accent6"/>
                </a:solidFill>
                <a:cs typeface="Arial" charset="0"/>
                <a:hlinkClick r:id="rId3"/>
              </a:rPr>
              <a:t>https://github.com/James-Thorson/state_space_production_model</a:t>
            </a:r>
            <a:r>
              <a:rPr lang="en-US" sz="1600" dirty="0" smtClean="0">
                <a:solidFill>
                  <a:schemeClr val="accent6"/>
                </a:solidFill>
                <a:cs typeface="Arial" charset="0"/>
              </a:rPr>
              <a:t>).</a:t>
            </a:r>
          </a:p>
          <a:p>
            <a:pPr algn="just" eaLnBrk="1" hangingPunct="1">
              <a:lnSpc>
                <a:spcPct val="150000"/>
              </a:lnSpc>
            </a:pPr>
            <a:endParaRPr lang="en-US" sz="1600" dirty="0" smtClean="0">
              <a:solidFill>
                <a:schemeClr val="accent6"/>
              </a:solidFill>
              <a:cs typeface="Arial" charset="0"/>
            </a:endParaRPr>
          </a:p>
          <a:p>
            <a:pPr algn="just" eaLnBrk="1" hangingPunct="1">
              <a:lnSpc>
                <a:spcPct val="150000"/>
              </a:lnSpc>
            </a:pPr>
            <a:r>
              <a:rPr lang="en-US" sz="1600" b="1" i="1" dirty="0" smtClean="0">
                <a:solidFill>
                  <a:schemeClr val="accent6"/>
                </a:solidFill>
                <a:cs typeface="Arial" charset="0"/>
              </a:rPr>
              <a:t>SPICT</a:t>
            </a:r>
            <a:r>
              <a:rPr lang="en-US" sz="1600" dirty="0" smtClean="0">
                <a:solidFill>
                  <a:schemeClr val="accent6"/>
                </a:solidFill>
                <a:cs typeface="Arial" charset="0"/>
              </a:rPr>
              <a:t> </a:t>
            </a:r>
            <a:r>
              <a:rPr lang="en-US" sz="1600" dirty="0">
                <a:solidFill>
                  <a:schemeClr val="accent6"/>
                </a:solidFill>
                <a:cs typeface="Arial" charset="0"/>
              </a:rPr>
              <a:t>(https://github.com/mawp/spict), also implemented in Template Model Builder (TMP), is an </a:t>
            </a:r>
            <a:r>
              <a:rPr lang="en-US" sz="1600" dirty="0" smtClean="0">
                <a:solidFill>
                  <a:schemeClr val="accent6"/>
                </a:solidFill>
                <a:cs typeface="Arial" charset="0"/>
              </a:rPr>
              <a:t>R package </a:t>
            </a:r>
            <a:r>
              <a:rPr lang="en-US" sz="1600" dirty="0">
                <a:solidFill>
                  <a:schemeClr val="accent6"/>
                </a:solidFill>
                <a:cs typeface="Arial" charset="0"/>
              </a:rPr>
              <a:t>for fitting surplus production models in </a:t>
            </a:r>
            <a:r>
              <a:rPr lang="en-US" sz="1600" dirty="0" smtClean="0">
                <a:solidFill>
                  <a:schemeClr val="accent6"/>
                </a:solidFill>
                <a:cs typeface="Arial" charset="0"/>
              </a:rPr>
              <a:t>continuous-time-to-fisheries-catch-data </a:t>
            </a:r>
            <a:r>
              <a:rPr lang="en-US" sz="1600" dirty="0">
                <a:solidFill>
                  <a:schemeClr val="accent6"/>
                </a:solidFill>
                <a:cs typeface="Arial" charset="0"/>
              </a:rPr>
              <a:t>and biomass indices (either scientific or commercial). Main advantages of </a:t>
            </a:r>
            <a:r>
              <a:rPr lang="en-US" sz="1600" i="1" dirty="0" smtClean="0">
                <a:solidFill>
                  <a:schemeClr val="accent6"/>
                </a:solidFill>
                <a:cs typeface="Arial" charset="0"/>
              </a:rPr>
              <a:t>SPICT</a:t>
            </a:r>
            <a:r>
              <a:rPr lang="en-US" sz="1600" dirty="0" smtClean="0">
                <a:solidFill>
                  <a:schemeClr val="accent6"/>
                </a:solidFill>
                <a:cs typeface="Arial" charset="0"/>
              </a:rPr>
              <a:t> </a:t>
            </a:r>
            <a:r>
              <a:rPr lang="en-US" sz="1600" dirty="0">
                <a:solidFill>
                  <a:schemeClr val="accent6"/>
                </a:solidFill>
                <a:cs typeface="Arial" charset="0"/>
              </a:rPr>
              <a:t>are:</a:t>
            </a:r>
          </a:p>
          <a:p>
            <a:pPr algn="just" eaLnBrk="1" hangingPunct="1">
              <a:lnSpc>
                <a:spcPct val="150000"/>
              </a:lnSpc>
            </a:pPr>
            <a:r>
              <a:rPr lang="en-US" sz="1600" dirty="0">
                <a:solidFill>
                  <a:schemeClr val="accent6"/>
                </a:solidFill>
                <a:cs typeface="Arial" charset="0"/>
              </a:rPr>
              <a:t>1. R</a:t>
            </a:r>
            <a:r>
              <a:rPr lang="en-US" sz="1600" dirty="0" smtClean="0">
                <a:solidFill>
                  <a:schemeClr val="accent6"/>
                </a:solidFill>
                <a:cs typeface="Arial" charset="0"/>
              </a:rPr>
              <a:t>eference </a:t>
            </a:r>
            <a:r>
              <a:rPr lang="en-US" sz="1600" dirty="0">
                <a:solidFill>
                  <a:schemeClr val="accent6"/>
                </a:solidFill>
                <a:cs typeface="Arial" charset="0"/>
              </a:rPr>
              <a:t>points (MSY, </a:t>
            </a:r>
            <a:r>
              <a:rPr lang="en-US" sz="1600" dirty="0" smtClean="0">
                <a:solidFill>
                  <a:schemeClr val="accent6"/>
                </a:solidFill>
                <a:cs typeface="Arial" charset="0"/>
              </a:rPr>
              <a:t>F</a:t>
            </a:r>
            <a:r>
              <a:rPr lang="en-US" sz="1600" baseline="-25000" dirty="0" smtClean="0">
                <a:solidFill>
                  <a:schemeClr val="accent6"/>
                </a:solidFill>
                <a:cs typeface="Arial" charset="0"/>
              </a:rPr>
              <a:t>MSY</a:t>
            </a:r>
            <a:r>
              <a:rPr lang="en-US" sz="1600" dirty="0" smtClean="0">
                <a:solidFill>
                  <a:schemeClr val="accent6"/>
                </a:solidFill>
                <a:cs typeface="Arial" charset="0"/>
              </a:rPr>
              <a:t>, B</a:t>
            </a:r>
            <a:r>
              <a:rPr lang="en-US" sz="1600" baseline="-25000" dirty="0" smtClean="0">
                <a:solidFill>
                  <a:schemeClr val="accent6"/>
                </a:solidFill>
                <a:cs typeface="Arial" charset="0"/>
              </a:rPr>
              <a:t>MSY</a:t>
            </a:r>
            <a:r>
              <a:rPr lang="en-US" sz="1600" dirty="0" smtClean="0">
                <a:solidFill>
                  <a:schemeClr val="accent6"/>
                </a:solidFill>
                <a:cs typeface="Arial" charset="0"/>
              </a:rPr>
              <a:t>) </a:t>
            </a:r>
            <a:r>
              <a:rPr lang="en-US" sz="1600" dirty="0">
                <a:solidFill>
                  <a:schemeClr val="accent6"/>
                </a:solidFill>
                <a:cs typeface="Arial" charset="0"/>
              </a:rPr>
              <a:t>are </a:t>
            </a:r>
            <a:r>
              <a:rPr lang="en-US" sz="1600" dirty="0" smtClean="0">
                <a:solidFill>
                  <a:schemeClr val="accent6"/>
                </a:solidFill>
                <a:cs typeface="Arial" charset="0"/>
              </a:rPr>
              <a:t>estimated </a:t>
            </a:r>
            <a:r>
              <a:rPr lang="en-US" sz="1600" dirty="0">
                <a:solidFill>
                  <a:schemeClr val="accent6"/>
                </a:solidFill>
                <a:cs typeface="Arial" charset="0"/>
              </a:rPr>
              <a:t>with uncertainties.</a:t>
            </a:r>
          </a:p>
          <a:p>
            <a:pPr algn="just" eaLnBrk="1" hangingPunct="1">
              <a:lnSpc>
                <a:spcPct val="150000"/>
              </a:lnSpc>
            </a:pPr>
            <a:r>
              <a:rPr lang="en-US" sz="1600" dirty="0">
                <a:solidFill>
                  <a:schemeClr val="accent6"/>
                </a:solidFill>
                <a:cs typeface="Arial" charset="0"/>
              </a:rPr>
              <a:t>2. </a:t>
            </a:r>
            <a:r>
              <a:rPr lang="en-US" sz="1600" dirty="0" smtClean="0">
                <a:solidFill>
                  <a:schemeClr val="accent6"/>
                </a:solidFill>
                <a:cs typeface="Arial" charset="0"/>
              </a:rPr>
              <a:t>Short-term forecasts </a:t>
            </a:r>
            <a:r>
              <a:rPr lang="en-US" sz="1600" dirty="0">
                <a:solidFill>
                  <a:schemeClr val="accent6"/>
                </a:solidFill>
                <a:cs typeface="Arial" charset="0"/>
              </a:rPr>
              <a:t>and management strategy </a:t>
            </a:r>
            <a:r>
              <a:rPr lang="en-US" sz="1600" dirty="0" smtClean="0">
                <a:solidFill>
                  <a:schemeClr val="accent6"/>
                </a:solidFill>
                <a:cs typeface="Arial" charset="0"/>
              </a:rPr>
              <a:t>evaluation (MSE) can be implemented.</a:t>
            </a:r>
          </a:p>
          <a:p>
            <a:pPr algn="just" eaLnBrk="1" hangingPunct="1">
              <a:lnSpc>
                <a:spcPct val="150000"/>
              </a:lnSpc>
            </a:pPr>
            <a:r>
              <a:rPr lang="en-US" sz="1600" dirty="0" smtClean="0">
                <a:solidFill>
                  <a:schemeClr val="accent6"/>
                </a:solidFill>
                <a:cs typeface="Arial" charset="0"/>
              </a:rPr>
              <a:t>3. Fully </a:t>
            </a:r>
            <a:r>
              <a:rPr lang="en-US" sz="1600" dirty="0">
                <a:solidFill>
                  <a:schemeClr val="accent6"/>
                </a:solidFill>
                <a:cs typeface="Arial" charset="0"/>
              </a:rPr>
              <a:t>stochastic </a:t>
            </a:r>
            <a:r>
              <a:rPr lang="en-US" sz="1600" dirty="0" smtClean="0">
                <a:solidFill>
                  <a:schemeClr val="accent6"/>
                </a:solidFill>
                <a:cs typeface="Arial" charset="0"/>
              </a:rPr>
              <a:t>model: observation </a:t>
            </a:r>
            <a:r>
              <a:rPr lang="en-US" sz="1600" dirty="0">
                <a:solidFill>
                  <a:schemeClr val="accent6"/>
                </a:solidFill>
                <a:cs typeface="Arial" charset="0"/>
              </a:rPr>
              <a:t>error is included in catch and index observations, and process error is included in fishing and stock dynamics.</a:t>
            </a:r>
          </a:p>
          <a:p>
            <a:pPr algn="just" eaLnBrk="1" hangingPunct="1">
              <a:lnSpc>
                <a:spcPct val="150000"/>
              </a:lnSpc>
            </a:pPr>
            <a:r>
              <a:rPr lang="en-US" sz="1600" dirty="0">
                <a:solidFill>
                  <a:schemeClr val="accent6"/>
                </a:solidFill>
                <a:cs typeface="Arial" charset="0"/>
              </a:rPr>
              <a:t>4. The model is formulated in </a:t>
            </a:r>
            <a:r>
              <a:rPr lang="en-US" sz="1600" dirty="0" smtClean="0">
                <a:solidFill>
                  <a:schemeClr val="accent6"/>
                </a:solidFill>
                <a:cs typeface="Arial" charset="0"/>
              </a:rPr>
              <a:t>continuous-time, thus can </a:t>
            </a:r>
            <a:r>
              <a:rPr lang="en-US" sz="1600" dirty="0">
                <a:solidFill>
                  <a:schemeClr val="accent6"/>
                </a:solidFill>
                <a:cs typeface="Arial" charset="0"/>
              </a:rPr>
              <a:t>incorporate arbitrarily sampled data.</a:t>
            </a:r>
          </a:p>
        </p:txBody>
      </p:sp>
    </p:spTree>
    <p:extLst>
      <p:ext uri="{BB962C8B-B14F-4D97-AF65-F5344CB8AC3E}">
        <p14:creationId xmlns:p14="http://schemas.microsoft.com/office/powerpoint/2010/main" val="2908436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AFBI Corporate Template">
  <a:themeElements>
    <a:clrScheme name="AFBI Corporat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FBI Corporate Template">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AFBI Corporat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FBI Corporat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FBI Corporat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FBI Corporat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FBI Corporat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FBI Corporat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FBI Corporate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FBI Corporat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FBI Corporat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FBI Corporat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FBI Corporat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FBI Corporat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AFBI Corporate Template</Template>
  <TotalTime>1930</TotalTime>
  <Words>4166</Words>
  <Application>Microsoft Office PowerPoint</Application>
  <PresentationFormat>Presentazione su schermo (4:3)</PresentationFormat>
  <Paragraphs>728</Paragraphs>
  <Slides>25</Slides>
  <Notes>20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25</vt:i4>
      </vt:variant>
    </vt:vector>
  </HeadingPairs>
  <TitlesOfParts>
    <vt:vector size="33" baseType="lpstr">
      <vt:lpstr>ＭＳ Ｐゴシック</vt:lpstr>
      <vt:lpstr>Arial</vt:lpstr>
      <vt:lpstr>Calibri</vt:lpstr>
      <vt:lpstr>Monotype Sorts</vt:lpstr>
      <vt:lpstr>Osaka</vt:lpstr>
      <vt:lpstr>Times New Roman</vt:lpstr>
      <vt:lpstr>Trebuchet MS</vt:lpstr>
      <vt:lpstr>AFBI Corporate Template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DARDNI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MeehanR</dc:creator>
  <cp:lastModifiedBy>AL</cp:lastModifiedBy>
  <cp:revision>157</cp:revision>
  <dcterms:created xsi:type="dcterms:W3CDTF">2008-02-11T10:34:56Z</dcterms:created>
  <dcterms:modified xsi:type="dcterms:W3CDTF">2017-07-17T05:03:52Z</dcterms:modified>
</cp:coreProperties>
</file>