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0"/>
  </p:notesMasterIdLst>
  <p:sldIdLst>
    <p:sldId id="317" r:id="rId2"/>
    <p:sldId id="318" r:id="rId3"/>
    <p:sldId id="319" r:id="rId4"/>
    <p:sldId id="320" r:id="rId5"/>
    <p:sldId id="299" r:id="rId6"/>
    <p:sldId id="315" r:id="rId7"/>
    <p:sldId id="316" r:id="rId8"/>
    <p:sldId id="314" r:id="rId9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485" autoAdjust="0"/>
  </p:normalViewPr>
  <p:slideViewPr>
    <p:cSldViewPr>
      <p:cViewPr varScale="1">
        <p:scale>
          <a:sx n="67" d="100"/>
          <a:sy n="67" d="100"/>
        </p:scale>
        <p:origin x="15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457816-B039-454F-B667-25D8274C218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55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0D5FC-40B8-4006-982D-75934C76E3B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06676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0D5FC-40B8-4006-982D-75934C76E3B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30314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0D5FC-40B8-4006-982D-75934C76E3B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40288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0D5FC-40B8-4006-982D-75934C76E3B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329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0D5FC-40B8-4006-982D-75934C76E3B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00017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0D5FC-40B8-4006-982D-75934C76E3B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8222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7057B-147B-440E-AA09-7F63EF50A33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164F0-6216-4476-902C-CECBE0B24226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611E9-000A-4C9C-B04D-8323374381C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A935D-5A8B-48E9-AE33-DEB3DBC896F1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B6FD-A14B-4C20-9724-E53C1E881E1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29B63-3E58-4661-BFA3-997CE2F794F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6C5E7-CC4F-4237-907B-A0603C7CAD8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F65F5-B827-4894-85A6-A3B6900E953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87CF8-DBA0-496F-93EA-9AFD70664E9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2AB7-DFFA-4DB3-BBA4-1FBC367E99D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F902-992D-4850-BBE0-3D1BD16126D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B7B4DC7A-3077-4588-B993-893F1D4BE02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539552" y="2154688"/>
            <a:ext cx="8267142" cy="199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b="1" dirty="0" smtClean="0">
                <a:solidFill>
                  <a:schemeClr val="accent6"/>
                </a:solidFill>
              </a:rPr>
              <a:t>Day 1: </a:t>
            </a:r>
            <a:r>
              <a:rPr lang="en-US" sz="2800" b="1" dirty="0">
                <a:solidFill>
                  <a:schemeClr val="accent6"/>
                </a:solidFill>
              </a:rPr>
              <a:t>Data-rich and data-limited stocks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16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17899B"/>
                </a:solidFill>
              </a:rPr>
              <a:t>Alessandro Ligas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17899B"/>
                </a:solidFill>
              </a:rPr>
              <a:t>ligas@cibm.it</a:t>
            </a:r>
            <a:endParaRPr lang="en-US" sz="1600" b="1" dirty="0">
              <a:solidFill>
                <a:srgbClr val="17899B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it-IT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2510" y="692696"/>
            <a:ext cx="8544184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>
              <a:lnSpc>
                <a:spcPct val="150000"/>
              </a:lnSpc>
            </a:pPr>
            <a:r>
              <a:rPr lang="en-US" altLang="it-IT" sz="2000" b="1" dirty="0">
                <a:solidFill>
                  <a:schemeClr val="accent6"/>
                </a:solidFill>
                <a:ea typeface="Times New Roman" panose="02020603050405020304" pitchFamily="18" charset="0"/>
              </a:rPr>
              <a:t>Summer School in Quantitative Fisheries Stock </a:t>
            </a:r>
            <a:r>
              <a:rPr lang="en-US" altLang="it-IT" sz="2000" b="1" dirty="0" smtClean="0">
                <a:solidFill>
                  <a:schemeClr val="accent6"/>
                </a:solidFill>
                <a:ea typeface="Times New Roman" panose="02020603050405020304" pitchFamily="18" charset="0"/>
              </a:rPr>
              <a:t>Assessment</a:t>
            </a:r>
            <a:endParaRPr kumimoji="0" lang="en-US" altLang="it-IT" sz="20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712191" y="5805264"/>
            <a:ext cx="7779102" cy="840466"/>
            <a:chOff x="712191" y="5805264"/>
            <a:chExt cx="7779102" cy="840466"/>
          </a:xfrm>
        </p:grpSpPr>
        <p:grpSp>
          <p:nvGrpSpPr>
            <p:cNvPr id="6" name="Gruppo 5"/>
            <p:cNvGrpSpPr/>
            <p:nvPr/>
          </p:nvGrpSpPr>
          <p:grpSpPr>
            <a:xfrm>
              <a:off x="712191" y="5805264"/>
              <a:ext cx="7779102" cy="840466"/>
              <a:chOff x="712191" y="5805264"/>
              <a:chExt cx="7779102" cy="840466"/>
            </a:xfrm>
          </p:grpSpPr>
          <p:pic>
            <p:nvPicPr>
              <p:cNvPr id="2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191" y="5805264"/>
                <a:ext cx="2131617" cy="840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Immagine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8361" y="5805264"/>
                <a:ext cx="2402932" cy="700855"/>
              </a:xfrm>
              <a:prstGeom prst="rect">
                <a:avLst/>
              </a:prstGeom>
            </p:spPr>
          </p:pic>
        </p:grpSp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406" y="5953564"/>
              <a:ext cx="2728392" cy="543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09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251520" y="188640"/>
            <a:ext cx="8784976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1600" dirty="0">
                <a:solidFill>
                  <a:schemeClr val="accent6"/>
                </a:solidFill>
                <a:cs typeface="Arial" charset="0"/>
              </a:rPr>
              <a:t>T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he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stocks for which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advice is provided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were categorized as either </a:t>
            </a:r>
            <a:r>
              <a:rPr lang="en-US" sz="1600" b="1" dirty="0">
                <a:solidFill>
                  <a:schemeClr val="accent6"/>
                </a:solidFill>
                <a:cs typeface="Arial" charset="0"/>
              </a:rPr>
              <a:t>data-rich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 or </a:t>
            </a:r>
            <a:r>
              <a:rPr lang="en-US" sz="1600" b="1" dirty="0" smtClean="0">
                <a:solidFill>
                  <a:schemeClr val="accent6"/>
                </a:solidFill>
                <a:cs typeface="Arial" charset="0"/>
              </a:rPr>
              <a:t>data-poor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.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For data-rich stocks full analytical stock assessments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can be performed, while data-poor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stocks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are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without quantitative assessments and forecasts. The availability of data for these data-poor stocks and possibilities for assessment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can vary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greatly among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stocks.</a:t>
            </a:r>
          </a:p>
          <a:p>
            <a:pPr algn="just" eaLnBrk="1" hangingPunct="1">
              <a:lnSpc>
                <a:spcPct val="150000"/>
              </a:lnSpc>
            </a:pPr>
            <a:endParaRPr lang="en-US" sz="1600" dirty="0">
              <a:solidFill>
                <a:schemeClr val="accent6"/>
              </a:solidFill>
              <a:cs typeface="Arial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For example, ICES (2012) identified </a:t>
            </a:r>
            <a:r>
              <a:rPr lang="en-US" sz="1600" b="1" dirty="0">
                <a:solidFill>
                  <a:schemeClr val="accent6"/>
                </a:solidFill>
                <a:cs typeface="Arial" charset="0"/>
              </a:rPr>
              <a:t>six categories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of data-limited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stocks ranging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from data-rich to truly data-poor.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Together with data coming from commercial fisheries, various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other types of data and information may be relevant to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assess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the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state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of a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stock:</a:t>
            </a:r>
          </a:p>
          <a:p>
            <a:pPr marL="285750" indent="-285750" algn="just" eaLnBrk="1" hangingPunct="1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life-history traits,</a:t>
            </a:r>
          </a:p>
          <a:p>
            <a:pPr marL="285750" indent="-285750" algn="just" eaLnBrk="1" hangingPunct="1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gear selectivity,</a:t>
            </a:r>
          </a:p>
          <a:p>
            <a:pPr marL="285750" indent="-285750" algn="just" eaLnBrk="1" hangingPunct="1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fishing effort,</a:t>
            </a:r>
          </a:p>
          <a:p>
            <a:pPr marL="285750" indent="-285750" algn="just" eaLnBrk="1" hangingPunct="1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genetic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stock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structure,</a:t>
            </a:r>
          </a:p>
          <a:p>
            <a:pPr marL="285750" indent="-285750" algn="just" eaLnBrk="1" hangingPunct="1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environmental drivers (e.g. temperature, salinity, etc.).</a:t>
            </a:r>
          </a:p>
        </p:txBody>
      </p:sp>
    </p:spTree>
    <p:extLst>
      <p:ext uri="{BB962C8B-B14F-4D97-AF65-F5344CB8AC3E}">
        <p14:creationId xmlns:p14="http://schemas.microsoft.com/office/powerpoint/2010/main" val="137776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251520" y="188640"/>
            <a:ext cx="878497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1600" b="1" dirty="0">
                <a:solidFill>
                  <a:schemeClr val="accent6"/>
                </a:solidFill>
                <a:cs typeface="Arial" charset="0"/>
              </a:rPr>
              <a:t>Category 1</a:t>
            </a:r>
            <a:endParaRPr lang="en-US" sz="1600" b="1" dirty="0" smtClean="0">
              <a:solidFill>
                <a:schemeClr val="accent6"/>
              </a:solidFill>
              <a:cs typeface="Arial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Data-rich stocks with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full analytical assessments and forecasts as well as stocks with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quantitative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assessments based on production models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</a:pPr>
            <a:endParaRPr lang="en-US" sz="1600" dirty="0">
              <a:solidFill>
                <a:schemeClr val="accent6"/>
              </a:solidFill>
              <a:cs typeface="Arial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1600" b="1" dirty="0">
                <a:solidFill>
                  <a:schemeClr val="accent6"/>
                </a:solidFill>
                <a:cs typeface="Arial" charset="0"/>
              </a:rPr>
              <a:t>Category </a:t>
            </a:r>
            <a:r>
              <a:rPr lang="en-US" sz="1600" b="1" dirty="0" smtClean="0">
                <a:solidFill>
                  <a:schemeClr val="accent6"/>
                </a:solidFill>
                <a:cs typeface="Arial" charset="0"/>
              </a:rPr>
              <a:t>2</a:t>
            </a:r>
            <a:endParaRPr lang="en-US" sz="1600" b="1" dirty="0">
              <a:solidFill>
                <a:schemeClr val="accent6"/>
              </a:solidFill>
              <a:cs typeface="Arial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Stocks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with quantitative assessments and forecasts which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are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indicative of trends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only (fishing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mortality, recruitment,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biomass).</a:t>
            </a:r>
          </a:p>
          <a:p>
            <a:pPr algn="just" eaLnBrk="1" hangingPunct="1">
              <a:lnSpc>
                <a:spcPct val="150000"/>
              </a:lnSpc>
            </a:pPr>
            <a:endParaRPr lang="en-US" sz="1600" dirty="0">
              <a:solidFill>
                <a:schemeClr val="accent6"/>
              </a:solidFill>
              <a:cs typeface="Arial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1600" b="1" dirty="0">
                <a:solidFill>
                  <a:schemeClr val="accent6"/>
                </a:solidFill>
                <a:cs typeface="Arial" charset="0"/>
              </a:rPr>
              <a:t>Category </a:t>
            </a:r>
            <a:r>
              <a:rPr lang="en-US" sz="1600" b="1" dirty="0" smtClean="0">
                <a:solidFill>
                  <a:schemeClr val="accent6"/>
                </a:solidFill>
                <a:cs typeface="Arial" charset="0"/>
              </a:rPr>
              <a:t>3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Stocks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for which survey indices (or other indicators of stock size such as reliable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fishery-dependent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indices: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e.g. </a:t>
            </a:r>
            <a:r>
              <a:rPr lang="en-US" sz="1600" dirty="0" err="1">
                <a:solidFill>
                  <a:schemeClr val="accent6"/>
                </a:solidFill>
                <a:cs typeface="Arial" charset="0"/>
              </a:rPr>
              <a:t>lpue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cs typeface="Arial" charset="0"/>
              </a:rPr>
              <a:t>cpue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,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mean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length in the catch) are available that provide reliable indications of trends in stock metrics such as mortality, recruitment, and biomass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.</a:t>
            </a:r>
            <a:endParaRPr lang="en-US" sz="1600" dirty="0">
              <a:solidFill>
                <a:schemeClr val="accent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3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251520" y="188640"/>
            <a:ext cx="878497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1600" b="1" dirty="0" smtClean="0">
                <a:solidFill>
                  <a:schemeClr val="accent6"/>
                </a:solidFill>
                <a:cs typeface="Arial" charset="0"/>
              </a:rPr>
              <a:t>Category 4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This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category includes stocks for which a time-series of catch can be used to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approximate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MSY.</a:t>
            </a:r>
          </a:p>
          <a:p>
            <a:pPr algn="just" eaLnBrk="1" hangingPunct="1">
              <a:lnSpc>
                <a:spcPct val="150000"/>
              </a:lnSpc>
            </a:pPr>
            <a:endParaRPr lang="en-US" sz="1600" dirty="0" smtClean="0">
              <a:solidFill>
                <a:schemeClr val="accent6"/>
              </a:solidFill>
              <a:cs typeface="Arial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1600" b="1" dirty="0" smtClean="0">
                <a:solidFill>
                  <a:schemeClr val="accent6"/>
                </a:solidFill>
                <a:cs typeface="Arial" charset="0"/>
              </a:rPr>
              <a:t>Category 5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600" dirty="0">
                <a:solidFill>
                  <a:schemeClr val="accent6"/>
                </a:solidFill>
                <a:cs typeface="Arial" charset="0"/>
              </a:rPr>
              <a:t>D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ata-poor stocks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for which only landings data are available.</a:t>
            </a:r>
          </a:p>
          <a:p>
            <a:pPr algn="just" eaLnBrk="1" hangingPunct="1">
              <a:lnSpc>
                <a:spcPct val="150000"/>
              </a:lnSpc>
            </a:pPr>
            <a:endParaRPr lang="en-US" sz="1600" dirty="0" smtClean="0">
              <a:solidFill>
                <a:schemeClr val="accent6"/>
              </a:solidFill>
              <a:cs typeface="Arial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1600" b="1" dirty="0" smtClean="0">
                <a:solidFill>
                  <a:schemeClr val="accent6"/>
                </a:solidFill>
                <a:cs typeface="Arial" charset="0"/>
              </a:rPr>
              <a:t>Category 6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For these stocks,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landings are negligible compared with discards. It also includes stocks that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are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primarily caught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as bycatch in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other targeted fisheries. The development of indicators may be most appropriate to such stocks.</a:t>
            </a:r>
          </a:p>
        </p:txBody>
      </p:sp>
    </p:spTree>
    <p:extLst>
      <p:ext uri="{BB962C8B-B14F-4D97-AF65-F5344CB8AC3E}">
        <p14:creationId xmlns:p14="http://schemas.microsoft.com/office/powerpoint/2010/main" val="19191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052736"/>
            <a:ext cx="9079988" cy="5616623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467544" y="188640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800" b="1" dirty="0" err="1">
                <a:solidFill>
                  <a:schemeClr val="accent6"/>
                </a:solidFill>
              </a:rPr>
              <a:t>Summary</a:t>
            </a:r>
            <a:r>
              <a:rPr lang="it-IT" sz="1800" b="1" dirty="0">
                <a:solidFill>
                  <a:schemeClr val="accent6"/>
                </a:solidFill>
              </a:rPr>
              <a:t> of the </a:t>
            </a:r>
            <a:r>
              <a:rPr lang="it-IT" sz="1800" b="1" dirty="0" err="1">
                <a:solidFill>
                  <a:schemeClr val="accent6"/>
                </a:solidFill>
              </a:rPr>
              <a:t>main</a:t>
            </a:r>
            <a:r>
              <a:rPr lang="it-IT" sz="1800" b="1" dirty="0">
                <a:solidFill>
                  <a:schemeClr val="accent6"/>
                </a:solidFill>
              </a:rPr>
              <a:t> </a:t>
            </a:r>
            <a:r>
              <a:rPr lang="it-IT" sz="1800" b="1" dirty="0" err="1">
                <a:solidFill>
                  <a:schemeClr val="accent6"/>
                </a:solidFill>
              </a:rPr>
              <a:t>assessment</a:t>
            </a:r>
            <a:r>
              <a:rPr lang="it-IT" sz="1800" b="1" dirty="0">
                <a:solidFill>
                  <a:schemeClr val="accent6"/>
                </a:solidFill>
              </a:rPr>
              <a:t> </a:t>
            </a:r>
            <a:r>
              <a:rPr lang="it-IT" sz="1800" b="1" dirty="0" err="1">
                <a:solidFill>
                  <a:schemeClr val="accent6"/>
                </a:solidFill>
              </a:rPr>
              <a:t>methods</a:t>
            </a:r>
            <a:r>
              <a:rPr lang="it-IT" sz="1800" b="1" dirty="0">
                <a:solidFill>
                  <a:schemeClr val="accent6"/>
                </a:solidFill>
              </a:rPr>
              <a:t> and </a:t>
            </a:r>
            <a:r>
              <a:rPr lang="it-IT" sz="1800" b="1" dirty="0" smtClean="0">
                <a:solidFill>
                  <a:schemeClr val="accent6"/>
                </a:solidFill>
              </a:rPr>
              <a:t>data </a:t>
            </a:r>
            <a:r>
              <a:rPr lang="it-IT" sz="1800" b="1" dirty="0" err="1" smtClean="0">
                <a:solidFill>
                  <a:schemeClr val="accent6"/>
                </a:solidFill>
              </a:rPr>
              <a:t>requirements</a:t>
            </a:r>
            <a:r>
              <a:rPr lang="it-IT" sz="1800" b="1" dirty="0" smtClean="0">
                <a:solidFill>
                  <a:schemeClr val="accent6"/>
                </a:solidFill>
              </a:rPr>
              <a:t> (source: Report of STECF EWG 16-05).</a:t>
            </a:r>
            <a:endParaRPr lang="it-IT" sz="1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251520" y="188640"/>
            <a:ext cx="8784976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1600" b="1" i="1" dirty="0" smtClean="0">
                <a:solidFill>
                  <a:schemeClr val="accent6"/>
                </a:solidFill>
                <a:cs typeface="Arial" charset="0"/>
              </a:rPr>
              <a:t>Empirical and length-based indicators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600" dirty="0">
                <a:solidFill>
                  <a:schemeClr val="accent6"/>
                </a:solidFill>
                <a:cs typeface="Arial" charset="0"/>
              </a:rPr>
              <a:t>Listed below are some possible indicators based both on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fishery-independent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(scientific surveys) and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fishery-dependent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(commercial catches/landings)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data commonly used in situation of data-limited stocks:</a:t>
            </a:r>
            <a:endParaRPr lang="en-US" sz="1600" dirty="0">
              <a:solidFill>
                <a:schemeClr val="accent6"/>
              </a:solidFill>
              <a:cs typeface="Arial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- trends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in mean age/length/weight of the stock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- trends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in catch or catch per unit of effort;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- estimation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of and changes of area distribution (stock or specific life-stages)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- proportion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by weight of large fish in the stock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- trends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in the average maximum length.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600" dirty="0">
                <a:solidFill>
                  <a:schemeClr val="accent6"/>
                </a:solidFill>
                <a:cs typeface="Arial" charset="0"/>
              </a:rPr>
              <a:t>In the following table some length-based indicators (ICES, 2015) are compared to appropriate reference points related to conservation, optimal yield and length distribution relative to expectations under MSY assumptions. Such an approach can be used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when at least length-frequency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data is available, which is often the case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in data-limited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stocks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 stocks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.</a:t>
            </a:r>
            <a:endParaRPr lang="en-US" sz="1600" dirty="0" smtClean="0">
              <a:solidFill>
                <a:schemeClr val="accent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251520" y="188640"/>
            <a:ext cx="87849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1600" b="1" i="1" dirty="0" smtClean="0">
                <a:solidFill>
                  <a:schemeClr val="accent6"/>
                </a:solidFill>
                <a:cs typeface="Arial" charset="0"/>
              </a:rPr>
              <a:t>Empirical and length-based indicators (continue)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Indicators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, reference points, indicator ratios and their expected </a:t>
            </a:r>
            <a:r>
              <a:rPr lang="en-US" sz="1600" dirty="0" smtClean="0">
                <a:solidFill>
                  <a:schemeClr val="accent6"/>
                </a:solidFill>
                <a:cs typeface="Arial" charset="0"/>
              </a:rPr>
              <a:t>values grouped 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in terms of </a:t>
            </a:r>
            <a:r>
              <a:rPr lang="en-US" sz="1600" dirty="0" err="1">
                <a:solidFill>
                  <a:schemeClr val="accent6"/>
                </a:solidFill>
                <a:cs typeface="Arial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cs typeface="Arial" charset="0"/>
              </a:rPr>
              <a:t>) conservation/sustainability; ii) optimal yield; and iii) MSY considerations (ICES, 2015).</a:t>
            </a:r>
            <a:endParaRPr lang="en-US" sz="1600" dirty="0" smtClean="0">
              <a:solidFill>
                <a:schemeClr val="accent6"/>
              </a:solidFill>
              <a:cs typeface="Arial" charset="0"/>
            </a:endParaRP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064746"/>
              </p:ext>
            </p:extLst>
          </p:nvPr>
        </p:nvGraphicFramePr>
        <p:xfrm>
          <a:off x="611559" y="1556792"/>
          <a:ext cx="7848872" cy="48965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0014"/>
                <a:gridCol w="1706276"/>
                <a:gridCol w="1834099"/>
                <a:gridCol w="990737"/>
                <a:gridCol w="966891"/>
                <a:gridCol w="1440855"/>
              </a:tblGrid>
              <a:tr h="44159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1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Indicator</a:t>
                      </a:r>
                      <a:endParaRPr lang="it-IT" sz="12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1" u="none" strike="noStrike">
                          <a:solidFill>
                            <a:schemeClr val="accent6"/>
                          </a:solidFill>
                          <a:effectLst/>
                        </a:rPr>
                        <a:t>Calculation</a:t>
                      </a:r>
                      <a:endParaRPr lang="it-IT" sz="1200" b="1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Reference </a:t>
                      </a:r>
                      <a:r>
                        <a:rPr lang="it-IT" sz="1200" b="1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point</a:t>
                      </a:r>
                      <a:endParaRPr lang="it-IT" sz="12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1" u="none" strike="noStrike">
                          <a:solidFill>
                            <a:schemeClr val="accent6"/>
                          </a:solidFill>
                          <a:effectLst/>
                        </a:rPr>
                        <a:t>Indicator ratio</a:t>
                      </a:r>
                      <a:endParaRPr lang="it-IT" sz="1200" b="1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1" u="none" strike="noStrike">
                          <a:solidFill>
                            <a:schemeClr val="accent6"/>
                          </a:solidFill>
                          <a:effectLst/>
                        </a:rPr>
                        <a:t>Expected value</a:t>
                      </a:r>
                      <a:endParaRPr lang="it-IT" sz="1200" b="1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1" u="none" strike="noStrike" dirty="0" smtClean="0">
                          <a:solidFill>
                            <a:schemeClr val="accent6"/>
                          </a:solidFill>
                          <a:effectLst/>
                        </a:rPr>
                        <a:t>Notes</a:t>
                      </a:r>
                      <a:endParaRPr lang="it-IT" sz="12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44159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Lmax5%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Mean length of largest 5%</a:t>
                      </a:r>
                      <a:endParaRPr lang="en-US" sz="12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Linf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Lmax%%/Linf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&gt; 0.8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Conservation (large individuals)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976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L95%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95th percentile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L95%/Linf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66239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Pmega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Proportion of individuals above Lopt+10%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0.3-0.4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Pmega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&gt; 0.3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4159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L25%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25th percentile of length distribution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Lmat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L25%/Lmat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&gt; 1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Conservation (immatures)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66239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Lc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Length at first catch (length at 50% of mode)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Lmat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Lc/Lmat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&gt; 1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66239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Lmean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Mean length of individuals larger Lc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Lopt = 2/3 Linf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Lmean/Lopt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~ 1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Optimal yield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66239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Lmaxy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Length class with maximum biomass in catch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Lopt = 2/3 Linf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Lmaxy/Lopt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~ 1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66239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Lmean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Mean length of individuals larger Lc</a:t>
                      </a:r>
                      <a:endParaRPr lang="en-US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LF=M=(0.75Lc+0.25Linf)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Lmean</a:t>
                      </a:r>
                      <a:r>
                        <a:rPr lang="it-IT" sz="12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/LF=M</a:t>
                      </a:r>
                      <a:endParaRPr lang="it-IT" sz="12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solidFill>
                            <a:schemeClr val="accent6"/>
                          </a:solidFill>
                          <a:effectLst/>
                        </a:rPr>
                        <a:t>≥ 1</a:t>
                      </a:r>
                      <a:endParaRPr lang="it-IT" sz="12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MSY</a:t>
                      </a:r>
                      <a:endParaRPr lang="it-IT" sz="12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20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179512" y="511512"/>
            <a:ext cx="87849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96000" algn="just" eaLnBrk="1" hangingPunct="1">
              <a:lnSpc>
                <a:spcPct val="150000"/>
              </a:lnSpc>
            </a:pPr>
            <a:r>
              <a:rPr lang="en-US" sz="1200" b="1" dirty="0" smtClean="0">
                <a:solidFill>
                  <a:srgbClr val="FF0000"/>
                </a:solidFill>
                <a:cs typeface="Arial" charset="0"/>
              </a:rPr>
              <a:t>References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sz="1200" dirty="0" smtClean="0">
                <a:solidFill>
                  <a:schemeClr val="accent6"/>
                </a:solidFill>
              </a:rPr>
              <a:t>- ICES </a:t>
            </a:r>
            <a:r>
              <a:rPr lang="en-US" sz="1200" dirty="0">
                <a:solidFill>
                  <a:schemeClr val="accent6"/>
                </a:solidFill>
              </a:rPr>
              <a:t>2012. ICES Implementation of Advice for Data-limited Stocks in 2012 in its 2012 Advice. ICES CM 2012/ACOM 68. 42 pp</a:t>
            </a:r>
            <a:r>
              <a:rPr lang="en-US" sz="1200" dirty="0" smtClean="0">
                <a:solidFill>
                  <a:schemeClr val="accent6"/>
                </a:solidFill>
              </a:rPr>
              <a:t>.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sz="1200" dirty="0" smtClean="0">
                <a:solidFill>
                  <a:schemeClr val="accent6"/>
                </a:solidFill>
              </a:rPr>
              <a:t>- ICES 2015. Report of the Fifth Workshop on the Development of Quantitative Assessment Methodologies based on Life-history Traits, Exploitation Characteristics and other Relevant Parameters for Data-limited Stocks (WKLIFE V), 5–9 October 2015, Lisbon, Portugal. ICES CM 2015/ACOM:56. 157 pp.</a:t>
            </a: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94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BI Corporate Template">
  <a:themeElements>
    <a:clrScheme name="AFBI Corporate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FBI Corporate Template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AFBI Corporat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BI Corporate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BI Corporat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BI Corporate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BI Corporate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BI Corporate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AFBI Corporate Template</Template>
  <TotalTime>1809</TotalTime>
  <Words>717</Words>
  <Application>Microsoft Office PowerPoint</Application>
  <PresentationFormat>Presentazione su schermo (4:3)</PresentationFormat>
  <Paragraphs>98</Paragraphs>
  <Slides>8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Monotype Sorts</vt:lpstr>
      <vt:lpstr>Osaka</vt:lpstr>
      <vt:lpstr>Times New Roman</vt:lpstr>
      <vt:lpstr>AFBI Corporate Template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DARDNI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MeehanR</dc:creator>
  <cp:lastModifiedBy>AL</cp:lastModifiedBy>
  <cp:revision>141</cp:revision>
  <dcterms:created xsi:type="dcterms:W3CDTF">2008-02-11T10:34:56Z</dcterms:created>
  <dcterms:modified xsi:type="dcterms:W3CDTF">2017-07-17T05:08:49Z</dcterms:modified>
</cp:coreProperties>
</file>