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355" r:id="rId2"/>
    <p:sldId id="257" r:id="rId3"/>
    <p:sldId id="328" r:id="rId4"/>
    <p:sldId id="331" r:id="rId5"/>
    <p:sldId id="278" r:id="rId6"/>
    <p:sldId id="321" r:id="rId7"/>
    <p:sldId id="340" r:id="rId8"/>
    <p:sldId id="341" r:id="rId9"/>
    <p:sldId id="342" r:id="rId10"/>
    <p:sldId id="343" r:id="rId11"/>
    <p:sldId id="323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267" r:id="rId22"/>
    <p:sldId id="319" r:id="rId23"/>
  </p:sldIdLst>
  <p:sldSz cx="12192000" cy="6858000"/>
  <p:notesSz cx="6858000" cy="9144000"/>
  <p:embeddedFontLst>
    <p:embeddedFont>
      <p:font typeface="优设标题黑" panose="00000500000000000000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微软雅黑" panose="020B0503020204020204" pitchFamily="34" charset="-122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F2EE9E-0571-460F-8352-20D6CC551640}">
          <p14:sldIdLst>
            <p14:sldId id="355"/>
            <p14:sldId id="257"/>
          </p14:sldIdLst>
        </p14:section>
        <p14:section name="首屏" id="{1A23F21D-9E13-4D8D-BF01-FA4656BE6E6D}">
          <p14:sldIdLst>
            <p14:sldId id="328"/>
          </p14:sldIdLst>
        </p14:section>
        <p14:section name="详情" id="{166231FE-5770-4E9E-A2AE-F66924A3062F}">
          <p14:sldIdLst>
            <p14:sldId id="331"/>
            <p14:sldId id="278"/>
            <p14:sldId id="321"/>
            <p14:sldId id="340"/>
            <p14:sldId id="341"/>
            <p14:sldId id="342"/>
            <p14:sldId id="343"/>
            <p14:sldId id="323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267"/>
          </p14:sldIdLst>
        </p14:section>
        <p14:section name="backup" id="{8D75C2CE-5164-4DBA-8C17-339A906F979F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70631"/>
  </p:normalViewPr>
  <p:slideViewPr>
    <p:cSldViewPr snapToGrid="0" snapToObjects="1">
      <p:cViewPr varScale="1">
        <p:scale>
          <a:sx n="89" d="100"/>
          <a:sy n="89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1BD-C247-5A43-912C-AE655260C99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3AEE6-67D0-CE46-BC8E-78700A31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13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2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9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8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B8CAE832-7589-48FB-AC93-B62E2FC49744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t>21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24-F90E-8A4E-9045-A0EF1438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1103-5AFB-2640-A448-FBEDC374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380-9058-3C49-8194-ADFE9530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DB8A-3A72-2A43-8BCA-C5025F8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4B1C-DCED-464D-89B4-E1BD5B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4AC-6715-3046-BE6F-79F23BA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F409-E29D-B744-9F5B-3290632D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5F71-6F3B-5E4E-9C16-FE37F620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870-5183-F748-96DA-AEF9A89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D3A-B8AD-E44A-AA05-38963DC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0E2FE-A61B-494E-A445-B1B1ABCF2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33DF-85B1-A242-8FCF-B39FA08A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4471-89A0-264C-843B-9BE4A64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C02E-6D51-BC4C-B9FF-9629249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01FF-CFEE-2F42-BCDC-62E712CB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5FA4-CD5F-CB42-945E-05D0CC2E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7843-D12B-964B-8680-4528E8F1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BA65-A204-4C48-BA24-11961E4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474F-E657-A847-9D10-44BD75D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E4AD-CE9B-8E41-A87B-4D144F9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9A36-9B8B-8246-BC7D-58AE36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44C8-A9EF-174B-9E5B-CEA271CA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77A4-155B-3D43-8A26-DB66D9F3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1FCC-237E-1E4C-A68D-D75F5259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B008-F445-CF42-B0B6-FD91363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43D-45F5-C142-8B5F-4D733BF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9FA7-ACC5-D342-93C7-5B0868EC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D007-3161-ED4F-ABB2-2415EC22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979-89F1-484A-B997-A14A41C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4189-ADA0-E94B-BC9D-401A44D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3FC2-F78E-734C-A554-83DBBE0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F960-9DD4-164A-B111-B01135C7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1307-C8CD-EA4A-B537-E63FA93C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E81B-CDA2-9543-9425-BBF1C41B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EFB9-2097-CD4E-B207-D6774057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53BD-7B67-524D-89D8-BFF30BCC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C3A13-0615-B24A-980B-F53C822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4465-7142-EE45-A8B2-BF0564E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12EE-0E89-8C4A-A488-3C99B714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3-2953-624B-A75E-E9C74C7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B54BD-42DE-6E46-B9E7-E30B4AD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B2B1-37C7-6346-AD27-C59F69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D299-D8B1-0E4A-AFF4-51CCB7C4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C0F2-E488-CF4F-BADD-1535CEC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7CF1C-3841-704E-9E48-158F7D5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29A6-4365-E74E-AC5A-D89BA5C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56A-6D39-2B41-A217-9A7343C2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34C-7534-4B43-BED6-332088A3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6332-DAAB-2E44-AFBC-1435CDC9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D447-A986-8142-8AAF-0E84519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F49A-AA54-204A-B924-020FCDD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8C2A-D76C-CA4D-9A91-0A46D1D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A3B9-8B69-A540-8F68-185E9973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EB28-C60D-C24E-81BC-405A2B6D4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A682-BD05-F441-B219-F4E79C87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046-D0BB-F842-AAB0-44F6DC8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E0B6-701A-9646-B44B-B3C851B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DB01-D149-5041-8720-1835719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6AFE0-5190-B643-9E24-748BEA1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215B-B03E-804F-B2CC-1BA775A2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9963-A74E-734C-B93C-24C524B5C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A9E0-5343-814D-B24A-88783A2F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7D0D-E17F-534D-959D-4586B02D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atopera" TargetMode="External"/><Relationship Id="rId2" Type="http://schemas.openxmlformats.org/officeDocument/2006/relationships/hyperlink" Target="https://docs.chatope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.chatopera.com/" TargetMode="External"/><Relationship Id="rId5" Type="http://schemas.openxmlformats.org/officeDocument/2006/relationships/hyperlink" Target="https://blog.chatopera.com/" TargetMode="External"/><Relationship Id="rId4" Type="http://schemas.openxmlformats.org/officeDocument/2006/relationships/hyperlink" Target="https://github.com/chatopera/cskef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485003" y="2425724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行动号召：给春松客服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28" y="4267222"/>
            <a:ext cx="4386187" cy="11615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D66606-0A4D-4057-A1DE-591C30B5D556}"/>
              </a:ext>
            </a:extLst>
          </p:cNvPr>
          <p:cNvSpPr txBox="1"/>
          <p:nvPr/>
        </p:nvSpPr>
        <p:spPr>
          <a:xfrm>
            <a:off x="1404097" y="997206"/>
            <a:ext cx="7738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做好开源客服系统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A1FA44-9126-4E03-9E90-4718C37E542C}"/>
              </a:ext>
            </a:extLst>
          </p:cNvPr>
          <p:cNvSpPr txBox="1"/>
          <p:nvPr/>
        </p:nvSpPr>
        <p:spPr>
          <a:xfrm>
            <a:off x="1485003" y="330024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github.com/chatopera/cskefu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B7F217-E545-488D-9CBF-39CAB2FE5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85" y="4014918"/>
            <a:ext cx="3238500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55C812-8661-407D-A872-3A1D2515A51B}"/>
              </a:ext>
            </a:extLst>
          </p:cNvPr>
          <p:cNvSpPr txBox="1"/>
          <p:nvPr/>
        </p:nvSpPr>
        <p:spPr>
          <a:xfrm>
            <a:off x="1485003" y="491842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分享内容在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秒后开始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8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69332-ECCF-E546-A186-2516B56593FF}"/>
              </a:ext>
            </a:extLst>
          </p:cNvPr>
          <p:cNvSpPr txBox="1"/>
          <p:nvPr/>
        </p:nvSpPr>
        <p:spPr>
          <a:xfrm>
            <a:off x="164970" y="1456160"/>
            <a:ext cx="1114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如何实现商业与开源的良性循环？</a:t>
            </a:r>
            <a:endParaRPr lang="en-US" sz="40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B9322-24AE-814C-BB23-CF096275FFF2}"/>
              </a:ext>
            </a:extLst>
          </p:cNvPr>
          <p:cNvSpPr txBox="1"/>
          <p:nvPr/>
        </p:nvSpPr>
        <p:spPr>
          <a:xfrm>
            <a:off x="609533" y="3982251"/>
            <a:ext cx="508406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插件模式</a:t>
            </a:r>
            <a:endParaRPr lang="en-US" sz="2800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A9385-C4B4-5246-888E-F779F150812B}"/>
              </a:ext>
            </a:extLst>
          </p:cNvPr>
          <p:cNvSpPr/>
          <p:nvPr/>
        </p:nvSpPr>
        <p:spPr>
          <a:xfrm>
            <a:off x="609533" y="2571465"/>
            <a:ext cx="314701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开源基础代码</a:t>
            </a:r>
            <a:endParaRPr lang="en-US" altLang="zh-CN" sz="2800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CCA84-4EBA-1644-AD2E-F1997680D26C}"/>
              </a:ext>
            </a:extLst>
          </p:cNvPr>
          <p:cNvSpPr/>
          <p:nvPr/>
        </p:nvSpPr>
        <p:spPr>
          <a:xfrm>
            <a:off x="609533" y="3272041"/>
            <a:ext cx="2893741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定制化开发 </a:t>
            </a:r>
            <a:endParaRPr lang="en-US" altLang="zh-CN" sz="2800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5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6">
            <a:extLst>
              <a:ext uri="{FF2B5EF4-FFF2-40B4-BE49-F238E27FC236}">
                <a16:creationId xmlns:a16="http://schemas.microsoft.com/office/drawing/2014/main" id="{4B0140C5-9C16-F14C-954E-7342E68436E2}"/>
              </a:ext>
            </a:extLst>
          </p:cNvPr>
          <p:cNvSpPr txBox="1">
            <a:spLocks/>
          </p:cNvSpPr>
          <p:nvPr/>
        </p:nvSpPr>
        <p:spPr>
          <a:xfrm>
            <a:off x="1148655" y="2922101"/>
            <a:ext cx="10126241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春松客服大讲堂课程体系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grpSp>
        <p:nvGrpSpPr>
          <p:cNvPr id="18" name="组合 36">
            <a:extLst>
              <a:ext uri="{FF2B5EF4-FFF2-40B4-BE49-F238E27FC236}">
                <a16:creationId xmlns:a16="http://schemas.microsoft.com/office/drawing/2014/main" id="{2B24733F-7367-804C-9848-C722EC8DB9DE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012E56-A87F-B044-A030-67B111DF3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304AACA-DE7F-CA44-97BC-7E0E89E2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705B069-CD8D-A44A-BE85-B14176C34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57FDB32-FEA1-E348-963E-42FF3071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2D9F3D0-76CE-3B48-BC9C-193077C35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5E5761A6-C1F4-8F49-8E1C-1A6BCFAB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0590A2BD-70D7-984F-B315-7B516424A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58">
            <a:extLst>
              <a:ext uri="{FF2B5EF4-FFF2-40B4-BE49-F238E27FC236}">
                <a16:creationId xmlns:a16="http://schemas.microsoft.com/office/drawing/2014/main" id="{3F7B8E7C-6219-1841-845C-4EAAE58ED20C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92B4FE8B-D95D-6345-AC3E-B19E1377E56F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4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95433"/>
              </p:ext>
            </p:extLst>
          </p:nvPr>
        </p:nvGraphicFramePr>
        <p:xfrm>
          <a:off x="0" y="2089234"/>
          <a:ext cx="12192000" cy="405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使用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开发智能客服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概述春松客服发展及开源社区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1.2 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春松客服的第一面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了解企业内使用春松客服运营客服工作的用户故事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春松客服的技术介绍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了解春松客服的技术选型、架构演变过程及现有架构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第一章 春松客服的介绍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23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16935"/>
              </p:ext>
            </p:extLst>
          </p:nvPr>
        </p:nvGraphicFramePr>
        <p:xfrm>
          <a:off x="0" y="2089234"/>
          <a:ext cx="12192000" cy="405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客服的日常工作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客服的淡场、旺场和工作安排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 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一些基本术语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常用的术语“坐席”，“机器人客服”等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账号体系：权限，部门和角色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为组织建模，设定权限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坐席会话的工具：拉黑，服务小结等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坐席技能组的基本功能及使用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649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第二章 有关客服的基本知识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42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26104"/>
              </p:ext>
            </p:extLst>
          </p:nvPr>
        </p:nvGraphicFramePr>
        <p:xfrm>
          <a:off x="0" y="2089234"/>
          <a:ext cx="12192000" cy="3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春松客服的部署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掌握部署和运维的基本技能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 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春松客服的日志、启动和停止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春松客服的备份和恢复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546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第三章 运维的日常工作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62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06582"/>
              </p:ext>
            </p:extLst>
          </p:nvPr>
        </p:nvGraphicFramePr>
        <p:xfrm>
          <a:off x="0" y="2089234"/>
          <a:ext cx="12192000" cy="38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查看历史会话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抽查历史进行工作评价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 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处理坐席服务小结和满意度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指导客服人员的绩效考核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坐席会话监控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了解高级客服干预正在进行的会话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拉黑访客或强制下线坐席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对访客进行及时管理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546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第四章 春松客服的质检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38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42554"/>
              </p:ext>
            </p:extLst>
          </p:nvPr>
        </p:nvGraphicFramePr>
        <p:xfrm>
          <a:off x="0" y="2089234"/>
          <a:ext cx="12192000" cy="456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的基础知识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深入浅出介绍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企业应用开发的知识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了解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Maven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了解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Docker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和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Docker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Compose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了解春松客服的数据库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5.5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搭建开发环境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649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第五章 春松客服的技术架构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7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04898"/>
              </p:ext>
            </p:extLst>
          </p:nvPr>
        </p:nvGraphicFramePr>
        <p:xfrm>
          <a:off x="0" y="2089234"/>
          <a:ext cx="12192000" cy="434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Chatopera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云服务介绍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接入机器人客服并掌握</a:t>
                      </a:r>
                      <a:endParaRPr lang="en-US" altLang="zh-CN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日常维护和优化工作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春松客服中创建机器人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支持热门咨询问题列表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创建机器人图文消息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6.5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优化机器人知识库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5979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第六章 机器人客服的使用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8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78292"/>
              </p:ext>
            </p:extLst>
          </p:nvPr>
        </p:nvGraphicFramePr>
        <p:xfrm>
          <a:off x="0" y="2089234"/>
          <a:ext cx="12192000" cy="456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权限的设计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针对中小型企业的组织机构建模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.2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演示一个复杂的机构如何在春松客服里建立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769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第七章 多租户模式使用春松客服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19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13152"/>
              </p:ext>
            </p:extLst>
          </p:nvPr>
        </p:nvGraphicFramePr>
        <p:xfrm>
          <a:off x="0" y="2089234"/>
          <a:ext cx="12192000" cy="434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插件化开发的好处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实现在不改变源码情况下</a:t>
                      </a:r>
                      <a:endParaRPr lang="en-US" altLang="zh-CN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针对企业独有需求</a:t>
                      </a:r>
                      <a:endParaRPr lang="en-US" altLang="zh-CN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做二次开发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8.2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插件开发机制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8.3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介绍聊天机器人插件源码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8.4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发布春松客服插件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649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第八章 春松客服的插件开发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6" descr="未标题-1_03">
            <a:extLst>
              <a:ext uri="{FF2B5EF4-FFF2-40B4-BE49-F238E27FC236}">
                <a16:creationId xmlns:a16="http://schemas.microsoft.com/office/drawing/2014/main" id="{E68DC2C9-191D-449E-8CA8-DE00EE21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490" y="763439"/>
            <a:ext cx="1654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253490" y="1466846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9AD1A-8DFB-D54E-97EA-FA14B767056B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807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780D973A-1073-1D4D-B0D6-750FB7446FC7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16D11B4-3039-8748-8461-1914825081A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57F45-69C5-3E44-8877-8795DD94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60630"/>
              </p:ext>
            </p:extLst>
          </p:nvPr>
        </p:nvGraphicFramePr>
        <p:xfrm>
          <a:off x="0" y="2089234"/>
          <a:ext cx="12192000" cy="435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680">
                  <a:extLst>
                    <a:ext uri="{9D8B030D-6E8A-4147-A177-3AD203B41FA5}">
                      <a16:colId xmlns:a16="http://schemas.microsoft.com/office/drawing/2014/main" val="2044617067"/>
                    </a:ext>
                  </a:extLst>
                </a:gridCol>
                <a:gridCol w="7293320">
                  <a:extLst>
                    <a:ext uri="{9D8B030D-6E8A-4147-A177-3AD203B41FA5}">
                      <a16:colId xmlns:a16="http://schemas.microsoft.com/office/drawing/2014/main" val="600873299"/>
                    </a:ext>
                  </a:extLst>
                </a:gridCol>
              </a:tblGrid>
              <a:tr h="7153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节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42054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9.1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本系列总结及规划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总结开课以来的心得，与大家沟通，做接下来的社区建设计划</a:t>
                      </a:r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8036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7990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596"/>
                  </a:ext>
                </a:extLst>
              </a:tr>
              <a:tr h="286286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5711"/>
                  </a:ext>
                </a:extLst>
              </a:tr>
              <a:tr h="725312"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787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889C4-C6AD-3240-91A9-56782C47B188}"/>
              </a:ext>
            </a:extLst>
          </p:cNvPr>
          <p:cNvSpPr txBox="1"/>
          <p:nvPr/>
        </p:nvSpPr>
        <p:spPr>
          <a:xfrm>
            <a:off x="182880" y="1086828"/>
            <a:ext cx="2901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第九章 总结</a:t>
            </a:r>
            <a:endParaRPr 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8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1"/>
          <p:cNvSpPr txBox="1">
            <a:spLocks noChangeArrowheads="1"/>
          </p:cNvSpPr>
          <p:nvPr/>
        </p:nvSpPr>
        <p:spPr bwMode="auto">
          <a:xfrm>
            <a:off x="2834080" y="494312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公众号</a:t>
            </a:r>
          </a:p>
        </p:txBody>
      </p:sp>
      <p:pic>
        <p:nvPicPr>
          <p:cNvPr id="15363" name="图片 12" descr="qrcode_for_gh_1853b7a9c17e_34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6418" y="3247670"/>
            <a:ext cx="16605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36" descr="未标题-1_0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0825" y="454025"/>
            <a:ext cx="40703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/>
          <p:cNvSpPr/>
          <p:nvPr/>
        </p:nvSpPr>
        <p:spPr>
          <a:xfrm>
            <a:off x="2306955" y="1901190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1F15BCA-DFFA-4D0F-BB32-68DDC74ECF10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C3751C-D385-4243-9CA4-F24D3D75B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607" y="3231001"/>
            <a:ext cx="1695450" cy="1695450"/>
          </a:xfrm>
          <a:prstGeom prst="rect">
            <a:avLst/>
          </a:prstGeom>
        </p:spPr>
      </p:pic>
      <p:sp>
        <p:nvSpPr>
          <p:cNvPr id="10" name="文本框 11">
            <a:extLst>
              <a:ext uri="{FF2B5EF4-FFF2-40B4-BE49-F238E27FC236}">
                <a16:creationId xmlns:a16="http://schemas.microsoft.com/office/drawing/2014/main" id="{0A0F3CE0-3519-4333-906D-35B98B6DC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105" y="493055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用户群</a:t>
            </a:r>
          </a:p>
        </p:txBody>
      </p:sp>
      <p:sp>
        <p:nvSpPr>
          <p:cNvPr id="11" name="文本框 11">
            <a:extLst>
              <a:ext uri="{FF2B5EF4-FFF2-40B4-BE49-F238E27FC236}">
                <a16:creationId xmlns:a16="http://schemas.microsoft.com/office/drawing/2014/main" id="{43801976-DDFA-4056-AE23-FB5CCA8A3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最新更新，动态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65DFF0-9412-488B-9CB1-85A42DC7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931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春松客服，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机器人平台用户讨论群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883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D472-4063-C448-BB19-86BA4F78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757011"/>
            <a:ext cx="897293" cy="1325563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0ADF-504E-154F-B22F-8B6A1C67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http://github.com/chatopera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春松客服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https://github.com/chatopera/cskefu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https://bot.chatopera.com/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05E3A-8C06-2E41-8769-3BB3F25A0EDA}"/>
              </a:ext>
            </a:extLst>
          </p:cNvPr>
          <p:cNvSpPr/>
          <p:nvPr/>
        </p:nvSpPr>
        <p:spPr>
          <a:xfrm>
            <a:off x="9734551" y="654623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90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1">
            <a:extLst>
              <a:ext uri="{FF2B5EF4-FFF2-40B4-BE49-F238E27FC236}">
                <a16:creationId xmlns:a16="http://schemas.microsoft.com/office/drawing/2014/main" id="{9167A3B7-0419-4549-A5F5-3F8793EA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55" y="3325605"/>
            <a:ext cx="1390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王海良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788217" y="1157865"/>
            <a:ext cx="843153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888BB-A856-2F4C-9272-3CB95BA3929A}"/>
              </a:ext>
            </a:extLst>
          </p:cNvPr>
          <p:cNvSpPr txBox="1"/>
          <p:nvPr/>
        </p:nvSpPr>
        <p:spPr>
          <a:xfrm>
            <a:off x="841655" y="3994961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华夏春松联合创始人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F8488-FA06-D144-82BA-B9DAB1891EEC}"/>
              </a:ext>
            </a:extLst>
          </p:cNvPr>
          <p:cNvSpPr txBox="1"/>
          <p:nvPr/>
        </p:nvSpPr>
        <p:spPr>
          <a:xfrm>
            <a:off x="723737" y="2073340"/>
            <a:ext cx="8081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开发智能客服系统</a:t>
            </a:r>
            <a:endParaRPr 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5">
            <a:extLst>
              <a:ext uri="{FF2B5EF4-FFF2-40B4-BE49-F238E27FC236}">
                <a16:creationId xmlns:a16="http://schemas.microsoft.com/office/drawing/2014/main" id="{4513DE40-510F-3044-B7CA-64073B7524D2}"/>
              </a:ext>
            </a:extLst>
          </p:cNvPr>
          <p:cNvSpPr/>
          <p:nvPr/>
        </p:nvSpPr>
        <p:spPr>
          <a:xfrm>
            <a:off x="788217" y="375889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783A392-FB5C-4DBB-8B6D-E822AB6FB32A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182D0D-7D22-4B76-AC00-E6F8F504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E68ECD8-BEF6-4B8A-AAAC-507408B042E8}"/>
              </a:ext>
            </a:extLst>
          </p:cNvPr>
          <p:cNvGrpSpPr/>
          <p:nvPr/>
        </p:nvGrpSpPr>
        <p:grpSpPr>
          <a:xfrm>
            <a:off x="603987" y="4552346"/>
            <a:ext cx="3675429" cy="1756365"/>
            <a:chOff x="603987" y="4552346"/>
            <a:chExt cx="3675429" cy="175636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944AF91-548A-4046-B590-04E18107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3402" y="4552346"/>
              <a:ext cx="1109019" cy="1109019"/>
            </a:xfrm>
            <a:prstGeom prst="rect">
              <a:avLst/>
            </a:prstGeom>
          </p:spPr>
        </p:pic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72AC1A02-E621-47D4-A9DD-D04BBE887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987" y="5709013"/>
              <a:ext cx="35067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用户群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BCB9362-81C1-4D9C-88D0-A9DFB7526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28" y="6047101"/>
              <a:ext cx="35067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春松客服，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机器人平台用户讨论群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4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97" y="717496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分享大纲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43A8894D-F348-4A7D-A18B-9BBC831A63F9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43D04F8-61D4-4F17-A886-F573DAE5C6F7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463A06FD-59C7-3C48-85B0-F04AE2A4D478}"/>
              </a:ext>
            </a:extLst>
          </p:cNvPr>
          <p:cNvSpPr txBox="1"/>
          <p:nvPr/>
        </p:nvSpPr>
        <p:spPr>
          <a:xfrm>
            <a:off x="980675" y="2043059"/>
            <a:ext cx="8826837" cy="56323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春松客服为企业和开发者提供的价值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开源的春松客服，开放的开发者社区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春松客服大讲堂课程体系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25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 fontScale="90000"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春松客服为企业和开发者提供的价值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7ADBB22A-16E6-CD4D-9DD4-264C3AC904C0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82AE2D4-65C6-DF4A-B7A7-36E5379E278C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8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6">
            <a:extLst>
              <a:ext uri="{FF2B5EF4-FFF2-40B4-BE49-F238E27FC236}">
                <a16:creationId xmlns:a16="http://schemas.microsoft.com/office/drawing/2014/main" id="{4B0140C5-9C16-F14C-954E-7342E68436E2}"/>
              </a:ext>
            </a:extLst>
          </p:cNvPr>
          <p:cNvSpPr txBox="1">
            <a:spLocks/>
          </p:cNvSpPr>
          <p:nvPr/>
        </p:nvSpPr>
        <p:spPr>
          <a:xfrm>
            <a:off x="307531" y="76847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指导企业上线智能客服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F72FB95-E7BB-8942-B2AE-D1972FB65ABD}"/>
              </a:ext>
            </a:extLst>
          </p:cNvPr>
          <p:cNvSpPr txBox="1">
            <a:spLocks/>
          </p:cNvSpPr>
          <p:nvPr/>
        </p:nvSpPr>
        <p:spPr>
          <a:xfrm>
            <a:off x="307531" y="2070522"/>
            <a:ext cx="5349875" cy="35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32688">
              <a:lnSpc>
                <a:spcPct val="90000"/>
              </a:lnSpc>
              <a:spcBef>
                <a:spcPts val="600"/>
              </a:spcBef>
              <a:defRPr sz="2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快速验证产品</a:t>
            </a:r>
            <a:endParaRPr 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软件包快速获取，一键安装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功能来自于多个企业的最佳实践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>
              <a:lnSpc>
                <a:spcPct val="150000"/>
              </a:lnSpc>
              <a:spcBef>
                <a:spcPts val="960"/>
              </a:spcBef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CC9C33A1-4668-3F42-851B-DBDBD5F85A21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986A1839-9599-0448-A517-288063ED3D7A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6ED0D5-2EAF-F448-AD84-83CECD5EB9C2}"/>
              </a:ext>
            </a:extLst>
          </p:cNvPr>
          <p:cNvSpPr/>
          <p:nvPr/>
        </p:nvSpPr>
        <p:spPr>
          <a:xfrm>
            <a:off x="6676581" y="2070522"/>
            <a:ext cx="6096000" cy="22336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96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物美价廉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源码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Apache2.0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授权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marL="0" lvl="1" defTabSz="932688">
              <a:lnSpc>
                <a:spcPct val="150000"/>
              </a:lnSpc>
              <a:spcBef>
                <a:spcPts val="96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持续更新，使用有保证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开源的代码 开放的社区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7ADBB22A-16E6-CD4D-9DD4-264C3AC904C0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82AE2D4-65C6-DF4A-B7A7-36E5379E278C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83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0BC03B7F-E6E3-CA41-A1A7-BDABB0AA5CB9}"/>
              </a:ext>
            </a:extLst>
          </p:cNvPr>
          <p:cNvSpPr txBox="1"/>
          <p:nvPr/>
        </p:nvSpPr>
        <p:spPr>
          <a:xfrm>
            <a:off x="8450270" y="62516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B21EC13F-0171-304D-A054-45CC748EA644}"/>
              </a:ext>
            </a:extLst>
          </p:cNvPr>
          <p:cNvSpPr txBox="1"/>
          <p:nvPr/>
        </p:nvSpPr>
        <p:spPr>
          <a:xfrm>
            <a:off x="8450270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F1BF3-6BE4-5C4A-9715-E20F74C9C7EE}"/>
              </a:ext>
            </a:extLst>
          </p:cNvPr>
          <p:cNvSpPr txBox="1"/>
          <p:nvPr/>
        </p:nvSpPr>
        <p:spPr>
          <a:xfrm>
            <a:off x="1005840" y="2905721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1182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F81AE-6436-0247-8CC0-EAF80A04AA98}"/>
              </a:ext>
            </a:extLst>
          </p:cNvPr>
          <p:cNvSpPr txBox="1"/>
          <p:nvPr/>
        </p:nvSpPr>
        <p:spPr>
          <a:xfrm>
            <a:off x="1377736" y="380651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54BB7-D305-D440-8468-0FB3C93E507B}"/>
              </a:ext>
            </a:extLst>
          </p:cNvPr>
          <p:cNvSpPr txBox="1"/>
          <p:nvPr/>
        </p:nvSpPr>
        <p:spPr>
          <a:xfrm>
            <a:off x="3389376" y="2905721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7AFC8-A9DE-0446-8232-CBEFD47343A3}"/>
              </a:ext>
            </a:extLst>
          </p:cNvPr>
          <p:cNvSpPr txBox="1"/>
          <p:nvPr/>
        </p:nvSpPr>
        <p:spPr>
          <a:xfrm>
            <a:off x="3523528" y="380651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Issue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B4F0A-1209-A74E-B8CD-A563600DB3CD}"/>
              </a:ext>
            </a:extLst>
          </p:cNvPr>
          <p:cNvSpPr txBox="1"/>
          <p:nvPr/>
        </p:nvSpPr>
        <p:spPr>
          <a:xfrm>
            <a:off x="5919440" y="2905721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51E3-BAA5-DD49-9F65-7C9BAEE36A7F}"/>
              </a:ext>
            </a:extLst>
          </p:cNvPr>
          <p:cNvSpPr txBox="1"/>
          <p:nvPr/>
        </p:nvSpPr>
        <p:spPr>
          <a:xfrm>
            <a:off x="5614680" y="3806518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 Member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5AD6A-D8FC-1C4E-9098-0593E14C536B}"/>
              </a:ext>
            </a:extLst>
          </p:cNvPr>
          <p:cNvSpPr txBox="1"/>
          <p:nvPr/>
        </p:nvSpPr>
        <p:spPr>
          <a:xfrm>
            <a:off x="1377736" y="1131584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52C96-1AC4-B34E-AF02-F16117EB6B21}"/>
              </a:ext>
            </a:extLst>
          </p:cNvPr>
          <p:cNvSpPr txBox="1"/>
          <p:nvPr/>
        </p:nvSpPr>
        <p:spPr>
          <a:xfrm>
            <a:off x="1111124" y="1946364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Release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95060-8543-384C-9C4E-3197B47695D5}"/>
              </a:ext>
            </a:extLst>
          </p:cNvPr>
          <p:cNvSpPr txBox="1"/>
          <p:nvPr/>
        </p:nvSpPr>
        <p:spPr>
          <a:xfrm>
            <a:off x="3389376" y="1086828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70+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6B0F8-D80A-CA41-AC8E-2427CE12D06A}"/>
              </a:ext>
            </a:extLst>
          </p:cNvPr>
          <p:cNvSpPr txBox="1"/>
          <p:nvPr/>
        </p:nvSpPr>
        <p:spPr>
          <a:xfrm>
            <a:off x="3015010" y="1987625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Visitors/Per-day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F7D11-91C6-BA45-A401-A8E0BCFF3973}"/>
              </a:ext>
            </a:extLst>
          </p:cNvPr>
          <p:cNvSpPr txBox="1"/>
          <p:nvPr/>
        </p:nvSpPr>
        <p:spPr>
          <a:xfrm>
            <a:off x="5794587" y="1131584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350+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B7417-D62C-E24D-BBEE-7EF59F2455AA}"/>
              </a:ext>
            </a:extLst>
          </p:cNvPr>
          <p:cNvSpPr txBox="1"/>
          <p:nvPr/>
        </p:nvSpPr>
        <p:spPr>
          <a:xfrm>
            <a:off x="5420221" y="2032381"/>
            <a:ext cx="233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Page views/Per-day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Picture 10" descr="png-0074">
            <a:extLst>
              <a:ext uri="{FF2B5EF4-FFF2-40B4-BE49-F238E27FC236}">
                <a16:creationId xmlns:a16="http://schemas.microsoft.com/office/drawing/2014/main" id="{F3C9760F-DFAB-D941-B79D-B2D61F02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179" y="5199180"/>
            <a:ext cx="695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A1D2C0-DFA5-B24B-B826-BC90B55752D6}"/>
              </a:ext>
            </a:extLst>
          </p:cNvPr>
          <p:cNvSpPr txBox="1"/>
          <p:nvPr/>
        </p:nvSpPr>
        <p:spPr>
          <a:xfrm>
            <a:off x="4264436" y="5319045"/>
            <a:ext cx="461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 release, in coming …</a:t>
            </a:r>
          </a:p>
        </p:txBody>
      </p:sp>
    </p:spTree>
    <p:extLst>
      <p:ext uri="{BB962C8B-B14F-4D97-AF65-F5344CB8AC3E}">
        <p14:creationId xmlns:p14="http://schemas.microsoft.com/office/powerpoint/2010/main" val="305789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8">
            <a:extLst>
              <a:ext uri="{FF2B5EF4-FFF2-40B4-BE49-F238E27FC236}">
                <a16:creationId xmlns:a16="http://schemas.microsoft.com/office/drawing/2014/main" id="{0BC03B7F-E6E3-CA41-A1A7-BDABB0AA5CB9}"/>
              </a:ext>
            </a:extLst>
          </p:cNvPr>
          <p:cNvSpPr txBox="1"/>
          <p:nvPr/>
        </p:nvSpPr>
        <p:spPr>
          <a:xfrm>
            <a:off x="8450270" y="460571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开发智能客服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B21EC13F-0171-304D-A054-45CC748EA644}"/>
              </a:ext>
            </a:extLst>
          </p:cNvPr>
          <p:cNvSpPr txBox="1"/>
          <p:nvPr/>
        </p:nvSpPr>
        <p:spPr>
          <a:xfrm>
            <a:off x="8450270" y="9123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0887A0-ED10-9F46-9DF2-41939C2E312D}"/>
              </a:ext>
            </a:extLst>
          </p:cNvPr>
          <p:cNvSpPr/>
          <p:nvPr/>
        </p:nvSpPr>
        <p:spPr>
          <a:xfrm>
            <a:off x="0" y="1086828"/>
            <a:ext cx="822960" cy="577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 fontAlgn="auto"/>
            <a:r>
              <a:rPr lang="zh-CN" altLang="en-US" sz="2800" noProof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基本架构</a:t>
            </a:r>
            <a:endParaRPr lang="en-US" sz="2800" noProof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9B340D-FD6C-1947-B7E3-8FF1EA36B5D1}"/>
              </a:ext>
            </a:extLst>
          </p:cNvPr>
          <p:cNvSpPr/>
          <p:nvPr/>
        </p:nvSpPr>
        <p:spPr>
          <a:xfrm>
            <a:off x="822960" y="1086828"/>
            <a:ext cx="2852928" cy="33101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FreeMarker</a:t>
            </a:r>
          </a:p>
          <a:p>
            <a:pPr algn="ctr" fontAlgn="auto">
              <a:lnSpc>
                <a:spcPct val="150000"/>
              </a:lnSpc>
            </a:pPr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Layui</a:t>
            </a:r>
          </a:p>
          <a:p>
            <a:pPr algn="ctr" fontAlgn="auto">
              <a:lnSpc>
                <a:spcPct val="150000"/>
              </a:lnSpc>
            </a:pPr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jQuery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47190E-70CA-9B48-BEE7-AAE1A7D35879}"/>
              </a:ext>
            </a:extLst>
          </p:cNvPr>
          <p:cNvSpPr/>
          <p:nvPr/>
        </p:nvSpPr>
        <p:spPr>
          <a:xfrm>
            <a:off x="822960" y="4396956"/>
            <a:ext cx="2852928" cy="15727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Socket.io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C185C0-D155-E049-8A00-8DCEAB653BF9}"/>
              </a:ext>
            </a:extLst>
          </p:cNvPr>
          <p:cNvCxnSpPr>
            <a:cxnSpLocks/>
          </p:cNvCxnSpPr>
          <p:nvPr/>
        </p:nvCxnSpPr>
        <p:spPr>
          <a:xfrm>
            <a:off x="822960" y="4396956"/>
            <a:ext cx="285292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03D80AB-FAAF-4D46-9C4A-B755BCEE9FDA}"/>
              </a:ext>
            </a:extLst>
          </p:cNvPr>
          <p:cNvSpPr/>
          <p:nvPr/>
        </p:nvSpPr>
        <p:spPr>
          <a:xfrm>
            <a:off x="3675888" y="1086828"/>
            <a:ext cx="2852928" cy="48828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Spring Boot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C0DBBA-A540-C948-BE0A-FCB2A3932651}"/>
              </a:ext>
            </a:extLst>
          </p:cNvPr>
          <p:cNvCxnSpPr>
            <a:cxnSpLocks/>
          </p:cNvCxnSpPr>
          <p:nvPr/>
        </p:nvCxnSpPr>
        <p:spPr>
          <a:xfrm flipV="1">
            <a:off x="3675888" y="1086828"/>
            <a:ext cx="0" cy="48828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BCB4A42-CB2B-1045-9269-1469EAB7871A}"/>
              </a:ext>
            </a:extLst>
          </p:cNvPr>
          <p:cNvSpPr/>
          <p:nvPr/>
        </p:nvSpPr>
        <p:spPr>
          <a:xfrm>
            <a:off x="822960" y="5969724"/>
            <a:ext cx="11369040" cy="888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800" noProof="1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&amp; Docker Compose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EB7E4D-7378-E544-B5E5-ACDE013637D6}"/>
              </a:ext>
            </a:extLst>
          </p:cNvPr>
          <p:cNvCxnSpPr>
            <a:cxnSpLocks/>
          </p:cNvCxnSpPr>
          <p:nvPr/>
        </p:nvCxnSpPr>
        <p:spPr>
          <a:xfrm>
            <a:off x="822960" y="5969724"/>
            <a:ext cx="113690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B369D9F-10E6-3D45-B3E9-D1FD4C9FBDFE}"/>
              </a:ext>
            </a:extLst>
          </p:cNvPr>
          <p:cNvSpPr/>
          <p:nvPr/>
        </p:nvSpPr>
        <p:spPr>
          <a:xfrm>
            <a:off x="6528816" y="1086828"/>
            <a:ext cx="2852928" cy="48828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en-US" sz="2800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C2CD9EB-EBD9-3145-B638-EFF7225ACEB8}"/>
              </a:ext>
            </a:extLst>
          </p:cNvPr>
          <p:cNvCxnSpPr>
            <a:cxnSpLocks/>
          </p:cNvCxnSpPr>
          <p:nvPr/>
        </p:nvCxnSpPr>
        <p:spPr>
          <a:xfrm flipV="1">
            <a:off x="6507480" y="1086828"/>
            <a:ext cx="0" cy="48828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3C1859E-635E-1343-A984-AD952ACA1ACD}"/>
              </a:ext>
            </a:extLst>
          </p:cNvPr>
          <p:cNvSpPr/>
          <p:nvPr/>
        </p:nvSpPr>
        <p:spPr>
          <a:xfrm>
            <a:off x="9403079" y="1086828"/>
            <a:ext cx="2810256" cy="48828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en-US" sz="2800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63E0CF-CFD1-3E40-B7EA-73072975D8B3}"/>
              </a:ext>
            </a:extLst>
          </p:cNvPr>
          <p:cNvCxnSpPr>
            <a:cxnSpLocks/>
          </p:cNvCxnSpPr>
          <p:nvPr/>
        </p:nvCxnSpPr>
        <p:spPr>
          <a:xfrm flipV="1">
            <a:off x="9384792" y="1074636"/>
            <a:ext cx="0" cy="488289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>
            <a:extLst>
              <a:ext uri="{FF2B5EF4-FFF2-40B4-BE49-F238E27FC236}">
                <a16:creationId xmlns:a16="http://schemas.microsoft.com/office/drawing/2014/main" id="{4E9460F2-129A-9F40-81BC-6101027F3897}"/>
              </a:ext>
            </a:extLst>
          </p:cNvPr>
          <p:cNvSpPr/>
          <p:nvPr/>
        </p:nvSpPr>
        <p:spPr>
          <a:xfrm>
            <a:off x="6986016" y="2103120"/>
            <a:ext cx="2048256" cy="58521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FFF15673-7D0A-524E-9218-CC1E44D216BB}"/>
              </a:ext>
            </a:extLst>
          </p:cNvPr>
          <p:cNvSpPr/>
          <p:nvPr/>
        </p:nvSpPr>
        <p:spPr>
          <a:xfrm>
            <a:off x="7005518" y="3192564"/>
            <a:ext cx="2048256" cy="58521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25093EE9-2BDC-DF44-94BF-82FA60931906}"/>
              </a:ext>
            </a:extLst>
          </p:cNvPr>
          <p:cNvSpPr/>
          <p:nvPr/>
        </p:nvSpPr>
        <p:spPr>
          <a:xfrm>
            <a:off x="7071051" y="4396956"/>
            <a:ext cx="2048256" cy="58521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5A1CC8-1AD0-564F-BF99-73642C7AAF61}"/>
              </a:ext>
            </a:extLst>
          </p:cNvPr>
          <p:cNvSpPr txBox="1"/>
          <p:nvPr/>
        </p:nvSpPr>
        <p:spPr>
          <a:xfrm>
            <a:off x="9747504" y="2088203"/>
            <a:ext cx="163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ActiveMQ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6436DC-5DB1-4743-9F3F-C943223DF9B2}"/>
              </a:ext>
            </a:extLst>
          </p:cNvPr>
          <p:cNvSpPr txBox="1"/>
          <p:nvPr/>
        </p:nvSpPr>
        <p:spPr>
          <a:xfrm>
            <a:off x="9747504" y="3285251"/>
            <a:ext cx="97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endParaRPr 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34CA85-0548-254C-BBDD-BA935F3F49E2}"/>
              </a:ext>
            </a:extLst>
          </p:cNvPr>
          <p:cNvSpPr txBox="1"/>
          <p:nvPr/>
        </p:nvSpPr>
        <p:spPr>
          <a:xfrm>
            <a:off x="9692638" y="4513921"/>
            <a:ext cx="2038635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Elasitcsearch</a:t>
            </a:r>
            <a:endParaRPr 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A0E73D-AA93-B94A-A79D-F174434A06F1}"/>
              </a:ext>
            </a:extLst>
          </p:cNvPr>
          <p:cNvSpPr txBox="1"/>
          <p:nvPr/>
        </p:nvSpPr>
        <p:spPr>
          <a:xfrm>
            <a:off x="6845002" y="1733787"/>
            <a:ext cx="224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Messaging Service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54734B-C011-A94A-B9E6-EAF9AA709837}"/>
              </a:ext>
            </a:extLst>
          </p:cNvPr>
          <p:cNvSpPr txBox="1"/>
          <p:nvPr/>
        </p:nvSpPr>
        <p:spPr>
          <a:xfrm>
            <a:off x="7516449" y="288070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A882A7-E27A-A647-A487-68D946D6B109}"/>
              </a:ext>
            </a:extLst>
          </p:cNvPr>
          <p:cNvSpPr txBox="1"/>
          <p:nvPr/>
        </p:nvSpPr>
        <p:spPr>
          <a:xfrm>
            <a:off x="7539294" y="4056178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75011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4598EE"/>
            </a:gs>
            <a:gs pos="100000">
              <a:srgbClr val="1272C4"/>
            </a:gs>
          </a:gsLst>
          <a:lin ang="5400000" scaled="0"/>
        </a:gradFill>
        <a:ln>
          <a:noFill/>
        </a:ln>
      </a:spPr>
      <a:bodyPr anchor="ctr"/>
      <a:lstStyle>
        <a:defPPr algn="ctr" fontAlgn="auto">
          <a:defRPr noProof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atopera_Workshop_招聘机器人3" id="{32C80897-EDE8-F541-9DDA-3E74D120CFCF}" vid="{76310001-9CE8-7A42-9061-A2C664E1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974</Words>
  <Application>Microsoft Office PowerPoint</Application>
  <PresentationFormat>宽屏</PresentationFormat>
  <Paragraphs>189</Paragraphs>
  <Slides>22</Slides>
  <Notes>4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微软雅黑</vt:lpstr>
      <vt:lpstr>Arial</vt:lpstr>
      <vt:lpstr>Calibri Light</vt:lpstr>
      <vt:lpstr>优设标题黑</vt:lpstr>
      <vt:lpstr>Calibri</vt:lpstr>
      <vt:lpstr>Office Theme</vt:lpstr>
      <vt:lpstr>PowerPoint 演示文稿</vt:lpstr>
      <vt:lpstr>PowerPoint 演示文稿</vt:lpstr>
      <vt:lpstr>PowerPoint 演示文稿</vt:lpstr>
      <vt:lpstr>分享大纲</vt:lpstr>
      <vt:lpstr>春松客服为企业和开发者提供的价值</vt:lpstr>
      <vt:lpstr>PowerPoint 演示文稿</vt:lpstr>
      <vt:lpstr>开源的代码 开放的社区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Liang Wang</dc:creator>
  <cp:lastModifiedBy>WANG Hai Liang</cp:lastModifiedBy>
  <cp:revision>302</cp:revision>
  <dcterms:created xsi:type="dcterms:W3CDTF">2018-12-15T14:21:46Z</dcterms:created>
  <dcterms:modified xsi:type="dcterms:W3CDTF">2021-11-28T11:43:48Z</dcterms:modified>
</cp:coreProperties>
</file>