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415" r:id="rId3"/>
    <p:sldId id="328" r:id="rId4"/>
    <p:sldId id="331" r:id="rId5"/>
    <p:sldId id="357" r:id="rId6"/>
    <p:sldId id="278" r:id="rId7"/>
    <p:sldId id="382" r:id="rId8"/>
    <p:sldId id="378" r:id="rId9"/>
    <p:sldId id="389" r:id="rId10"/>
    <p:sldId id="390" r:id="rId11"/>
    <p:sldId id="412" r:id="rId12"/>
    <p:sldId id="413" r:id="rId13"/>
    <p:sldId id="377" r:id="rId14"/>
    <p:sldId id="383" r:id="rId15"/>
    <p:sldId id="385" r:id="rId16"/>
    <p:sldId id="384" r:id="rId17"/>
    <p:sldId id="388" r:id="rId18"/>
    <p:sldId id="409" r:id="rId19"/>
    <p:sldId id="410" r:id="rId20"/>
    <p:sldId id="380" r:id="rId21"/>
    <p:sldId id="386" r:id="rId22"/>
    <p:sldId id="414" r:id="rId23"/>
    <p:sldId id="379" r:id="rId24"/>
    <p:sldId id="387" r:id="rId25"/>
    <p:sldId id="391" r:id="rId26"/>
    <p:sldId id="267" r:id="rId27"/>
    <p:sldId id="319" r:id="rId28"/>
  </p:sldIdLst>
  <p:sldSz cx="12192000" cy="6858000"/>
  <p:notesSz cx="6858000" cy="9144000"/>
  <p:embeddedFontLst>
    <p:embeddedFont>
      <p:font typeface="优设标题黑" panose="00000500000000000000" pitchFamily="2" charset="-122"/>
      <p:regular r:id="rId30"/>
    </p:embeddedFont>
    <p:embeddedFont>
      <p:font typeface="微软雅黑" panose="020B0503020204020204" pitchFamily="34" charset="-122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F2EE9E-0571-460F-8352-20D6CC551640}">
          <p14:sldIdLst>
            <p14:sldId id="257"/>
            <p14:sldId id="415"/>
          </p14:sldIdLst>
        </p14:section>
        <p14:section name="首屏" id="{1A23F21D-9E13-4D8D-BF01-FA4656BE6E6D}">
          <p14:sldIdLst>
            <p14:sldId id="328"/>
          </p14:sldIdLst>
        </p14:section>
        <p14:section name="自我介绍" id="{166231FE-5770-4E9E-A2AE-F66924A3062F}">
          <p14:sldIdLst>
            <p14:sldId id="331"/>
          </p14:sldIdLst>
        </p14:section>
        <p14:section name="分享大纲" id="{05F591AE-37C6-44D7-B5D5-5B2F2E701E6D}">
          <p14:sldIdLst>
            <p14:sldId id="357"/>
          </p14:sldIdLst>
        </p14:section>
        <p14:section name="ch1" id="{CDED221A-8C98-4581-AA83-9BB223C65A25}">
          <p14:sldIdLst>
            <p14:sldId id="278"/>
            <p14:sldId id="382"/>
          </p14:sldIdLst>
        </p14:section>
        <p14:section name="ch2" id="{AA915A87-9C0A-4E09-BA79-0DE651E901AA}">
          <p14:sldIdLst>
            <p14:sldId id="378"/>
            <p14:sldId id="389"/>
            <p14:sldId id="390"/>
            <p14:sldId id="412"/>
            <p14:sldId id="413"/>
          </p14:sldIdLst>
        </p14:section>
        <p14:section name="ch3" id="{E58B9C04-F6A0-45D1-8D78-36C4B354908B}">
          <p14:sldIdLst>
            <p14:sldId id="377"/>
            <p14:sldId id="383"/>
            <p14:sldId id="385"/>
            <p14:sldId id="384"/>
            <p14:sldId id="388"/>
            <p14:sldId id="409"/>
            <p14:sldId id="410"/>
          </p14:sldIdLst>
        </p14:section>
        <p14:section name="ch4" id="{C2B820EA-09C2-4A45-9D55-1974CC7F0DFC}">
          <p14:sldIdLst>
            <p14:sldId id="380"/>
            <p14:sldId id="386"/>
            <p14:sldId id="414"/>
          </p14:sldIdLst>
        </p14:section>
        <p14:section name="ch5" id="{8AA4D5CF-BB3F-4E16-9C9D-E771D33C1501}">
          <p14:sldIdLst>
            <p14:sldId id="379"/>
            <p14:sldId id="387"/>
            <p14:sldId id="391"/>
          </p14:sldIdLst>
        </p14:section>
        <p14:section name="end" id="{708F5718-353B-40D5-987C-E440F5819B6B}">
          <p14:sldIdLst>
            <p14:sldId id="267"/>
          </p14:sldIdLst>
        </p14:section>
        <p14:section name="backup" id="{8D75C2CE-5164-4DBA-8C17-339A906F979F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80"/>
    <p:restoredTop sz="70631"/>
  </p:normalViewPr>
  <p:slideViewPr>
    <p:cSldViewPr snapToGrid="0" snapToObjects="1">
      <p:cViewPr varScale="1">
        <p:scale>
          <a:sx n="89" d="100"/>
          <a:sy n="89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6FDAA-A635-4D04-9638-8792031A8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8794FF-5118-47C8-A5D2-DCA337D3D918}">
      <dgm:prSet phldrT="[文本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89661C92-1E70-4ECF-A0C8-BD71DABA0C7C}" type="parTrans" cxnId="{BA7EBA8A-58FB-4DCD-B45F-9F07823BA4CD}">
      <dgm:prSet/>
      <dgm:spPr/>
      <dgm:t>
        <a:bodyPr/>
        <a:lstStyle/>
        <a:p>
          <a:endParaRPr lang="zh-CN" altLang="en-US"/>
        </a:p>
      </dgm:t>
    </dgm:pt>
    <dgm:pt modelId="{4857018D-4D29-4470-8699-38543DCEB0B0}" type="sibTrans" cxnId="{BA7EBA8A-58FB-4DCD-B45F-9F07823BA4CD}">
      <dgm:prSet/>
      <dgm:spPr/>
      <dgm:t>
        <a:bodyPr/>
        <a:lstStyle/>
        <a:p>
          <a:endParaRPr lang="zh-CN" altLang="en-US"/>
        </a:p>
      </dgm:t>
    </dgm:pt>
    <dgm:pt modelId="{75D37416-0CD3-4361-B40B-0B038322FCF7}" type="pres">
      <dgm:prSet presAssocID="{28F6FDAA-A635-4D04-9638-8792031A86CA}" presName="Name0" presStyleCnt="0">
        <dgm:presLayoutVars>
          <dgm:dir/>
          <dgm:animLvl val="lvl"/>
          <dgm:resizeHandles val="exact"/>
        </dgm:presLayoutVars>
      </dgm:prSet>
      <dgm:spPr/>
    </dgm:pt>
    <dgm:pt modelId="{08C19475-832C-4CCB-ADF8-29E2EEF47266}" type="pres">
      <dgm:prSet presAssocID="{C98794FF-5118-47C8-A5D2-DCA337D3D918}" presName="parTxOnly" presStyleLbl="node1" presStyleIdx="0" presStyleCnt="1" custFlipVert="1" custLinFactY="415623" custLinFactNeighborX="12570" custLinFactNeighborY="500000">
        <dgm:presLayoutVars>
          <dgm:chMax val="0"/>
          <dgm:chPref val="0"/>
          <dgm:bulletEnabled val="1"/>
        </dgm:presLayoutVars>
      </dgm:prSet>
      <dgm:spPr/>
    </dgm:pt>
  </dgm:ptLst>
  <dgm:cxnLst>
    <dgm:cxn modelId="{BA7EBA8A-58FB-4DCD-B45F-9F07823BA4CD}" srcId="{28F6FDAA-A635-4D04-9638-8792031A86CA}" destId="{C98794FF-5118-47C8-A5D2-DCA337D3D918}" srcOrd="0" destOrd="0" parTransId="{89661C92-1E70-4ECF-A0C8-BD71DABA0C7C}" sibTransId="{4857018D-4D29-4470-8699-38543DCEB0B0}"/>
    <dgm:cxn modelId="{27E9208E-89B9-4ED4-A905-A61CC9A1F9D7}" type="presOf" srcId="{C98794FF-5118-47C8-A5D2-DCA337D3D918}" destId="{08C19475-832C-4CCB-ADF8-29E2EEF47266}" srcOrd="0" destOrd="0" presId="urn:microsoft.com/office/officeart/2005/8/layout/chevron1"/>
    <dgm:cxn modelId="{11F1B1AE-6DA8-474A-89CB-E45BF4D849A1}" type="presOf" srcId="{28F6FDAA-A635-4D04-9638-8792031A86CA}" destId="{75D37416-0CD3-4361-B40B-0B038322FCF7}" srcOrd="0" destOrd="0" presId="urn:microsoft.com/office/officeart/2005/8/layout/chevron1"/>
    <dgm:cxn modelId="{D4D2FFC5-E848-4923-8649-80DAB31A6A75}" type="presParOf" srcId="{75D37416-0CD3-4361-B40B-0B038322FCF7}" destId="{08C19475-832C-4CCB-ADF8-29E2EEF47266}" srcOrd="0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F6FDAA-A635-4D04-9638-8792031A8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8794FF-5118-47C8-A5D2-DCA337D3D918}">
      <dgm:prSet phldrT="[文本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89661C92-1E70-4ECF-A0C8-BD71DABA0C7C}" type="parTrans" cxnId="{BA7EBA8A-58FB-4DCD-B45F-9F07823BA4CD}">
      <dgm:prSet/>
      <dgm:spPr/>
      <dgm:t>
        <a:bodyPr/>
        <a:lstStyle/>
        <a:p>
          <a:endParaRPr lang="zh-CN" altLang="en-US"/>
        </a:p>
      </dgm:t>
    </dgm:pt>
    <dgm:pt modelId="{4857018D-4D29-4470-8699-38543DCEB0B0}" type="sibTrans" cxnId="{BA7EBA8A-58FB-4DCD-B45F-9F07823BA4CD}">
      <dgm:prSet/>
      <dgm:spPr/>
      <dgm:t>
        <a:bodyPr/>
        <a:lstStyle/>
        <a:p>
          <a:endParaRPr lang="zh-CN" altLang="en-US"/>
        </a:p>
      </dgm:t>
    </dgm:pt>
    <dgm:pt modelId="{75D37416-0CD3-4361-B40B-0B038322FCF7}" type="pres">
      <dgm:prSet presAssocID="{28F6FDAA-A635-4D04-9638-8792031A86CA}" presName="Name0" presStyleCnt="0">
        <dgm:presLayoutVars>
          <dgm:dir/>
          <dgm:animLvl val="lvl"/>
          <dgm:resizeHandles val="exact"/>
        </dgm:presLayoutVars>
      </dgm:prSet>
      <dgm:spPr/>
    </dgm:pt>
    <dgm:pt modelId="{08C19475-832C-4CCB-ADF8-29E2EEF47266}" type="pres">
      <dgm:prSet presAssocID="{C98794FF-5118-47C8-A5D2-DCA337D3D918}" presName="parTxOnly" presStyleLbl="node1" presStyleIdx="0" presStyleCnt="1" custLinFactY="-300000" custLinFactNeighborX="-50000" custLinFactNeighborY="-317708">
        <dgm:presLayoutVars>
          <dgm:chMax val="0"/>
          <dgm:chPref val="0"/>
          <dgm:bulletEnabled val="1"/>
        </dgm:presLayoutVars>
      </dgm:prSet>
      <dgm:spPr/>
    </dgm:pt>
  </dgm:ptLst>
  <dgm:cxnLst>
    <dgm:cxn modelId="{BA7EBA8A-58FB-4DCD-B45F-9F07823BA4CD}" srcId="{28F6FDAA-A635-4D04-9638-8792031A86CA}" destId="{C98794FF-5118-47C8-A5D2-DCA337D3D918}" srcOrd="0" destOrd="0" parTransId="{89661C92-1E70-4ECF-A0C8-BD71DABA0C7C}" sibTransId="{4857018D-4D29-4470-8699-38543DCEB0B0}"/>
    <dgm:cxn modelId="{27E9208E-89B9-4ED4-A905-A61CC9A1F9D7}" type="presOf" srcId="{C98794FF-5118-47C8-A5D2-DCA337D3D918}" destId="{08C19475-832C-4CCB-ADF8-29E2EEF47266}" srcOrd="0" destOrd="0" presId="urn:microsoft.com/office/officeart/2005/8/layout/chevron1"/>
    <dgm:cxn modelId="{11F1B1AE-6DA8-474A-89CB-E45BF4D849A1}" type="presOf" srcId="{28F6FDAA-A635-4D04-9638-8792031A86CA}" destId="{75D37416-0CD3-4361-B40B-0B038322FCF7}" srcOrd="0" destOrd="0" presId="urn:microsoft.com/office/officeart/2005/8/layout/chevron1"/>
    <dgm:cxn modelId="{D4D2FFC5-E848-4923-8649-80DAB31A6A75}" type="presParOf" srcId="{75D37416-0CD3-4361-B40B-0B038322FCF7}" destId="{08C19475-832C-4CCB-ADF8-29E2EEF47266}" srcOrd="0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19475-832C-4CCB-ADF8-29E2EEF47266}">
      <dsp:nvSpPr>
        <dsp:cNvPr id="0" name=""/>
        <dsp:cNvSpPr/>
      </dsp:nvSpPr>
      <dsp:spPr>
        <a:xfrm flipV="1">
          <a:off x="0" y="419820"/>
          <a:ext cx="412283" cy="164913"/>
        </a:xfrm>
        <a:prstGeom prst="chevron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 </a:t>
          </a:r>
          <a:endParaRPr lang="zh-CN" altLang="en-US" sz="900" kern="1200" dirty="0"/>
        </a:p>
      </dsp:txBody>
      <dsp:txXfrm rot="10800000">
        <a:off x="82457" y="419820"/>
        <a:ext cx="247370" cy="164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19475-832C-4CCB-ADF8-29E2EEF47266}">
      <dsp:nvSpPr>
        <dsp:cNvPr id="0" name=""/>
        <dsp:cNvSpPr/>
      </dsp:nvSpPr>
      <dsp:spPr>
        <a:xfrm>
          <a:off x="0" y="0"/>
          <a:ext cx="412283" cy="164913"/>
        </a:xfrm>
        <a:prstGeom prst="chevron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 </a:t>
          </a:r>
          <a:endParaRPr lang="zh-CN" altLang="en-US" sz="900" kern="1200" dirty="0"/>
        </a:p>
      </dsp:txBody>
      <dsp:txXfrm>
        <a:off x="82457" y="0"/>
        <a:ext cx="247370" cy="164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691BD-C247-5A43-912C-AE655260C99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3AEE6-67D0-CE46-BC8E-78700A31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7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1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69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2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13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3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81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B8CAE832-7589-48FB-AC93-B62E2FC49744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t>26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19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7724-F90E-8A4E-9045-A0EF1438F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B1103-5AFB-2640-A448-FBEDC374A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5380-9058-3C49-8194-ADFE9530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8DB8A-3A72-2A43-8BCA-C5025F8B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4B1C-DCED-464D-89B4-E1BD5BB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94AC-6715-3046-BE6F-79F23BAF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EF409-E29D-B744-9F5B-3290632D3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95F71-6F3B-5E4E-9C16-FE37F620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C870-5183-F748-96DA-AEF9A891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CED3A-B8AD-E44A-AA05-38963DCE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0E2FE-A61B-494E-A445-B1B1ABCF2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E33DF-85B1-A242-8FCF-B39FA08A3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24471-89A0-264C-843B-9BE4A64C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C02E-6D51-BC4C-B9FF-9629249C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201FF-CFEE-2F42-BCDC-62E712CB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1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5FA4-CD5F-CB42-945E-05D0CC2E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7843-D12B-964B-8680-4528E8F1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4BA65-A204-4C48-BA24-11961E42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2474F-E657-A847-9D10-44BD75D3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E4AD-CE9B-8E41-A87B-4D144F93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9A36-9B8B-8246-BC7D-58AE3682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D44C8-A9EF-174B-9E5B-CEA271CA8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177A4-155B-3D43-8A26-DB66D9F3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1FCC-237E-1E4C-A68D-D75F5259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AB008-F445-CF42-B0B6-FD913639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443D-45F5-C142-8B5F-4D733BF0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29FA7-ACC5-D342-93C7-5B0868EC0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3D007-3161-ED4F-ABB2-2415EC223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D979-89F1-484A-B997-A14A41CC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54189-ADA0-E94B-BC9D-401A44D9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C3FC2-F78E-734C-A554-83DBBE03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0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F960-9DD4-164A-B111-B01135C7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A1307-C8CD-EA4A-B537-E63FA93C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6E81B-CDA2-9543-9425-BBF1C41BC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2EFB9-2097-CD4E-B207-D67740570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A53BD-7B67-524D-89D8-BFF30BCC3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C3A13-0615-B24A-980B-F53C8220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94465-7142-EE45-A8B2-BF0564EB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112EE-0E89-8C4A-A488-3C99B714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9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9253-2953-624B-A75E-E9C74C7E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B54BD-42DE-6E46-B9E7-E30B4AD5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BB2B1-37C7-6346-AD27-C59F695D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DD299-D8B1-0E4A-AFF4-51CCB7C4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6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0C0F2-E488-CF4F-BADD-1535CEC8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7CF1C-3841-704E-9E48-158F7D5F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029A6-4365-E74E-AC5A-D89BA5C1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E56A-6D39-2B41-A217-9A7343C2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A34C-7534-4B43-BED6-332088A3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C6332-DAAB-2E44-AFBC-1435CDC9A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D447-A986-8142-8AAF-0E84519E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2F49A-AA54-204A-B924-020FCDD0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8C2A-D76C-CA4D-9A91-0A46D1DB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A3B9-8B69-A540-8F68-185E9973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AEB28-C60D-C24E-81BC-405A2B6D4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2A682-BD05-F441-B219-F4E79C87E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02046-D0BB-F842-AAB0-44F6DC8D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4E0B6-701A-9646-B44B-B3C851BA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FDB01-D149-5041-8720-18357192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6AFE0-5190-B643-9E24-748BEA13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D215B-B03E-804F-B2CC-1BA775A2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9963-A74E-734C-B93C-24C524B5C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A9E0-5343-814D-B24A-88783A2F4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57D0D-E17F-534D-959D-4586B02D1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chatopera" TargetMode="External"/><Relationship Id="rId2" Type="http://schemas.openxmlformats.org/officeDocument/2006/relationships/hyperlink" Target="https://docs.chatoper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t.chatopera.com/" TargetMode="External"/><Relationship Id="rId5" Type="http://schemas.openxmlformats.org/officeDocument/2006/relationships/hyperlink" Target="https://blog.chatopera.com/" TargetMode="External"/><Relationship Id="rId4" Type="http://schemas.openxmlformats.org/officeDocument/2006/relationships/hyperlink" Target="https://github.com/chatopera/cskef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50328DC-E58B-4206-9E67-60E61FDB0A79}"/>
              </a:ext>
            </a:extLst>
          </p:cNvPr>
          <p:cNvSpPr/>
          <p:nvPr/>
        </p:nvSpPr>
        <p:spPr>
          <a:xfrm>
            <a:off x="1485003" y="2425724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行动号召：给春松客服 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36D05E-2BD3-4032-981A-D7BBD540B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628" y="4267222"/>
            <a:ext cx="4386187" cy="11615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7BB9C42-3D21-4A60-9EDC-96DA6F1189D5}"/>
              </a:ext>
            </a:extLst>
          </p:cNvPr>
          <p:cNvSpPr txBox="1"/>
          <p:nvPr/>
        </p:nvSpPr>
        <p:spPr>
          <a:xfrm>
            <a:off x="1404097" y="997206"/>
            <a:ext cx="77380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做好开源客服系统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EE6DBD-8F25-4AB6-8C0F-84A378F88837}"/>
              </a:ext>
            </a:extLst>
          </p:cNvPr>
          <p:cNvSpPr txBox="1"/>
          <p:nvPr/>
        </p:nvSpPr>
        <p:spPr>
          <a:xfrm>
            <a:off x="1485003" y="3300244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github.com/chatopera/cskefu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94CF62-4867-4917-807C-0BF8706FC5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185" y="4014918"/>
            <a:ext cx="3238500" cy="6858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87EB33D-B37B-44ED-9A7C-372983BA737D}"/>
              </a:ext>
            </a:extLst>
          </p:cNvPr>
          <p:cNvSpPr txBox="1"/>
          <p:nvPr/>
        </p:nvSpPr>
        <p:spPr>
          <a:xfrm>
            <a:off x="1485003" y="4918422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分享内容在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秒后开始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07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8">
            <a:extLst>
              <a:ext uri="{FF2B5EF4-FFF2-40B4-BE49-F238E27FC236}">
                <a16:creationId xmlns:a16="http://schemas.microsoft.com/office/drawing/2014/main" id="{9737998F-409F-4ECB-8812-4146BFAA4C5D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客服的日常工作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F2512FB1-B867-4EF1-A27C-E22A27E3A57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54714"/>
            <a:ext cx="6702171" cy="94631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客服主管的主要工作关系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2F7E506-B68E-4DF6-98D5-39EBBF539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301149"/>
              </p:ext>
            </p:extLst>
          </p:nvPr>
        </p:nvGraphicFramePr>
        <p:xfrm>
          <a:off x="0" y="1086828"/>
          <a:ext cx="12192000" cy="6110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547">
                  <a:extLst>
                    <a:ext uri="{9D8B030D-6E8A-4147-A177-3AD203B41FA5}">
                      <a16:colId xmlns:a16="http://schemas.microsoft.com/office/drawing/2014/main" val="824203816"/>
                    </a:ext>
                  </a:extLst>
                </a:gridCol>
                <a:gridCol w="1405289">
                  <a:extLst>
                    <a:ext uri="{9D8B030D-6E8A-4147-A177-3AD203B41FA5}">
                      <a16:colId xmlns:a16="http://schemas.microsoft.com/office/drawing/2014/main" val="1733832018"/>
                    </a:ext>
                  </a:extLst>
                </a:gridCol>
                <a:gridCol w="9054164">
                  <a:extLst>
                    <a:ext uri="{9D8B030D-6E8A-4147-A177-3AD203B41FA5}">
                      <a16:colId xmlns:a16="http://schemas.microsoft.com/office/drawing/2014/main" val="2933635564"/>
                    </a:ext>
                  </a:extLst>
                </a:gridCol>
              </a:tblGrid>
              <a:tr h="6641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工作关系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具体说明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51294"/>
                  </a:ext>
                </a:extLst>
              </a:tr>
              <a:tr h="6641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对上级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执行上级下达的各项任务，将客服部打理的井井有条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57721"/>
                  </a:ext>
                </a:extLst>
              </a:tr>
              <a:tr h="7083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对下级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分解任务，规划客服工作，掌握各部门动态，做好协调、指导和监督，做到奖罚分明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2301"/>
                  </a:ext>
                </a:extLst>
              </a:tr>
              <a:tr h="664198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对内部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协助进行产品销售和回访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58279"/>
                  </a:ext>
                </a:extLst>
              </a:tr>
              <a:tr h="66419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即时提供从用户处获得的反馈信息，帮助改进产品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67980"/>
                  </a:ext>
                </a:extLst>
              </a:tr>
              <a:tr h="66419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收集客户喜好、市场信息，随时做好提供意见的准备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990019"/>
                  </a:ext>
                </a:extLst>
              </a:tr>
              <a:tr h="66419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其它部门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对物流部、采购部、市场部等完成与客户的预约等沟通工作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07219"/>
                  </a:ext>
                </a:extLst>
              </a:tr>
              <a:tr h="7083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对外部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分析客户的需求，制定服务流程，将企业的服务理念，企业文化等传递给客户，提升企业形象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730835"/>
                  </a:ext>
                </a:extLst>
              </a:tr>
              <a:tr h="708326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66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8">
            <a:extLst>
              <a:ext uri="{FF2B5EF4-FFF2-40B4-BE49-F238E27FC236}">
                <a16:creationId xmlns:a16="http://schemas.microsoft.com/office/drawing/2014/main" id="{9737998F-409F-4ECB-8812-4146BFAA4C5D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客服的日常工作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F2512FB1-B867-4EF1-A27C-E22A27E3A57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客服团队的建设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B04CA6-621C-472B-9D63-33BB3828A31C}"/>
              </a:ext>
            </a:extLst>
          </p:cNvPr>
          <p:cNvSpPr/>
          <p:nvPr/>
        </p:nvSpPr>
        <p:spPr>
          <a:xfrm>
            <a:off x="731519" y="1707624"/>
            <a:ext cx="2762452" cy="4812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/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客服组织建设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CFC6C87E-D207-4B12-BAC2-25712519E6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251104"/>
              </p:ext>
            </p:extLst>
          </p:nvPr>
        </p:nvGraphicFramePr>
        <p:xfrm>
          <a:off x="3740822" y="3136633"/>
          <a:ext cx="412283" cy="584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8C76DB77-4766-442C-B588-B46FC2FF0264}"/>
              </a:ext>
            </a:extLst>
          </p:cNvPr>
          <p:cNvSpPr/>
          <p:nvPr/>
        </p:nvSpPr>
        <p:spPr>
          <a:xfrm>
            <a:off x="4429222" y="1707623"/>
            <a:ext cx="2762452" cy="4812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/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客服人员培养</a:t>
            </a:r>
          </a:p>
        </p:txBody>
      </p:sp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D2D3C204-6ADB-4B4F-89A3-5CFCB23FC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6712048"/>
              </p:ext>
            </p:extLst>
          </p:nvPr>
        </p:nvGraphicFramePr>
        <p:xfrm>
          <a:off x="7439087" y="3629387"/>
          <a:ext cx="412283" cy="584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CC6A962B-5138-49DF-8DAB-96EDA191C924}"/>
              </a:ext>
            </a:extLst>
          </p:cNvPr>
          <p:cNvSpPr/>
          <p:nvPr/>
        </p:nvSpPr>
        <p:spPr>
          <a:xfrm>
            <a:off x="8126925" y="1707624"/>
            <a:ext cx="2762452" cy="4812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/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日常管理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95CB6E-B7B3-422C-8D00-076F66B1FB02}"/>
              </a:ext>
            </a:extLst>
          </p:cNvPr>
          <p:cNvSpPr/>
          <p:nvPr/>
        </p:nvSpPr>
        <p:spPr>
          <a:xfrm>
            <a:off x="731519" y="2188887"/>
            <a:ext cx="2762452" cy="35092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61E9C9-CC6F-4FC1-BED1-17ED76EDA0A0}"/>
              </a:ext>
            </a:extLst>
          </p:cNvPr>
          <p:cNvSpPr/>
          <p:nvPr/>
        </p:nvSpPr>
        <p:spPr>
          <a:xfrm>
            <a:off x="4429222" y="2188887"/>
            <a:ext cx="2762452" cy="35092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3C3730-DEC2-4FA9-8BCB-1E56213FB6BC}"/>
              </a:ext>
            </a:extLst>
          </p:cNvPr>
          <p:cNvSpPr/>
          <p:nvPr/>
        </p:nvSpPr>
        <p:spPr>
          <a:xfrm>
            <a:off x="8126925" y="2188887"/>
            <a:ext cx="2762452" cy="35092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8CA2BB-6AF2-432C-B804-B839BD8A6E88}"/>
              </a:ext>
            </a:extLst>
          </p:cNvPr>
          <p:cNvSpPr txBox="1"/>
          <p:nvPr/>
        </p:nvSpPr>
        <p:spPr>
          <a:xfrm>
            <a:off x="1250970" y="2687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组织结构优化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A92C06-8F9D-4CE3-8257-DC7FEE7154AD}"/>
              </a:ext>
            </a:extLst>
          </p:cNvPr>
          <p:cNvSpPr txBox="1"/>
          <p:nvPr/>
        </p:nvSpPr>
        <p:spPr>
          <a:xfrm>
            <a:off x="1250969" y="38140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工作分析、设计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B822DA-CE5C-4124-861C-0DA9ECAD5B98}"/>
              </a:ext>
            </a:extLst>
          </p:cNvPr>
          <p:cNvSpPr txBox="1"/>
          <p:nvPr/>
        </p:nvSpPr>
        <p:spPr>
          <a:xfrm>
            <a:off x="1250970" y="494040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定岗定员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C5A9898-E863-4D8D-A45D-A4C477B10AA8}"/>
              </a:ext>
            </a:extLst>
          </p:cNvPr>
          <p:cNvSpPr txBox="1"/>
          <p:nvPr/>
        </p:nvSpPr>
        <p:spPr>
          <a:xfrm>
            <a:off x="5073976" y="2687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人员招聘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69FB0C8-2E68-49C8-A73A-8D1B0623C45F}"/>
              </a:ext>
            </a:extLst>
          </p:cNvPr>
          <p:cNvSpPr txBox="1"/>
          <p:nvPr/>
        </p:nvSpPr>
        <p:spPr>
          <a:xfrm>
            <a:off x="5073976" y="37911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岗前培训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D00E822-09C5-4651-9062-A64FF15AFA32}"/>
              </a:ext>
            </a:extLst>
          </p:cNvPr>
          <p:cNvSpPr txBox="1"/>
          <p:nvPr/>
        </p:nvSpPr>
        <p:spPr>
          <a:xfrm>
            <a:off x="5073976" y="494309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授权管理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EF31F94-A51E-4A79-9FC6-389CC52E93C8}"/>
              </a:ext>
            </a:extLst>
          </p:cNvPr>
          <p:cNvSpPr txBox="1"/>
          <p:nvPr/>
        </p:nvSpPr>
        <p:spPr>
          <a:xfrm>
            <a:off x="8821016" y="2687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制度建设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8117404-A970-4507-8050-DEDFC20B7D9E}"/>
              </a:ext>
            </a:extLst>
          </p:cNvPr>
          <p:cNvSpPr txBox="1"/>
          <p:nvPr/>
        </p:nvSpPr>
        <p:spPr>
          <a:xfrm>
            <a:off x="8821016" y="37911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日常工作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A2BEEB7-F48A-4FAC-83C2-6A5D0E6B2A2A}"/>
              </a:ext>
            </a:extLst>
          </p:cNvPr>
          <p:cNvSpPr txBox="1"/>
          <p:nvPr/>
        </p:nvSpPr>
        <p:spPr>
          <a:xfrm>
            <a:off x="8821016" y="494309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沟通与协调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52EDB997-F1E6-408F-88C0-9E57068435EA}"/>
              </a:ext>
            </a:extLst>
          </p:cNvPr>
          <p:cNvSpPr/>
          <p:nvPr/>
        </p:nvSpPr>
        <p:spPr>
          <a:xfrm>
            <a:off x="1856264" y="3272589"/>
            <a:ext cx="319045" cy="400110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3B7E6296-56E4-41D3-A11E-5518F9A8D1A9}"/>
              </a:ext>
            </a:extLst>
          </p:cNvPr>
          <p:cNvSpPr/>
          <p:nvPr/>
        </p:nvSpPr>
        <p:spPr>
          <a:xfrm>
            <a:off x="1839515" y="4403088"/>
            <a:ext cx="319045" cy="400110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265C92BA-AC65-448F-9220-06FAFE08F2C8}"/>
              </a:ext>
            </a:extLst>
          </p:cNvPr>
          <p:cNvSpPr/>
          <p:nvPr/>
        </p:nvSpPr>
        <p:spPr>
          <a:xfrm>
            <a:off x="5519747" y="3272589"/>
            <a:ext cx="319045" cy="400110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4EEB8872-BBD2-44A7-B08B-5FB68F6F17FC}"/>
              </a:ext>
            </a:extLst>
          </p:cNvPr>
          <p:cNvSpPr/>
          <p:nvPr/>
        </p:nvSpPr>
        <p:spPr>
          <a:xfrm>
            <a:off x="5491403" y="4391626"/>
            <a:ext cx="319045" cy="400110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26A0DFBF-B3D5-4D1B-98EE-91C3C47CE17A}"/>
              </a:ext>
            </a:extLst>
          </p:cNvPr>
          <p:cNvSpPr/>
          <p:nvPr/>
        </p:nvSpPr>
        <p:spPr>
          <a:xfrm>
            <a:off x="9266787" y="3268150"/>
            <a:ext cx="319045" cy="400110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352BEB71-CB8B-4F17-8B30-9BD093DD06A7}"/>
              </a:ext>
            </a:extLst>
          </p:cNvPr>
          <p:cNvSpPr/>
          <p:nvPr/>
        </p:nvSpPr>
        <p:spPr>
          <a:xfrm>
            <a:off x="9266787" y="4403088"/>
            <a:ext cx="319045" cy="400110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9203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8">
            <a:extLst>
              <a:ext uri="{FF2B5EF4-FFF2-40B4-BE49-F238E27FC236}">
                <a16:creationId xmlns:a16="http://schemas.microsoft.com/office/drawing/2014/main" id="{9737998F-409F-4ECB-8812-4146BFAA4C5D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客服的日常工作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F2512FB1-B867-4EF1-A27C-E22A27E3A57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组织架构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2A11DC-9AD9-4240-BD30-BC027D4E71A8}"/>
              </a:ext>
            </a:extLst>
          </p:cNvPr>
          <p:cNvSpPr/>
          <p:nvPr/>
        </p:nvSpPr>
        <p:spPr>
          <a:xfrm>
            <a:off x="3676851" y="999310"/>
            <a:ext cx="3248708" cy="58886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客服主管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94E5E52-CBD7-49BC-8846-9F79358E3BC1}"/>
              </a:ext>
            </a:extLst>
          </p:cNvPr>
          <p:cNvCxnSpPr>
            <a:cxnSpLocks/>
          </p:cNvCxnSpPr>
          <p:nvPr/>
        </p:nvCxnSpPr>
        <p:spPr>
          <a:xfrm flipV="1">
            <a:off x="1434164" y="2194562"/>
            <a:ext cx="8742915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433DBCB-D347-4CE0-B88C-AB9474B4FE13}"/>
              </a:ext>
            </a:extLst>
          </p:cNvPr>
          <p:cNvCxnSpPr/>
          <p:nvPr/>
        </p:nvCxnSpPr>
        <p:spPr>
          <a:xfrm>
            <a:off x="5301205" y="1588170"/>
            <a:ext cx="0" cy="608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D516385-E8C6-47A6-AE56-659ED16FFA6E}"/>
              </a:ext>
            </a:extLst>
          </p:cNvPr>
          <p:cNvCxnSpPr/>
          <p:nvPr/>
        </p:nvCxnSpPr>
        <p:spPr>
          <a:xfrm>
            <a:off x="1434164" y="2194562"/>
            <a:ext cx="0" cy="6352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FD61A0D-62E0-410A-AF23-37B116D95D72}"/>
              </a:ext>
            </a:extLst>
          </p:cNvPr>
          <p:cNvSpPr/>
          <p:nvPr/>
        </p:nvSpPr>
        <p:spPr>
          <a:xfrm>
            <a:off x="683395" y="2829829"/>
            <a:ext cx="1501538" cy="97696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noProof="1"/>
              <a:t>客户关系</a:t>
            </a:r>
            <a:endParaRPr lang="en-US" altLang="zh-CN" noProof="1"/>
          </a:p>
          <a:p>
            <a:pPr algn="ctr" fontAlgn="auto"/>
            <a:r>
              <a:rPr lang="zh-CN" altLang="en-US" noProof="1"/>
              <a:t>管理小组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A9BAD2-9EC1-4655-B994-6EC3496BA4C1}"/>
              </a:ext>
            </a:extLst>
          </p:cNvPr>
          <p:cNvSpPr/>
          <p:nvPr/>
        </p:nvSpPr>
        <p:spPr>
          <a:xfrm>
            <a:off x="2883771" y="2829829"/>
            <a:ext cx="1501538" cy="97696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noProof="1"/>
              <a:t>大客户</a:t>
            </a:r>
            <a:endParaRPr lang="en-US" altLang="zh-CN" noProof="1"/>
          </a:p>
          <a:p>
            <a:pPr algn="ctr" fontAlgn="auto"/>
            <a:r>
              <a:rPr lang="zh-CN" altLang="en-US" noProof="1"/>
              <a:t>服务小组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6396CF-3CA1-49C1-AB0A-E1A7D8170AD2}"/>
              </a:ext>
            </a:extLst>
          </p:cNvPr>
          <p:cNvSpPr/>
          <p:nvPr/>
        </p:nvSpPr>
        <p:spPr>
          <a:xfrm>
            <a:off x="5084147" y="2829829"/>
            <a:ext cx="1501538" cy="97696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noProof="1"/>
              <a:t>客户信息</a:t>
            </a:r>
            <a:endParaRPr lang="en-US" altLang="zh-CN" noProof="1"/>
          </a:p>
          <a:p>
            <a:pPr algn="ctr" fontAlgn="auto"/>
            <a:r>
              <a:rPr lang="zh-CN" altLang="en-US" noProof="1"/>
              <a:t>管理小组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511ABB2-83BF-4A8B-8149-61C17F5754B6}"/>
              </a:ext>
            </a:extLst>
          </p:cNvPr>
          <p:cNvSpPr/>
          <p:nvPr/>
        </p:nvSpPr>
        <p:spPr>
          <a:xfrm>
            <a:off x="7238403" y="2829829"/>
            <a:ext cx="1501538" cy="97696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noProof="1"/>
              <a:t>售后</a:t>
            </a:r>
            <a:endParaRPr lang="en-US" altLang="zh-CN" noProof="1"/>
          </a:p>
          <a:p>
            <a:pPr algn="ctr" fontAlgn="auto"/>
            <a:r>
              <a:rPr lang="zh-CN" altLang="en-US" noProof="1"/>
              <a:t>服务小组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CB0A998-A107-4E69-B316-B788CEC05951}"/>
              </a:ext>
            </a:extLst>
          </p:cNvPr>
          <p:cNvSpPr/>
          <p:nvPr/>
        </p:nvSpPr>
        <p:spPr>
          <a:xfrm>
            <a:off x="683395" y="4444112"/>
            <a:ext cx="1501538" cy="97696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noProof="1"/>
              <a:t>客户关系</a:t>
            </a:r>
            <a:endParaRPr lang="en-US" altLang="zh-CN" noProof="1"/>
          </a:p>
          <a:p>
            <a:pPr algn="ctr" fontAlgn="auto"/>
            <a:r>
              <a:rPr lang="zh-CN" altLang="en-US" noProof="1"/>
              <a:t>管理人员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7FCE77-8DC9-426B-8F25-0CBC7A59CCD5}"/>
              </a:ext>
            </a:extLst>
          </p:cNvPr>
          <p:cNvSpPr/>
          <p:nvPr/>
        </p:nvSpPr>
        <p:spPr>
          <a:xfrm>
            <a:off x="9426310" y="2829829"/>
            <a:ext cx="1501538" cy="97696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noProof="1"/>
              <a:t>客户投诉</a:t>
            </a:r>
            <a:endParaRPr lang="en-US" altLang="zh-CN" noProof="1"/>
          </a:p>
          <a:p>
            <a:pPr algn="ctr" fontAlgn="auto"/>
            <a:r>
              <a:rPr lang="zh-CN" altLang="en-US" noProof="1"/>
              <a:t>处理小组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2E16C74-341C-4E87-8DF6-4A1B08D4F2A3}"/>
              </a:ext>
            </a:extLst>
          </p:cNvPr>
          <p:cNvSpPr/>
          <p:nvPr/>
        </p:nvSpPr>
        <p:spPr>
          <a:xfrm>
            <a:off x="2883771" y="4444112"/>
            <a:ext cx="1501538" cy="97696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noProof="1"/>
              <a:t>大客户</a:t>
            </a:r>
            <a:endParaRPr lang="en-US" altLang="zh-CN" noProof="1"/>
          </a:p>
          <a:p>
            <a:pPr algn="ctr" fontAlgn="auto"/>
            <a:r>
              <a:rPr lang="zh-CN" altLang="en-US" noProof="1"/>
              <a:t>服务人员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2AB69D-79EA-4A31-8B87-C2DDC4C9396C}"/>
              </a:ext>
            </a:extLst>
          </p:cNvPr>
          <p:cNvSpPr/>
          <p:nvPr/>
        </p:nvSpPr>
        <p:spPr>
          <a:xfrm>
            <a:off x="5084147" y="4444112"/>
            <a:ext cx="1501538" cy="97696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noProof="1"/>
              <a:t>客户信息</a:t>
            </a:r>
            <a:endParaRPr lang="en-US" altLang="zh-CN" noProof="1"/>
          </a:p>
          <a:p>
            <a:pPr algn="ctr" fontAlgn="auto"/>
            <a:r>
              <a:rPr lang="zh-CN" altLang="en-US" noProof="1"/>
              <a:t>管理人员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EA0BAC4-6881-43DA-9870-4A607127B19B}"/>
              </a:ext>
            </a:extLst>
          </p:cNvPr>
          <p:cNvSpPr/>
          <p:nvPr/>
        </p:nvSpPr>
        <p:spPr>
          <a:xfrm>
            <a:off x="7242296" y="4444112"/>
            <a:ext cx="1501538" cy="97696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noProof="1"/>
              <a:t>售后</a:t>
            </a:r>
            <a:endParaRPr lang="en-US" altLang="zh-CN" noProof="1"/>
          </a:p>
          <a:p>
            <a:pPr algn="ctr" fontAlgn="auto"/>
            <a:r>
              <a:rPr lang="zh-CN" altLang="en-US" noProof="1"/>
              <a:t>服务人员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AEF6AC-B868-4A79-8002-BDA9C368FB2D}"/>
              </a:ext>
            </a:extLst>
          </p:cNvPr>
          <p:cNvSpPr/>
          <p:nvPr/>
        </p:nvSpPr>
        <p:spPr>
          <a:xfrm>
            <a:off x="9426310" y="4444112"/>
            <a:ext cx="1501538" cy="97696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noProof="1"/>
              <a:t>客户投诉</a:t>
            </a:r>
            <a:endParaRPr lang="en-US" altLang="zh-CN" noProof="1"/>
          </a:p>
          <a:p>
            <a:pPr algn="ctr" fontAlgn="auto"/>
            <a:r>
              <a:rPr lang="zh-CN" altLang="en-US" noProof="1"/>
              <a:t>处理人员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1DD0533-FFCF-468D-AB5D-E15DC2ADCBF4}"/>
              </a:ext>
            </a:extLst>
          </p:cNvPr>
          <p:cNvCxnSpPr/>
          <p:nvPr/>
        </p:nvCxnSpPr>
        <p:spPr>
          <a:xfrm>
            <a:off x="3634540" y="2196281"/>
            <a:ext cx="0" cy="6352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B631CB5-7B75-4943-B5EF-3152E62B637A}"/>
              </a:ext>
            </a:extLst>
          </p:cNvPr>
          <p:cNvCxnSpPr/>
          <p:nvPr/>
        </p:nvCxnSpPr>
        <p:spPr>
          <a:xfrm>
            <a:off x="5834916" y="2196281"/>
            <a:ext cx="0" cy="6352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E1BAE27-AF29-45A9-B5C6-CA5C3028EB7F}"/>
              </a:ext>
            </a:extLst>
          </p:cNvPr>
          <p:cNvCxnSpPr/>
          <p:nvPr/>
        </p:nvCxnSpPr>
        <p:spPr>
          <a:xfrm>
            <a:off x="7989172" y="2196281"/>
            <a:ext cx="0" cy="6352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AE2C8C2-743E-4F3B-9B81-F8519DF98FF1}"/>
              </a:ext>
            </a:extLst>
          </p:cNvPr>
          <p:cNvCxnSpPr/>
          <p:nvPr/>
        </p:nvCxnSpPr>
        <p:spPr>
          <a:xfrm>
            <a:off x="10177079" y="2196281"/>
            <a:ext cx="0" cy="6352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63B571F-2A9F-47F0-973D-38AE77D3EB9B}"/>
              </a:ext>
            </a:extLst>
          </p:cNvPr>
          <p:cNvCxnSpPr/>
          <p:nvPr/>
        </p:nvCxnSpPr>
        <p:spPr>
          <a:xfrm>
            <a:off x="1442186" y="3805066"/>
            <a:ext cx="0" cy="6352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91A8BA1-6B7D-405A-820F-F765B54877C5}"/>
              </a:ext>
            </a:extLst>
          </p:cNvPr>
          <p:cNvCxnSpPr/>
          <p:nvPr/>
        </p:nvCxnSpPr>
        <p:spPr>
          <a:xfrm>
            <a:off x="3642562" y="3806785"/>
            <a:ext cx="0" cy="6352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7B08E2-1676-4F4B-ABF9-270B3EC2FF7B}"/>
              </a:ext>
            </a:extLst>
          </p:cNvPr>
          <p:cNvCxnSpPr/>
          <p:nvPr/>
        </p:nvCxnSpPr>
        <p:spPr>
          <a:xfrm>
            <a:off x="5842938" y="3806785"/>
            <a:ext cx="0" cy="6352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E8CE1EC-AE12-406A-BE9D-462E43CF51C2}"/>
              </a:ext>
            </a:extLst>
          </p:cNvPr>
          <p:cNvCxnSpPr/>
          <p:nvPr/>
        </p:nvCxnSpPr>
        <p:spPr>
          <a:xfrm>
            <a:off x="7997194" y="3806785"/>
            <a:ext cx="0" cy="6352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8685A6E-CF10-4534-93D2-D72EA084D422}"/>
              </a:ext>
            </a:extLst>
          </p:cNvPr>
          <p:cNvCxnSpPr/>
          <p:nvPr/>
        </p:nvCxnSpPr>
        <p:spPr>
          <a:xfrm>
            <a:off x="10185101" y="3806785"/>
            <a:ext cx="0" cy="6352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5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客服的一天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B0A09655-2A31-470F-904A-EAF4A2B54580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客服的日常工作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21E60AFE-F3BB-4747-B8C3-6799DD1DD5E5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87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8">
            <a:extLst>
              <a:ext uri="{FF2B5EF4-FFF2-40B4-BE49-F238E27FC236}">
                <a16:creationId xmlns:a16="http://schemas.microsoft.com/office/drawing/2014/main" id="{9737998F-409F-4ECB-8812-4146BFAA4C5D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客服的日常工作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F2512FB1-B867-4EF1-A27C-E22A27E3A57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客服的一般要求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814748" y="1775098"/>
            <a:ext cx="7520730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熟悉企业产品，需要较强的专业知识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1044EAE2-4E9C-4D87-AA0E-7925C2D31FEC}"/>
              </a:ext>
            </a:extLst>
          </p:cNvPr>
          <p:cNvSpPr txBox="1"/>
          <p:nvPr/>
        </p:nvSpPr>
        <p:spPr>
          <a:xfrm>
            <a:off x="814748" y="2523347"/>
            <a:ext cx="10706692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掌握内部流程工具和客户关系关系软件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04421F5B-1C25-4858-A072-FBB697B52B10}"/>
              </a:ext>
            </a:extLst>
          </p:cNvPr>
          <p:cNvSpPr txBox="1"/>
          <p:nvPr/>
        </p:nvSpPr>
        <p:spPr>
          <a:xfrm>
            <a:off x="814748" y="3274002"/>
            <a:ext cx="10706692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掌握沟通技巧，能合理的控制情绪，一定的抗压能力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D2700B13-FC43-4F8A-A61B-28DDB3DD764B}"/>
              </a:ext>
            </a:extLst>
          </p:cNvPr>
          <p:cNvSpPr txBox="1"/>
          <p:nvPr/>
        </p:nvSpPr>
        <p:spPr>
          <a:xfrm>
            <a:off x="820564" y="3950279"/>
            <a:ext cx="10706692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掌握标准普通话及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办公软件，声音清澈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56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8">
            <a:extLst>
              <a:ext uri="{FF2B5EF4-FFF2-40B4-BE49-F238E27FC236}">
                <a16:creationId xmlns:a16="http://schemas.microsoft.com/office/drawing/2014/main" id="{9737998F-409F-4ECB-8812-4146BFAA4C5D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客服的日常工作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F2512FB1-B867-4EF1-A27C-E22A27E3A57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上班时间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1026504" y="1669220"/>
            <a:ext cx="4104456" cy="32316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白班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9:00 – 18:00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晚班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14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:00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–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23:00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3082" name="Picture 10" descr="“客服人员”的图片搜索结果">
            <a:extLst>
              <a:ext uri="{FF2B5EF4-FFF2-40B4-BE49-F238E27FC236}">
                <a16:creationId xmlns:a16="http://schemas.microsoft.com/office/drawing/2014/main" id="{A8773763-0A50-4598-9B8E-27D575FED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960" y="1890562"/>
            <a:ext cx="4615313" cy="30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18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8">
            <a:extLst>
              <a:ext uri="{FF2B5EF4-FFF2-40B4-BE49-F238E27FC236}">
                <a16:creationId xmlns:a16="http://schemas.microsoft.com/office/drawing/2014/main" id="{9737998F-409F-4ECB-8812-4146BFAA4C5D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客服的日常工作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F2512FB1-B867-4EF1-A27C-E22A27E3A57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淡场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5C32E9-9B9F-4C0E-B0B1-5EF065CC8A6D}"/>
              </a:ext>
            </a:extLst>
          </p:cNvPr>
          <p:cNvSpPr/>
          <p:nvPr/>
        </p:nvSpPr>
        <p:spPr>
          <a:xfrm>
            <a:off x="1415213" y="2154430"/>
            <a:ext cx="2156059" cy="110690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顾客上线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39A08E-186A-4397-88E4-C51825834CDF}"/>
              </a:ext>
            </a:extLst>
          </p:cNvPr>
          <p:cNvSpPr/>
          <p:nvPr/>
        </p:nvSpPr>
        <p:spPr>
          <a:xfrm>
            <a:off x="4308608" y="2154430"/>
            <a:ext cx="2156059" cy="110690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邀请会话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CAD32F-22A2-4E93-838F-B80E4638B05F}"/>
              </a:ext>
            </a:extLst>
          </p:cNvPr>
          <p:cNvSpPr/>
          <p:nvPr/>
        </p:nvSpPr>
        <p:spPr>
          <a:xfrm>
            <a:off x="7475921" y="2154430"/>
            <a:ext cx="2156059" cy="110690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录入用户特征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6452BE0-4C4A-4F33-B636-9B7B5F6999A6}"/>
              </a:ext>
            </a:extLst>
          </p:cNvPr>
          <p:cNvSpPr/>
          <p:nvPr/>
        </p:nvSpPr>
        <p:spPr>
          <a:xfrm>
            <a:off x="3735201" y="2565593"/>
            <a:ext cx="510139" cy="392917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DEC7C8B2-C8BC-4304-B1D3-75AF2E5CB810}"/>
              </a:ext>
            </a:extLst>
          </p:cNvPr>
          <p:cNvSpPr/>
          <p:nvPr/>
        </p:nvSpPr>
        <p:spPr>
          <a:xfrm>
            <a:off x="6628596" y="2511424"/>
            <a:ext cx="510139" cy="392917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2600594-A4A2-4A2C-9392-8AD43DCE8BC0}"/>
              </a:ext>
            </a:extLst>
          </p:cNvPr>
          <p:cNvSpPr/>
          <p:nvPr/>
        </p:nvSpPr>
        <p:spPr>
          <a:xfrm rot="5400000">
            <a:off x="8298880" y="3523794"/>
            <a:ext cx="510139" cy="392917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5B8C2A-F2A7-42E6-B8AE-9BFF66478080}"/>
              </a:ext>
            </a:extLst>
          </p:cNvPr>
          <p:cNvSpPr/>
          <p:nvPr/>
        </p:nvSpPr>
        <p:spPr>
          <a:xfrm>
            <a:off x="7589103" y="4266760"/>
            <a:ext cx="2156059" cy="110690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推荐商品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61FE52D0-C47F-455E-BD95-8F14F64390DC}"/>
              </a:ext>
            </a:extLst>
          </p:cNvPr>
          <p:cNvSpPr/>
          <p:nvPr/>
        </p:nvSpPr>
        <p:spPr>
          <a:xfrm rot="10800000">
            <a:off x="6628595" y="4620221"/>
            <a:ext cx="510139" cy="392917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EDFE66-10CC-4BE1-B10D-2228FBFC2734}"/>
              </a:ext>
            </a:extLst>
          </p:cNvPr>
          <p:cNvSpPr/>
          <p:nvPr/>
        </p:nvSpPr>
        <p:spPr>
          <a:xfrm>
            <a:off x="4308608" y="4266760"/>
            <a:ext cx="2156059" cy="110690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顾客结算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离开</a:t>
            </a:r>
          </a:p>
        </p:txBody>
      </p:sp>
    </p:spTree>
    <p:extLst>
      <p:ext uri="{BB962C8B-B14F-4D97-AF65-F5344CB8AC3E}">
        <p14:creationId xmlns:p14="http://schemas.microsoft.com/office/powerpoint/2010/main" val="212636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8">
            <a:extLst>
              <a:ext uri="{FF2B5EF4-FFF2-40B4-BE49-F238E27FC236}">
                <a16:creationId xmlns:a16="http://schemas.microsoft.com/office/drawing/2014/main" id="{9737998F-409F-4ECB-8812-4146BFAA4C5D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客服的日常工作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F2512FB1-B867-4EF1-A27C-E22A27E3A57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135760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淡场的主要工作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275735" y="1326763"/>
            <a:ext cx="2525218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录入客户信息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644BF5-579A-488E-821D-A03866BA24F7}"/>
              </a:ext>
            </a:extLst>
          </p:cNvPr>
          <p:cNvSpPr/>
          <p:nvPr/>
        </p:nvSpPr>
        <p:spPr>
          <a:xfrm>
            <a:off x="174780" y="4618254"/>
            <a:ext cx="199303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话术整理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398106-E4E6-4908-8739-3925B11325DE}"/>
              </a:ext>
            </a:extLst>
          </p:cNvPr>
          <p:cNvSpPr/>
          <p:nvPr/>
        </p:nvSpPr>
        <p:spPr>
          <a:xfrm>
            <a:off x="174780" y="3115187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3164FCB-B0EB-4B28-86FD-0C4743FDDBA5}"/>
              </a:ext>
            </a:extLst>
          </p:cNvPr>
          <p:cNvSpPr txBox="1"/>
          <p:nvPr/>
        </p:nvSpPr>
        <p:spPr>
          <a:xfrm>
            <a:off x="6116666" y="1342197"/>
            <a:ext cx="5000515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跟踪工单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71BF5FD-A276-42E7-B3A8-D47A07D5D799}"/>
              </a:ext>
            </a:extLst>
          </p:cNvPr>
          <p:cNvSpPr txBox="1"/>
          <p:nvPr/>
        </p:nvSpPr>
        <p:spPr>
          <a:xfrm>
            <a:off x="6116665" y="3125007"/>
            <a:ext cx="5000515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准备客户关怀和新品推荐内容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C32930-E346-4A1F-B7C9-D815CBC2E345}"/>
              </a:ext>
            </a:extLst>
          </p:cNvPr>
          <p:cNvSpPr/>
          <p:nvPr/>
        </p:nvSpPr>
        <p:spPr>
          <a:xfrm>
            <a:off x="6167110" y="4621423"/>
            <a:ext cx="689669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情景再现，复盘历史会话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AD821E-6942-46FF-80EA-97B2D5102E55}"/>
              </a:ext>
            </a:extLst>
          </p:cNvPr>
          <p:cNvSpPr txBox="1"/>
          <p:nvPr/>
        </p:nvSpPr>
        <p:spPr>
          <a:xfrm>
            <a:off x="275734" y="2221506"/>
            <a:ext cx="5518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CRM-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目标人群，目标群体，商业机会，联系人，客户，营销活动，产品，合同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B0C9A7-21B1-480B-AC62-E10CE53D60DC}"/>
              </a:ext>
            </a:extLst>
          </p:cNvPr>
          <p:cNvSpPr txBox="1"/>
          <p:nvPr/>
        </p:nvSpPr>
        <p:spPr>
          <a:xfrm>
            <a:off x="6096000" y="2205543"/>
            <a:ext cx="5545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对尚未解决的问题跟踪最新状态，主动联系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顾客进行反馈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2FED47-B356-4C73-9C33-D00F7492FA83}"/>
              </a:ext>
            </a:extLst>
          </p:cNvPr>
          <p:cNvSpPr txBox="1"/>
          <p:nvPr/>
        </p:nvSpPr>
        <p:spPr>
          <a:xfrm>
            <a:off x="249300" y="3901981"/>
            <a:ext cx="5545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对最近开展的营销、客户关怀、产品新功能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等进行学习和计划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347567D-D5AA-4822-A446-984972A145E3}"/>
              </a:ext>
            </a:extLst>
          </p:cNvPr>
          <p:cNvSpPr txBox="1"/>
          <p:nvPr/>
        </p:nvSpPr>
        <p:spPr>
          <a:xfrm>
            <a:off x="6116666" y="3901981"/>
            <a:ext cx="5545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制作或从同事获取相关的海报、文字和评论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C4FC55-A6E7-4887-A1B2-4A24586FF65B}"/>
              </a:ext>
            </a:extLst>
          </p:cNvPr>
          <p:cNvSpPr txBox="1"/>
          <p:nvPr/>
        </p:nvSpPr>
        <p:spPr>
          <a:xfrm>
            <a:off x="249300" y="5406841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与顾客对话时，使用标准的、有温度的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话语提升顾客体验，尤其是促成和挽回的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话术要反复构思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21F79-3888-40B9-A32C-1CD4B6D943EB}"/>
              </a:ext>
            </a:extLst>
          </p:cNvPr>
          <p:cNvSpPr txBox="1"/>
          <p:nvPr/>
        </p:nvSpPr>
        <p:spPr>
          <a:xfrm>
            <a:off x="6116666" y="5482766"/>
            <a:ext cx="5545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客服团队对解决棘手的会话进行演练，化解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顾客的困难问题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94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8">
            <a:extLst>
              <a:ext uri="{FF2B5EF4-FFF2-40B4-BE49-F238E27FC236}">
                <a16:creationId xmlns:a16="http://schemas.microsoft.com/office/drawing/2014/main" id="{9737998F-409F-4ECB-8812-4146BFAA4C5D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客服的日常工作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F2512FB1-B867-4EF1-A27C-E22A27E3A57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旺场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5C32E9-9B9F-4C0E-B0B1-5EF065CC8A6D}"/>
              </a:ext>
            </a:extLst>
          </p:cNvPr>
          <p:cNvSpPr/>
          <p:nvPr/>
        </p:nvSpPr>
        <p:spPr>
          <a:xfrm>
            <a:off x="319194" y="2093988"/>
            <a:ext cx="2156059" cy="110690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客户回访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客户关怀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39A08E-186A-4397-88E4-C51825834CDF}"/>
              </a:ext>
            </a:extLst>
          </p:cNvPr>
          <p:cNvSpPr/>
          <p:nvPr/>
        </p:nvSpPr>
        <p:spPr>
          <a:xfrm>
            <a:off x="319193" y="3659810"/>
            <a:ext cx="2156059" cy="110690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自动分配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顾客会话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CAD32F-22A2-4E93-838F-B80E4638B05F}"/>
              </a:ext>
            </a:extLst>
          </p:cNvPr>
          <p:cNvSpPr/>
          <p:nvPr/>
        </p:nvSpPr>
        <p:spPr>
          <a:xfrm>
            <a:off x="3380973" y="2093988"/>
            <a:ext cx="2156059" cy="26727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录入用户特征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6452BE0-4C4A-4F33-B636-9B7B5F6999A6}"/>
              </a:ext>
            </a:extLst>
          </p:cNvPr>
          <p:cNvSpPr/>
          <p:nvPr/>
        </p:nvSpPr>
        <p:spPr>
          <a:xfrm>
            <a:off x="2631291" y="2458371"/>
            <a:ext cx="510139" cy="392917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DEC7C8B2-C8BC-4304-B1D3-75AF2E5CB810}"/>
              </a:ext>
            </a:extLst>
          </p:cNvPr>
          <p:cNvSpPr/>
          <p:nvPr/>
        </p:nvSpPr>
        <p:spPr>
          <a:xfrm>
            <a:off x="2657828" y="4006326"/>
            <a:ext cx="510139" cy="392917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5B8C2A-F2A7-42E6-B8AE-9BFF66478080}"/>
              </a:ext>
            </a:extLst>
          </p:cNvPr>
          <p:cNvSpPr/>
          <p:nvPr/>
        </p:nvSpPr>
        <p:spPr>
          <a:xfrm>
            <a:off x="6575269" y="2103368"/>
            <a:ext cx="2156059" cy="26727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解决顾客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咨询问题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61FE52D0-C47F-455E-BD95-8F14F64390DC}"/>
              </a:ext>
            </a:extLst>
          </p:cNvPr>
          <p:cNvSpPr/>
          <p:nvPr/>
        </p:nvSpPr>
        <p:spPr>
          <a:xfrm>
            <a:off x="8921984" y="3266893"/>
            <a:ext cx="510139" cy="392917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EDFE66-10CC-4BE1-B10D-2228FBFC2734}"/>
              </a:ext>
            </a:extLst>
          </p:cNvPr>
          <p:cNvSpPr/>
          <p:nvPr/>
        </p:nvSpPr>
        <p:spPr>
          <a:xfrm>
            <a:off x="9769566" y="2103368"/>
            <a:ext cx="2156059" cy="26727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顾客结算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离开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C293EE5-97B5-436B-837D-425CD918C462}"/>
              </a:ext>
            </a:extLst>
          </p:cNvPr>
          <p:cNvSpPr/>
          <p:nvPr/>
        </p:nvSpPr>
        <p:spPr>
          <a:xfrm>
            <a:off x="5740972" y="3233893"/>
            <a:ext cx="510139" cy="392917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31220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8">
            <a:extLst>
              <a:ext uri="{FF2B5EF4-FFF2-40B4-BE49-F238E27FC236}">
                <a16:creationId xmlns:a16="http://schemas.microsoft.com/office/drawing/2014/main" id="{9737998F-409F-4ECB-8812-4146BFAA4C5D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客服的日常工作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F2512FB1-B867-4EF1-A27C-E22A27E3A57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135760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旺场的主要工作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275734" y="1326763"/>
            <a:ext cx="4238513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客户关怀、客户回访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644BF5-579A-488E-821D-A03866BA24F7}"/>
              </a:ext>
            </a:extLst>
          </p:cNvPr>
          <p:cNvSpPr/>
          <p:nvPr/>
        </p:nvSpPr>
        <p:spPr>
          <a:xfrm>
            <a:off x="174780" y="4618254"/>
            <a:ext cx="44934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撰写服务小结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398106-E4E6-4908-8739-3925B11325DE}"/>
              </a:ext>
            </a:extLst>
          </p:cNvPr>
          <p:cNvSpPr/>
          <p:nvPr/>
        </p:nvSpPr>
        <p:spPr>
          <a:xfrm>
            <a:off x="174780" y="3115187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处理转接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3164FCB-B0EB-4B28-86FD-0C4743FDDBA5}"/>
              </a:ext>
            </a:extLst>
          </p:cNvPr>
          <p:cNvSpPr txBox="1"/>
          <p:nvPr/>
        </p:nvSpPr>
        <p:spPr>
          <a:xfrm>
            <a:off x="6116666" y="1342197"/>
            <a:ext cx="5000515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接起新分配的会话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71BF5FD-A276-42E7-B3A8-D47A07D5D799}"/>
              </a:ext>
            </a:extLst>
          </p:cNvPr>
          <p:cNvSpPr txBox="1"/>
          <p:nvPr/>
        </p:nvSpPr>
        <p:spPr>
          <a:xfrm>
            <a:off x="6116665" y="3125007"/>
            <a:ext cx="5000515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，订单等业务工具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C32930-E346-4A1F-B7C9-D815CBC2E345}"/>
              </a:ext>
            </a:extLst>
          </p:cNvPr>
          <p:cNvSpPr/>
          <p:nvPr/>
        </p:nvSpPr>
        <p:spPr>
          <a:xfrm>
            <a:off x="6167110" y="4621423"/>
            <a:ext cx="689669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监控会话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AD821E-6942-46FF-80EA-97B2D5102E55}"/>
              </a:ext>
            </a:extLst>
          </p:cNvPr>
          <p:cNvSpPr txBox="1"/>
          <p:nvPr/>
        </p:nvSpPr>
        <p:spPr>
          <a:xfrm>
            <a:off x="275734" y="2221506"/>
            <a:ext cx="5518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和老客户进行主动联系，进行新品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推荐、工单提醒和节日关怀等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B0C9A7-21B1-480B-AC62-E10CE53D60DC}"/>
              </a:ext>
            </a:extLst>
          </p:cNvPr>
          <p:cNvSpPr txBox="1"/>
          <p:nvPr/>
        </p:nvSpPr>
        <p:spPr>
          <a:xfrm>
            <a:off x="6096000" y="2205543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处理坐席工作台的自动弹屏，关联联系人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帮助顾客解决问题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2FED47-B356-4C73-9C33-D00F7492FA83}"/>
              </a:ext>
            </a:extLst>
          </p:cNvPr>
          <p:cNvSpPr txBox="1"/>
          <p:nvPr/>
        </p:nvSpPr>
        <p:spPr>
          <a:xfrm>
            <a:off x="249300" y="3901981"/>
            <a:ext cx="4416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将不在自己处理范围内的顾客请求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转接给相关的坐席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347567D-D5AA-4822-A446-984972A145E3}"/>
              </a:ext>
            </a:extLst>
          </p:cNvPr>
          <p:cNvSpPr txBox="1"/>
          <p:nvPr/>
        </p:nvSpPr>
        <p:spPr>
          <a:xfrm>
            <a:off x="6116666" y="3901981"/>
            <a:ext cx="5912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从企业的运营支持系统，比如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、库存管理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等获取帮助顾客的信息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C4FC55-A6E7-4887-A1B2-4A24586FF65B}"/>
              </a:ext>
            </a:extLst>
          </p:cNvPr>
          <p:cNvSpPr txBox="1"/>
          <p:nvPr/>
        </p:nvSpPr>
        <p:spPr>
          <a:xfrm>
            <a:off x="249300" y="5406841"/>
            <a:ext cx="46987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对一个顾客的会话进行总结，录入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顾客特征，对服务质量、顾客的诉求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挖掘等进行记录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21F79-3888-40B9-A32C-1CD4B6D943EB}"/>
              </a:ext>
            </a:extLst>
          </p:cNvPr>
          <p:cNvSpPr txBox="1"/>
          <p:nvPr/>
        </p:nvSpPr>
        <p:spPr>
          <a:xfrm>
            <a:off x="6116666" y="548276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作为客户主管，还需要监控正在进行中的坐席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会话，包括干预对话、强制转接、强制离线等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40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6" descr="未标题-1_03">
            <a:extLst>
              <a:ext uri="{FF2B5EF4-FFF2-40B4-BE49-F238E27FC236}">
                <a16:creationId xmlns:a16="http://schemas.microsoft.com/office/drawing/2014/main" id="{E68DC2C9-191D-449E-8CA8-DE00EE215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3490" y="763439"/>
            <a:ext cx="16541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AC76577E-8C8E-46AE-83FE-41E85F70BB5D}"/>
              </a:ext>
            </a:extLst>
          </p:cNvPr>
          <p:cNvSpPr/>
          <p:nvPr/>
        </p:nvSpPr>
        <p:spPr>
          <a:xfrm>
            <a:off x="1253490" y="1466846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C9AD1A-8DFB-D54E-97EA-FA14B767056B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1717DB-ECB5-442C-A621-8A352FF8B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272" y="4092575"/>
            <a:ext cx="6237171" cy="16516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5720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话术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B0A09655-2A31-470F-904A-EAF4A2B54580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客服的日常工作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21E60AFE-F3BB-4747-B8C3-6799DD1DD5E5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902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8">
            <a:extLst>
              <a:ext uri="{FF2B5EF4-FFF2-40B4-BE49-F238E27FC236}">
                <a16:creationId xmlns:a16="http://schemas.microsoft.com/office/drawing/2014/main" id="{9737998F-409F-4ECB-8812-4146BFAA4C5D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客服的日常工作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F2512FB1-B867-4EF1-A27C-E22A27E3A57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话术目的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718495" y="1649970"/>
            <a:ext cx="10061799" cy="2308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标准化、专业化的对话提升客户体验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采用一致的说法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快速及时的回复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3FDE6A5-D5D7-48A9-A460-BAE0A61C8DD2}"/>
              </a:ext>
            </a:extLst>
          </p:cNvPr>
          <p:cNvSpPr txBox="1"/>
          <p:nvPr/>
        </p:nvSpPr>
        <p:spPr>
          <a:xfrm>
            <a:off x="718494" y="4024259"/>
            <a:ext cx="10061799" cy="2308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一套话术包括一个主流程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每次实现一个目标，精细化要点和问题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每句话控制在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个字以内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89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8">
            <a:extLst>
              <a:ext uri="{FF2B5EF4-FFF2-40B4-BE49-F238E27FC236}">
                <a16:creationId xmlns:a16="http://schemas.microsoft.com/office/drawing/2014/main" id="{9737998F-409F-4ECB-8812-4146BFAA4C5D}"/>
              </a:ext>
            </a:extLst>
          </p:cNvPr>
          <p:cNvSpPr txBox="1"/>
          <p:nvPr/>
        </p:nvSpPr>
        <p:spPr>
          <a:xfrm>
            <a:off x="7993065" y="500034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客服的日常工作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F2512FB1-B867-4EF1-A27C-E22A27E3A57F}"/>
              </a:ext>
            </a:extLst>
          </p:cNvPr>
          <p:cNvSpPr txBox="1"/>
          <p:nvPr/>
        </p:nvSpPr>
        <p:spPr>
          <a:xfrm>
            <a:off x="7993065" y="13070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0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话术示例：客户回访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8F5068C-9A97-4C89-8DCA-B2199551A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2577"/>
              </p:ext>
            </p:extLst>
          </p:nvPr>
        </p:nvGraphicFramePr>
        <p:xfrm>
          <a:off x="0" y="1002280"/>
          <a:ext cx="12192000" cy="59249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2291">
                  <a:extLst>
                    <a:ext uri="{9D8B030D-6E8A-4147-A177-3AD203B41FA5}">
                      <a16:colId xmlns:a16="http://schemas.microsoft.com/office/drawing/2014/main" val="927929127"/>
                    </a:ext>
                  </a:extLst>
                </a:gridCol>
                <a:gridCol w="2974206">
                  <a:extLst>
                    <a:ext uri="{9D8B030D-6E8A-4147-A177-3AD203B41FA5}">
                      <a16:colId xmlns:a16="http://schemas.microsoft.com/office/drawing/2014/main" val="4147195820"/>
                    </a:ext>
                  </a:extLst>
                </a:gridCol>
                <a:gridCol w="3705726">
                  <a:extLst>
                    <a:ext uri="{9D8B030D-6E8A-4147-A177-3AD203B41FA5}">
                      <a16:colId xmlns:a16="http://schemas.microsoft.com/office/drawing/2014/main" val="4111880957"/>
                    </a:ext>
                  </a:extLst>
                </a:gridCol>
                <a:gridCol w="4029777">
                  <a:extLst>
                    <a:ext uri="{9D8B030D-6E8A-4147-A177-3AD203B41FA5}">
                      <a16:colId xmlns:a16="http://schemas.microsoft.com/office/drawing/2014/main" val="2134772229"/>
                    </a:ext>
                  </a:extLst>
                </a:gridCol>
              </a:tblGrid>
              <a:tr h="475462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流程及说明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话术文案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25378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分类说明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环节说明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话术通常由开场白，产品介绍，促成，拒绝和邀约，常见问题组成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坐席人员的话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264544"/>
                  </a:ext>
                </a:extLst>
              </a:tr>
              <a:tr h="475462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流程</a:t>
                      </a:r>
                      <a:r>
                        <a:rPr lang="en-US" altLang="zh-CN" dirty="0"/>
                        <a:t>1</a:t>
                      </a:r>
                    </a:p>
                    <a:p>
                      <a:r>
                        <a:rPr lang="zh-CN" altLang="en-US" dirty="0"/>
                        <a:t>开场白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与客户说的第一句话，宜简明扼要，说重点，吸引客户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开场白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您好，我是</a:t>
                      </a:r>
                      <a:r>
                        <a:rPr lang="en-US" altLang="zh-CN" dirty="0"/>
                        <a:t>XXX</a:t>
                      </a:r>
                      <a:r>
                        <a:rPr lang="zh-CN" altLang="en-US" dirty="0"/>
                        <a:t>，公司为答谢客户，特别送您精美日历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90583"/>
                  </a:ext>
                </a:extLst>
              </a:tr>
              <a:tr h="47546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客户没有听清，重复一遍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解释开场白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是这样的，公司为答谢</a:t>
                      </a: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97667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r>
                        <a:rPr lang="zh-CN" altLang="en-US" dirty="0"/>
                        <a:t>流程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确认时间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用于确定客户领取时间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确认时间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周一到周日都是可以领取的，您看具体</a:t>
                      </a:r>
                      <a:r>
                        <a:rPr lang="en-US" altLang="zh-CN" dirty="0"/>
                        <a:t>….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811712"/>
                  </a:ext>
                </a:extLst>
              </a:tr>
              <a:tr h="475462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流程</a:t>
                      </a:r>
                      <a:r>
                        <a:rPr lang="en-US" altLang="zh-CN" dirty="0"/>
                        <a:t>3</a:t>
                      </a:r>
                    </a:p>
                    <a:p>
                      <a:r>
                        <a:rPr lang="zh-CN" altLang="en-US" dirty="0"/>
                        <a:t>邀约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流程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和流程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顺利完成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邀约成功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好的，稍后我们会地址和</a:t>
                      </a: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77905"/>
                  </a:ext>
                </a:extLst>
              </a:tr>
              <a:tr h="47546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客户多次回答听不清楚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邀约失败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这样吧，稍后由客户经理和您联系</a:t>
                      </a:r>
                      <a:r>
                        <a:rPr lang="en-US" altLang="zh-CN" dirty="0"/>
                        <a:t>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35677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r>
                        <a:rPr lang="zh-CN" altLang="en-US" dirty="0"/>
                        <a:t>流程</a:t>
                      </a:r>
                      <a:r>
                        <a:rPr lang="en-US" altLang="zh-CN" dirty="0"/>
                        <a:t>4</a:t>
                      </a:r>
                    </a:p>
                    <a:p>
                      <a:r>
                        <a:rPr lang="zh-CN" altLang="en-US" dirty="0"/>
                        <a:t>挽回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将好处再说一下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挽回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咱们这个礼品是免费的，只要您之前购买过我公司产品</a:t>
                      </a: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81516"/>
                  </a:ext>
                </a:extLst>
              </a:tr>
              <a:tr h="511854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流程</a:t>
                      </a:r>
                      <a:r>
                        <a:rPr lang="en-US" altLang="zh-CN" dirty="0"/>
                        <a:t>5</a:t>
                      </a:r>
                    </a:p>
                    <a:p>
                      <a:r>
                        <a:rPr lang="zh-CN" altLang="en-US" dirty="0"/>
                        <a:t>会话结束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根据客户的反应，结束会话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结束成功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好的，祝您生活愉快，再见！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86938"/>
                  </a:ext>
                </a:extLst>
              </a:tr>
              <a:tr h="47546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结束失败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不好意思，改天再聊。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07491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r>
                        <a:rPr lang="zh-CN" altLang="en-US" dirty="0"/>
                        <a:t>常见问题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回答客户的主动提问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你们公司叫什么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我们是</a:t>
                      </a:r>
                      <a:r>
                        <a:rPr lang="en-US" altLang="zh-CN" dirty="0"/>
                        <a:t>XXX</a:t>
                      </a:r>
                      <a:r>
                        <a:rPr lang="zh-CN" altLang="en-US" dirty="0"/>
                        <a:t>公司，来电是为了</a:t>
                      </a: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922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354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机器人客服与人工坐席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B0A09655-2A31-470F-904A-EAF4A2B54580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客服的日常工作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21E60AFE-F3BB-4747-B8C3-6799DD1DD5E5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1904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8">
            <a:extLst>
              <a:ext uri="{FF2B5EF4-FFF2-40B4-BE49-F238E27FC236}">
                <a16:creationId xmlns:a16="http://schemas.microsoft.com/office/drawing/2014/main" id="{9737998F-409F-4ECB-8812-4146BFAA4C5D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客服的日常工作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F2512FB1-B867-4EF1-A27C-E22A27E3A57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机器人客服的优势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525991" y="2061389"/>
            <a:ext cx="4104456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永远在线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B5357EB-CA89-4A7D-B4B8-4C4983446BD6}"/>
              </a:ext>
            </a:extLst>
          </p:cNvPr>
          <p:cNvSpPr txBox="1"/>
          <p:nvPr/>
        </p:nvSpPr>
        <p:spPr>
          <a:xfrm>
            <a:off x="525990" y="3092548"/>
            <a:ext cx="8281125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回复重复的常见问题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47B00CA-AACB-4A0A-A228-4BCACAE12240}"/>
              </a:ext>
            </a:extLst>
          </p:cNvPr>
          <p:cNvSpPr txBox="1"/>
          <p:nvPr/>
        </p:nvSpPr>
        <p:spPr>
          <a:xfrm>
            <a:off x="525991" y="4123707"/>
            <a:ext cx="8281125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利用数据进行机器学习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55EAD48E-D1D5-43DD-BFD5-17D8D5676A7A}"/>
              </a:ext>
            </a:extLst>
          </p:cNvPr>
          <p:cNvSpPr/>
          <p:nvPr/>
        </p:nvSpPr>
        <p:spPr>
          <a:xfrm>
            <a:off x="6227545" y="3226901"/>
            <a:ext cx="1116531" cy="1015661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164E791-DEAF-441C-84B9-B7E9E87E1DD8}"/>
              </a:ext>
            </a:extLst>
          </p:cNvPr>
          <p:cNvSpPr txBox="1"/>
          <p:nvPr/>
        </p:nvSpPr>
        <p:spPr>
          <a:xfrm>
            <a:off x="7752959" y="2303572"/>
            <a:ext cx="4104456" cy="2862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服务顾客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或协助坐席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高效完成工作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07841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8">
            <a:extLst>
              <a:ext uri="{FF2B5EF4-FFF2-40B4-BE49-F238E27FC236}">
                <a16:creationId xmlns:a16="http://schemas.microsoft.com/office/drawing/2014/main" id="{9737998F-409F-4ECB-8812-4146BFAA4C5D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客服的日常工作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F2512FB1-B867-4EF1-A27C-E22A27E3A57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机器人客服的工作方法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27">
            <a:extLst>
              <a:ext uri="{FF2B5EF4-FFF2-40B4-BE49-F238E27FC236}">
                <a16:creationId xmlns:a16="http://schemas.microsoft.com/office/drawing/2014/main" id="{4907ABE4-3211-444C-B180-7F5124DB81E5}"/>
              </a:ext>
            </a:extLst>
          </p:cNvPr>
          <p:cNvGrpSpPr/>
          <p:nvPr/>
        </p:nvGrpSpPr>
        <p:grpSpPr>
          <a:xfrm>
            <a:off x="8351647" y="3956440"/>
            <a:ext cx="3273425" cy="2484520"/>
            <a:chOff x="8918575" y="4303912"/>
            <a:chExt cx="3273425" cy="2484520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24DB245E-512E-447E-B06F-A96E38B83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7A963224-4512-470F-B2E1-A52F016BD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4E0B51B0-EBCC-425E-AD47-49E1CABFCC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3D6420C8-E7F9-4B1F-A8FE-AF82B2655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EF9BC9D-73A3-497A-A37C-FBF987B5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23E2FC08-BE94-4D5E-8585-B86F48BC1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B354F63F-C526-4AF5-9FDB-A1BFF3AD1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5">
            <a:extLst>
              <a:ext uri="{FF2B5EF4-FFF2-40B4-BE49-F238E27FC236}">
                <a16:creationId xmlns:a16="http://schemas.microsoft.com/office/drawing/2014/main" id="{6C43874A-372B-41C6-8284-0171703B5DAA}"/>
              </a:ext>
            </a:extLst>
          </p:cNvPr>
          <p:cNvSpPr txBox="1"/>
          <p:nvPr/>
        </p:nvSpPr>
        <p:spPr>
          <a:xfrm>
            <a:off x="920625" y="2554745"/>
            <a:ext cx="6384949" cy="110799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机器人客服的演示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244484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>
            <a:extLst>
              <a:ext uri="{FF2B5EF4-FFF2-40B4-BE49-F238E27FC236}">
                <a16:creationId xmlns:a16="http://schemas.microsoft.com/office/drawing/2014/main" id="{D238443F-5823-4597-B7F3-12D3A3730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80" y="4943120"/>
            <a:ext cx="3506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公众号</a:t>
            </a:r>
          </a:p>
        </p:txBody>
      </p:sp>
      <p:pic>
        <p:nvPicPr>
          <p:cNvPr id="10" name="图片 12" descr="qrcode_for_gh_1853b7a9c17e_344">
            <a:extLst>
              <a:ext uri="{FF2B5EF4-FFF2-40B4-BE49-F238E27FC236}">
                <a16:creationId xmlns:a16="http://schemas.microsoft.com/office/drawing/2014/main" id="{0CF7F917-E091-4F68-A17A-353422760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6418" y="3247670"/>
            <a:ext cx="16605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36" descr="未标题-1_03">
            <a:extLst>
              <a:ext uri="{FF2B5EF4-FFF2-40B4-BE49-F238E27FC236}">
                <a16:creationId xmlns:a16="http://schemas.microsoft.com/office/drawing/2014/main" id="{81174A6E-BD47-4E5E-883A-8B5F72461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0825" y="454025"/>
            <a:ext cx="40703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74E77AD-30A2-41B6-B14A-A02A77B912AC}"/>
              </a:ext>
            </a:extLst>
          </p:cNvPr>
          <p:cNvSpPr/>
          <p:nvPr/>
        </p:nvSpPr>
        <p:spPr>
          <a:xfrm>
            <a:off x="2306955" y="1901190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algn="ctr" fontAlgn="auto"/>
            <a:r>
              <a:rPr lang="zh-CN" altLang="en-US" sz="44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做好开源客服系统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7F37933-6309-4E10-928D-BBA736FB1EB3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6A1A3E3-5C1E-45E6-85F1-9EF82A6A4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1607" y="3231001"/>
            <a:ext cx="1695450" cy="1695450"/>
          </a:xfrm>
          <a:prstGeom prst="rect">
            <a:avLst/>
          </a:prstGeom>
        </p:spPr>
      </p:pic>
      <p:sp>
        <p:nvSpPr>
          <p:cNvPr id="15" name="文本框 11">
            <a:extLst>
              <a:ext uri="{FF2B5EF4-FFF2-40B4-BE49-F238E27FC236}">
                <a16:creationId xmlns:a16="http://schemas.microsoft.com/office/drawing/2014/main" id="{53492AA7-96D5-4CB6-8946-0AA016C39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7105" y="4930550"/>
            <a:ext cx="3506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用户群</a:t>
            </a:r>
          </a:p>
        </p:txBody>
      </p:sp>
      <p:sp>
        <p:nvSpPr>
          <p:cNvPr id="16" name="文本框 11">
            <a:extLst>
              <a:ext uri="{FF2B5EF4-FFF2-40B4-BE49-F238E27FC236}">
                <a16:creationId xmlns:a16="http://schemas.microsoft.com/office/drawing/2014/main" id="{CCAA131A-4271-421F-A353-EA1131C0D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5329844"/>
            <a:ext cx="35067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最新更新，动态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3E9527-EA42-41F7-971F-B5DEDEF85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931" y="5329844"/>
            <a:ext cx="35067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春松客服，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机器人平台用户讨论群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883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346149E-2B4B-481A-B408-F0166929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3" y="757011"/>
            <a:ext cx="897293" cy="1325563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427D9A-54BF-43D3-92CA-78F006344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https://docs.chatopera.com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http://github.com/chatopera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春松客服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https://github.com/chatopera/cskefu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https://blog.chatopera.com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Chatopera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https://bot.chatopera.com/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B2D1EF9-0513-4BB2-B299-F1C0920E15C4}"/>
              </a:ext>
            </a:extLst>
          </p:cNvPr>
          <p:cNvSpPr/>
          <p:nvPr/>
        </p:nvSpPr>
        <p:spPr>
          <a:xfrm>
            <a:off x="9734551" y="654623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90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1">
            <a:extLst>
              <a:ext uri="{FF2B5EF4-FFF2-40B4-BE49-F238E27FC236}">
                <a16:creationId xmlns:a16="http://schemas.microsoft.com/office/drawing/2014/main" id="{9167A3B7-0419-4549-A5F5-3F8793EAE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55" y="3325605"/>
            <a:ext cx="1390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王海良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888BB-A856-2F4C-9272-3CB95BA3929A}"/>
              </a:ext>
            </a:extLst>
          </p:cNvPr>
          <p:cNvSpPr txBox="1"/>
          <p:nvPr/>
        </p:nvSpPr>
        <p:spPr>
          <a:xfrm>
            <a:off x="841655" y="3994961"/>
            <a:ext cx="395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华夏春松联合创始人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&amp;CEO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F8488-FA06-D144-82BA-B9DAB1891EEC}"/>
              </a:ext>
            </a:extLst>
          </p:cNvPr>
          <p:cNvSpPr txBox="1"/>
          <p:nvPr/>
        </p:nvSpPr>
        <p:spPr>
          <a:xfrm>
            <a:off x="723737" y="2073340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客服的日常工作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5">
            <a:extLst>
              <a:ext uri="{FF2B5EF4-FFF2-40B4-BE49-F238E27FC236}">
                <a16:creationId xmlns:a16="http://schemas.microsoft.com/office/drawing/2014/main" id="{4513DE40-510F-3044-B7CA-64073B7524D2}"/>
              </a:ext>
            </a:extLst>
          </p:cNvPr>
          <p:cNvSpPr/>
          <p:nvPr/>
        </p:nvSpPr>
        <p:spPr>
          <a:xfrm>
            <a:off x="788217" y="375889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fontAlgn="auto"/>
            <a:r>
              <a:rPr lang="zh-CN" altLang="en-US" sz="44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783A392-FB5C-4DBB-8B6D-E822AB6FB32A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C182D0D-7D22-4B76-AC00-E6F8F5049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272" y="4092575"/>
            <a:ext cx="6237171" cy="1651695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FE27127C-DC9D-4905-B892-717A7F233F47}"/>
              </a:ext>
            </a:extLst>
          </p:cNvPr>
          <p:cNvGrpSpPr/>
          <p:nvPr/>
        </p:nvGrpSpPr>
        <p:grpSpPr>
          <a:xfrm>
            <a:off x="603987" y="4552346"/>
            <a:ext cx="3675429" cy="1756365"/>
            <a:chOff x="603987" y="4552346"/>
            <a:chExt cx="3675429" cy="1756365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BDD3CC1-847F-45B5-9FBD-E00006EDD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33402" y="4552346"/>
              <a:ext cx="1109019" cy="1109019"/>
            </a:xfrm>
            <a:prstGeom prst="rect">
              <a:avLst/>
            </a:prstGeom>
          </p:spPr>
        </p:pic>
        <p:sp>
          <p:nvSpPr>
            <p:cNvPr id="19" name="文本框 11">
              <a:extLst>
                <a:ext uri="{FF2B5EF4-FFF2-40B4-BE49-F238E27FC236}">
                  <a16:creationId xmlns:a16="http://schemas.microsoft.com/office/drawing/2014/main" id="{82002693-9A55-493A-8D12-64F9344F8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987" y="5709013"/>
              <a:ext cx="35067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Chatopera 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用户群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8B3C4D3-488F-41AA-A740-92F1BE58B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28" y="6047101"/>
              <a:ext cx="35067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春松客服，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Chatopera 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机器人平台用户讨论群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92C70151-F291-45B9-8883-8F2D0D97FE7A}"/>
              </a:ext>
            </a:extLst>
          </p:cNvPr>
          <p:cNvSpPr/>
          <p:nvPr/>
        </p:nvSpPr>
        <p:spPr>
          <a:xfrm>
            <a:off x="788217" y="1157865"/>
            <a:ext cx="8431530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fontAlgn="auto"/>
            <a:r>
              <a:rPr lang="zh-CN" altLang="en-US" sz="32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做好开源客服系统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4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03146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5DE06C4-2AC1-484E-9283-FF845EA6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5493" y="53194"/>
            <a:ext cx="6464532" cy="14347019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CAB91402-7AEF-E342-96B1-459B7EC5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893" y="205594"/>
            <a:ext cx="6464532" cy="14347019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EAEAB38A-3A25-0445-98F5-39A555AA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293" y="357994"/>
            <a:ext cx="6464532" cy="143470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71E706-1726-3142-97AC-244C99514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50" y="-1"/>
            <a:ext cx="310515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CB94D0-3038-C640-BF87-161CD1EEDE64}"/>
              </a:ext>
            </a:extLst>
          </p:cNvPr>
          <p:cNvSpPr txBox="1"/>
          <p:nvPr/>
        </p:nvSpPr>
        <p:spPr>
          <a:xfrm>
            <a:off x="162612" y="1681109"/>
            <a:ext cx="8924238" cy="4549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王海良，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Chatopera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联合创始人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&amp;CEO，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微软人工智能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最有价值专家。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年毕业于北邮，后加入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工作四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年，先后工作于软件开发实验室和创新中心。从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开始工作于创业公司，三角兽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算法工程师，呤呤英语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产品负责人，负责智能对话系统研发，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年出版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智能问答与深度学习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一书。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5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25" y="296872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分享大纲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43A8894D-F348-4A7D-A18B-9BBC831A63F9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客服的日常工作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C43D04F8-61D4-4F17-A886-F573DAE5C6F7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463A06FD-59C7-3C48-85B0-F04AE2A4D478}"/>
              </a:ext>
            </a:extLst>
          </p:cNvPr>
          <p:cNvSpPr txBox="1"/>
          <p:nvPr/>
        </p:nvSpPr>
        <p:spPr>
          <a:xfrm>
            <a:off x="907522" y="1622435"/>
            <a:ext cx="11473453" cy="840229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我和客服人员的接触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hangingPunct="0">
              <a:lnSpc>
                <a:spcPct val="150000"/>
              </a:lnSpc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如何做好客服主管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客服的一天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话术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机器人客服与人工坐席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92194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我和客服人员的接触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B0A09655-2A31-470F-904A-EAF4A2B54580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客服的日常工作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21E60AFE-F3BB-4747-B8C3-6799DD1DD5E5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98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8">
            <a:extLst>
              <a:ext uri="{FF2B5EF4-FFF2-40B4-BE49-F238E27FC236}">
                <a16:creationId xmlns:a16="http://schemas.microsoft.com/office/drawing/2014/main" id="{9737998F-409F-4ECB-8812-4146BFAA4C5D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客服的日常工作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F2512FB1-B867-4EF1-A27C-E22A27E3A57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7122155" cy="190479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客服的本质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1257509" y="2660623"/>
            <a:ext cx="9311029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形成组织和顾客之间良好的交互关系。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84145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如何做好客服主管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B0A09655-2A31-470F-904A-EAF4A2B54580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客服的日常工作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21E60AFE-F3BB-4747-B8C3-6799DD1DD5E5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23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8">
            <a:extLst>
              <a:ext uri="{FF2B5EF4-FFF2-40B4-BE49-F238E27FC236}">
                <a16:creationId xmlns:a16="http://schemas.microsoft.com/office/drawing/2014/main" id="{9737998F-409F-4ECB-8812-4146BFAA4C5D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客服的日常工作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F2512FB1-B867-4EF1-A27C-E22A27E3A57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客服主管的主要任务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403770" y="2430871"/>
            <a:ext cx="4104456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打造客服团队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1BB4F58-15C6-42A8-BBB3-EC632AC47F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0DDE4B53-1AF3-44B0-8BF3-A6C73B8AAA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D603F82-7B87-4614-8A45-9BD91B4B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78872"/>
            <a:ext cx="6248400" cy="225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C9E10EFA-D545-4D87-A3AA-F989B3E96DBB}"/>
              </a:ext>
            </a:extLst>
          </p:cNvPr>
          <p:cNvSpPr txBox="1"/>
          <p:nvPr/>
        </p:nvSpPr>
        <p:spPr>
          <a:xfrm>
            <a:off x="5931845" y="2414478"/>
            <a:ext cx="6461539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建立信息管理系统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4255237-7F2E-496A-BF83-D9F8028817F6}"/>
              </a:ext>
            </a:extLst>
          </p:cNvPr>
          <p:cNvSpPr txBox="1"/>
          <p:nvPr/>
        </p:nvSpPr>
        <p:spPr>
          <a:xfrm>
            <a:off x="343520" y="3410217"/>
            <a:ext cx="6461539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大客户服务体系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5DE8EDA9-A069-4F8D-8784-8F0D2A1F88A3}"/>
              </a:ext>
            </a:extLst>
          </p:cNvPr>
          <p:cNvSpPr txBox="1"/>
          <p:nvPr/>
        </p:nvSpPr>
        <p:spPr>
          <a:xfrm>
            <a:off x="343519" y="5558566"/>
            <a:ext cx="6461539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优化投诉处理效能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A2384683-7EB2-489F-87C6-4E6B7264D1C9}"/>
              </a:ext>
            </a:extLst>
          </p:cNvPr>
          <p:cNvSpPr txBox="1"/>
          <p:nvPr/>
        </p:nvSpPr>
        <p:spPr>
          <a:xfrm>
            <a:off x="343518" y="4505339"/>
            <a:ext cx="6461539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制定服务流程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862197D9-0939-4950-A93F-B0056807EAD3}"/>
              </a:ext>
            </a:extLst>
          </p:cNvPr>
          <p:cNvSpPr txBox="1"/>
          <p:nvPr/>
        </p:nvSpPr>
        <p:spPr>
          <a:xfrm>
            <a:off x="5931846" y="3374036"/>
            <a:ext cx="6461539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落实绩效考核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073AA4B3-355C-4372-B8C9-BD172AE18105}"/>
              </a:ext>
            </a:extLst>
          </p:cNvPr>
          <p:cNvSpPr txBox="1"/>
          <p:nvPr/>
        </p:nvSpPr>
        <p:spPr>
          <a:xfrm>
            <a:off x="1" y="1443814"/>
            <a:ext cx="12192000" cy="738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在销售及售后服务中，维护良好的客户关系</a:t>
            </a:r>
          </a:p>
        </p:txBody>
      </p:sp>
    </p:spTree>
    <p:extLst>
      <p:ext uri="{BB962C8B-B14F-4D97-AF65-F5344CB8AC3E}">
        <p14:creationId xmlns:p14="http://schemas.microsoft.com/office/powerpoint/2010/main" val="361904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4598EE"/>
            </a:gs>
            <a:gs pos="100000">
              <a:srgbClr val="1272C4"/>
            </a:gs>
          </a:gsLst>
          <a:lin ang="5400000" scaled="0"/>
        </a:gradFill>
        <a:ln>
          <a:noFill/>
        </a:ln>
      </a:spPr>
      <a:bodyPr anchor="ctr"/>
      <a:lstStyle>
        <a:defPPr algn="ctr" fontAlgn="auto">
          <a:defRPr noProof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atopera_Workshop_招聘机器人3" id="{32C80897-EDE8-F541-9DDA-3E74D120CFCF}" vid="{76310001-9CE8-7A42-9061-A2C664E19A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</TotalTime>
  <Words>1467</Words>
  <Application>Microsoft Office PowerPoint</Application>
  <PresentationFormat>宽屏</PresentationFormat>
  <Paragraphs>282</Paragraphs>
  <Slides>27</Slides>
  <Notes>4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微软雅黑</vt:lpstr>
      <vt:lpstr>Arial</vt:lpstr>
      <vt:lpstr>Calibri Light</vt:lpstr>
      <vt:lpstr>优设标题黑</vt:lpstr>
      <vt:lpstr>Calibri</vt:lpstr>
      <vt:lpstr>Office Theme</vt:lpstr>
      <vt:lpstr>PowerPoint 演示文稿</vt:lpstr>
      <vt:lpstr>PowerPoint 演示文稿</vt:lpstr>
      <vt:lpstr>PowerPoint 演示文稿</vt:lpstr>
      <vt:lpstr>自我介绍</vt:lpstr>
      <vt:lpstr>分享大纲</vt:lpstr>
      <vt:lpstr>我和客服人员的接触</vt:lpstr>
      <vt:lpstr>客服的本质</vt:lpstr>
      <vt:lpstr>如何做好客服主管</vt:lpstr>
      <vt:lpstr>客服主管的主要任务</vt:lpstr>
      <vt:lpstr>客服主管的主要工作关系</vt:lpstr>
      <vt:lpstr>客服团队的建设</vt:lpstr>
      <vt:lpstr>组织架构</vt:lpstr>
      <vt:lpstr>客服的一天</vt:lpstr>
      <vt:lpstr>客服的一般要求</vt:lpstr>
      <vt:lpstr>上班时间</vt:lpstr>
      <vt:lpstr>淡场</vt:lpstr>
      <vt:lpstr>淡场的主要工作</vt:lpstr>
      <vt:lpstr>旺场</vt:lpstr>
      <vt:lpstr>旺场的主要工作</vt:lpstr>
      <vt:lpstr>话术</vt:lpstr>
      <vt:lpstr>话术目的</vt:lpstr>
      <vt:lpstr>话术示例：客户回访</vt:lpstr>
      <vt:lpstr>机器人客服与人工坐席</vt:lpstr>
      <vt:lpstr>机器人客服的优势</vt:lpstr>
      <vt:lpstr>机器人客服的工作方法</vt:lpstr>
      <vt:lpstr>PowerPoint 演示文稿</vt:lpstr>
      <vt:lpstr>资源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Liang Wang</dc:creator>
  <cp:lastModifiedBy>WANG Hai Liang</cp:lastModifiedBy>
  <cp:revision>836</cp:revision>
  <dcterms:created xsi:type="dcterms:W3CDTF">2018-12-15T14:21:46Z</dcterms:created>
  <dcterms:modified xsi:type="dcterms:W3CDTF">2021-11-28T11:44:48Z</dcterms:modified>
</cp:coreProperties>
</file>