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sldIdLst>
    <p:sldId id="257" r:id="rId2"/>
    <p:sldId id="454" r:id="rId3"/>
    <p:sldId id="328" r:id="rId4"/>
    <p:sldId id="331" r:id="rId5"/>
    <p:sldId id="357" r:id="rId6"/>
    <p:sldId id="278" r:id="rId7"/>
    <p:sldId id="415" r:id="rId8"/>
    <p:sldId id="440" r:id="rId9"/>
    <p:sldId id="378" r:id="rId10"/>
    <p:sldId id="441" r:id="rId11"/>
    <p:sldId id="445" r:id="rId12"/>
    <p:sldId id="447" r:id="rId13"/>
    <p:sldId id="448" r:id="rId14"/>
    <p:sldId id="449" r:id="rId15"/>
    <p:sldId id="450" r:id="rId16"/>
    <p:sldId id="451" r:id="rId17"/>
    <p:sldId id="453" r:id="rId18"/>
    <p:sldId id="452" r:id="rId19"/>
    <p:sldId id="377" r:id="rId20"/>
    <p:sldId id="442" r:id="rId21"/>
    <p:sldId id="443" r:id="rId22"/>
    <p:sldId id="444" r:id="rId23"/>
    <p:sldId id="439" r:id="rId24"/>
    <p:sldId id="418" r:id="rId25"/>
    <p:sldId id="267" r:id="rId26"/>
    <p:sldId id="319" r:id="rId27"/>
  </p:sldIdLst>
  <p:sldSz cx="12192000" cy="6858000"/>
  <p:notesSz cx="6858000" cy="9144000"/>
  <p:embeddedFontLst>
    <p:embeddedFont>
      <p:font typeface="优设标题黑" panose="00000500000000000000" pitchFamily="2" charset="-122"/>
      <p:regular r:id="rId29"/>
    </p:embeddedFont>
    <p:embeddedFont>
      <p:font typeface="微软雅黑" panose="020B0503020204020204" pitchFamily="34" charset="-122"/>
      <p:regular r:id="rId30"/>
      <p:bold r:id="rId31"/>
    </p:embeddedFon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Segoe UI" panose="020B0502040204020203"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AF2EE9E-0571-460F-8352-20D6CC551640}">
          <p14:sldIdLst>
            <p14:sldId id="257"/>
            <p14:sldId id="454"/>
          </p14:sldIdLst>
        </p14:section>
        <p14:section name="首屏" id="{1A23F21D-9E13-4D8D-BF01-FA4656BE6E6D}">
          <p14:sldIdLst>
            <p14:sldId id="328"/>
          </p14:sldIdLst>
        </p14:section>
        <p14:section name="自我介绍" id="{166231FE-5770-4E9E-A2AE-F66924A3062F}">
          <p14:sldIdLst>
            <p14:sldId id="331"/>
          </p14:sldIdLst>
        </p14:section>
        <p14:section name="分享大纲" id="{05F591AE-37C6-44D7-B5D5-5B2F2E701E6D}">
          <p14:sldIdLst>
            <p14:sldId id="357"/>
          </p14:sldIdLst>
        </p14:section>
        <p14:section name="ch1" id="{CDED221A-8C98-4581-AA83-9BB223C65A25}">
          <p14:sldIdLst>
            <p14:sldId id="278"/>
            <p14:sldId id="415"/>
            <p14:sldId id="440"/>
          </p14:sldIdLst>
        </p14:section>
        <p14:section name="ch2" id="{AA915A87-9C0A-4E09-BA79-0DE651E901AA}">
          <p14:sldIdLst>
            <p14:sldId id="378"/>
            <p14:sldId id="441"/>
            <p14:sldId id="445"/>
            <p14:sldId id="447"/>
            <p14:sldId id="448"/>
            <p14:sldId id="449"/>
            <p14:sldId id="450"/>
            <p14:sldId id="451"/>
            <p14:sldId id="453"/>
            <p14:sldId id="452"/>
          </p14:sldIdLst>
        </p14:section>
        <p14:section name="ch3" id="{E58B9C04-F6A0-45D1-8D78-36C4B354908B}">
          <p14:sldIdLst>
            <p14:sldId id="377"/>
            <p14:sldId id="442"/>
            <p14:sldId id="443"/>
            <p14:sldId id="444"/>
          </p14:sldIdLst>
        </p14:section>
        <p14:section name="ch4" id="{C2B820EA-09C2-4A45-9D55-1974CC7F0DFC}">
          <p14:sldIdLst/>
        </p14:section>
        <p14:section name="ch5" id="{8AA4D5CF-BB3F-4E16-9C9D-E771D33C1501}">
          <p14:sldIdLst>
            <p14:sldId id="439"/>
            <p14:sldId id="418"/>
          </p14:sldIdLst>
        </p14:section>
        <p14:section name="end" id="{708F5718-353B-40D5-987C-E440F5819B6B}">
          <p14:sldIdLst>
            <p14:sldId id="267"/>
          </p14:sldIdLst>
        </p14:section>
        <p14:section name="backup" id="{8D75C2CE-5164-4DBA-8C17-339A906F979F}">
          <p14:sldIdLst>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7"/>
    <p:restoredTop sz="70631"/>
  </p:normalViewPr>
  <p:slideViewPr>
    <p:cSldViewPr snapToGrid="0" snapToObjects="1">
      <p:cViewPr varScale="1">
        <p:scale>
          <a:sx n="63" d="100"/>
          <a:sy n="63" d="100"/>
        </p:scale>
        <p:origin x="11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691BD-C247-5A43-912C-AE655260C99D}"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3AEE6-67D0-CE46-BC8E-78700A31265E}" type="slidenum">
              <a:rPr lang="en-US" smtClean="0"/>
              <a:t>‹#›</a:t>
            </a:fld>
            <a:endParaRPr lang="en-US"/>
          </a:p>
        </p:txBody>
      </p:sp>
    </p:spTree>
    <p:extLst>
      <p:ext uri="{BB962C8B-B14F-4D97-AF65-F5344CB8AC3E}">
        <p14:creationId xmlns:p14="http://schemas.microsoft.com/office/powerpoint/2010/main" val="286797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a:extLst>
              <a:ext uri="{FF2B5EF4-FFF2-40B4-BE49-F238E27FC236}">
                <a16:creationId xmlns:a16="http://schemas.microsoft.com/office/drawing/2014/main" id="{530C52A8-5663-462A-BA44-061213EA7A2E}"/>
              </a:ext>
            </a:extLst>
          </p:cNvPr>
          <p:cNvSpPr>
            <a:spLocks noGrp="1" noRot="1" noChangeAspect="1" noChangeArrowheads="1"/>
          </p:cNvSpPr>
          <p:nvPr>
            <p:ph type="sldImg" idx="4294967295"/>
          </p:nvPr>
        </p:nvSpPr>
        <p:spPr>
          <a:ln>
            <a:miter lim="800000"/>
          </a:ln>
        </p:spPr>
      </p:sp>
      <p:sp>
        <p:nvSpPr>
          <p:cNvPr id="5122" name="备注占位符 2">
            <a:extLst>
              <a:ext uri="{FF2B5EF4-FFF2-40B4-BE49-F238E27FC236}">
                <a16:creationId xmlns:a16="http://schemas.microsoft.com/office/drawing/2014/main" id="{145D3DA0-D6F6-45C2-9CCF-E3C6CDCFD7DD}"/>
              </a:ext>
            </a:extLst>
          </p:cNvPr>
          <p:cNvSpPr>
            <a:spLocks noGrp="1" noChangeArrowheads="1"/>
          </p:cNvSpPr>
          <p:nvPr>
            <p:ph type="body" idx="4294967295"/>
          </p:nvPr>
        </p:nvSpPr>
        <p:spPr/>
        <p:txBody>
          <a:bodyPr/>
          <a:lstStyle/>
          <a:p>
            <a:endParaRPr lang="zh-CN" altLang="en-US"/>
          </a:p>
        </p:txBody>
      </p:sp>
      <p:sp>
        <p:nvSpPr>
          <p:cNvPr id="4" name="灯片编号占位符 3">
            <a:extLst>
              <a:ext uri="{FF2B5EF4-FFF2-40B4-BE49-F238E27FC236}">
                <a16:creationId xmlns:a16="http://schemas.microsoft.com/office/drawing/2014/main" id="{26515288-E2DB-4FF4-B5A3-313867F707FA}"/>
              </a:ext>
            </a:extLst>
          </p:cNvPr>
          <p:cNvSpPr>
            <a:spLocks noGrp="1"/>
          </p:cNvSpPr>
          <p:nvPr>
            <p:ph type="sldNum" sz="quarter" idx="10"/>
          </p:nvPr>
        </p:nvSpPr>
        <p:spPr>
          <a:xfrm>
            <a:off x="3884613" y="8685213"/>
            <a:ext cx="2971800" cy="458787"/>
          </a:xfrm>
          <a:prstGeom prst="rect">
            <a:avLst/>
          </a:prstGeom>
        </p:spPr>
        <p:txBody>
          <a:bodyPr anchor="b"/>
          <a:lstStyle/>
          <a:p>
            <a:pPr algn="r" eaLnBrk="0" hangingPunct="0">
              <a:defRPr/>
            </a:pPr>
            <a:fld id="{108A51AC-2F09-4E3F-9CE9-8C07DBB30AA6}" type="slidenum">
              <a:rPr lang="zh-CN" altLang="en-US" sz="1200">
                <a:solidFill>
                  <a:prstClr val="black"/>
                </a:solidFill>
                <a:latin typeface="Calibri" panose="020F0502020204030204" pitchFamily="34" charset="0"/>
                <a:sym typeface="+mn-ea"/>
              </a:rPr>
              <a:pPr algn="r" eaLnBrk="0" hangingPunct="0">
                <a:defRPr/>
              </a:pPr>
              <a:t>1</a:t>
            </a:fld>
            <a:endParaRPr lang="zh-CN" altLang="en-US" sz="1200">
              <a:solidFill>
                <a:prstClr val="black"/>
              </a:solidFill>
              <a:latin typeface="Calibri" panose="020F0502020204030204" pitchFamily="34" charset="0"/>
              <a:sym typeface="+mn-ea"/>
            </a:endParaRPr>
          </a:p>
        </p:txBody>
      </p:sp>
    </p:spTree>
    <p:extLst>
      <p:ext uri="{BB962C8B-B14F-4D97-AF65-F5344CB8AC3E}">
        <p14:creationId xmlns:p14="http://schemas.microsoft.com/office/powerpoint/2010/main" val="1530695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a:ln>
            <a:miter lim="800000"/>
          </a:ln>
        </p:spPr>
      </p:sp>
      <p:sp>
        <p:nvSpPr>
          <p:cNvPr id="16386" name="备注占位符 2"/>
          <p:cNvSpPr>
            <a:spLocks noGrp="1" noChangeArrowheads="1"/>
          </p:cNvSpPr>
          <p:nvPr>
            <p:ph type="body" idx="4294967295"/>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nchor="b"/>
          <a:lstStyle/>
          <a:p>
            <a:pPr algn="r" eaLnBrk="0" hangingPunct="0">
              <a:defRPr/>
            </a:pPr>
            <a:fld id="{B8CAE832-7589-48FB-AC93-B62E2FC49744}" type="slidenum">
              <a:rPr lang="zh-CN" altLang="en-US" sz="1200">
                <a:solidFill>
                  <a:prstClr val="black"/>
                </a:solidFill>
                <a:latin typeface="Calibri" panose="020F0502020204030204" pitchFamily="34" charset="0"/>
                <a:sym typeface="+mn-ea"/>
              </a:rPr>
              <a:t>25</a:t>
            </a:fld>
            <a:endParaRPr lang="zh-CN" altLang="en-US" sz="1200">
              <a:solidFill>
                <a:prstClr val="black"/>
              </a:solidFill>
              <a:latin typeface="Calibri" panose="020F0502020204030204" pitchFamily="34" charset="0"/>
              <a:sym typeface="+mn-ea"/>
            </a:endParaRPr>
          </a:p>
        </p:txBody>
      </p:sp>
    </p:spTree>
    <p:extLst>
      <p:ext uri="{BB962C8B-B14F-4D97-AF65-F5344CB8AC3E}">
        <p14:creationId xmlns:p14="http://schemas.microsoft.com/office/powerpoint/2010/main" val="27919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a:extLst>
              <a:ext uri="{FF2B5EF4-FFF2-40B4-BE49-F238E27FC236}">
                <a16:creationId xmlns:a16="http://schemas.microsoft.com/office/drawing/2014/main" id="{530C52A8-5663-462A-BA44-061213EA7A2E}"/>
              </a:ext>
            </a:extLst>
          </p:cNvPr>
          <p:cNvSpPr>
            <a:spLocks noGrp="1" noRot="1" noChangeAspect="1" noChangeArrowheads="1"/>
          </p:cNvSpPr>
          <p:nvPr>
            <p:ph type="sldImg" idx="4294967295"/>
          </p:nvPr>
        </p:nvSpPr>
        <p:spPr>
          <a:ln>
            <a:miter lim="800000"/>
          </a:ln>
        </p:spPr>
      </p:sp>
      <p:sp>
        <p:nvSpPr>
          <p:cNvPr id="5122" name="备注占位符 2">
            <a:extLst>
              <a:ext uri="{FF2B5EF4-FFF2-40B4-BE49-F238E27FC236}">
                <a16:creationId xmlns:a16="http://schemas.microsoft.com/office/drawing/2014/main" id="{145D3DA0-D6F6-45C2-9CCF-E3C6CDCFD7DD}"/>
              </a:ext>
            </a:extLst>
          </p:cNvPr>
          <p:cNvSpPr>
            <a:spLocks noGrp="1" noChangeArrowheads="1"/>
          </p:cNvSpPr>
          <p:nvPr>
            <p:ph type="body" idx="4294967295"/>
          </p:nvPr>
        </p:nvSpPr>
        <p:spPr/>
        <p:txBody>
          <a:bodyPr/>
          <a:lstStyle/>
          <a:p>
            <a:endParaRPr lang="zh-CN" altLang="en-US"/>
          </a:p>
        </p:txBody>
      </p:sp>
      <p:sp>
        <p:nvSpPr>
          <p:cNvPr id="4" name="灯片编号占位符 3">
            <a:extLst>
              <a:ext uri="{FF2B5EF4-FFF2-40B4-BE49-F238E27FC236}">
                <a16:creationId xmlns:a16="http://schemas.microsoft.com/office/drawing/2014/main" id="{26515288-E2DB-4FF4-B5A3-313867F707FA}"/>
              </a:ext>
            </a:extLst>
          </p:cNvPr>
          <p:cNvSpPr>
            <a:spLocks noGrp="1"/>
          </p:cNvSpPr>
          <p:nvPr>
            <p:ph type="sldNum" sz="quarter" idx="10"/>
          </p:nvPr>
        </p:nvSpPr>
        <p:spPr>
          <a:xfrm>
            <a:off x="3884613" y="8685213"/>
            <a:ext cx="2971800" cy="458787"/>
          </a:xfrm>
          <a:prstGeom prst="rect">
            <a:avLst/>
          </a:prstGeom>
        </p:spPr>
        <p:txBody>
          <a:bodyPr anchor="b"/>
          <a:lstStyle/>
          <a:p>
            <a:pPr algn="r" eaLnBrk="0" hangingPunct="0">
              <a:defRPr/>
            </a:pPr>
            <a:fld id="{108A51AC-2F09-4E3F-9CE9-8C07DBB30AA6}" type="slidenum">
              <a:rPr lang="zh-CN" altLang="en-US" sz="1200">
                <a:solidFill>
                  <a:prstClr val="black"/>
                </a:solidFill>
                <a:latin typeface="Calibri" panose="020F0502020204030204" pitchFamily="34" charset="0"/>
                <a:sym typeface="+mn-ea"/>
              </a:rPr>
              <a:pPr algn="r" eaLnBrk="0" hangingPunct="0">
                <a:defRPr/>
              </a:pPr>
              <a:t>2</a:t>
            </a:fld>
            <a:endParaRPr lang="zh-CN" altLang="en-US" sz="1200">
              <a:solidFill>
                <a:prstClr val="black"/>
              </a:solidFill>
              <a:latin typeface="Calibri" panose="020F0502020204030204" pitchFamily="34" charset="0"/>
              <a:sym typeface="+mn-ea"/>
            </a:endParaRPr>
          </a:p>
        </p:txBody>
      </p:sp>
    </p:spTree>
    <p:extLst>
      <p:ext uri="{BB962C8B-B14F-4D97-AF65-F5344CB8AC3E}">
        <p14:creationId xmlns:p14="http://schemas.microsoft.com/office/powerpoint/2010/main" val="34899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a:extLst>
              <a:ext uri="{FF2B5EF4-FFF2-40B4-BE49-F238E27FC236}">
                <a16:creationId xmlns:a16="http://schemas.microsoft.com/office/drawing/2014/main" id="{530C52A8-5663-462A-BA44-061213EA7A2E}"/>
              </a:ext>
            </a:extLst>
          </p:cNvPr>
          <p:cNvSpPr>
            <a:spLocks noGrp="1" noRot="1" noChangeAspect="1" noChangeArrowheads="1"/>
          </p:cNvSpPr>
          <p:nvPr>
            <p:ph type="sldImg" idx="4294967295"/>
          </p:nvPr>
        </p:nvSpPr>
        <p:spPr>
          <a:ln>
            <a:miter lim="800000"/>
          </a:ln>
        </p:spPr>
      </p:sp>
      <p:sp>
        <p:nvSpPr>
          <p:cNvPr id="5122" name="备注占位符 2">
            <a:extLst>
              <a:ext uri="{FF2B5EF4-FFF2-40B4-BE49-F238E27FC236}">
                <a16:creationId xmlns:a16="http://schemas.microsoft.com/office/drawing/2014/main" id="{145D3DA0-D6F6-45C2-9CCF-E3C6CDCFD7DD}"/>
              </a:ext>
            </a:extLst>
          </p:cNvPr>
          <p:cNvSpPr>
            <a:spLocks noGrp="1" noChangeArrowheads="1"/>
          </p:cNvSpPr>
          <p:nvPr>
            <p:ph type="body" idx="4294967295"/>
          </p:nvPr>
        </p:nvSpPr>
        <p:spPr/>
        <p:txBody>
          <a:bodyPr/>
          <a:lstStyle/>
          <a:p>
            <a:endParaRPr lang="zh-CN" altLang="en-US"/>
          </a:p>
        </p:txBody>
      </p:sp>
      <p:sp>
        <p:nvSpPr>
          <p:cNvPr id="4" name="灯片编号占位符 3">
            <a:extLst>
              <a:ext uri="{FF2B5EF4-FFF2-40B4-BE49-F238E27FC236}">
                <a16:creationId xmlns:a16="http://schemas.microsoft.com/office/drawing/2014/main" id="{26515288-E2DB-4FF4-B5A3-313867F707FA}"/>
              </a:ext>
            </a:extLst>
          </p:cNvPr>
          <p:cNvSpPr>
            <a:spLocks noGrp="1"/>
          </p:cNvSpPr>
          <p:nvPr>
            <p:ph type="sldNum" sz="quarter" idx="10"/>
          </p:nvPr>
        </p:nvSpPr>
        <p:spPr>
          <a:xfrm>
            <a:off x="3884613" y="8685213"/>
            <a:ext cx="2971800" cy="458787"/>
          </a:xfrm>
          <a:prstGeom prst="rect">
            <a:avLst/>
          </a:prstGeom>
        </p:spPr>
        <p:txBody>
          <a:bodyPr anchor="b"/>
          <a:lstStyle/>
          <a:p>
            <a:pPr algn="r" eaLnBrk="0" hangingPunct="0">
              <a:defRPr/>
            </a:pPr>
            <a:fld id="{108A51AC-2F09-4E3F-9CE9-8C07DBB30AA6}" type="slidenum">
              <a:rPr lang="zh-CN" altLang="en-US" sz="1200">
                <a:solidFill>
                  <a:prstClr val="black"/>
                </a:solidFill>
                <a:latin typeface="Calibri" panose="020F0502020204030204" pitchFamily="34" charset="0"/>
                <a:sym typeface="+mn-ea"/>
              </a:rPr>
              <a:pPr algn="r" eaLnBrk="0" hangingPunct="0">
                <a:defRPr/>
              </a:pPr>
              <a:t>3</a:t>
            </a:fld>
            <a:endParaRPr lang="zh-CN" altLang="en-US" sz="1200">
              <a:solidFill>
                <a:prstClr val="black"/>
              </a:solidFill>
              <a:latin typeface="Calibri" panose="020F0502020204030204" pitchFamily="34" charset="0"/>
              <a:sym typeface="+mn-ea"/>
            </a:endParaRPr>
          </a:p>
        </p:txBody>
      </p:sp>
    </p:spTree>
    <p:extLst>
      <p:ext uri="{BB962C8B-B14F-4D97-AF65-F5344CB8AC3E}">
        <p14:creationId xmlns:p14="http://schemas.microsoft.com/office/powerpoint/2010/main" val="73081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WebSocket protocol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HTML5</a:t>
            </a:r>
            <a:r>
              <a:rPr lang="zh-CN" altLang="en-US" sz="1200" b="0" i="0" kern="1200" dirty="0">
                <a:solidFill>
                  <a:schemeClr val="tx1"/>
                </a:solidFill>
                <a:effectLst/>
                <a:latin typeface="+mn-lt"/>
                <a:ea typeface="+mn-ea"/>
                <a:cs typeface="+mn-cs"/>
              </a:rPr>
              <a:t>一种新的协议。它实现了浏览器与服务器全双工通信</a:t>
            </a:r>
            <a:r>
              <a:rPr lang="en-US" altLang="zh-CN" sz="1200" b="0" i="0" kern="1200" dirty="0">
                <a:solidFill>
                  <a:schemeClr val="tx1"/>
                </a:solidFill>
                <a:effectLst/>
                <a:latin typeface="+mn-lt"/>
                <a:ea typeface="+mn-ea"/>
                <a:cs typeface="+mn-cs"/>
              </a:rPr>
              <a:t>(full-duplex)</a:t>
            </a:r>
            <a:r>
              <a:rPr lang="zh-CN" altLang="en-US" sz="1200" b="0" i="0" kern="1200" dirty="0">
                <a:solidFill>
                  <a:schemeClr val="tx1"/>
                </a:solidFill>
                <a:effectLst/>
                <a:latin typeface="+mn-lt"/>
                <a:ea typeface="+mn-ea"/>
                <a:cs typeface="+mn-cs"/>
              </a:rPr>
              <a:t>。一开始的握手需要借助</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请求完成。</a:t>
            </a: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传统的</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通信方式</a:t>
            </a: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工作模式：客户端请求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服务端响应</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适用场景：信息变化不是特别频繁的场合，如网页刷新</a:t>
            </a:r>
            <a:br>
              <a:rPr lang="zh-CN" altLang="en-US" dirty="0"/>
            </a:b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不适用场景：在线游戏，实时监控</a:t>
            </a:r>
            <a:br>
              <a:rPr lang="zh-CN" altLang="en-US" dirty="0"/>
            </a:b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问题</a:t>
            </a:r>
            <a:br>
              <a:rPr lang="zh-CN" altLang="en-US" dirty="0"/>
            </a:br>
            <a:r>
              <a:rPr lang="zh-CN" altLang="en-US" sz="1200" b="0" i="0" kern="1200" dirty="0">
                <a:solidFill>
                  <a:schemeClr val="tx1"/>
                </a:solidFill>
                <a:effectLst/>
                <a:latin typeface="+mn-lt"/>
                <a:ea typeface="+mn-ea"/>
                <a:cs typeface="+mn-cs"/>
              </a:rPr>
              <a:t>占用网络传输带宽：每次请求和应答都带有完整的</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头，这就增加了每次传输的数据量。</a:t>
            </a:r>
            <a:br>
              <a:rPr lang="zh-CN" altLang="en-US" dirty="0"/>
            </a:br>
            <a:r>
              <a:rPr lang="zh-CN" altLang="en-US" sz="1200" b="0" i="0" kern="1200" dirty="0">
                <a:solidFill>
                  <a:schemeClr val="tx1"/>
                </a:solidFill>
                <a:effectLst/>
                <a:latin typeface="+mn-lt"/>
                <a:ea typeface="+mn-ea"/>
                <a:cs typeface="+mn-cs"/>
              </a:rPr>
              <a:t>实时性差：在全双工通信时常采用轮询进行。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改进版</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通信方式</a:t>
            </a: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轮询</a:t>
            </a:r>
            <a:br>
              <a:rPr lang="zh-CN" altLang="en-US" dirty="0"/>
            </a:b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基于</a:t>
            </a:r>
            <a:r>
              <a:rPr lang="en-US" altLang="zh-CN" sz="1200" b="0" i="0" kern="1200" dirty="0">
                <a:solidFill>
                  <a:schemeClr val="tx1"/>
                </a:solidFill>
                <a:effectLst/>
                <a:latin typeface="+mn-lt"/>
                <a:ea typeface="+mn-ea"/>
                <a:cs typeface="+mn-cs"/>
              </a:rPr>
              <a:t>polling</a:t>
            </a:r>
            <a:r>
              <a:rPr lang="zh-CN" altLang="en-US" sz="1200" b="0" i="0" kern="1200" dirty="0">
                <a:solidFill>
                  <a:schemeClr val="tx1"/>
                </a:solidFill>
                <a:effectLst/>
                <a:latin typeface="+mn-lt"/>
                <a:ea typeface="+mn-ea"/>
                <a:cs typeface="+mn-cs"/>
              </a:rPr>
              <a:t>（轮询）技术：以频繁请求方式来保持客户端和服务端的同步</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问题：客户端的频繁的请求，服务端的数据无变化，造成通信低效</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长轮询</a:t>
            </a:r>
            <a:br>
              <a:rPr lang="zh-CN" altLang="en-US" dirty="0"/>
            </a:b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当服务端没有数据更新的时候，连接会保持一段时间周期知道数据或者状态改变或者过期，依次减少无效的客户端和服务端的交互</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当服务端数据变更频繁的话，这种机制和定时轮询毫无区别</a:t>
            </a:r>
            <a:br>
              <a:rPr lang="zh-CN" altLang="en-US" dirty="0"/>
            </a:b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流技术</a:t>
            </a:r>
            <a:br>
              <a:rPr lang="zh-CN" altLang="en-US" dirty="0"/>
            </a:b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在客户端页面通过一个隐藏的窗口向服务端发出一个长连接请求。服务端接到这个请求后作出回应并不断更新链接状态以保证客户端和服务端的连接不过期。</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浏览器设计兼容和并发处理问题。</a:t>
            </a:r>
            <a:br>
              <a:rPr lang="zh-CN" altLang="en-US" dirty="0"/>
            </a:br>
            <a:r>
              <a:rPr lang="en-US" altLang="zh-CN" sz="1200" b="0" i="0" kern="1200" dirty="0">
                <a:solidFill>
                  <a:schemeClr val="tx1"/>
                </a:solidFill>
                <a:effectLst/>
                <a:latin typeface="+mn-lt"/>
                <a:ea typeface="+mn-ea"/>
                <a:cs typeface="+mn-cs"/>
              </a:rPr>
              <a:t>4. </a:t>
            </a:r>
            <a:r>
              <a:rPr lang="en-US" altLang="zh-CN" sz="1200" b="0" i="0" kern="1200" dirty="0" err="1">
                <a:solidFill>
                  <a:schemeClr val="tx1"/>
                </a:solidFill>
                <a:effectLst/>
                <a:latin typeface="+mn-lt"/>
                <a:ea typeface="+mn-ea"/>
                <a:cs typeface="+mn-cs"/>
              </a:rPr>
              <a:t>websocket</a:t>
            </a:r>
            <a:br>
              <a:rPr lang="zh-CN" altLang="en-US"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概念：是</a:t>
            </a:r>
            <a:r>
              <a:rPr lang="en-US" altLang="zh-CN" sz="1200" b="0" i="0" kern="1200" dirty="0">
                <a:solidFill>
                  <a:schemeClr val="tx1"/>
                </a:solidFill>
                <a:effectLst/>
                <a:latin typeface="+mn-lt"/>
                <a:ea typeface="+mn-ea"/>
                <a:cs typeface="+mn-cs"/>
              </a:rPr>
              <a:t>html5</a:t>
            </a:r>
            <a:r>
              <a:rPr lang="zh-CN" altLang="en-US" sz="1200" b="0" i="0" kern="1200" dirty="0">
                <a:solidFill>
                  <a:schemeClr val="tx1"/>
                </a:solidFill>
                <a:effectLst/>
                <a:latin typeface="+mn-lt"/>
                <a:ea typeface="+mn-ea"/>
                <a:cs typeface="+mn-cs"/>
              </a:rPr>
              <a:t>开始提供的一种在单个</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连接上进行全双工通讯协议。</a:t>
            </a:r>
            <a:r>
              <a:rPr lang="en-US" altLang="zh-CN" sz="1200" b="0" i="0" kern="1200" dirty="0" err="1">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通信协议与</a:t>
            </a:r>
            <a:r>
              <a:rPr lang="en-US" altLang="zh-CN" sz="1200" b="0" i="0" kern="1200" dirty="0">
                <a:solidFill>
                  <a:schemeClr val="tx1"/>
                </a:solidFill>
                <a:effectLst/>
                <a:latin typeface="+mn-lt"/>
                <a:ea typeface="+mn-ea"/>
                <a:cs typeface="+mn-cs"/>
              </a:rPr>
              <a:t>2011</a:t>
            </a:r>
            <a:r>
              <a:rPr lang="zh-CN" altLang="en-US" sz="1200" b="0" i="0" kern="1200" dirty="0">
                <a:solidFill>
                  <a:schemeClr val="tx1"/>
                </a:solidFill>
                <a:effectLst/>
                <a:latin typeface="+mn-lt"/>
                <a:ea typeface="+mn-ea"/>
                <a:cs typeface="+mn-cs"/>
              </a:rPr>
              <a:t>年倍</a:t>
            </a:r>
            <a:r>
              <a:rPr lang="en-US" altLang="zh-CN" sz="1200" b="0" i="0" kern="1200" dirty="0">
                <a:solidFill>
                  <a:schemeClr val="tx1"/>
                </a:solidFill>
                <a:effectLst/>
                <a:latin typeface="+mn-lt"/>
                <a:ea typeface="+mn-ea"/>
                <a:cs typeface="+mn-cs"/>
              </a:rPr>
              <a:t>IETF</a:t>
            </a:r>
            <a:r>
              <a:rPr lang="zh-CN" altLang="en-US" sz="1200" b="0" i="0" kern="1200" dirty="0">
                <a:solidFill>
                  <a:schemeClr val="tx1"/>
                </a:solidFill>
                <a:effectLst/>
                <a:latin typeface="+mn-lt"/>
                <a:ea typeface="+mn-ea"/>
                <a:cs typeface="+mn-cs"/>
              </a:rPr>
              <a:t>定为标准</a:t>
            </a:r>
            <a:r>
              <a:rPr lang="en-US" altLang="zh-CN" sz="1200" b="0" i="0" kern="1200" dirty="0">
                <a:solidFill>
                  <a:schemeClr val="tx1"/>
                </a:solidFill>
                <a:effectLst/>
                <a:latin typeface="+mn-lt"/>
                <a:ea typeface="+mn-ea"/>
                <a:cs typeface="+mn-cs"/>
              </a:rPr>
              <a:t>RFC 6455</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Websocket</a:t>
            </a:r>
            <a:r>
              <a:rPr lang="en-US" altLang="zh-CN" sz="1200" b="0" i="0" kern="1200" dirty="0">
                <a:solidFill>
                  <a:schemeClr val="tx1"/>
                </a:solidFill>
                <a:effectLst/>
                <a:latin typeface="+mn-lt"/>
                <a:ea typeface="+mn-ea"/>
                <a:cs typeface="+mn-cs"/>
              </a:rPr>
              <a:t> API</a:t>
            </a:r>
            <a:r>
              <a:rPr lang="zh-CN" altLang="en-US" sz="1200" b="0" i="0" kern="1200" dirty="0">
                <a:solidFill>
                  <a:schemeClr val="tx1"/>
                </a:solidFill>
                <a:effectLst/>
                <a:latin typeface="+mn-lt"/>
                <a:ea typeface="+mn-ea"/>
                <a:cs typeface="+mn-cs"/>
              </a:rPr>
              <a:t>被</a:t>
            </a:r>
            <a:r>
              <a:rPr lang="en-US" altLang="zh-CN" sz="1200" b="0" i="0" kern="1200" dirty="0">
                <a:solidFill>
                  <a:schemeClr val="tx1"/>
                </a:solidFill>
                <a:effectLst/>
                <a:latin typeface="+mn-lt"/>
                <a:ea typeface="+mn-ea"/>
                <a:cs typeface="+mn-cs"/>
              </a:rPr>
              <a:t>W3C</a:t>
            </a:r>
            <a:r>
              <a:rPr lang="zh-CN" altLang="en-US" sz="1200" b="0" i="0" kern="1200" dirty="0">
                <a:solidFill>
                  <a:schemeClr val="tx1"/>
                </a:solidFill>
                <a:effectLst/>
                <a:latin typeface="+mn-lt"/>
                <a:ea typeface="+mn-ea"/>
                <a:cs typeface="+mn-cs"/>
              </a:rPr>
              <a:t>定为标准。</a:t>
            </a:r>
            <a:br>
              <a:rPr lang="zh-CN" altLang="en-US" dirty="0"/>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原理和</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一样，只需做一个握手动作，就可以形成一条快速通道。</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183AEE6-67D0-CE46-BC8E-78700A31265E}" type="slidenum">
              <a:rPr lang="en-US" smtClean="0"/>
              <a:t>7</a:t>
            </a:fld>
            <a:endParaRPr lang="en-US"/>
          </a:p>
        </p:txBody>
      </p:sp>
    </p:spTree>
    <p:extLst>
      <p:ext uri="{BB962C8B-B14F-4D97-AF65-F5344CB8AC3E}">
        <p14:creationId xmlns:p14="http://schemas.microsoft.com/office/powerpoint/2010/main" val="18384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主角终于上场了，听了上面对</a:t>
            </a:r>
            <a:r>
              <a:rPr lang="en-US" altLang="zh-CN" sz="1200" b="0" i="0" kern="1200" dirty="0" err="1">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的介绍之后，你是不是想，</a:t>
            </a:r>
            <a:r>
              <a:rPr lang="en-US" altLang="zh-CN" sz="1200" b="0" i="0" kern="1200" dirty="0">
                <a:solidFill>
                  <a:schemeClr val="tx1"/>
                </a:solidFill>
                <a:effectLst/>
                <a:latin typeface="+mn-lt"/>
                <a:ea typeface="+mn-ea"/>
                <a:cs typeface="+mn-cs"/>
              </a:rPr>
              <a:t>socket.io</a:t>
            </a:r>
            <a:r>
              <a:rPr lang="zh-CN" altLang="en-US" sz="1200" b="0" i="0" kern="1200" dirty="0">
                <a:solidFill>
                  <a:schemeClr val="tx1"/>
                </a:solidFill>
                <a:effectLst/>
                <a:latin typeface="+mn-lt"/>
                <a:ea typeface="+mn-ea"/>
                <a:cs typeface="+mn-cs"/>
              </a:rPr>
              <a:t>就是对</a:t>
            </a:r>
            <a:r>
              <a:rPr lang="en-US" altLang="zh-CN" sz="1200" b="0" i="0" kern="1200" dirty="0" err="1">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的封装呢，并且实现了</a:t>
            </a:r>
            <a:r>
              <a:rPr lang="en-US" altLang="zh-CN" sz="1200" b="0" i="0" kern="1200" dirty="0" err="1">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的服务端代码。不错，但是不完全正确。刚才我们说到，在</a:t>
            </a:r>
            <a:r>
              <a:rPr lang="en-US" altLang="zh-CN" sz="1200" b="0" i="0" kern="1200" dirty="0">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没有出现之前，实现与服务端的实时通讯可以通过轮询来完成任务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Socket.io</a:t>
            </a:r>
            <a:r>
              <a:rPr lang="zh-CN" altLang="en-US" sz="1200" b="0" i="0" kern="1200" dirty="0">
                <a:solidFill>
                  <a:schemeClr val="tx1"/>
                </a:solidFill>
                <a:effectLst/>
                <a:latin typeface="+mn-lt"/>
                <a:ea typeface="+mn-ea"/>
                <a:cs typeface="+mn-cs"/>
              </a:rPr>
              <a:t>将</a:t>
            </a:r>
            <a:r>
              <a:rPr lang="en-US" altLang="zh-CN" sz="1200" b="0" i="0" kern="1200" dirty="0" err="1">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和轮询（</a:t>
            </a:r>
            <a:r>
              <a:rPr lang="en-US" altLang="zh-CN" sz="1200" b="0" i="0" kern="1200" dirty="0">
                <a:solidFill>
                  <a:schemeClr val="tx1"/>
                </a:solidFill>
                <a:effectLst/>
                <a:latin typeface="+mn-lt"/>
                <a:ea typeface="+mn-ea"/>
                <a:cs typeface="+mn-cs"/>
              </a:rPr>
              <a:t>Polling</a:t>
            </a:r>
            <a:r>
              <a:rPr lang="zh-CN" altLang="en-US" sz="1200" b="0" i="0" kern="1200" dirty="0">
                <a:solidFill>
                  <a:schemeClr val="tx1"/>
                </a:solidFill>
                <a:effectLst/>
                <a:latin typeface="+mn-lt"/>
                <a:ea typeface="+mn-ea"/>
                <a:cs typeface="+mn-cs"/>
              </a:rPr>
              <a:t>）机制以及其它的实时通信方式封装成了通用的接口，并且在服务端实现了这些实时机制的相应代码。也就是说，</a:t>
            </a:r>
            <a:r>
              <a:rPr lang="en-US" altLang="zh-CN" sz="1200" b="0" i="0" kern="1200" dirty="0" err="1">
                <a:solidFill>
                  <a:schemeClr val="tx1"/>
                </a:solidFill>
                <a:effectLst/>
                <a:latin typeface="+mn-lt"/>
                <a:ea typeface="+mn-ea"/>
                <a:cs typeface="+mn-cs"/>
              </a:rPr>
              <a:t>Websocket</a:t>
            </a:r>
            <a:r>
              <a:rPr lang="zh-CN" altLang="en-US" sz="1200" b="0" i="0" kern="1200" dirty="0">
                <a:solidFill>
                  <a:schemeClr val="tx1"/>
                </a:solidFill>
                <a:effectLst/>
                <a:latin typeface="+mn-lt"/>
                <a:ea typeface="+mn-ea"/>
                <a:cs typeface="+mn-cs"/>
              </a:rPr>
              <a:t>仅仅是</a:t>
            </a:r>
            <a:r>
              <a:rPr lang="en-US" altLang="zh-CN" sz="1200" b="0" i="0" kern="1200" dirty="0">
                <a:solidFill>
                  <a:schemeClr val="tx1"/>
                </a:solidFill>
                <a:effectLst/>
                <a:latin typeface="+mn-lt"/>
                <a:ea typeface="+mn-ea"/>
                <a:cs typeface="+mn-cs"/>
              </a:rPr>
              <a:t>Socket.io</a:t>
            </a:r>
            <a:r>
              <a:rPr lang="zh-CN" altLang="en-US" sz="1200" b="0" i="0" kern="1200" dirty="0">
                <a:solidFill>
                  <a:schemeClr val="tx1"/>
                </a:solidFill>
                <a:effectLst/>
                <a:latin typeface="+mn-lt"/>
                <a:ea typeface="+mn-ea"/>
                <a:cs typeface="+mn-cs"/>
              </a:rPr>
              <a:t>实现实时通信的一个子集。</a:t>
            </a:r>
          </a:p>
          <a:p>
            <a:r>
              <a:rPr lang="zh-CN" altLang="en-US" sz="1200" b="0" i="0" kern="1200" dirty="0">
                <a:solidFill>
                  <a:schemeClr val="tx1"/>
                </a:solidFill>
                <a:effectLst/>
                <a:latin typeface="+mn-lt"/>
                <a:ea typeface="+mn-ea"/>
                <a:cs typeface="+mn-cs"/>
              </a:rPr>
              <a:t>那么，</a:t>
            </a:r>
            <a:r>
              <a:rPr lang="en-US" altLang="zh-CN" sz="1200" b="0" i="0" kern="1200" dirty="0">
                <a:solidFill>
                  <a:schemeClr val="tx1"/>
                </a:solidFill>
                <a:effectLst/>
                <a:latin typeface="+mn-lt"/>
                <a:ea typeface="+mn-ea"/>
                <a:cs typeface="+mn-cs"/>
              </a:rPr>
              <a:t>Socket.io</a:t>
            </a:r>
            <a:r>
              <a:rPr lang="zh-CN" altLang="en-US" sz="1200" b="0" i="0" kern="1200" dirty="0">
                <a:solidFill>
                  <a:schemeClr val="tx1"/>
                </a:solidFill>
                <a:effectLst/>
                <a:latin typeface="+mn-lt"/>
                <a:ea typeface="+mn-ea"/>
                <a:cs typeface="+mn-cs"/>
              </a:rPr>
              <a:t>都实现了</a:t>
            </a:r>
            <a:r>
              <a:rPr lang="en-US" altLang="zh-CN" sz="1200" b="0" i="0" kern="1200" dirty="0">
                <a:solidFill>
                  <a:schemeClr val="tx1"/>
                </a:solidFill>
                <a:effectLst/>
                <a:latin typeface="+mn-lt"/>
                <a:ea typeface="+mn-ea"/>
                <a:cs typeface="+mn-cs"/>
              </a:rPr>
              <a:t>Polling</a:t>
            </a:r>
            <a:r>
              <a:rPr lang="zh-CN" altLang="en-US" sz="1200" b="0" i="0" kern="1200" dirty="0">
                <a:solidFill>
                  <a:schemeClr val="tx1"/>
                </a:solidFill>
                <a:effectLst/>
                <a:latin typeface="+mn-lt"/>
                <a:ea typeface="+mn-ea"/>
                <a:cs typeface="+mn-cs"/>
              </a:rPr>
              <a:t>中的那些通信机制呢？</a:t>
            </a:r>
          </a:p>
          <a:p>
            <a:r>
              <a:rPr lang="zh-CN" altLang="en-US"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Adobe® Flash® Socket</a:t>
            </a:r>
          </a:p>
          <a:p>
            <a:r>
              <a:rPr lang="en-US" altLang="zh-CN" sz="1200" b="0" i="0" kern="1200" dirty="0">
                <a:solidFill>
                  <a:schemeClr val="tx1"/>
                </a:solidFill>
                <a:effectLst/>
                <a:latin typeface="+mn-lt"/>
                <a:ea typeface="+mn-ea"/>
                <a:cs typeface="+mn-cs"/>
              </a:rPr>
              <a:t>AJAX long polling</a:t>
            </a:r>
          </a:p>
          <a:p>
            <a:r>
              <a:rPr lang="en-US" altLang="zh-CN" sz="1200" b="0" i="0" kern="1200" dirty="0">
                <a:solidFill>
                  <a:schemeClr val="tx1"/>
                </a:solidFill>
                <a:effectLst/>
                <a:latin typeface="+mn-lt"/>
                <a:ea typeface="+mn-ea"/>
                <a:cs typeface="+mn-cs"/>
              </a:rPr>
              <a:t>AJAX multipart streaming</a:t>
            </a:r>
          </a:p>
          <a:p>
            <a:r>
              <a:rPr lang="en-US" altLang="zh-CN" sz="1200" b="0" i="0" kern="1200" dirty="0">
                <a:solidFill>
                  <a:schemeClr val="tx1"/>
                </a:solidFill>
                <a:effectLst/>
                <a:latin typeface="+mn-lt"/>
                <a:ea typeface="+mn-ea"/>
                <a:cs typeface="+mn-cs"/>
              </a:rPr>
              <a:t>Forever Iframe</a:t>
            </a:r>
          </a:p>
          <a:p>
            <a:r>
              <a:rPr lang="en-US" altLang="zh-CN" sz="1200" b="0" i="0" kern="1200" dirty="0">
                <a:solidFill>
                  <a:schemeClr val="tx1"/>
                </a:solidFill>
                <a:effectLst/>
                <a:latin typeface="+mn-lt"/>
                <a:ea typeface="+mn-ea"/>
                <a:cs typeface="+mn-cs"/>
              </a:rPr>
              <a:t>JSONP Polling</a:t>
            </a:r>
          </a:p>
          <a:p>
            <a:r>
              <a:rPr lang="en-US" altLang="zh-CN" sz="1200" b="0" i="0" kern="1200" dirty="0">
                <a:solidFill>
                  <a:schemeClr val="tx1"/>
                </a:solidFill>
                <a:effectLst/>
                <a:latin typeface="+mn-lt"/>
                <a:ea typeface="+mn-ea"/>
                <a:cs typeface="+mn-cs"/>
              </a:rPr>
              <a:t>Adobe® Flash® Socket </a:t>
            </a:r>
            <a:r>
              <a:rPr lang="zh-CN" altLang="en-US" sz="1200" b="0" i="0" kern="1200" dirty="0">
                <a:solidFill>
                  <a:schemeClr val="tx1"/>
                </a:solidFill>
                <a:effectLst/>
                <a:latin typeface="+mn-lt"/>
                <a:ea typeface="+mn-ea"/>
                <a:cs typeface="+mn-cs"/>
              </a:rPr>
              <a:t>大部分</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浏览器都支持的</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模式，不过是通过第三方嵌入到浏览器，不在</a:t>
            </a:r>
            <a:r>
              <a:rPr lang="en-US" altLang="zh-CN" sz="1200" b="0" i="0" kern="1200" dirty="0">
                <a:solidFill>
                  <a:schemeClr val="tx1"/>
                </a:solidFill>
                <a:effectLst/>
                <a:latin typeface="+mn-lt"/>
                <a:ea typeface="+mn-ea"/>
                <a:cs typeface="+mn-cs"/>
              </a:rPr>
              <a:t>W3C</a:t>
            </a:r>
            <a:r>
              <a:rPr lang="zh-CN" altLang="en-US" sz="1200" b="0" i="0" kern="1200" dirty="0">
                <a:solidFill>
                  <a:schemeClr val="tx1"/>
                </a:solidFill>
                <a:effectLst/>
                <a:latin typeface="+mn-lt"/>
                <a:ea typeface="+mn-ea"/>
                <a:cs typeface="+mn-cs"/>
              </a:rPr>
              <a:t>规范内，所以可能将逐步被淘汰，况且，大部分的手机浏览器都不支持这种模式。</a:t>
            </a:r>
          </a:p>
          <a:p>
            <a:r>
              <a:rPr lang="en-US" altLang="zh-CN" sz="1200" b="0" i="0" kern="1200" dirty="0">
                <a:solidFill>
                  <a:schemeClr val="tx1"/>
                </a:solidFill>
                <a:effectLst/>
                <a:latin typeface="+mn-lt"/>
                <a:ea typeface="+mn-ea"/>
                <a:cs typeface="+mn-cs"/>
              </a:rPr>
              <a:t>AJAX long polling </a:t>
            </a:r>
            <a:r>
              <a:rPr lang="zh-CN" altLang="en-US" sz="1200" b="0" i="0" kern="1200" dirty="0">
                <a:solidFill>
                  <a:schemeClr val="tx1"/>
                </a:solidFill>
                <a:effectLst/>
                <a:latin typeface="+mn-lt"/>
                <a:ea typeface="+mn-ea"/>
                <a:cs typeface="+mn-cs"/>
              </a:rPr>
              <a:t>这个很好理解，所有浏览器都支持这种方式，就是定时的向服务器发送请求，缺点是会给服务器带来压力并且出现信息更新不及时的现象。</a:t>
            </a:r>
          </a:p>
          <a:p>
            <a:r>
              <a:rPr lang="en-US" altLang="zh-CN" sz="1200" b="0" i="0" kern="1200" dirty="0">
                <a:solidFill>
                  <a:schemeClr val="tx1"/>
                </a:solidFill>
                <a:effectLst/>
                <a:latin typeface="+mn-lt"/>
                <a:ea typeface="+mn-ea"/>
                <a:cs typeface="+mn-cs"/>
              </a:rPr>
              <a:t>AJAX multipart streaming  </a:t>
            </a:r>
            <a:r>
              <a:rPr lang="zh-CN" altLang="en-US" sz="1200" b="0" i="0" kern="1200" dirty="0">
                <a:solidFill>
                  <a:schemeClr val="tx1"/>
                </a:solidFill>
                <a:effectLst/>
                <a:latin typeface="+mn-lt"/>
                <a:ea typeface="+mn-ea"/>
                <a:cs typeface="+mn-cs"/>
              </a:rPr>
              <a:t>这是在</a:t>
            </a:r>
            <a:r>
              <a:rPr lang="en-US" altLang="zh-CN" sz="1200" b="0" i="0" kern="1200" dirty="0" err="1">
                <a:solidFill>
                  <a:schemeClr val="tx1"/>
                </a:solidFill>
                <a:effectLst/>
                <a:latin typeface="+mn-lt"/>
                <a:ea typeface="+mn-ea"/>
                <a:cs typeface="+mn-cs"/>
              </a:rPr>
              <a:t>XMLHttpRequest</a:t>
            </a:r>
            <a:r>
              <a:rPr lang="zh-CN" altLang="en-US" sz="1200" b="0" i="0" kern="1200" dirty="0">
                <a:solidFill>
                  <a:schemeClr val="tx1"/>
                </a:solidFill>
                <a:effectLst/>
                <a:latin typeface="+mn-lt"/>
                <a:ea typeface="+mn-ea"/>
                <a:cs typeface="+mn-cs"/>
              </a:rPr>
              <a:t>对象上使用某些浏览器（比如说</a:t>
            </a:r>
            <a:r>
              <a:rPr lang="en-US" altLang="zh-CN" sz="1200" b="0" i="0" kern="1200" dirty="0">
                <a:solidFill>
                  <a:schemeClr val="tx1"/>
                </a:solidFill>
                <a:effectLst/>
                <a:latin typeface="+mn-lt"/>
                <a:ea typeface="+mn-ea"/>
                <a:cs typeface="+mn-cs"/>
              </a:rPr>
              <a:t>Firefox</a:t>
            </a:r>
            <a:r>
              <a:rPr lang="zh-CN" altLang="en-US" sz="1200" b="0" i="0" kern="1200" dirty="0">
                <a:solidFill>
                  <a:schemeClr val="tx1"/>
                </a:solidFill>
                <a:effectLst/>
                <a:latin typeface="+mn-lt"/>
                <a:ea typeface="+mn-ea"/>
                <a:cs typeface="+mn-cs"/>
              </a:rPr>
              <a:t>）支持的</a:t>
            </a:r>
            <a:r>
              <a:rPr lang="en-US" altLang="zh-CN" sz="1200" b="0" i="0" kern="1200" dirty="0">
                <a:solidFill>
                  <a:schemeClr val="tx1"/>
                </a:solidFill>
                <a:effectLst/>
                <a:latin typeface="+mn-lt"/>
                <a:ea typeface="+mn-ea"/>
                <a:cs typeface="+mn-cs"/>
              </a:rPr>
              <a:t>multi-part</a:t>
            </a:r>
            <a:r>
              <a:rPr lang="zh-CN" altLang="en-US" sz="1200" b="0" i="0" kern="1200" dirty="0">
                <a:solidFill>
                  <a:schemeClr val="tx1"/>
                </a:solidFill>
                <a:effectLst/>
                <a:latin typeface="+mn-lt"/>
                <a:ea typeface="+mn-ea"/>
                <a:cs typeface="+mn-cs"/>
              </a:rPr>
              <a:t>标志。</a:t>
            </a:r>
            <a:r>
              <a:rPr lang="en-US" altLang="zh-CN" sz="1200" b="0" i="0" kern="1200" dirty="0">
                <a:solidFill>
                  <a:schemeClr val="tx1"/>
                </a:solidFill>
                <a:effectLst/>
                <a:latin typeface="+mn-lt"/>
                <a:ea typeface="+mn-ea"/>
                <a:cs typeface="+mn-cs"/>
              </a:rPr>
              <a:t>Ajax</a:t>
            </a:r>
            <a:r>
              <a:rPr lang="zh-CN" altLang="en-US" sz="1200" b="0" i="0" kern="1200" dirty="0">
                <a:solidFill>
                  <a:schemeClr val="tx1"/>
                </a:solidFill>
                <a:effectLst/>
                <a:latin typeface="+mn-lt"/>
                <a:ea typeface="+mn-ea"/>
                <a:cs typeface="+mn-cs"/>
              </a:rPr>
              <a:t>请求被发送给服务器端并保持打开状态（挂起状态），每次需要向客户端发送信息，就寻找一个挂起的的</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请求响应给客户端，并且所有的响应都会通过统一连接来写入</a:t>
            </a:r>
          </a:p>
          <a:p>
            <a:r>
              <a:rPr lang="en-US" altLang="zh-CN" sz="1200" b="0" i="0" kern="1200" dirty="0">
                <a:solidFill>
                  <a:schemeClr val="tx1"/>
                </a:solidFill>
                <a:effectLst/>
                <a:latin typeface="+mn-lt"/>
                <a:ea typeface="+mn-ea"/>
                <a:cs typeface="+mn-cs"/>
              </a:rPr>
              <a:t>var </a:t>
            </a:r>
            <a:r>
              <a:rPr lang="en-US" altLang="zh-CN" sz="1200" b="0" i="0" kern="1200" dirty="0" err="1">
                <a:solidFill>
                  <a:schemeClr val="tx1"/>
                </a:solidFill>
                <a:effectLst/>
                <a:latin typeface="+mn-lt"/>
                <a:ea typeface="+mn-ea"/>
                <a:cs typeface="+mn-cs"/>
              </a:rPr>
              <a:t>xhr</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ajaxSettings.xhr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xhr.multipart</a:t>
            </a:r>
            <a:r>
              <a:rPr lang="en-US" altLang="zh-CN" sz="1200" b="0" i="0" kern="1200" dirty="0">
                <a:solidFill>
                  <a:schemeClr val="tx1"/>
                </a:solidFill>
                <a:effectLst/>
                <a:latin typeface="+mn-lt"/>
                <a:ea typeface="+mn-ea"/>
                <a:cs typeface="+mn-cs"/>
              </a:rPr>
              <a:t> =true; </a:t>
            </a:r>
            <a:r>
              <a:rPr lang="en-US" altLang="zh-CN" sz="1200" b="0" i="0" kern="1200" dirty="0" err="1">
                <a:solidFill>
                  <a:schemeClr val="tx1"/>
                </a:solidFill>
                <a:effectLst/>
                <a:latin typeface="+mn-lt"/>
                <a:ea typeface="+mn-ea"/>
                <a:cs typeface="+mn-cs"/>
              </a:rPr>
              <a:t>xhr.open</a:t>
            </a:r>
            <a:r>
              <a:rPr lang="en-US" altLang="zh-CN" sz="1200" b="0" i="0" kern="1200" dirty="0">
                <a:solidFill>
                  <a:schemeClr val="tx1"/>
                </a:solidFill>
                <a:effectLst/>
                <a:latin typeface="+mn-lt"/>
                <a:ea typeface="+mn-ea"/>
                <a:cs typeface="+mn-cs"/>
              </a:rPr>
              <a:t>('GET', 'ajax', true); </a:t>
            </a:r>
            <a:r>
              <a:rPr lang="en-US" altLang="zh-CN" sz="1200" b="0" i="0" kern="1200" dirty="0" err="1">
                <a:solidFill>
                  <a:schemeClr val="tx1"/>
                </a:solidFill>
                <a:effectLst/>
                <a:latin typeface="+mn-lt"/>
                <a:ea typeface="+mn-ea"/>
                <a:cs typeface="+mn-cs"/>
              </a:rPr>
              <a:t>xhr.onreadystatechange</a:t>
            </a:r>
            <a:r>
              <a:rPr lang="en-US" altLang="zh-CN" sz="1200" b="0" i="0" kern="1200" dirty="0">
                <a:solidFill>
                  <a:schemeClr val="tx1"/>
                </a:solidFill>
                <a:effectLst/>
                <a:latin typeface="+mn-lt"/>
                <a:ea typeface="+mn-ea"/>
                <a:cs typeface="+mn-cs"/>
              </a:rPr>
              <a:t> = function() {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if (</a:t>
            </a:r>
            <a:r>
              <a:rPr lang="en-US" altLang="zh-CN" sz="1200" b="0" i="0" kern="1200" dirty="0" err="1">
                <a:solidFill>
                  <a:schemeClr val="tx1"/>
                </a:solidFill>
                <a:effectLst/>
                <a:latin typeface="+mn-lt"/>
                <a:ea typeface="+mn-ea"/>
                <a:cs typeface="+mn-cs"/>
              </a:rPr>
              <a:t>xhr.readyState</a:t>
            </a:r>
            <a:r>
              <a:rPr lang="en-US" altLang="zh-CN" sz="1200" b="0" i="0" kern="1200" dirty="0">
                <a:solidFill>
                  <a:schemeClr val="tx1"/>
                </a:solidFill>
                <a:effectLst/>
                <a:latin typeface="+mn-lt"/>
                <a:ea typeface="+mn-ea"/>
                <a:cs typeface="+mn-cs"/>
              </a:rPr>
              <a:t> == 4) { </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processEvents</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parseJSON</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xhr.responseText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xhr.send</a:t>
            </a:r>
            <a:r>
              <a:rPr lang="en-US" altLang="zh-CN" sz="1200" b="0" i="0" kern="1200" dirty="0">
                <a:solidFill>
                  <a:schemeClr val="tx1"/>
                </a:solidFill>
                <a:effectLst/>
                <a:latin typeface="+mn-lt"/>
                <a:ea typeface="+mn-ea"/>
                <a:cs typeface="+mn-cs"/>
              </a:rPr>
              <a:t>(null);</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Forever Iframe </a:t>
            </a:r>
            <a:r>
              <a:rPr lang="zh-CN" altLang="en-US" sz="1200" b="0" i="0" kern="1200" dirty="0">
                <a:solidFill>
                  <a:schemeClr val="tx1"/>
                </a:solidFill>
                <a:effectLst/>
                <a:latin typeface="+mn-lt"/>
                <a:ea typeface="+mn-ea"/>
                <a:cs typeface="+mn-cs"/>
              </a:rPr>
              <a:t>（永存的</a:t>
            </a:r>
            <a:r>
              <a:rPr lang="en-US" altLang="zh-CN" sz="1200" b="0" i="0" kern="1200" dirty="0">
                <a:solidFill>
                  <a:schemeClr val="tx1"/>
                </a:solidFill>
                <a:effectLst/>
                <a:latin typeface="+mn-lt"/>
                <a:ea typeface="+mn-ea"/>
                <a:cs typeface="+mn-cs"/>
              </a:rPr>
              <a:t>Iframe</a:t>
            </a:r>
            <a:r>
              <a:rPr lang="zh-CN" altLang="en-US" sz="1200" b="0" i="0" kern="1200" dirty="0">
                <a:solidFill>
                  <a:schemeClr val="tx1"/>
                </a:solidFill>
                <a:effectLst/>
                <a:latin typeface="+mn-lt"/>
                <a:ea typeface="+mn-ea"/>
                <a:cs typeface="+mn-cs"/>
              </a:rPr>
              <a:t>）技术涉及了一个置于页面中的隐藏</a:t>
            </a:r>
            <a:r>
              <a:rPr lang="en-US" altLang="zh-CN" sz="1200" b="0" i="0" kern="1200" dirty="0">
                <a:solidFill>
                  <a:schemeClr val="tx1"/>
                </a:solidFill>
                <a:effectLst/>
                <a:latin typeface="+mn-lt"/>
                <a:ea typeface="+mn-ea"/>
                <a:cs typeface="+mn-cs"/>
              </a:rPr>
              <a:t>Iframe</a:t>
            </a:r>
            <a:r>
              <a:rPr lang="zh-CN" altLang="en-US" sz="1200" b="0" i="0" kern="1200" dirty="0">
                <a:solidFill>
                  <a:schemeClr val="tx1"/>
                </a:solidFill>
                <a:effectLst/>
                <a:latin typeface="+mn-lt"/>
                <a:ea typeface="+mn-ea"/>
                <a:cs typeface="+mn-cs"/>
              </a:rPr>
              <a:t>标签，该标签的</a:t>
            </a:r>
            <a:r>
              <a:rPr lang="en-US" altLang="zh-CN" sz="1200" b="0" i="0" kern="1200" dirty="0" err="1">
                <a:solidFill>
                  <a:schemeClr val="tx1"/>
                </a:solidFill>
                <a:effectLst/>
                <a:latin typeface="+mn-lt"/>
                <a:ea typeface="+mn-ea"/>
                <a:cs typeface="+mn-cs"/>
              </a:rPr>
              <a:t>src</a:t>
            </a:r>
            <a:r>
              <a:rPr lang="zh-CN" altLang="en-US" sz="1200" b="0" i="0" kern="1200" dirty="0">
                <a:solidFill>
                  <a:schemeClr val="tx1"/>
                </a:solidFill>
                <a:effectLst/>
                <a:latin typeface="+mn-lt"/>
                <a:ea typeface="+mn-ea"/>
                <a:cs typeface="+mn-cs"/>
              </a:rPr>
              <a:t>属性指向返回服务器端事件的</a:t>
            </a:r>
            <a:r>
              <a:rPr lang="en-US" altLang="zh-CN" sz="1200" b="0" i="0" kern="1200" dirty="0">
                <a:solidFill>
                  <a:schemeClr val="tx1"/>
                </a:solidFill>
                <a:effectLst/>
                <a:latin typeface="+mn-lt"/>
                <a:ea typeface="+mn-ea"/>
                <a:cs typeface="+mn-cs"/>
              </a:rPr>
              <a:t>servlet</a:t>
            </a:r>
            <a:r>
              <a:rPr lang="zh-CN" altLang="en-US" sz="1200" b="0" i="0" kern="1200" dirty="0">
                <a:solidFill>
                  <a:schemeClr val="tx1"/>
                </a:solidFill>
                <a:effectLst/>
                <a:latin typeface="+mn-lt"/>
                <a:ea typeface="+mn-ea"/>
                <a:cs typeface="+mn-cs"/>
              </a:rPr>
              <a:t>路径。每次在事件到达时，</a:t>
            </a:r>
            <a:r>
              <a:rPr lang="en-US" altLang="zh-CN" sz="1200" b="0" i="0" kern="1200" dirty="0">
                <a:solidFill>
                  <a:schemeClr val="tx1"/>
                </a:solidFill>
                <a:effectLst/>
                <a:latin typeface="+mn-lt"/>
                <a:ea typeface="+mn-ea"/>
                <a:cs typeface="+mn-cs"/>
              </a:rPr>
              <a:t>servlet</a:t>
            </a:r>
            <a:r>
              <a:rPr lang="zh-CN" altLang="en-US" sz="1200" b="0" i="0" kern="1200" dirty="0">
                <a:solidFill>
                  <a:schemeClr val="tx1"/>
                </a:solidFill>
                <a:effectLst/>
                <a:latin typeface="+mn-lt"/>
                <a:ea typeface="+mn-ea"/>
                <a:cs typeface="+mn-cs"/>
              </a:rPr>
              <a:t>写入并刷新一个新的</a:t>
            </a:r>
            <a:r>
              <a:rPr lang="en-US" altLang="zh-CN" sz="1200" b="0" i="0" kern="1200" dirty="0">
                <a:solidFill>
                  <a:schemeClr val="tx1"/>
                </a:solidFill>
                <a:effectLst/>
                <a:latin typeface="+mn-lt"/>
                <a:ea typeface="+mn-ea"/>
                <a:cs typeface="+mn-cs"/>
              </a:rPr>
              <a:t>script</a:t>
            </a:r>
            <a:r>
              <a:rPr lang="zh-CN" altLang="en-US" sz="1200" b="0" i="0" kern="1200" dirty="0">
                <a:solidFill>
                  <a:schemeClr val="tx1"/>
                </a:solidFill>
                <a:effectLst/>
                <a:latin typeface="+mn-lt"/>
                <a:ea typeface="+mn-ea"/>
                <a:cs typeface="+mn-cs"/>
              </a:rPr>
              <a:t>标签，该标签内部带有</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代码，</a:t>
            </a:r>
            <a:r>
              <a:rPr lang="en-US" altLang="zh-CN" sz="1200" b="0" i="0" kern="1200" dirty="0">
                <a:solidFill>
                  <a:schemeClr val="tx1"/>
                </a:solidFill>
                <a:effectLst/>
                <a:latin typeface="+mn-lt"/>
                <a:ea typeface="+mn-ea"/>
                <a:cs typeface="+mn-cs"/>
              </a:rPr>
              <a:t>iframe</a:t>
            </a:r>
            <a:r>
              <a:rPr lang="zh-CN" altLang="en-US" sz="1200" b="0" i="0" kern="1200" dirty="0">
                <a:solidFill>
                  <a:schemeClr val="tx1"/>
                </a:solidFill>
                <a:effectLst/>
                <a:latin typeface="+mn-lt"/>
                <a:ea typeface="+mn-ea"/>
                <a:cs typeface="+mn-cs"/>
              </a:rPr>
              <a:t>的内容被附加上这一</a:t>
            </a:r>
            <a:r>
              <a:rPr lang="en-US" altLang="zh-CN" sz="1200" b="0" i="0" kern="1200" dirty="0">
                <a:solidFill>
                  <a:schemeClr val="tx1"/>
                </a:solidFill>
                <a:effectLst/>
                <a:latin typeface="+mn-lt"/>
                <a:ea typeface="+mn-ea"/>
                <a:cs typeface="+mn-cs"/>
              </a:rPr>
              <a:t>script</a:t>
            </a:r>
            <a:r>
              <a:rPr lang="zh-CN" altLang="en-US" sz="1200" b="0" i="0" kern="1200" dirty="0">
                <a:solidFill>
                  <a:schemeClr val="tx1"/>
                </a:solidFill>
                <a:effectLst/>
                <a:latin typeface="+mn-lt"/>
                <a:ea typeface="+mn-ea"/>
                <a:cs typeface="+mn-cs"/>
              </a:rPr>
              <a:t>标签，标签中的内容就会得到执行。这种方式的缺点是接和数据都是由浏览器通过</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标签来处理的，因此你没有办法知道连接何时在哪一端已被断开了，并且</a:t>
            </a:r>
            <a:r>
              <a:rPr lang="en-US" altLang="zh-CN" sz="1200" b="0" i="0" kern="1200" dirty="0">
                <a:solidFill>
                  <a:schemeClr val="tx1"/>
                </a:solidFill>
                <a:effectLst/>
                <a:latin typeface="+mn-lt"/>
                <a:ea typeface="+mn-ea"/>
                <a:cs typeface="+mn-cs"/>
              </a:rPr>
              <a:t>Iframe</a:t>
            </a:r>
            <a:r>
              <a:rPr lang="zh-CN" altLang="en-US" sz="1200" b="0" i="0" kern="1200" dirty="0">
                <a:solidFill>
                  <a:schemeClr val="tx1"/>
                </a:solidFill>
                <a:effectLst/>
                <a:latin typeface="+mn-lt"/>
                <a:ea typeface="+mn-ea"/>
                <a:cs typeface="+mn-cs"/>
              </a:rPr>
              <a:t>标签在浏览器中将被逐步取消使用。</a:t>
            </a:r>
          </a:p>
          <a:p>
            <a:r>
              <a:rPr lang="en-US" altLang="zh-CN" sz="1200" b="0" i="0" kern="1200" dirty="0">
                <a:solidFill>
                  <a:schemeClr val="tx1"/>
                </a:solidFill>
                <a:effectLst/>
                <a:latin typeface="+mn-lt"/>
                <a:ea typeface="+mn-ea"/>
                <a:cs typeface="+mn-cs"/>
              </a:rPr>
              <a:t>JSONP Polling  JSONP</a:t>
            </a:r>
            <a:r>
              <a:rPr lang="zh-CN" altLang="en-US" sz="1200" b="0" i="0" kern="1200" dirty="0">
                <a:solidFill>
                  <a:schemeClr val="tx1"/>
                </a:solidFill>
                <a:effectLst/>
                <a:latin typeface="+mn-lt"/>
                <a:ea typeface="+mn-ea"/>
                <a:cs typeface="+mn-cs"/>
              </a:rPr>
              <a:t>轮询基本上与</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轮询一样，不同之处则是</a:t>
            </a:r>
            <a:r>
              <a:rPr lang="en-US" altLang="zh-CN" sz="1200" b="0" i="0" kern="1200" dirty="0">
                <a:solidFill>
                  <a:schemeClr val="tx1"/>
                </a:solidFill>
                <a:effectLst/>
                <a:latin typeface="+mn-lt"/>
                <a:ea typeface="+mn-ea"/>
                <a:cs typeface="+mn-cs"/>
              </a:rPr>
              <a:t>JSONP</a:t>
            </a:r>
            <a:r>
              <a:rPr lang="zh-CN" altLang="en-US" sz="1200" b="0" i="0" kern="1200" dirty="0">
                <a:solidFill>
                  <a:schemeClr val="tx1"/>
                </a:solidFill>
                <a:effectLst/>
                <a:latin typeface="+mn-lt"/>
                <a:ea typeface="+mn-ea"/>
                <a:cs typeface="+mn-cs"/>
              </a:rPr>
              <a:t>可以发出跨域请求，详细请搜索查询</a:t>
            </a:r>
            <a:r>
              <a:rPr lang="en-US" altLang="zh-CN" sz="1200" b="0" i="0" kern="1200" dirty="0" err="1">
                <a:solidFill>
                  <a:schemeClr val="tx1"/>
                </a:solidFill>
                <a:effectLst/>
                <a:latin typeface="+mn-lt"/>
                <a:ea typeface="+mn-ea"/>
                <a:cs typeface="+mn-cs"/>
              </a:rPr>
              <a:t>jsonp</a:t>
            </a:r>
            <a:r>
              <a:rPr lang="zh-CN" altLang="en-US" sz="1200" b="0" i="0" kern="1200" dirty="0">
                <a:solidFill>
                  <a:schemeClr val="tx1"/>
                </a:solidFill>
                <a:effectLst/>
                <a:latin typeface="+mn-lt"/>
                <a:ea typeface="+mn-ea"/>
                <a:cs typeface="+mn-cs"/>
              </a:rPr>
              <a:t>的内容。</a:t>
            </a:r>
          </a:p>
          <a:p>
            <a:endParaRPr lang="zh-CN" altLang="en-US" dirty="0"/>
          </a:p>
        </p:txBody>
      </p:sp>
      <p:sp>
        <p:nvSpPr>
          <p:cNvPr id="4" name="灯片编号占位符 3"/>
          <p:cNvSpPr>
            <a:spLocks noGrp="1"/>
          </p:cNvSpPr>
          <p:nvPr>
            <p:ph type="sldNum" sz="quarter" idx="5"/>
          </p:nvPr>
        </p:nvSpPr>
        <p:spPr/>
        <p:txBody>
          <a:bodyPr/>
          <a:lstStyle/>
          <a:p>
            <a:fld id="{B183AEE6-67D0-CE46-BC8E-78700A31265E}" type="slidenum">
              <a:rPr lang="en-US" smtClean="0"/>
              <a:t>8</a:t>
            </a:fld>
            <a:endParaRPr lang="en-US"/>
          </a:p>
        </p:txBody>
      </p:sp>
    </p:spTree>
    <p:extLst>
      <p:ext uri="{BB962C8B-B14F-4D97-AF65-F5344CB8AC3E}">
        <p14:creationId xmlns:p14="http://schemas.microsoft.com/office/powerpoint/2010/main" val="364831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algn="l" defTabSz="914400" rtl="0" fontAlgn="auto" latinLnBrk="0" hangingPunct="0">
              <a:lnSpc>
                <a:spcPct val="150000"/>
              </a:lnSpc>
              <a:spcBef>
                <a:spcPts val="0"/>
              </a:spcBef>
              <a:spcAft>
                <a:spcPts val="0"/>
              </a:spcAft>
              <a:buClrTx/>
              <a:buSzTx/>
            </a:pPr>
            <a:r>
              <a:rPr kumimoji="0" lang="zh-CN" altLang="en-US" sz="12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微软雅黑</a:t>
            </a:r>
            <a:endParaRPr kumimoji="0" lang="en-US" altLang="zh-CN" sz="12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a:p>
            <a:pPr marR="0" algn="l" defTabSz="914400" rtl="0" fontAlgn="auto" latinLnBrk="0" hangingPunct="0">
              <a:lnSpc>
                <a:spcPct val="150000"/>
              </a:lnSpc>
              <a:spcBef>
                <a:spcPts val="0"/>
              </a:spcBef>
              <a:spcAft>
                <a:spcPts val="0"/>
              </a:spcAft>
              <a:buClrTx/>
              <a:buSzTx/>
            </a:pPr>
            <a:r>
              <a:rPr kumimoji="0" lang="zh-CN" altLang="en-US" sz="12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一级字号</a:t>
            </a:r>
            <a:r>
              <a:rPr lang="en-US" altLang="zh-CN" sz="1200" dirty="0">
                <a:solidFill>
                  <a:schemeClr val="bg1"/>
                </a:solidFill>
                <a:latin typeface="微软雅黑" panose="020B0503020204020204" pitchFamily="34" charset="-122"/>
                <a:ea typeface="微软雅黑" panose="020B0503020204020204" pitchFamily="34" charset="-122"/>
                <a:sym typeface="Times New Roman" panose="02020603050405020304"/>
              </a:rPr>
              <a:t>44</a:t>
            </a:r>
          </a:p>
          <a:p>
            <a:pPr marR="0" algn="l" defTabSz="914400" rtl="0" fontAlgn="auto" latinLnBrk="0" hangingPunct="0">
              <a:lnSpc>
                <a:spcPct val="150000"/>
              </a:lnSpc>
              <a:spcBef>
                <a:spcPts val="0"/>
              </a:spcBef>
              <a:spcAft>
                <a:spcPts val="0"/>
              </a:spcAft>
              <a:buClrTx/>
              <a:buSzTx/>
            </a:pPr>
            <a:r>
              <a:rPr kumimoji="0" lang="zh-CN" altLang="en-US" sz="11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二级字号</a:t>
            </a:r>
            <a:r>
              <a:rPr lang="en-US" altLang="zh-CN" sz="1100" dirty="0">
                <a:solidFill>
                  <a:schemeClr val="bg1"/>
                </a:solidFill>
                <a:latin typeface="微软雅黑" panose="020B0503020204020204" pitchFamily="34" charset="-122"/>
                <a:ea typeface="微软雅黑" panose="020B0503020204020204" pitchFamily="34" charset="-122"/>
                <a:sym typeface="Times New Roman" panose="02020603050405020304"/>
              </a:rPr>
              <a:t>40</a:t>
            </a:r>
            <a:endParaRPr kumimoji="0" lang="en-US" altLang="zh-CN" sz="11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a:p>
            <a:pPr marR="0" algn="l" defTabSz="914400" rtl="0" fontAlgn="auto" latinLnBrk="0" hangingPunct="0">
              <a:lnSpc>
                <a:spcPct val="150000"/>
              </a:lnSpc>
              <a:spcBef>
                <a:spcPts val="0"/>
              </a:spcBef>
              <a:spcAft>
                <a:spcPts val="0"/>
              </a:spcAft>
              <a:buClrTx/>
              <a:buSzTx/>
            </a:pPr>
            <a:r>
              <a:rPr lang="zh-CN" altLang="en-US" sz="900" dirty="0">
                <a:solidFill>
                  <a:schemeClr val="bg1"/>
                </a:solidFill>
                <a:latin typeface="微软雅黑" panose="020B0503020204020204" pitchFamily="34" charset="-122"/>
                <a:ea typeface="微软雅黑" panose="020B0503020204020204" pitchFamily="34" charset="-122"/>
              </a:rPr>
              <a:t>三级字号</a:t>
            </a:r>
            <a:r>
              <a:rPr lang="en-US" altLang="zh-CN" sz="900" dirty="0">
                <a:solidFill>
                  <a:schemeClr val="bg1"/>
                </a:solidFill>
                <a:latin typeface="微软雅黑" panose="020B0503020204020204" pitchFamily="34" charset="-122"/>
                <a:ea typeface="微软雅黑" panose="020B0503020204020204" pitchFamily="34" charset="-122"/>
              </a:rPr>
              <a:t>28</a:t>
            </a:r>
          </a:p>
          <a:p>
            <a:pPr marR="0" algn="l" defTabSz="914400" rtl="0" fontAlgn="auto" latinLnBrk="0" hangingPunct="0">
              <a:lnSpc>
                <a:spcPct val="150000"/>
              </a:lnSpc>
              <a:spcBef>
                <a:spcPts val="0"/>
              </a:spcBef>
              <a:spcAft>
                <a:spcPts val="0"/>
              </a:spcAft>
              <a:buClrTx/>
              <a:buSzTx/>
            </a:pPr>
            <a:r>
              <a:rPr lang="zh-CN" altLang="en-US" sz="800" dirty="0">
                <a:solidFill>
                  <a:schemeClr val="bg1"/>
                </a:solidFill>
                <a:latin typeface="微软雅黑" panose="020B0503020204020204" pitchFamily="34" charset="-122"/>
                <a:ea typeface="微软雅黑" panose="020B0503020204020204" pitchFamily="34" charset="-122"/>
              </a:rPr>
              <a:t>三级以下字号</a:t>
            </a:r>
            <a:r>
              <a:rPr lang="en-US" altLang="zh-CN" sz="800" dirty="0">
                <a:solidFill>
                  <a:schemeClr val="bg1"/>
                </a:solidFill>
                <a:latin typeface="微软雅黑" panose="020B0503020204020204" pitchFamily="34" charset="-122"/>
                <a:ea typeface="微软雅黑" panose="020B0503020204020204" pitchFamily="34" charset="-122"/>
              </a:rPr>
              <a:t>22</a:t>
            </a:r>
            <a:endParaRPr kumimoji="0" lang="zh-CN" altLang="en-US" sz="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a:p>
            <a:endParaRPr lang="zh-CN" altLang="en-US" dirty="0"/>
          </a:p>
        </p:txBody>
      </p:sp>
      <p:sp>
        <p:nvSpPr>
          <p:cNvPr id="4" name="灯片编号占位符 3"/>
          <p:cNvSpPr>
            <a:spLocks noGrp="1"/>
          </p:cNvSpPr>
          <p:nvPr>
            <p:ph type="sldNum" sz="quarter" idx="5"/>
          </p:nvPr>
        </p:nvSpPr>
        <p:spPr/>
        <p:txBody>
          <a:bodyPr/>
          <a:lstStyle/>
          <a:p>
            <a:fld id="{B183AEE6-67D0-CE46-BC8E-78700A31265E}" type="slidenum">
              <a:rPr lang="en-US" smtClean="0"/>
              <a:t>10</a:t>
            </a:fld>
            <a:endParaRPr lang="en-US"/>
          </a:p>
        </p:txBody>
      </p:sp>
    </p:spTree>
    <p:extLst>
      <p:ext uri="{BB962C8B-B14F-4D97-AF65-F5344CB8AC3E}">
        <p14:creationId xmlns:p14="http://schemas.microsoft.com/office/powerpoint/2010/main" val="119734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有很多自定义事件类型，不同的接入对象，事件类型会不同，比如高级坐席可以有会话监控</a:t>
            </a:r>
          </a:p>
        </p:txBody>
      </p:sp>
      <p:sp>
        <p:nvSpPr>
          <p:cNvPr id="4" name="灯片编号占位符 3"/>
          <p:cNvSpPr>
            <a:spLocks noGrp="1"/>
          </p:cNvSpPr>
          <p:nvPr>
            <p:ph type="sldNum" sz="quarter" idx="5"/>
          </p:nvPr>
        </p:nvSpPr>
        <p:spPr/>
        <p:txBody>
          <a:bodyPr/>
          <a:lstStyle/>
          <a:p>
            <a:fld id="{B183AEE6-67D0-CE46-BC8E-78700A31265E}" type="slidenum">
              <a:rPr lang="en-US" smtClean="0"/>
              <a:t>16</a:t>
            </a:fld>
            <a:endParaRPr lang="en-US"/>
          </a:p>
        </p:txBody>
      </p:sp>
    </p:spTree>
    <p:extLst>
      <p:ext uri="{BB962C8B-B14F-4D97-AF65-F5344CB8AC3E}">
        <p14:creationId xmlns:p14="http://schemas.microsoft.com/office/powerpoint/2010/main" val="186309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有很多自定义事件类型，不同的接入对象，事件类型会不同，比如高级坐席可以有会话监控</a:t>
            </a:r>
          </a:p>
        </p:txBody>
      </p:sp>
      <p:sp>
        <p:nvSpPr>
          <p:cNvPr id="4" name="灯片编号占位符 3"/>
          <p:cNvSpPr>
            <a:spLocks noGrp="1"/>
          </p:cNvSpPr>
          <p:nvPr>
            <p:ph type="sldNum" sz="quarter" idx="5"/>
          </p:nvPr>
        </p:nvSpPr>
        <p:spPr/>
        <p:txBody>
          <a:bodyPr/>
          <a:lstStyle/>
          <a:p>
            <a:fld id="{B183AEE6-67D0-CE46-BC8E-78700A31265E}" type="slidenum">
              <a:rPr lang="en-US" smtClean="0"/>
              <a:t>17</a:t>
            </a:fld>
            <a:endParaRPr lang="en-US"/>
          </a:p>
        </p:txBody>
      </p:sp>
    </p:spTree>
    <p:extLst>
      <p:ext uri="{BB962C8B-B14F-4D97-AF65-F5344CB8AC3E}">
        <p14:creationId xmlns:p14="http://schemas.microsoft.com/office/powerpoint/2010/main" val="1142185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有很多自定义事件类型，不同的接入对象，事件类型会不同，比如高级坐席可以有会话监控</a:t>
            </a:r>
          </a:p>
        </p:txBody>
      </p:sp>
      <p:sp>
        <p:nvSpPr>
          <p:cNvPr id="4" name="灯片编号占位符 3"/>
          <p:cNvSpPr>
            <a:spLocks noGrp="1"/>
          </p:cNvSpPr>
          <p:nvPr>
            <p:ph type="sldNum" sz="quarter" idx="5"/>
          </p:nvPr>
        </p:nvSpPr>
        <p:spPr/>
        <p:txBody>
          <a:bodyPr/>
          <a:lstStyle/>
          <a:p>
            <a:fld id="{B183AEE6-67D0-CE46-BC8E-78700A31265E}" type="slidenum">
              <a:rPr lang="en-US" smtClean="0"/>
              <a:t>18</a:t>
            </a:fld>
            <a:endParaRPr lang="en-US"/>
          </a:p>
        </p:txBody>
      </p:sp>
    </p:spTree>
    <p:extLst>
      <p:ext uri="{BB962C8B-B14F-4D97-AF65-F5344CB8AC3E}">
        <p14:creationId xmlns:p14="http://schemas.microsoft.com/office/powerpoint/2010/main" val="32736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7724-F90E-8A4E-9045-A0EF1438F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9B1103-5AFB-2640-A448-FBEDC374A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F85380-9058-3C49-8194-ADFE95307607}"/>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5" name="Footer Placeholder 4">
            <a:extLst>
              <a:ext uri="{FF2B5EF4-FFF2-40B4-BE49-F238E27FC236}">
                <a16:creationId xmlns:a16="http://schemas.microsoft.com/office/drawing/2014/main" id="{C3E8DB8A-3A72-2A43-8BCA-C5025F8B4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A4B1C-DCED-464D-89B4-E1BD5BBD4F11}"/>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8873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94AC-6715-3046-BE6F-79F23BAF2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EF409-E29D-B744-9F5B-3290632D34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95F71-6F3B-5E4E-9C16-FE37F620D2E1}"/>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5" name="Footer Placeholder 4">
            <a:extLst>
              <a:ext uri="{FF2B5EF4-FFF2-40B4-BE49-F238E27FC236}">
                <a16:creationId xmlns:a16="http://schemas.microsoft.com/office/drawing/2014/main" id="{902BC870-5183-F748-96DA-AEF9A8912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CED3A-B8AD-E44A-AA05-38963DCE7601}"/>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227582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0E2FE-A61B-494E-A445-B1B1ABCF24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AE33DF-85B1-A242-8FCF-B39FA08A35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24471-89A0-264C-843B-9BE4A64CF361}"/>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5" name="Footer Placeholder 4">
            <a:extLst>
              <a:ext uri="{FF2B5EF4-FFF2-40B4-BE49-F238E27FC236}">
                <a16:creationId xmlns:a16="http://schemas.microsoft.com/office/drawing/2014/main" id="{C789C02E-6D51-BC4C-B9FF-9629249C1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201FF-CFEE-2F42-BCDC-62E712CBFA8E}"/>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405721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5FA4-CD5F-CB42-945E-05D0CC2EE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67843-D12B-964B-8680-4528E8F10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4BA65-A204-4C48-BA24-11961E429022}"/>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5" name="Footer Placeholder 4">
            <a:extLst>
              <a:ext uri="{FF2B5EF4-FFF2-40B4-BE49-F238E27FC236}">
                <a16:creationId xmlns:a16="http://schemas.microsoft.com/office/drawing/2014/main" id="{FCA2474F-E657-A847-9D10-44BD75D3D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DE4AD-CE9B-8E41-A87B-4D144F93A1AE}"/>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51604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9A36-9B8B-8246-BC7D-58AE3682F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D44C8-A9EF-174B-9E5B-CEA271CA8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5177A4-155B-3D43-8A26-DB66D9F3005D}"/>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5" name="Footer Placeholder 4">
            <a:extLst>
              <a:ext uri="{FF2B5EF4-FFF2-40B4-BE49-F238E27FC236}">
                <a16:creationId xmlns:a16="http://schemas.microsoft.com/office/drawing/2014/main" id="{4F021FCC-237E-1E4C-A68D-D75F5259C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AB008-F445-CF42-B0B6-FD913639808B}"/>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223135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443D-45F5-C142-8B5F-4D733BF00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929FA7-ACC5-D342-93C7-5B0868EC02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E3D007-3161-ED4F-ABB2-2415EC2236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04D979-89F1-484A-B997-A14A41CC1440}"/>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6" name="Footer Placeholder 5">
            <a:extLst>
              <a:ext uri="{FF2B5EF4-FFF2-40B4-BE49-F238E27FC236}">
                <a16:creationId xmlns:a16="http://schemas.microsoft.com/office/drawing/2014/main" id="{13E54189-ADA0-E94B-BC9D-401A44D97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C3FC2-F78E-734C-A554-83DBBE035D53}"/>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258080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F960-9DD4-164A-B111-B01135C7C8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7A1307-C8CD-EA4A-B537-E63FA93C5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26E81B-CDA2-9543-9425-BBF1C41BCC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2EFB9-2097-CD4E-B207-D67740570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8A53BD-7B67-524D-89D8-BFF30BCC3B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AC3A13-0615-B24A-980B-F53C82203DE7}"/>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8" name="Footer Placeholder 7">
            <a:extLst>
              <a:ext uri="{FF2B5EF4-FFF2-40B4-BE49-F238E27FC236}">
                <a16:creationId xmlns:a16="http://schemas.microsoft.com/office/drawing/2014/main" id="{18694465-7142-EE45-A8B2-BF0564EBF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0112EE-0E89-8C4A-A488-3C99B714D95A}"/>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85549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9253-2953-624B-A75E-E9C74C7E47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B54BD-42DE-6E46-B9E7-E30B4AD5A9B8}"/>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4" name="Footer Placeholder 3">
            <a:extLst>
              <a:ext uri="{FF2B5EF4-FFF2-40B4-BE49-F238E27FC236}">
                <a16:creationId xmlns:a16="http://schemas.microsoft.com/office/drawing/2014/main" id="{F3FBB2B1-37C7-6346-AD27-C59F695DD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DD299-D8B1-0E4A-AFF4-51CCB7C4FAA9}"/>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405296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0C0F2-E488-CF4F-BADD-1535CEC8F0FA}"/>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3" name="Footer Placeholder 2">
            <a:extLst>
              <a:ext uri="{FF2B5EF4-FFF2-40B4-BE49-F238E27FC236}">
                <a16:creationId xmlns:a16="http://schemas.microsoft.com/office/drawing/2014/main" id="{8207CF1C-3841-704E-9E48-158F7D5F0A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029A6-4365-E74E-AC5A-D89BA5C17B3D}"/>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74240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56A-6D39-2B41-A217-9A7343C27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02A34C-7534-4B43-BED6-332088A37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4C6332-DAAB-2E44-AFBC-1435CDC9A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C1D447-A986-8142-8AAF-0E84519E2200}"/>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6" name="Footer Placeholder 5">
            <a:extLst>
              <a:ext uri="{FF2B5EF4-FFF2-40B4-BE49-F238E27FC236}">
                <a16:creationId xmlns:a16="http://schemas.microsoft.com/office/drawing/2014/main" id="{1B22F49A-AA54-204A-B924-020FCDD0A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08C2A-D76C-CA4D-9A91-0A46D1DB5FB7}"/>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276038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A3B9-8B69-A540-8F68-185E9973A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8AEB28-C60D-C24E-81BC-405A2B6D4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D12A682-BD05-F441-B219-F4E79C87E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502046-D0BB-F842-AAB0-44F6DC8DD878}"/>
              </a:ext>
            </a:extLst>
          </p:cNvPr>
          <p:cNvSpPr>
            <a:spLocks noGrp="1"/>
          </p:cNvSpPr>
          <p:nvPr>
            <p:ph type="dt" sz="half" idx="10"/>
          </p:nvPr>
        </p:nvSpPr>
        <p:spPr/>
        <p:txBody>
          <a:bodyPr/>
          <a:lstStyle/>
          <a:p>
            <a:fld id="{E93A6D02-6EC3-C64A-AAF6-5A681EC339CF}" type="datetimeFigureOut">
              <a:rPr lang="en-US" smtClean="0"/>
              <a:t>11/28/2021</a:t>
            </a:fld>
            <a:endParaRPr lang="en-US"/>
          </a:p>
        </p:txBody>
      </p:sp>
      <p:sp>
        <p:nvSpPr>
          <p:cNvPr id="6" name="Footer Placeholder 5">
            <a:extLst>
              <a:ext uri="{FF2B5EF4-FFF2-40B4-BE49-F238E27FC236}">
                <a16:creationId xmlns:a16="http://schemas.microsoft.com/office/drawing/2014/main" id="{E374E0B6-701A-9646-B44B-B3C851BAE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FDB01-D149-5041-8720-183571925B44}"/>
              </a:ext>
            </a:extLst>
          </p:cNvPr>
          <p:cNvSpPr>
            <a:spLocks noGrp="1"/>
          </p:cNvSpPr>
          <p:nvPr>
            <p:ph type="sldNum" sz="quarter" idx="12"/>
          </p:nvPr>
        </p:nvSpPr>
        <p:spPr/>
        <p:txBody>
          <a:bodyPr/>
          <a:lstStyle/>
          <a:p>
            <a:fld id="{5BED3B55-BFD9-8749-917A-C3879F6A3F90}" type="slidenum">
              <a:rPr lang="en-US" smtClean="0"/>
              <a:t>‹#›</a:t>
            </a:fld>
            <a:endParaRPr lang="en-US"/>
          </a:p>
        </p:txBody>
      </p:sp>
    </p:spTree>
    <p:extLst>
      <p:ext uri="{BB962C8B-B14F-4D97-AF65-F5344CB8AC3E}">
        <p14:creationId xmlns:p14="http://schemas.microsoft.com/office/powerpoint/2010/main" val="138206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6AFE0-5190-B643-9E24-748BEA135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D215B-B03E-804F-B2CC-1BA775A26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79963-A74E-734C-B93C-24C524B5C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A6D02-6EC3-C64A-AAF6-5A681EC339CF}" type="datetimeFigureOut">
              <a:rPr lang="en-US" smtClean="0"/>
              <a:t>11/28/2021</a:t>
            </a:fld>
            <a:endParaRPr lang="en-US"/>
          </a:p>
        </p:txBody>
      </p:sp>
      <p:sp>
        <p:nvSpPr>
          <p:cNvPr id="5" name="Footer Placeholder 4">
            <a:extLst>
              <a:ext uri="{FF2B5EF4-FFF2-40B4-BE49-F238E27FC236}">
                <a16:creationId xmlns:a16="http://schemas.microsoft.com/office/drawing/2014/main" id="{3E4EA9E0-5343-814D-B24A-88783A2F4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E57D0D-E17F-534D-959D-4586B02D1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D3B55-BFD9-8749-917A-C3879F6A3F90}" type="slidenum">
              <a:rPr lang="en-US" smtClean="0"/>
              <a:t>‹#›</a:t>
            </a:fld>
            <a:endParaRPr lang="en-US"/>
          </a:p>
        </p:txBody>
      </p:sp>
    </p:spTree>
    <p:extLst>
      <p:ext uri="{BB962C8B-B14F-4D97-AF65-F5344CB8AC3E}">
        <p14:creationId xmlns:p14="http://schemas.microsoft.com/office/powerpoint/2010/main" val="207637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hyperlink" Target="http://github.com/chatopera" TargetMode="External"/><Relationship Id="rId2" Type="http://schemas.openxmlformats.org/officeDocument/2006/relationships/hyperlink" Target="https://docs.chatopera.com/" TargetMode="External"/><Relationship Id="rId1" Type="http://schemas.openxmlformats.org/officeDocument/2006/relationships/slideLayout" Target="../slideLayouts/slideLayout2.xml"/><Relationship Id="rId6" Type="http://schemas.openxmlformats.org/officeDocument/2006/relationships/hyperlink" Target="https://bot.chatopera.com/" TargetMode="External"/><Relationship Id="rId5" Type="http://schemas.openxmlformats.org/officeDocument/2006/relationships/hyperlink" Target="https://blog.chatopera.com/" TargetMode="External"/><Relationship Id="rId4" Type="http://schemas.openxmlformats.org/officeDocument/2006/relationships/hyperlink" Target="https://github.com/chatopera/cskefu"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B14A1BC-CFB7-41B3-B7D3-2314A13DE624}"/>
              </a:ext>
            </a:extLst>
          </p:cNvPr>
          <p:cNvSpPr/>
          <p:nvPr/>
        </p:nvSpPr>
        <p:spPr>
          <a:xfrm>
            <a:off x="1485003" y="2425724"/>
            <a:ext cx="8431530" cy="769441"/>
          </a:xfrm>
          <a:prstGeom prst="rect">
            <a:avLst/>
          </a:prstGeom>
          <a:noFill/>
          <a:ln>
            <a:noFill/>
          </a:ln>
          <a:effectLst>
            <a:outerShdw blurRad="50800" dist="38100" dir="5400000" algn="t" rotWithShape="0">
              <a:schemeClr val="accent1">
                <a:lumMod val="50000"/>
                <a:alpha val="40000"/>
              </a:schemeClr>
            </a:outerShdw>
          </a:effectLst>
        </p:spPr>
        <p:txBody>
          <a:bodyPr>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行动号召：给春松客服 </a:t>
            </a:r>
            <a:r>
              <a:rPr lang="en-US" altLang="zh-CN" sz="4400" b="1" dirty="0">
                <a:solidFill>
                  <a:schemeClr val="bg1"/>
                </a:solidFill>
                <a:latin typeface="微软雅黑" panose="020B0503020204020204" pitchFamily="34" charset="-122"/>
                <a:ea typeface="微软雅黑" panose="020B0503020204020204" pitchFamily="34" charset="-122"/>
              </a:rPr>
              <a:t>Star</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6A6136A-BCA0-48FE-9B4D-29B04CD27219}"/>
              </a:ext>
            </a:extLst>
          </p:cNvPr>
          <p:cNvPicPr>
            <a:picLocks noChangeAspect="1"/>
          </p:cNvPicPr>
          <p:nvPr/>
        </p:nvPicPr>
        <p:blipFill>
          <a:blip r:embed="rId5"/>
          <a:stretch>
            <a:fillRect/>
          </a:stretch>
        </p:blipFill>
        <p:spPr>
          <a:xfrm>
            <a:off x="6233628" y="4267222"/>
            <a:ext cx="4386187" cy="1161527"/>
          </a:xfrm>
          <a:prstGeom prst="rect">
            <a:avLst/>
          </a:prstGeom>
        </p:spPr>
      </p:pic>
      <p:sp>
        <p:nvSpPr>
          <p:cNvPr id="8" name="文本框 7">
            <a:extLst>
              <a:ext uri="{FF2B5EF4-FFF2-40B4-BE49-F238E27FC236}">
                <a16:creationId xmlns:a16="http://schemas.microsoft.com/office/drawing/2014/main" id="{B6A9F473-BCF8-4FD7-BFC7-031F89D20202}"/>
              </a:ext>
            </a:extLst>
          </p:cNvPr>
          <p:cNvSpPr txBox="1"/>
          <p:nvPr/>
        </p:nvSpPr>
        <p:spPr>
          <a:xfrm>
            <a:off x="1404097" y="997206"/>
            <a:ext cx="7738016" cy="1323439"/>
          </a:xfrm>
          <a:prstGeom prst="rect">
            <a:avLst/>
          </a:prstGeom>
          <a:noFill/>
        </p:spPr>
        <p:txBody>
          <a:bodyPr wrap="none" rtlCol="0">
            <a:spAutoFit/>
          </a:bodyPr>
          <a:lstStyle/>
          <a:p>
            <a:r>
              <a:rPr lang="zh-CN" altLang="en-US" sz="8000" dirty="0">
                <a:solidFill>
                  <a:schemeClr val="bg1"/>
                </a:solidFill>
                <a:latin typeface="优设标题黑" panose="00000500000000000000" pitchFamily="2" charset="-122"/>
                <a:ea typeface="优设标题黑" panose="00000500000000000000" pitchFamily="2" charset="-122"/>
              </a:rPr>
              <a:t>做好开源客服系统</a:t>
            </a:r>
          </a:p>
        </p:txBody>
      </p:sp>
      <p:sp>
        <p:nvSpPr>
          <p:cNvPr id="9" name="文本框 8">
            <a:extLst>
              <a:ext uri="{FF2B5EF4-FFF2-40B4-BE49-F238E27FC236}">
                <a16:creationId xmlns:a16="http://schemas.microsoft.com/office/drawing/2014/main" id="{BDF0C490-9BC2-4E63-8F8C-D21AD509A5A0}"/>
              </a:ext>
            </a:extLst>
          </p:cNvPr>
          <p:cNvSpPr txBox="1"/>
          <p:nvPr/>
        </p:nvSpPr>
        <p:spPr>
          <a:xfrm>
            <a:off x="1485003" y="3300244"/>
            <a:ext cx="6094206" cy="646331"/>
          </a:xfrm>
          <a:prstGeom prst="rect">
            <a:avLst/>
          </a:prstGeom>
          <a:noFill/>
        </p:spPr>
        <p:txBody>
          <a:bodyPr wrap="square">
            <a:spAutoFit/>
          </a:bodyPr>
          <a:lstStyle/>
          <a:p>
            <a:r>
              <a:rPr lang="zh-CN" altLang="en-US" sz="3600" dirty="0">
                <a:solidFill>
                  <a:schemeClr val="bg1"/>
                </a:solidFill>
              </a:rPr>
              <a:t>github.com/chatopera/cskefu</a:t>
            </a:r>
          </a:p>
        </p:txBody>
      </p:sp>
      <p:pic>
        <p:nvPicPr>
          <p:cNvPr id="10" name="图片 9">
            <a:extLst>
              <a:ext uri="{FF2B5EF4-FFF2-40B4-BE49-F238E27FC236}">
                <a16:creationId xmlns:a16="http://schemas.microsoft.com/office/drawing/2014/main" id="{3536AC28-E830-4BFD-94C3-7BCFEBF53490}"/>
              </a:ext>
            </a:extLst>
          </p:cNvPr>
          <p:cNvPicPr>
            <a:picLocks noChangeAspect="1"/>
          </p:cNvPicPr>
          <p:nvPr/>
        </p:nvPicPr>
        <p:blipFill>
          <a:blip r:embed="rId6"/>
          <a:stretch>
            <a:fillRect/>
          </a:stretch>
        </p:blipFill>
        <p:spPr>
          <a:xfrm>
            <a:off x="1572185" y="4014918"/>
            <a:ext cx="3238500" cy="685800"/>
          </a:xfrm>
          <a:prstGeom prst="rect">
            <a:avLst/>
          </a:prstGeom>
        </p:spPr>
      </p:pic>
      <p:sp>
        <p:nvSpPr>
          <p:cNvPr id="11" name="文本框 10">
            <a:extLst>
              <a:ext uri="{FF2B5EF4-FFF2-40B4-BE49-F238E27FC236}">
                <a16:creationId xmlns:a16="http://schemas.microsoft.com/office/drawing/2014/main" id="{8C6CF838-086B-466B-9B0A-22A810442466}"/>
              </a:ext>
            </a:extLst>
          </p:cNvPr>
          <p:cNvSpPr txBox="1"/>
          <p:nvPr/>
        </p:nvSpPr>
        <p:spPr>
          <a:xfrm>
            <a:off x="1485003" y="4918422"/>
            <a:ext cx="2484976" cy="369332"/>
          </a:xfrm>
          <a:prstGeom prst="rect">
            <a:avLst/>
          </a:prstGeom>
          <a:noFill/>
        </p:spPr>
        <p:txBody>
          <a:bodyPr wrap="none" rtlCol="0">
            <a:spAutoFit/>
          </a:bodyPr>
          <a:lstStyle/>
          <a:p>
            <a:r>
              <a:rPr lang="zh-CN" altLang="en-US" dirty="0">
                <a:solidFill>
                  <a:schemeClr val="bg1">
                    <a:lumMod val="95000"/>
                  </a:schemeClr>
                </a:solidFill>
              </a:rPr>
              <a:t>分享内容在 </a:t>
            </a:r>
            <a:r>
              <a:rPr lang="en-US" altLang="zh-CN" dirty="0">
                <a:solidFill>
                  <a:schemeClr val="bg1">
                    <a:lumMod val="95000"/>
                  </a:schemeClr>
                </a:solidFill>
              </a:rPr>
              <a:t>5 </a:t>
            </a:r>
            <a:r>
              <a:rPr lang="zh-CN" altLang="en-US" dirty="0">
                <a:solidFill>
                  <a:schemeClr val="bg1">
                    <a:lumMod val="95000"/>
                  </a:schemeClr>
                </a:solidFill>
              </a:rPr>
              <a:t>秒后开始</a:t>
            </a:r>
          </a:p>
        </p:txBody>
      </p:sp>
    </p:spTree>
    <p:custDataLst>
      <p:tags r:id="rId1"/>
    </p:custDataLst>
    <p:extLst>
      <p:ext uri="{BB962C8B-B14F-4D97-AF65-F5344CB8AC3E}">
        <p14:creationId xmlns:p14="http://schemas.microsoft.com/office/powerpoint/2010/main" val="8680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微软雅黑" panose="020B0503020204020204" pitchFamily="34" charset="-122"/>
                <a:ea typeface="微软雅黑" panose="020B0503020204020204" pitchFamily="34" charset="-122"/>
              </a:rPr>
              <a:t>不同的连接</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81C5486-5FE7-4923-A6BE-3F52B91FC547}"/>
              </a:ext>
            </a:extLst>
          </p:cNvPr>
          <p:cNvPicPr>
            <a:picLocks noChangeAspect="1"/>
          </p:cNvPicPr>
          <p:nvPr/>
        </p:nvPicPr>
        <p:blipFill>
          <a:blip r:embed="rId3"/>
          <a:stretch>
            <a:fillRect/>
          </a:stretch>
        </p:blipFill>
        <p:spPr>
          <a:xfrm>
            <a:off x="4784498" y="2773249"/>
            <a:ext cx="1311502" cy="1311502"/>
          </a:xfrm>
          <a:prstGeom prst="rect">
            <a:avLst/>
          </a:prstGeom>
        </p:spPr>
      </p:pic>
      <p:sp>
        <p:nvSpPr>
          <p:cNvPr id="4" name="文本框 3">
            <a:extLst>
              <a:ext uri="{FF2B5EF4-FFF2-40B4-BE49-F238E27FC236}">
                <a16:creationId xmlns:a16="http://schemas.microsoft.com/office/drawing/2014/main" id="{E7AB3BD0-7D6A-4AB2-8FDE-BEFFF6C98C1D}"/>
              </a:ext>
            </a:extLst>
          </p:cNvPr>
          <p:cNvSpPr txBox="1"/>
          <p:nvPr/>
        </p:nvSpPr>
        <p:spPr>
          <a:xfrm>
            <a:off x="4784498" y="4212999"/>
            <a:ext cx="1261884"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服务器</a:t>
            </a:r>
          </a:p>
        </p:txBody>
      </p:sp>
      <p:sp>
        <p:nvSpPr>
          <p:cNvPr id="11" name="文本框 10">
            <a:extLst>
              <a:ext uri="{FF2B5EF4-FFF2-40B4-BE49-F238E27FC236}">
                <a16:creationId xmlns:a16="http://schemas.microsoft.com/office/drawing/2014/main" id="{6DF80F35-6C36-4E55-8EFF-AD7F45A06DEE}"/>
              </a:ext>
            </a:extLst>
          </p:cNvPr>
          <p:cNvSpPr txBox="1"/>
          <p:nvPr/>
        </p:nvSpPr>
        <p:spPr>
          <a:xfrm>
            <a:off x="1227031" y="3042854"/>
            <a:ext cx="90281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访客</a:t>
            </a:r>
          </a:p>
        </p:txBody>
      </p:sp>
      <p:pic>
        <p:nvPicPr>
          <p:cNvPr id="12" name="图片 11">
            <a:extLst>
              <a:ext uri="{FF2B5EF4-FFF2-40B4-BE49-F238E27FC236}">
                <a16:creationId xmlns:a16="http://schemas.microsoft.com/office/drawing/2014/main" id="{2A49305B-F209-40BA-82E3-7F5293347DDB}"/>
              </a:ext>
            </a:extLst>
          </p:cNvPr>
          <p:cNvPicPr>
            <a:picLocks noChangeAspect="1"/>
          </p:cNvPicPr>
          <p:nvPr/>
        </p:nvPicPr>
        <p:blipFill>
          <a:blip r:embed="rId4"/>
          <a:stretch>
            <a:fillRect/>
          </a:stretch>
        </p:blipFill>
        <p:spPr>
          <a:xfrm flipH="1">
            <a:off x="1113797" y="2117998"/>
            <a:ext cx="1129281" cy="717004"/>
          </a:xfrm>
          <a:prstGeom prst="rect">
            <a:avLst/>
          </a:prstGeom>
        </p:spPr>
      </p:pic>
      <p:cxnSp>
        <p:nvCxnSpPr>
          <p:cNvPr id="14" name="直接箭头连接符 13">
            <a:extLst>
              <a:ext uri="{FF2B5EF4-FFF2-40B4-BE49-F238E27FC236}">
                <a16:creationId xmlns:a16="http://schemas.microsoft.com/office/drawing/2014/main" id="{64C9E4F3-3C19-47B8-8BB8-7784FDB3AC55}"/>
              </a:ext>
            </a:extLst>
          </p:cNvPr>
          <p:cNvCxnSpPr/>
          <p:nvPr/>
        </p:nvCxnSpPr>
        <p:spPr>
          <a:xfrm>
            <a:off x="2934269" y="2835002"/>
            <a:ext cx="1241946" cy="358574"/>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4A866240-C411-4192-8FE6-E9C53F11AC7A}"/>
              </a:ext>
            </a:extLst>
          </p:cNvPr>
          <p:cNvPicPr>
            <a:picLocks noChangeAspect="1"/>
          </p:cNvPicPr>
          <p:nvPr/>
        </p:nvPicPr>
        <p:blipFill>
          <a:blip r:embed="rId5"/>
          <a:stretch>
            <a:fillRect/>
          </a:stretch>
        </p:blipFill>
        <p:spPr>
          <a:xfrm>
            <a:off x="8332904" y="2117998"/>
            <a:ext cx="944688" cy="944688"/>
          </a:xfrm>
          <a:prstGeom prst="rect">
            <a:avLst/>
          </a:prstGeom>
        </p:spPr>
      </p:pic>
      <p:cxnSp>
        <p:nvCxnSpPr>
          <p:cNvPr id="18" name="直接箭头连接符 17">
            <a:extLst>
              <a:ext uri="{FF2B5EF4-FFF2-40B4-BE49-F238E27FC236}">
                <a16:creationId xmlns:a16="http://schemas.microsoft.com/office/drawing/2014/main" id="{B26BF14C-E140-4A4B-94E4-ED37BF5879A8}"/>
              </a:ext>
            </a:extLst>
          </p:cNvPr>
          <p:cNvCxnSpPr>
            <a:cxnSpLocks/>
          </p:cNvCxnSpPr>
          <p:nvPr/>
        </p:nvCxnSpPr>
        <p:spPr>
          <a:xfrm flipV="1">
            <a:off x="6717635" y="2862154"/>
            <a:ext cx="1241946" cy="401063"/>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9C7470C-0802-4DB8-98C4-10A337CCE810}"/>
              </a:ext>
            </a:extLst>
          </p:cNvPr>
          <p:cNvSpPr txBox="1"/>
          <p:nvPr/>
        </p:nvSpPr>
        <p:spPr>
          <a:xfrm>
            <a:off x="8374781" y="3255852"/>
            <a:ext cx="90281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坐席</a:t>
            </a:r>
          </a:p>
        </p:txBody>
      </p:sp>
      <p:sp>
        <p:nvSpPr>
          <p:cNvPr id="21" name="文本框 20">
            <a:extLst>
              <a:ext uri="{FF2B5EF4-FFF2-40B4-BE49-F238E27FC236}">
                <a16:creationId xmlns:a16="http://schemas.microsoft.com/office/drawing/2014/main" id="{1ECC488F-D99A-4F56-93DB-346D5C984E65}"/>
              </a:ext>
            </a:extLst>
          </p:cNvPr>
          <p:cNvSpPr txBox="1"/>
          <p:nvPr/>
        </p:nvSpPr>
        <p:spPr>
          <a:xfrm>
            <a:off x="1227822" y="5094179"/>
            <a:ext cx="90281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访客</a:t>
            </a:r>
          </a:p>
        </p:txBody>
      </p:sp>
      <p:pic>
        <p:nvPicPr>
          <p:cNvPr id="22" name="图片 21">
            <a:extLst>
              <a:ext uri="{FF2B5EF4-FFF2-40B4-BE49-F238E27FC236}">
                <a16:creationId xmlns:a16="http://schemas.microsoft.com/office/drawing/2014/main" id="{DB45E6D3-C5F7-4296-B811-D0004F0F95AE}"/>
              </a:ext>
            </a:extLst>
          </p:cNvPr>
          <p:cNvPicPr>
            <a:picLocks noChangeAspect="1"/>
          </p:cNvPicPr>
          <p:nvPr/>
        </p:nvPicPr>
        <p:blipFill>
          <a:blip r:embed="rId4"/>
          <a:stretch>
            <a:fillRect/>
          </a:stretch>
        </p:blipFill>
        <p:spPr>
          <a:xfrm flipH="1">
            <a:off x="1114588" y="4169323"/>
            <a:ext cx="1129281" cy="717004"/>
          </a:xfrm>
          <a:prstGeom prst="rect">
            <a:avLst/>
          </a:prstGeom>
        </p:spPr>
      </p:pic>
      <p:cxnSp>
        <p:nvCxnSpPr>
          <p:cNvPr id="23" name="直接箭头连接符 22">
            <a:extLst>
              <a:ext uri="{FF2B5EF4-FFF2-40B4-BE49-F238E27FC236}">
                <a16:creationId xmlns:a16="http://schemas.microsoft.com/office/drawing/2014/main" id="{9BC5165D-DB09-4373-B098-E1F5E331F0A2}"/>
              </a:ext>
            </a:extLst>
          </p:cNvPr>
          <p:cNvCxnSpPr>
            <a:cxnSpLocks/>
          </p:cNvCxnSpPr>
          <p:nvPr/>
        </p:nvCxnSpPr>
        <p:spPr>
          <a:xfrm flipV="1">
            <a:off x="2893210" y="4169323"/>
            <a:ext cx="1283005" cy="566282"/>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67573792-6DDB-426C-A01C-34333C781710}"/>
              </a:ext>
            </a:extLst>
          </p:cNvPr>
          <p:cNvPicPr>
            <a:picLocks noChangeAspect="1"/>
          </p:cNvPicPr>
          <p:nvPr/>
        </p:nvPicPr>
        <p:blipFill>
          <a:blip r:embed="rId5"/>
          <a:stretch>
            <a:fillRect/>
          </a:stretch>
        </p:blipFill>
        <p:spPr>
          <a:xfrm>
            <a:off x="8332904" y="4263875"/>
            <a:ext cx="944688" cy="944688"/>
          </a:xfrm>
          <a:prstGeom prst="rect">
            <a:avLst/>
          </a:prstGeom>
        </p:spPr>
      </p:pic>
      <p:sp>
        <p:nvSpPr>
          <p:cNvPr id="26" name="文本框 25">
            <a:extLst>
              <a:ext uri="{FF2B5EF4-FFF2-40B4-BE49-F238E27FC236}">
                <a16:creationId xmlns:a16="http://schemas.microsoft.com/office/drawing/2014/main" id="{53913E6B-199B-4271-8913-F0A56F2ED727}"/>
              </a:ext>
            </a:extLst>
          </p:cNvPr>
          <p:cNvSpPr txBox="1"/>
          <p:nvPr/>
        </p:nvSpPr>
        <p:spPr>
          <a:xfrm>
            <a:off x="8374781" y="5401729"/>
            <a:ext cx="90281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坐席</a:t>
            </a:r>
          </a:p>
        </p:txBody>
      </p:sp>
      <p:cxnSp>
        <p:nvCxnSpPr>
          <p:cNvPr id="27" name="直接箭头连接符 26">
            <a:extLst>
              <a:ext uri="{FF2B5EF4-FFF2-40B4-BE49-F238E27FC236}">
                <a16:creationId xmlns:a16="http://schemas.microsoft.com/office/drawing/2014/main" id="{F16E65A2-53DA-4E52-8623-09C8D62971C9}"/>
              </a:ext>
            </a:extLst>
          </p:cNvPr>
          <p:cNvCxnSpPr>
            <a:cxnSpLocks/>
          </p:cNvCxnSpPr>
          <p:nvPr/>
        </p:nvCxnSpPr>
        <p:spPr>
          <a:xfrm>
            <a:off x="6748648" y="4212999"/>
            <a:ext cx="1283005" cy="335548"/>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62D2C11B-C9B6-44C6-80A9-CA51FFA34547}"/>
              </a:ext>
            </a:extLst>
          </p:cNvPr>
          <p:cNvSpPr/>
          <p:nvPr/>
        </p:nvSpPr>
        <p:spPr>
          <a:xfrm>
            <a:off x="10227605" y="1883391"/>
            <a:ext cx="1473146" cy="7170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z="2200" noProof="1">
                <a:latin typeface="微软雅黑" panose="020B0503020204020204" pitchFamily="34" charset="-122"/>
                <a:ea typeface="微软雅黑" panose="020B0503020204020204" pitchFamily="34" charset="-122"/>
              </a:rPr>
              <a:t>访客与坐席</a:t>
            </a:r>
          </a:p>
        </p:txBody>
      </p:sp>
      <p:sp>
        <p:nvSpPr>
          <p:cNvPr id="30" name="矩形 29">
            <a:extLst>
              <a:ext uri="{FF2B5EF4-FFF2-40B4-BE49-F238E27FC236}">
                <a16:creationId xmlns:a16="http://schemas.microsoft.com/office/drawing/2014/main" id="{731BA721-7160-4B53-B1C8-803D10DA6166}"/>
              </a:ext>
            </a:extLst>
          </p:cNvPr>
          <p:cNvSpPr/>
          <p:nvPr/>
        </p:nvSpPr>
        <p:spPr>
          <a:xfrm>
            <a:off x="10238362" y="3070498"/>
            <a:ext cx="1473146" cy="7170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z="2200" noProof="1">
                <a:latin typeface="微软雅黑" panose="020B0503020204020204" pitchFamily="34" charset="-122"/>
                <a:ea typeface="微软雅黑" panose="020B0503020204020204" pitchFamily="34" charset="-122"/>
              </a:rPr>
              <a:t>访客与机器人</a:t>
            </a:r>
          </a:p>
        </p:txBody>
      </p:sp>
      <p:sp>
        <p:nvSpPr>
          <p:cNvPr id="31" name="矩形 30">
            <a:extLst>
              <a:ext uri="{FF2B5EF4-FFF2-40B4-BE49-F238E27FC236}">
                <a16:creationId xmlns:a16="http://schemas.microsoft.com/office/drawing/2014/main" id="{5970641D-79AB-4C13-995C-414602E7744E}"/>
              </a:ext>
            </a:extLst>
          </p:cNvPr>
          <p:cNvSpPr/>
          <p:nvPr/>
        </p:nvSpPr>
        <p:spPr>
          <a:xfrm>
            <a:off x="10238362" y="4212999"/>
            <a:ext cx="1473146" cy="7170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z="2200" noProof="1">
                <a:latin typeface="微软雅黑" panose="020B0503020204020204" pitchFamily="34" charset="-122"/>
                <a:ea typeface="微软雅黑" panose="020B0503020204020204" pitchFamily="34" charset="-122"/>
              </a:rPr>
              <a:t>坐席与坐席</a:t>
            </a:r>
          </a:p>
        </p:txBody>
      </p:sp>
    </p:spTree>
    <p:extLst>
      <p:ext uri="{BB962C8B-B14F-4D97-AF65-F5344CB8AC3E}">
        <p14:creationId xmlns:p14="http://schemas.microsoft.com/office/powerpoint/2010/main" val="117690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randombar(horizontal)">
                                      <p:cBhvr>
                                        <p:cTn id="24" dur="500"/>
                                        <p:tgtEl>
                                          <p:spTgt spid="23"/>
                                        </p:tgtEl>
                                      </p:cBhvr>
                                    </p:animEffect>
                                  </p:childTnLst>
                                </p:cTn>
                              </p:par>
                              <p:par>
                                <p:cTn id="25" presetID="14" presetClass="entr" presetSubtype="1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randombar(horizontal)">
                                      <p:cBhvr>
                                        <p:cTn id="30" dur="500"/>
                                        <p:tgtEl>
                                          <p:spTgt spid="2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randombar(horizontal)">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500"/>
                                        <p:tgtEl>
                                          <p:spTgt spid="27"/>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randombar(horizontal)">
                                      <p:cBhvr>
                                        <p:cTn id="44" dur="500"/>
                                        <p:tgtEl>
                                          <p:spTgt spid="2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Code</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466228" y="1775098"/>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zh-CN" altLang="en-US"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前端代码</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9" name="Text Placeholder 4">
            <a:extLst>
              <a:ext uri="{FF2B5EF4-FFF2-40B4-BE49-F238E27FC236}">
                <a16:creationId xmlns:a16="http://schemas.microsoft.com/office/drawing/2014/main" id="{27A0B4FC-D1EF-4DA3-9CD4-CDFB2202A32A}"/>
              </a:ext>
            </a:extLst>
          </p:cNvPr>
          <p:cNvSpPr txBox="1">
            <a:spLocks/>
          </p:cNvSpPr>
          <p:nvPr/>
        </p:nvSpPr>
        <p:spPr>
          <a:xfrm>
            <a:off x="472372" y="2790759"/>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a:solidFill>
                  <a:schemeClr val="bg1"/>
                </a:solidFill>
                <a:latin typeface="Segoe UI" panose="020B0502040204020203" pitchFamily="34" charset="0"/>
                <a:cs typeface="Segoe UI" panose="020B0502040204020203" pitchFamily="34" charset="0"/>
              </a:rPr>
              <a:t>&lt;script </a:t>
            </a:r>
            <a:r>
              <a:rPr lang="en-US" sz="3000" dirty="0" err="1">
                <a:solidFill>
                  <a:schemeClr val="bg1"/>
                </a:solidFill>
                <a:latin typeface="Segoe UI" panose="020B0502040204020203" pitchFamily="34" charset="0"/>
                <a:cs typeface="Segoe UI" panose="020B0502040204020203" pitchFamily="34" charset="0"/>
              </a:rPr>
              <a:t>src</a:t>
            </a:r>
            <a:r>
              <a:rPr lang="en-US" sz="3000" dirty="0">
                <a:solidFill>
                  <a:schemeClr val="bg1"/>
                </a:solidFill>
                <a:latin typeface="Segoe UI" panose="020B0502040204020203" pitchFamily="34" charset="0"/>
                <a:cs typeface="Segoe UI" panose="020B0502040204020203" pitchFamily="34" charset="0"/>
              </a:rPr>
              <a:t>="/</a:t>
            </a:r>
            <a:r>
              <a:rPr lang="en-US" sz="3000" dirty="0" err="1">
                <a:solidFill>
                  <a:schemeClr val="bg1"/>
                </a:solidFill>
                <a:latin typeface="Segoe UI" panose="020B0502040204020203" pitchFamily="34" charset="0"/>
                <a:cs typeface="Segoe UI" panose="020B0502040204020203" pitchFamily="34" charset="0"/>
              </a:rPr>
              <a:t>im</a:t>
            </a:r>
            <a:r>
              <a:rPr lang="en-US" sz="3000" dirty="0">
                <a:solidFill>
                  <a:schemeClr val="bg1"/>
                </a:solidFill>
                <a:latin typeface="Segoe UI" panose="020B0502040204020203" pitchFamily="34" charset="0"/>
                <a:cs typeface="Segoe UI" panose="020B0502040204020203" pitchFamily="34" charset="0"/>
              </a:rPr>
              <a:t>/</a:t>
            </a:r>
            <a:r>
              <a:rPr lang="en-US" sz="3000" dirty="0" err="1">
                <a:solidFill>
                  <a:schemeClr val="bg1"/>
                </a:solidFill>
                <a:latin typeface="Segoe UI" panose="020B0502040204020203" pitchFamily="34" charset="0"/>
                <a:cs typeface="Segoe UI" panose="020B0502040204020203" pitchFamily="34" charset="0"/>
              </a:rPr>
              <a:t>js</a:t>
            </a:r>
            <a:r>
              <a:rPr lang="en-US" sz="3000" dirty="0">
                <a:solidFill>
                  <a:schemeClr val="bg1"/>
                </a:solidFill>
                <a:latin typeface="Segoe UI" panose="020B0502040204020203" pitchFamily="34" charset="0"/>
                <a:cs typeface="Segoe UI" panose="020B0502040204020203" pitchFamily="34" charset="0"/>
              </a:rPr>
              <a:t>/socket.io.js"&gt;&lt;/script&gt; </a:t>
            </a:r>
          </a:p>
          <a:p>
            <a:pPr>
              <a:lnSpc>
                <a:spcPct val="150000"/>
              </a:lnSpc>
            </a:pPr>
            <a:r>
              <a:rPr lang="en-US" sz="3000" dirty="0">
                <a:solidFill>
                  <a:schemeClr val="bg1"/>
                </a:solidFill>
                <a:latin typeface="Segoe UI" panose="020B0502040204020203" pitchFamily="34" charset="0"/>
                <a:cs typeface="Segoe UI" panose="020B0502040204020203" pitchFamily="34" charset="0"/>
              </a:rPr>
              <a:t>var socket = </a:t>
            </a:r>
            <a:r>
              <a:rPr lang="en-US" sz="3000" dirty="0" err="1">
                <a:solidFill>
                  <a:schemeClr val="bg1"/>
                </a:solidFill>
                <a:latin typeface="Segoe UI" panose="020B0502040204020203" pitchFamily="34" charset="0"/>
                <a:cs typeface="Segoe UI" panose="020B0502040204020203" pitchFamily="34" charset="0"/>
              </a:rPr>
              <a:t>io</a:t>
            </a:r>
            <a:r>
              <a:rPr lang="en-US" sz="3000" dirty="0">
                <a:solidFill>
                  <a:schemeClr val="bg1"/>
                </a:solidFill>
                <a:latin typeface="Segoe UI" panose="020B0502040204020203" pitchFamily="34" charset="0"/>
                <a:cs typeface="Segoe UI" panose="020B0502040204020203" pitchFamily="34" charset="0"/>
              </a:rPr>
              <a:t>(protocol + ‘://’+hostname+‘:${port}/</a:t>
            </a:r>
            <a:r>
              <a:rPr lang="en-US" sz="3000" dirty="0" err="1">
                <a:solidFill>
                  <a:schemeClr val="bg1"/>
                </a:solidFill>
                <a:latin typeface="Segoe UI" panose="020B0502040204020203" pitchFamily="34" charset="0"/>
                <a:cs typeface="Segoe UI" panose="020B0502040204020203" pitchFamily="34" charset="0"/>
              </a:rPr>
              <a:t>im</a:t>
            </a:r>
            <a:r>
              <a:rPr lang="en-US" sz="3000" dirty="0">
                <a:solidFill>
                  <a:schemeClr val="bg1"/>
                </a:solidFill>
                <a:latin typeface="Segoe UI" panose="020B0502040204020203" pitchFamily="34" charset="0"/>
                <a:cs typeface="Segoe UI" panose="020B0502040204020203" pitchFamily="34" charset="0"/>
              </a:rPr>
              <a:t>/user,</a:t>
            </a:r>
            <a:r>
              <a:rPr lang="zh-CN" altLang="en-US" sz="3000" dirty="0">
                <a:solidFill>
                  <a:schemeClr val="bg1"/>
                </a:solidFill>
                <a:latin typeface="Segoe UI" panose="020B0502040204020203" pitchFamily="34" charset="0"/>
                <a:cs typeface="Segoe UI" panose="020B0502040204020203" pitchFamily="34" charset="0"/>
              </a:rPr>
              <a:t> </a:t>
            </a:r>
            <a:r>
              <a:rPr lang="en-US" altLang="zh-CN" sz="3000" dirty="0">
                <a:solidFill>
                  <a:schemeClr val="bg1"/>
                </a:solidFill>
                <a:latin typeface="Segoe UI" panose="020B0502040204020203" pitchFamily="34" charset="0"/>
                <a:cs typeface="Segoe UI" panose="020B0502040204020203" pitchFamily="34" charset="0"/>
              </a:rPr>
              <a:t>				{transports: ['</a:t>
            </a:r>
            <a:r>
              <a:rPr lang="en-US" altLang="zh-CN" sz="3000" dirty="0" err="1">
                <a:solidFill>
                  <a:schemeClr val="bg1"/>
                </a:solidFill>
                <a:latin typeface="Segoe UI" panose="020B0502040204020203" pitchFamily="34" charset="0"/>
                <a:cs typeface="Segoe UI" panose="020B0502040204020203" pitchFamily="34" charset="0"/>
              </a:rPr>
              <a:t>websocket</a:t>
            </a:r>
            <a:r>
              <a:rPr lang="en-US" altLang="zh-CN" sz="3000" dirty="0">
                <a:solidFill>
                  <a:schemeClr val="bg1"/>
                </a:solidFill>
                <a:latin typeface="Segoe UI" panose="020B0502040204020203" pitchFamily="34" charset="0"/>
                <a:cs typeface="Segoe UI" panose="020B0502040204020203" pitchFamily="34" charset="0"/>
              </a:rPr>
              <a:t>', 'polling']});</a:t>
            </a:r>
            <a:endParaRPr lang="en-US" sz="3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61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Code</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466228" y="1775098"/>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zh-CN" altLang="en-US"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前端代码</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9" name="Text Placeholder 4">
            <a:extLst>
              <a:ext uri="{FF2B5EF4-FFF2-40B4-BE49-F238E27FC236}">
                <a16:creationId xmlns:a16="http://schemas.microsoft.com/office/drawing/2014/main" id="{27A0B4FC-D1EF-4DA3-9CD4-CDFB2202A32A}"/>
              </a:ext>
            </a:extLst>
          </p:cNvPr>
          <p:cNvSpPr txBox="1">
            <a:spLocks/>
          </p:cNvSpPr>
          <p:nvPr/>
        </p:nvSpPr>
        <p:spPr>
          <a:xfrm>
            <a:off x="466228" y="3323021"/>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socket.on</a:t>
            </a:r>
            <a:r>
              <a:rPr lang="en-US" sz="3000" dirty="0">
                <a:solidFill>
                  <a:schemeClr val="bg1"/>
                </a:solidFill>
                <a:latin typeface="Segoe UI" panose="020B0502040204020203" pitchFamily="34" charset="0"/>
                <a:cs typeface="Segoe UI" panose="020B0502040204020203" pitchFamily="34" charset="0"/>
              </a:rPr>
              <a:t>('connect’, function(){})</a:t>
            </a:r>
          </a:p>
          <a:p>
            <a:pPr>
              <a:lnSpc>
                <a:spcPct val="150000"/>
              </a:lnSpc>
            </a:pPr>
            <a:r>
              <a:rPr lang="en-US" sz="3000" dirty="0">
                <a:solidFill>
                  <a:schemeClr val="bg1"/>
                </a:solidFill>
                <a:latin typeface="Segoe UI" panose="020B0502040204020203" pitchFamily="34" charset="0"/>
                <a:cs typeface="Segoe UI" panose="020B0502040204020203" pitchFamily="34" charset="0"/>
              </a:rPr>
              <a:t>	.on(‘message’, function(data){</a:t>
            </a:r>
          </a:p>
          <a:p>
            <a:pPr>
              <a:lnSpc>
                <a:spcPct val="150000"/>
              </a:lnSpc>
            </a:pPr>
            <a:r>
              <a:rPr lang="en-US" sz="3000" dirty="0">
                <a:solidFill>
                  <a:schemeClr val="bg1"/>
                </a:solidFill>
                <a:latin typeface="Segoe UI" panose="020B0502040204020203" pitchFamily="34" charset="0"/>
                <a:cs typeface="Segoe UI" panose="020B0502040204020203" pitchFamily="34" charset="0"/>
              </a:rPr>
              <a:t>		// do your magic</a:t>
            </a:r>
          </a:p>
          <a:p>
            <a:pPr>
              <a:lnSpc>
                <a:spcPct val="150000"/>
              </a:lnSpc>
            </a:pPr>
            <a:r>
              <a:rPr lang="en-US" sz="3000" dirty="0">
                <a:solidFill>
                  <a:schemeClr val="bg1"/>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83836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Code</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466228" y="1775098"/>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zh-CN" altLang="en-US"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前端代码</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9" name="Text Placeholder 4">
            <a:extLst>
              <a:ext uri="{FF2B5EF4-FFF2-40B4-BE49-F238E27FC236}">
                <a16:creationId xmlns:a16="http://schemas.microsoft.com/office/drawing/2014/main" id="{27A0B4FC-D1EF-4DA3-9CD4-CDFB2202A32A}"/>
              </a:ext>
            </a:extLst>
          </p:cNvPr>
          <p:cNvSpPr txBox="1">
            <a:spLocks/>
          </p:cNvSpPr>
          <p:nvPr/>
        </p:nvSpPr>
        <p:spPr>
          <a:xfrm>
            <a:off x="466228" y="2302874"/>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socket.emit</a:t>
            </a:r>
            <a:r>
              <a:rPr lang="en-US" sz="3000" dirty="0">
                <a:solidFill>
                  <a:schemeClr val="bg1"/>
                </a:solidFill>
                <a:latin typeface="Segoe UI" panose="020B0502040204020203" pitchFamily="34" charset="0"/>
                <a:cs typeface="Segoe UI" panose="020B0502040204020203" pitchFamily="34" charset="0"/>
              </a:rPr>
              <a:t>('message’, {</a:t>
            </a:r>
            <a:r>
              <a:rPr lang="en-US" sz="3000" dirty="0" err="1">
                <a:solidFill>
                  <a:schemeClr val="bg1"/>
                </a:solidFill>
                <a:latin typeface="Segoe UI" panose="020B0502040204020203" pitchFamily="34" charset="0"/>
                <a:cs typeface="Segoe UI" panose="020B0502040204020203" pitchFamily="34" charset="0"/>
              </a:rPr>
              <a:t>text:”foo</a:t>
            </a:r>
            <a:r>
              <a:rPr lang="en-US" sz="30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53223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Code</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916605" y="1193470"/>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后端代码</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pic>
        <p:nvPicPr>
          <p:cNvPr id="2" name="图片 1">
            <a:extLst>
              <a:ext uri="{FF2B5EF4-FFF2-40B4-BE49-F238E27FC236}">
                <a16:creationId xmlns:a16="http://schemas.microsoft.com/office/drawing/2014/main" id="{EC353747-ADE8-417B-A16B-2167FAE0CCA3}"/>
              </a:ext>
            </a:extLst>
          </p:cNvPr>
          <p:cNvPicPr>
            <a:picLocks noChangeAspect="1"/>
          </p:cNvPicPr>
          <p:nvPr/>
        </p:nvPicPr>
        <p:blipFill>
          <a:blip r:embed="rId2"/>
          <a:stretch>
            <a:fillRect/>
          </a:stretch>
        </p:blipFill>
        <p:spPr>
          <a:xfrm>
            <a:off x="5949109" y="1456160"/>
            <a:ext cx="4641554" cy="5074640"/>
          </a:xfrm>
          <a:prstGeom prst="rect">
            <a:avLst/>
          </a:prstGeom>
        </p:spPr>
      </p:pic>
      <p:sp>
        <p:nvSpPr>
          <p:cNvPr id="10" name="Text Placeholder 4">
            <a:extLst>
              <a:ext uri="{FF2B5EF4-FFF2-40B4-BE49-F238E27FC236}">
                <a16:creationId xmlns:a16="http://schemas.microsoft.com/office/drawing/2014/main" id="{6F441CCF-0864-4917-84A4-EDE40C9B3B8D}"/>
              </a:ext>
            </a:extLst>
          </p:cNvPr>
          <p:cNvSpPr txBox="1">
            <a:spLocks/>
          </p:cNvSpPr>
          <p:nvPr/>
        </p:nvSpPr>
        <p:spPr>
          <a:xfrm>
            <a:off x="466228" y="2302874"/>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com.chatopera.cc.socketio</a:t>
            </a:r>
            <a:endParaRPr lang="en-US" sz="3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86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Code</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916605" y="1193470"/>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后端代码</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0" name="Text Placeholder 4">
            <a:extLst>
              <a:ext uri="{FF2B5EF4-FFF2-40B4-BE49-F238E27FC236}">
                <a16:creationId xmlns:a16="http://schemas.microsoft.com/office/drawing/2014/main" id="{6F441CCF-0864-4917-84A4-EDE40C9B3B8D}"/>
              </a:ext>
            </a:extLst>
          </p:cNvPr>
          <p:cNvSpPr txBox="1">
            <a:spLocks/>
          </p:cNvSpPr>
          <p:nvPr/>
        </p:nvSpPr>
        <p:spPr>
          <a:xfrm>
            <a:off x="466228" y="1456160"/>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com.chatopera.cc.socketio</a:t>
            </a:r>
            <a:endParaRPr lang="en-US" sz="3000" dirty="0">
              <a:solidFill>
                <a:schemeClr val="bg1"/>
              </a:solidFill>
              <a:latin typeface="Segoe UI" panose="020B0502040204020203" pitchFamily="34" charset="0"/>
              <a:cs typeface="Segoe UI" panose="020B0502040204020203" pitchFamily="34" charset="0"/>
            </a:endParaRPr>
          </a:p>
        </p:txBody>
      </p:sp>
      <p:sp>
        <p:nvSpPr>
          <p:cNvPr id="4" name="矩形 3">
            <a:extLst>
              <a:ext uri="{FF2B5EF4-FFF2-40B4-BE49-F238E27FC236}">
                <a16:creationId xmlns:a16="http://schemas.microsoft.com/office/drawing/2014/main" id="{3CB3592E-5164-495B-BD76-63E276232F23}"/>
              </a:ext>
            </a:extLst>
          </p:cNvPr>
          <p:cNvSpPr/>
          <p:nvPr/>
        </p:nvSpPr>
        <p:spPr>
          <a:xfrm>
            <a:off x="384218" y="4425287"/>
            <a:ext cx="1799299"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NettyClients</a:t>
            </a:r>
            <a:endParaRPr lang="zh-CN" altLang="en-US" sz="2000" noProof="1">
              <a:latin typeface="微软雅黑" panose="020B0503020204020204" pitchFamily="34" charset="-122"/>
              <a:ea typeface="微软雅黑" panose="020B0503020204020204" pitchFamily="34" charset="-122"/>
            </a:endParaRPr>
          </a:p>
        </p:txBody>
      </p:sp>
      <p:sp>
        <p:nvSpPr>
          <p:cNvPr id="5" name="左大括号 4">
            <a:extLst>
              <a:ext uri="{FF2B5EF4-FFF2-40B4-BE49-F238E27FC236}">
                <a16:creationId xmlns:a16="http://schemas.microsoft.com/office/drawing/2014/main" id="{CF4994C2-F8A2-4ED3-9A3A-1C29F4346469}"/>
              </a:ext>
            </a:extLst>
          </p:cNvPr>
          <p:cNvSpPr/>
          <p:nvPr/>
        </p:nvSpPr>
        <p:spPr>
          <a:xfrm>
            <a:off x="2306223" y="3429000"/>
            <a:ext cx="532387" cy="2729552"/>
          </a:xfrm>
          <a:prstGeom prst="leftBrace">
            <a:avLst>
              <a:gd name="adj1" fmla="val 90365"/>
              <a:gd name="adj2" fmla="val 47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5711D4D-2DC7-4415-B102-4EB855CAF485}"/>
              </a:ext>
            </a:extLst>
          </p:cNvPr>
          <p:cNvSpPr/>
          <p:nvPr/>
        </p:nvSpPr>
        <p:spPr>
          <a:xfrm>
            <a:off x="3221762" y="3342946"/>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NettyAgentClient</a:t>
            </a:r>
            <a:endParaRPr lang="zh-CN" altLang="en-US" sz="2000" noProof="1">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D604C72-9C8C-451E-AA93-D00700B2A76B}"/>
              </a:ext>
            </a:extLst>
          </p:cNvPr>
          <p:cNvSpPr/>
          <p:nvPr/>
        </p:nvSpPr>
        <p:spPr>
          <a:xfrm>
            <a:off x="3221762" y="4088453"/>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NettyIMClient</a:t>
            </a:r>
            <a:endParaRPr lang="zh-CN" altLang="en-US" sz="2000" noProof="1">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5364413-657E-4AD8-8DC0-5DF77FEE723E}"/>
              </a:ext>
            </a:extLst>
          </p:cNvPr>
          <p:cNvSpPr/>
          <p:nvPr/>
        </p:nvSpPr>
        <p:spPr>
          <a:xfrm>
            <a:off x="3221762" y="4855118"/>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NettyChatbotClient</a:t>
            </a:r>
            <a:endParaRPr lang="zh-CN" altLang="en-US" sz="2000" noProof="1">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8BED4574-B881-4223-8340-3FB42665A810}"/>
              </a:ext>
            </a:extLst>
          </p:cNvPr>
          <p:cNvSpPr/>
          <p:nvPr/>
        </p:nvSpPr>
        <p:spPr>
          <a:xfrm>
            <a:off x="3221761" y="5621783"/>
            <a:ext cx="3028914"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a:t>
            </a:r>
            <a:endParaRPr lang="zh-CN" altLang="en-US" sz="2000" noProof="1">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03F549E0-02BF-406B-8852-5DF7BD5070D5}"/>
              </a:ext>
            </a:extLst>
          </p:cNvPr>
          <p:cNvSpPr/>
          <p:nvPr/>
        </p:nvSpPr>
        <p:spPr>
          <a:xfrm>
            <a:off x="6646460" y="3429000"/>
            <a:ext cx="627797" cy="39514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6" name="箭头: 右 15">
            <a:extLst>
              <a:ext uri="{FF2B5EF4-FFF2-40B4-BE49-F238E27FC236}">
                <a16:creationId xmlns:a16="http://schemas.microsoft.com/office/drawing/2014/main" id="{FB961623-3306-47B6-A2F7-7C44AC29FF28}"/>
              </a:ext>
            </a:extLst>
          </p:cNvPr>
          <p:cNvSpPr/>
          <p:nvPr/>
        </p:nvSpPr>
        <p:spPr>
          <a:xfrm>
            <a:off x="6688418" y="4198012"/>
            <a:ext cx="627797" cy="39514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8" name="箭头: 右 17">
            <a:extLst>
              <a:ext uri="{FF2B5EF4-FFF2-40B4-BE49-F238E27FC236}">
                <a16:creationId xmlns:a16="http://schemas.microsoft.com/office/drawing/2014/main" id="{B6EF37F7-F5A4-4D91-B220-AE548C346825}"/>
              </a:ext>
            </a:extLst>
          </p:cNvPr>
          <p:cNvSpPr/>
          <p:nvPr/>
        </p:nvSpPr>
        <p:spPr>
          <a:xfrm>
            <a:off x="6729362" y="4943885"/>
            <a:ext cx="627797" cy="39514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9" name="箭头: 右 18">
            <a:extLst>
              <a:ext uri="{FF2B5EF4-FFF2-40B4-BE49-F238E27FC236}">
                <a16:creationId xmlns:a16="http://schemas.microsoft.com/office/drawing/2014/main" id="{4F38F5EF-592B-42BD-B72E-86CB259724EC}"/>
              </a:ext>
            </a:extLst>
          </p:cNvPr>
          <p:cNvSpPr/>
          <p:nvPr/>
        </p:nvSpPr>
        <p:spPr>
          <a:xfrm>
            <a:off x="6730378" y="5692724"/>
            <a:ext cx="627797" cy="39514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20" name="矩形 19">
            <a:extLst>
              <a:ext uri="{FF2B5EF4-FFF2-40B4-BE49-F238E27FC236}">
                <a16:creationId xmlns:a16="http://schemas.microsoft.com/office/drawing/2014/main" id="{6B545D5E-C46B-4671-B756-F4F3C55A2A76}"/>
              </a:ext>
            </a:extLst>
          </p:cNvPr>
          <p:cNvSpPr/>
          <p:nvPr/>
        </p:nvSpPr>
        <p:spPr>
          <a:xfrm>
            <a:off x="7809177" y="3344707"/>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AgentEventHandler</a:t>
            </a:r>
            <a:endParaRPr lang="zh-CN" altLang="en-US" sz="2000" noProof="1">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3EE33115-6792-48D5-B4F0-EE863640DBB4}"/>
              </a:ext>
            </a:extLst>
          </p:cNvPr>
          <p:cNvSpPr/>
          <p:nvPr/>
        </p:nvSpPr>
        <p:spPr>
          <a:xfrm>
            <a:off x="7809177" y="4111372"/>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IMEventHandler</a:t>
            </a:r>
            <a:endParaRPr lang="zh-CN" altLang="en-US" sz="2000" noProof="1">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7E8C328-727A-49C9-8087-DB3D82663E0E}"/>
              </a:ext>
            </a:extLst>
          </p:cNvPr>
          <p:cNvSpPr/>
          <p:nvPr/>
        </p:nvSpPr>
        <p:spPr>
          <a:xfrm>
            <a:off x="7809177" y="4913310"/>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ChatbotEventHandler</a:t>
            </a:r>
            <a:endParaRPr lang="zh-CN" altLang="en-US" sz="2000" noProof="1">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69B7873B-6136-46AE-9A6E-781DD0109048}"/>
              </a:ext>
            </a:extLst>
          </p:cNvPr>
          <p:cNvSpPr/>
          <p:nvPr/>
        </p:nvSpPr>
        <p:spPr>
          <a:xfrm>
            <a:off x="7809176" y="5649516"/>
            <a:ext cx="3028913" cy="61426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en-US" altLang="zh-CN" sz="2000" noProof="1">
                <a:latin typeface="微软雅黑" panose="020B0503020204020204" pitchFamily="34" charset="-122"/>
                <a:ea typeface="微软雅黑" panose="020B0503020204020204" pitchFamily="34" charset="-122"/>
              </a:rPr>
              <a:t>……</a:t>
            </a:r>
            <a:endParaRPr lang="zh-CN" altLang="en-US" sz="2000" noProof="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584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randombar(horizontal)">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8" grpId="0" animBg="1"/>
      <p:bldP spid="19"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Code</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916605" y="1193470"/>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后端代码</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0" name="Text Placeholder 4">
            <a:extLst>
              <a:ext uri="{FF2B5EF4-FFF2-40B4-BE49-F238E27FC236}">
                <a16:creationId xmlns:a16="http://schemas.microsoft.com/office/drawing/2014/main" id="{6F441CCF-0864-4917-84A4-EDE40C9B3B8D}"/>
              </a:ext>
            </a:extLst>
          </p:cNvPr>
          <p:cNvSpPr txBox="1">
            <a:spLocks/>
          </p:cNvSpPr>
          <p:nvPr/>
        </p:nvSpPr>
        <p:spPr>
          <a:xfrm>
            <a:off x="466228" y="1710797"/>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EventHandler</a:t>
            </a:r>
            <a:endParaRPr lang="en-US" sz="3000" dirty="0">
              <a:solidFill>
                <a:schemeClr val="bg1"/>
              </a:solidFill>
              <a:latin typeface="Segoe UI" panose="020B0502040204020203" pitchFamily="34" charset="0"/>
              <a:cs typeface="Segoe UI" panose="020B0502040204020203" pitchFamily="34" charset="0"/>
            </a:endParaRPr>
          </a:p>
        </p:txBody>
      </p:sp>
      <p:sp>
        <p:nvSpPr>
          <p:cNvPr id="2" name="矩形 1">
            <a:extLst>
              <a:ext uri="{FF2B5EF4-FFF2-40B4-BE49-F238E27FC236}">
                <a16:creationId xmlns:a16="http://schemas.microsoft.com/office/drawing/2014/main" id="{2C1A3420-7EE5-4379-BD79-6E7B1543E051}"/>
              </a:ext>
            </a:extLst>
          </p:cNvPr>
          <p:cNvSpPr/>
          <p:nvPr/>
        </p:nvSpPr>
        <p:spPr>
          <a:xfrm>
            <a:off x="3755571" y="2745232"/>
            <a:ext cx="2530980" cy="914400"/>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400" noProof="1">
                <a:latin typeface="微软雅黑" panose="020B0503020204020204" pitchFamily="34" charset="-122"/>
                <a:ea typeface="微软雅黑" panose="020B0503020204020204" pitchFamily="34" charset="-122"/>
              </a:rPr>
              <a:t>onConnect</a:t>
            </a:r>
            <a:endParaRPr lang="zh-CN" altLang="en-US" sz="2400" noProof="1">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FCA7369F-A3DE-46F2-9C1F-4E6AD4DC4B0C}"/>
              </a:ext>
            </a:extLst>
          </p:cNvPr>
          <p:cNvSpPr/>
          <p:nvPr/>
        </p:nvSpPr>
        <p:spPr>
          <a:xfrm>
            <a:off x="3793246" y="3944573"/>
            <a:ext cx="2530980" cy="914400"/>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400" noProof="1">
                <a:latin typeface="微软雅黑" panose="020B0503020204020204" pitchFamily="34" charset="-122"/>
                <a:ea typeface="微软雅黑" panose="020B0503020204020204" pitchFamily="34" charset="-122"/>
              </a:rPr>
              <a:t>onDisconnect</a:t>
            </a:r>
            <a:endParaRPr lang="zh-CN" altLang="en-US" sz="2400" noProof="1">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53A3784-1E33-4924-99AF-3A75D9F05A77}"/>
              </a:ext>
            </a:extLst>
          </p:cNvPr>
          <p:cNvSpPr/>
          <p:nvPr/>
        </p:nvSpPr>
        <p:spPr>
          <a:xfrm>
            <a:off x="3793246" y="5143914"/>
            <a:ext cx="2530980" cy="914400"/>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400" noProof="1">
                <a:latin typeface="微软雅黑" panose="020B0503020204020204" pitchFamily="34" charset="-122"/>
                <a:ea typeface="微软雅黑" panose="020B0503020204020204" pitchFamily="34" charset="-122"/>
              </a:rPr>
              <a:t>onXXXEvent</a:t>
            </a:r>
            <a:endParaRPr lang="zh-CN" altLang="en-US" sz="2400" noProof="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230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0A5BA0-7629-44AE-B17E-4A0C4B52A5B1}"/>
              </a:ext>
            </a:extLst>
          </p:cNvPr>
          <p:cNvSpPr/>
          <p:nvPr/>
        </p:nvSpPr>
        <p:spPr>
          <a:xfrm>
            <a:off x="245660" y="4189863"/>
            <a:ext cx="2961564" cy="110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微软雅黑" panose="020B0503020204020204" pitchFamily="34" charset="-122"/>
                <a:ea typeface="微软雅黑" panose="020B0503020204020204" pitchFamily="34" charset="-122"/>
              </a:rPr>
              <a:t>消息队列</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pic>
        <p:nvPicPr>
          <p:cNvPr id="8194" name="Picture 2" descr="“消息队列”的图片搜索结果">
            <a:extLst>
              <a:ext uri="{FF2B5EF4-FFF2-40B4-BE49-F238E27FC236}">
                <a16:creationId xmlns:a16="http://schemas.microsoft.com/office/drawing/2014/main" id="{2260A07C-8029-40A3-BAA5-B6A6B86D7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804" y="1297196"/>
            <a:ext cx="8785196" cy="558775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C29A71D-4FAF-4D54-B233-D604A52B7B42}"/>
              </a:ext>
            </a:extLst>
          </p:cNvPr>
          <p:cNvSpPr txBox="1"/>
          <p:nvPr/>
        </p:nvSpPr>
        <p:spPr>
          <a:xfrm>
            <a:off x="655092" y="1773806"/>
            <a:ext cx="2047355" cy="1955215"/>
          </a:xfrm>
          <a:prstGeom prst="rect">
            <a:avLst/>
          </a:prstGeom>
          <a:noFill/>
        </p:spPr>
        <p:txBody>
          <a:bodyPr wrap="none" rtlCol="0">
            <a:spAutoFit/>
          </a:bodyPr>
          <a:lstStyle/>
          <a:p>
            <a:pPr>
              <a:lnSpc>
                <a:spcPct val="150000"/>
              </a:lnSpc>
            </a:pPr>
            <a:r>
              <a:rPr lang="en-US" altLang="zh-CN" sz="2800" dirty="0">
                <a:solidFill>
                  <a:schemeClr val="bg1"/>
                </a:solidFill>
                <a:latin typeface="微软雅黑" panose="020B0503020204020204" pitchFamily="34" charset="-122"/>
                <a:ea typeface="微软雅黑" panose="020B0503020204020204" pitchFamily="34" charset="-122"/>
              </a:rPr>
              <a:t>Java</a:t>
            </a:r>
          </a:p>
          <a:p>
            <a:pPr>
              <a:lnSpc>
                <a:spcPct val="150000"/>
              </a:lnSpc>
            </a:pPr>
            <a:r>
              <a:rPr lang="en-US" altLang="zh-CN" sz="2800" dirty="0">
                <a:solidFill>
                  <a:schemeClr val="bg1"/>
                </a:solidFill>
                <a:latin typeface="微软雅黑" panose="020B0503020204020204" pitchFamily="34" charset="-122"/>
                <a:ea typeface="微软雅黑" panose="020B0503020204020204" pitchFamily="34" charset="-122"/>
              </a:rPr>
              <a:t>Messaging</a:t>
            </a:r>
          </a:p>
          <a:p>
            <a:pPr>
              <a:lnSpc>
                <a:spcPct val="150000"/>
              </a:lnSpc>
            </a:pPr>
            <a:r>
              <a:rPr lang="en-US" altLang="zh-CN" sz="2800" dirty="0">
                <a:solidFill>
                  <a:schemeClr val="bg1"/>
                </a:solidFill>
                <a:latin typeface="微软雅黑" panose="020B0503020204020204" pitchFamily="34" charset="-122"/>
                <a:ea typeface="微软雅黑" panose="020B0503020204020204" pitchFamily="34" charset="-122"/>
              </a:rPr>
              <a:t>Service</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9218" name="Picture 2" descr="“activemq”的图片搜索结果">
            <a:extLst>
              <a:ext uri="{FF2B5EF4-FFF2-40B4-BE49-F238E27FC236}">
                <a16:creationId xmlns:a16="http://schemas.microsoft.com/office/drawing/2014/main" id="{13D50BE4-6C33-465F-B21C-16A0A678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92" y="4363537"/>
            <a:ext cx="2047356" cy="65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randombar(horizontal)">
                                      <p:cBhvr>
                                        <p:cTn id="7" dur="500"/>
                                        <p:tgtEl>
                                          <p:spTgt spid="92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微软雅黑" panose="020B0503020204020204" pitchFamily="34" charset="-122"/>
                <a:ea typeface="微软雅黑" panose="020B0503020204020204" pitchFamily="34" charset="-122"/>
              </a:rPr>
              <a:t>消息队列</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 name="Text Placeholder 4">
            <a:extLst>
              <a:ext uri="{FF2B5EF4-FFF2-40B4-BE49-F238E27FC236}">
                <a16:creationId xmlns:a16="http://schemas.microsoft.com/office/drawing/2014/main" id="{6F441CCF-0864-4917-84A4-EDE40C9B3B8D}"/>
              </a:ext>
            </a:extLst>
          </p:cNvPr>
          <p:cNvSpPr txBox="1">
            <a:spLocks/>
          </p:cNvSpPr>
          <p:nvPr/>
        </p:nvSpPr>
        <p:spPr>
          <a:xfrm>
            <a:off x="5676859" y="3075997"/>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EventHandler</a:t>
            </a:r>
            <a:endParaRPr lang="en-US" sz="3000" dirty="0">
              <a:solidFill>
                <a:schemeClr val="bg1"/>
              </a:solidFill>
              <a:latin typeface="Segoe UI" panose="020B0502040204020203" pitchFamily="34" charset="0"/>
              <a:cs typeface="Segoe UI" panose="020B0502040204020203" pitchFamily="34" charset="0"/>
            </a:endParaRPr>
          </a:p>
        </p:txBody>
      </p:sp>
      <p:sp>
        <p:nvSpPr>
          <p:cNvPr id="3" name="箭头: 下 2">
            <a:extLst>
              <a:ext uri="{FF2B5EF4-FFF2-40B4-BE49-F238E27FC236}">
                <a16:creationId xmlns:a16="http://schemas.microsoft.com/office/drawing/2014/main" id="{5034D843-35A0-47A5-BC55-06BF435EC692}"/>
              </a:ext>
            </a:extLst>
          </p:cNvPr>
          <p:cNvSpPr/>
          <p:nvPr/>
        </p:nvSpPr>
        <p:spPr>
          <a:xfrm>
            <a:off x="6616349" y="4769281"/>
            <a:ext cx="450377" cy="43942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2" name="Text Placeholder 4">
            <a:extLst>
              <a:ext uri="{FF2B5EF4-FFF2-40B4-BE49-F238E27FC236}">
                <a16:creationId xmlns:a16="http://schemas.microsoft.com/office/drawing/2014/main" id="{A4AFED7F-71AA-47CA-A958-0246043D975C}"/>
              </a:ext>
            </a:extLst>
          </p:cNvPr>
          <p:cNvSpPr txBox="1">
            <a:spLocks/>
          </p:cNvSpPr>
          <p:nvPr/>
        </p:nvSpPr>
        <p:spPr>
          <a:xfrm>
            <a:off x="5807696" y="4658192"/>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3000" dirty="0">
                <a:solidFill>
                  <a:schemeClr val="bg1"/>
                </a:solidFill>
                <a:latin typeface="Segoe UI" panose="020B0502040204020203" pitchFamily="34" charset="0"/>
                <a:cs typeface="Segoe UI" panose="020B0502040204020203" pitchFamily="34" charset="0"/>
              </a:rPr>
              <a:t>ActiveMQ</a:t>
            </a:r>
            <a:endParaRPr lang="en-US" sz="3000" dirty="0">
              <a:solidFill>
                <a:schemeClr val="bg1"/>
              </a:solidFill>
              <a:latin typeface="Segoe UI" panose="020B0502040204020203" pitchFamily="34" charset="0"/>
              <a:cs typeface="Segoe UI" panose="020B0502040204020203" pitchFamily="34" charset="0"/>
            </a:endParaRPr>
          </a:p>
        </p:txBody>
      </p:sp>
      <p:sp>
        <p:nvSpPr>
          <p:cNvPr id="13" name="箭头: 下 12">
            <a:extLst>
              <a:ext uri="{FF2B5EF4-FFF2-40B4-BE49-F238E27FC236}">
                <a16:creationId xmlns:a16="http://schemas.microsoft.com/office/drawing/2014/main" id="{F163C6C7-8805-4D8D-AD87-20E4B5936832}"/>
              </a:ext>
            </a:extLst>
          </p:cNvPr>
          <p:cNvSpPr/>
          <p:nvPr/>
        </p:nvSpPr>
        <p:spPr>
          <a:xfrm rot="16200000">
            <a:off x="7878638" y="5687862"/>
            <a:ext cx="450377" cy="43942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4" name="Text Placeholder 4">
            <a:extLst>
              <a:ext uri="{FF2B5EF4-FFF2-40B4-BE49-F238E27FC236}">
                <a16:creationId xmlns:a16="http://schemas.microsoft.com/office/drawing/2014/main" id="{123A62B4-0D7C-4187-A5E1-413EF6A9F5EB}"/>
              </a:ext>
            </a:extLst>
          </p:cNvPr>
          <p:cNvSpPr txBox="1">
            <a:spLocks/>
          </p:cNvSpPr>
          <p:nvPr/>
        </p:nvSpPr>
        <p:spPr>
          <a:xfrm>
            <a:off x="8750818" y="4597570"/>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a:solidFill>
                  <a:schemeClr val="bg1"/>
                </a:solidFill>
                <a:latin typeface="Segoe UI" panose="020B0502040204020203" pitchFamily="34" charset="0"/>
                <a:cs typeface="Segoe UI" panose="020B0502040204020203" pitchFamily="34" charset="0"/>
              </a:rPr>
              <a:t>Subscription</a:t>
            </a:r>
          </a:p>
        </p:txBody>
      </p:sp>
      <p:sp>
        <p:nvSpPr>
          <p:cNvPr id="15" name="箭头: 下 14">
            <a:extLst>
              <a:ext uri="{FF2B5EF4-FFF2-40B4-BE49-F238E27FC236}">
                <a16:creationId xmlns:a16="http://schemas.microsoft.com/office/drawing/2014/main" id="{F63C9577-3759-4825-B652-1F51247BE4C1}"/>
              </a:ext>
            </a:extLst>
          </p:cNvPr>
          <p:cNvSpPr/>
          <p:nvPr/>
        </p:nvSpPr>
        <p:spPr>
          <a:xfrm rot="10800000">
            <a:off x="9633838" y="4769281"/>
            <a:ext cx="450377" cy="43942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6" name="Text Placeholder 4">
            <a:extLst>
              <a:ext uri="{FF2B5EF4-FFF2-40B4-BE49-F238E27FC236}">
                <a16:creationId xmlns:a16="http://schemas.microsoft.com/office/drawing/2014/main" id="{4683C569-89DD-4F3A-AF45-4377781A6AE8}"/>
              </a:ext>
            </a:extLst>
          </p:cNvPr>
          <p:cNvSpPr txBox="1">
            <a:spLocks/>
          </p:cNvSpPr>
          <p:nvPr/>
        </p:nvSpPr>
        <p:spPr>
          <a:xfrm>
            <a:off x="8881655" y="3106308"/>
            <a:ext cx="10752108" cy="225225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000" dirty="0" err="1">
                <a:solidFill>
                  <a:schemeClr val="bg1"/>
                </a:solidFill>
                <a:latin typeface="Segoe UI" panose="020B0502040204020203" pitchFamily="34" charset="0"/>
                <a:cs typeface="Segoe UI" panose="020B0502040204020203" pitchFamily="34" charset="0"/>
              </a:rPr>
              <a:t>Netty</a:t>
            </a:r>
            <a:r>
              <a:rPr lang="en-US" sz="3000" dirty="0">
                <a:solidFill>
                  <a:schemeClr val="bg1"/>
                </a:solidFill>
                <a:latin typeface="Segoe UI" panose="020B0502040204020203" pitchFamily="34" charset="0"/>
                <a:cs typeface="Segoe UI" panose="020B0502040204020203" pitchFamily="34" charset="0"/>
              </a:rPr>
              <a:t> Client</a:t>
            </a:r>
          </a:p>
        </p:txBody>
      </p:sp>
      <p:sp>
        <p:nvSpPr>
          <p:cNvPr id="4" name="矩形 3">
            <a:extLst>
              <a:ext uri="{FF2B5EF4-FFF2-40B4-BE49-F238E27FC236}">
                <a16:creationId xmlns:a16="http://schemas.microsoft.com/office/drawing/2014/main" id="{67433FE0-3E85-487C-80F4-38747E6F03D8}"/>
              </a:ext>
            </a:extLst>
          </p:cNvPr>
          <p:cNvSpPr/>
          <p:nvPr/>
        </p:nvSpPr>
        <p:spPr>
          <a:xfrm>
            <a:off x="5676860" y="1857926"/>
            <a:ext cx="2646678" cy="1097201"/>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200" noProof="1">
                <a:latin typeface="微软雅黑" panose="020B0503020204020204" pitchFamily="34" charset="-122"/>
                <a:ea typeface="微软雅黑" panose="020B0503020204020204" pitchFamily="34" charset="-122"/>
              </a:rPr>
              <a:t>Frontend SocketIO Client</a:t>
            </a:r>
            <a:endParaRPr lang="zh-CN" altLang="en-US" sz="2200" noProof="1">
              <a:latin typeface="微软雅黑" panose="020B0503020204020204" pitchFamily="34" charset="-122"/>
              <a:ea typeface="微软雅黑" panose="020B0503020204020204" pitchFamily="34" charset="-122"/>
            </a:endParaRPr>
          </a:p>
        </p:txBody>
      </p:sp>
      <p:sp>
        <p:nvSpPr>
          <p:cNvPr id="18" name="箭头: 下 17">
            <a:extLst>
              <a:ext uri="{FF2B5EF4-FFF2-40B4-BE49-F238E27FC236}">
                <a16:creationId xmlns:a16="http://schemas.microsoft.com/office/drawing/2014/main" id="{5B72C13A-FA2C-44F2-8B1C-D4B9E1DA37A6}"/>
              </a:ext>
            </a:extLst>
          </p:cNvPr>
          <p:cNvSpPr/>
          <p:nvPr/>
        </p:nvSpPr>
        <p:spPr>
          <a:xfrm>
            <a:off x="6616349" y="3357099"/>
            <a:ext cx="450377" cy="43942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9" name="箭头: 下 18">
            <a:extLst>
              <a:ext uri="{FF2B5EF4-FFF2-40B4-BE49-F238E27FC236}">
                <a16:creationId xmlns:a16="http://schemas.microsoft.com/office/drawing/2014/main" id="{FEBACB6F-F27F-4A14-BEF5-22802B0E679A}"/>
              </a:ext>
            </a:extLst>
          </p:cNvPr>
          <p:cNvSpPr/>
          <p:nvPr/>
        </p:nvSpPr>
        <p:spPr>
          <a:xfrm rot="10800000">
            <a:off x="9561049" y="3262830"/>
            <a:ext cx="450377" cy="43942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5" name="文本框 4">
            <a:extLst>
              <a:ext uri="{FF2B5EF4-FFF2-40B4-BE49-F238E27FC236}">
                <a16:creationId xmlns:a16="http://schemas.microsoft.com/office/drawing/2014/main" id="{581FD6E6-0C07-46C8-BEC2-160579C8CBF0}"/>
              </a:ext>
            </a:extLst>
          </p:cNvPr>
          <p:cNvSpPr txBox="1"/>
          <p:nvPr/>
        </p:nvSpPr>
        <p:spPr>
          <a:xfrm>
            <a:off x="628589" y="2064800"/>
            <a:ext cx="4596130"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支持集群，提升负载能力</a:t>
            </a:r>
          </a:p>
        </p:txBody>
      </p:sp>
      <p:sp>
        <p:nvSpPr>
          <p:cNvPr id="21" name="文本框 20">
            <a:extLst>
              <a:ext uri="{FF2B5EF4-FFF2-40B4-BE49-F238E27FC236}">
                <a16:creationId xmlns:a16="http://schemas.microsoft.com/office/drawing/2014/main" id="{B03CABB8-710C-4632-9A2B-E19156F8041D}"/>
              </a:ext>
            </a:extLst>
          </p:cNvPr>
          <p:cNvSpPr txBox="1"/>
          <p:nvPr/>
        </p:nvSpPr>
        <p:spPr>
          <a:xfrm>
            <a:off x="628589" y="2693517"/>
            <a:ext cx="4596130"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日志存储，增加数据洞察</a:t>
            </a:r>
          </a:p>
        </p:txBody>
      </p:sp>
      <p:sp>
        <p:nvSpPr>
          <p:cNvPr id="22" name="文本框 21">
            <a:extLst>
              <a:ext uri="{FF2B5EF4-FFF2-40B4-BE49-F238E27FC236}">
                <a16:creationId xmlns:a16="http://schemas.microsoft.com/office/drawing/2014/main" id="{B119F6C2-14A0-401F-8D6A-120248986DC3}"/>
              </a:ext>
            </a:extLst>
          </p:cNvPr>
          <p:cNvSpPr txBox="1"/>
          <p:nvPr/>
        </p:nvSpPr>
        <p:spPr>
          <a:xfrm>
            <a:off x="610984" y="3440641"/>
            <a:ext cx="4596130"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靠可靠性，解决单点故障</a:t>
            </a:r>
          </a:p>
        </p:txBody>
      </p:sp>
      <p:sp>
        <p:nvSpPr>
          <p:cNvPr id="23" name="文本框 22">
            <a:extLst>
              <a:ext uri="{FF2B5EF4-FFF2-40B4-BE49-F238E27FC236}">
                <a16:creationId xmlns:a16="http://schemas.microsoft.com/office/drawing/2014/main" id="{791B7DB8-CD1B-47B1-A2AB-EFAE32E1B18A}"/>
              </a:ext>
            </a:extLst>
          </p:cNvPr>
          <p:cNvSpPr txBox="1"/>
          <p:nvPr/>
        </p:nvSpPr>
        <p:spPr>
          <a:xfrm>
            <a:off x="610984" y="4180901"/>
            <a:ext cx="4641014"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滚动升级，不需终断业务</a:t>
            </a:r>
          </a:p>
        </p:txBody>
      </p:sp>
      <p:sp>
        <p:nvSpPr>
          <p:cNvPr id="20" name="矩形 3">
            <a:extLst>
              <a:ext uri="{FF2B5EF4-FFF2-40B4-BE49-F238E27FC236}">
                <a16:creationId xmlns:a16="http://schemas.microsoft.com/office/drawing/2014/main" id="{8F036562-F8FE-0A4A-96D5-0801CBB8BB0A}"/>
              </a:ext>
            </a:extLst>
          </p:cNvPr>
          <p:cNvSpPr/>
          <p:nvPr/>
        </p:nvSpPr>
        <p:spPr>
          <a:xfrm>
            <a:off x="8983050" y="1842747"/>
            <a:ext cx="2436318" cy="1097201"/>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2200" noProof="1">
                <a:latin typeface="微软雅黑" panose="020B0503020204020204" pitchFamily="34" charset="-122"/>
                <a:ea typeface="微软雅黑" panose="020B0503020204020204" pitchFamily="34" charset="-122"/>
              </a:rPr>
              <a:t>Frontend SocketIO Client</a:t>
            </a:r>
            <a:endParaRPr lang="zh-CN" altLang="en-US" sz="2200" noProof="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86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1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pSp>
        <p:nvGrpSpPr>
          <p:cNvPr id="48" name="组合 36">
            <a:extLst>
              <a:ext uri="{FF2B5EF4-FFF2-40B4-BE49-F238E27FC236}">
                <a16:creationId xmlns:a16="http://schemas.microsoft.com/office/drawing/2014/main" id="{B8C4DA4D-602B-6244-A8D7-3748B4965C9A}"/>
              </a:ext>
            </a:extLst>
          </p:cNvPr>
          <p:cNvGrpSpPr/>
          <p:nvPr/>
        </p:nvGrpSpPr>
        <p:grpSpPr>
          <a:xfrm flipH="1">
            <a:off x="-183386" y="-156395"/>
            <a:ext cx="6395162" cy="6705241"/>
            <a:chOff x="-720565" y="230326"/>
            <a:chExt cx="6395162" cy="6705241"/>
          </a:xfrm>
        </p:grpSpPr>
        <p:sp>
          <p:nvSpPr>
            <p:cNvPr id="49" name="Freeform 5">
              <a:extLst>
                <a:ext uri="{FF2B5EF4-FFF2-40B4-BE49-F238E27FC236}">
                  <a16:creationId xmlns:a16="http://schemas.microsoft.com/office/drawing/2014/main" id="{1AAFF16C-EAAE-5446-8FCE-BC472D51D912}"/>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0" name="Freeform 6">
              <a:extLst>
                <a:ext uri="{FF2B5EF4-FFF2-40B4-BE49-F238E27FC236}">
                  <a16:creationId xmlns:a16="http://schemas.microsoft.com/office/drawing/2014/main" id="{F3160D69-30A2-154F-B255-276B2EFC955F}"/>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1" name="Freeform 7">
              <a:extLst>
                <a:ext uri="{FF2B5EF4-FFF2-40B4-BE49-F238E27FC236}">
                  <a16:creationId xmlns:a16="http://schemas.microsoft.com/office/drawing/2014/main" id="{4581C50A-50CF-4542-8028-CB85C21E27E8}"/>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8">
              <a:extLst>
                <a:ext uri="{FF2B5EF4-FFF2-40B4-BE49-F238E27FC236}">
                  <a16:creationId xmlns:a16="http://schemas.microsoft.com/office/drawing/2014/main" id="{817E9638-3E34-4643-8465-07B9BD57F0AE}"/>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9">
              <a:extLst>
                <a:ext uri="{FF2B5EF4-FFF2-40B4-BE49-F238E27FC236}">
                  <a16:creationId xmlns:a16="http://schemas.microsoft.com/office/drawing/2014/main" id="{A1094A7E-04F8-D54C-AD47-56296E073D24}"/>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0">
              <a:extLst>
                <a:ext uri="{FF2B5EF4-FFF2-40B4-BE49-F238E27FC236}">
                  <a16:creationId xmlns:a16="http://schemas.microsoft.com/office/drawing/2014/main" id="{CC4603A7-3149-0E49-AEF4-A827F23004F4}"/>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3">
              <a:extLst>
                <a:ext uri="{FF2B5EF4-FFF2-40B4-BE49-F238E27FC236}">
                  <a16:creationId xmlns:a16="http://schemas.microsoft.com/office/drawing/2014/main" id="{8B43434F-EC25-6249-B794-E236CD8C6A0C}"/>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56" name="Title 1">
            <a:extLst>
              <a:ext uri="{FF2B5EF4-FFF2-40B4-BE49-F238E27FC236}">
                <a16:creationId xmlns:a16="http://schemas.microsoft.com/office/drawing/2014/main" id="{78B2D37D-D3A4-7E46-A2A3-DC368EF8C18A}"/>
              </a:ext>
            </a:extLst>
          </p:cNvPr>
          <p:cNvSpPr>
            <a:spLocks noGrp="1"/>
          </p:cNvSpPr>
          <p:nvPr>
            <p:ph type="title"/>
          </p:nvPr>
        </p:nvSpPr>
        <p:spPr>
          <a:xfrm>
            <a:off x="2627853" y="2686766"/>
            <a:ext cx="6582037" cy="1325563"/>
          </a:xfrm>
        </p:spPr>
        <p:txBody>
          <a:bodyPr>
            <a:normAutofit fontScale="90000"/>
          </a:bodyPr>
          <a:lstStyle/>
          <a:p>
            <a:pPr hangingPunct="0">
              <a:lnSpc>
                <a:spcPct val="150000"/>
              </a:lnSpc>
              <a:spcBef>
                <a:spcPts val="0"/>
              </a:spcBef>
            </a:pPr>
            <a:r>
              <a:rPr lang="zh-CN" altLang="en-US" dirty="0">
                <a:solidFill>
                  <a:schemeClr val="bg1"/>
                </a:solidFill>
                <a:latin typeface="微软雅黑" pitchFamily="34" charset="-122"/>
                <a:ea typeface="微软雅黑" pitchFamily="34" charset="-122"/>
              </a:rPr>
              <a:t>坐席的自动分配：</a:t>
            </a:r>
            <a:r>
              <a:rPr lang="en-US" altLang="zh-CN" dirty="0">
                <a:solidFill>
                  <a:schemeClr val="bg1"/>
                </a:solidFill>
                <a:latin typeface="微软雅黑" pitchFamily="34" charset="-122"/>
                <a:ea typeface="微软雅黑" pitchFamily="34" charset="-122"/>
              </a:rPr>
              <a:t>ACD</a:t>
            </a:r>
            <a:r>
              <a:rPr lang="zh-CN" altLang="en-US" dirty="0">
                <a:solidFill>
                  <a:schemeClr val="bg1"/>
                </a:solidFill>
                <a:latin typeface="微软雅黑" pitchFamily="34" charset="-122"/>
                <a:ea typeface="微软雅黑" pitchFamily="34" charset="-122"/>
              </a:rPr>
              <a:t>策略实现</a:t>
            </a:r>
            <a:endParaRPr lang="en-US" altLang="zh-CN" dirty="0">
              <a:solidFill>
                <a:schemeClr val="bg1"/>
              </a:solidFill>
              <a:latin typeface="微软雅黑" pitchFamily="34" charset="-122"/>
              <a:ea typeface="微软雅黑" pitchFamily="34" charset="-122"/>
            </a:endParaRPr>
          </a:p>
        </p:txBody>
      </p:sp>
      <p:sp>
        <p:nvSpPr>
          <p:cNvPr id="13" name="TextBox 58">
            <a:extLst>
              <a:ext uri="{FF2B5EF4-FFF2-40B4-BE49-F238E27FC236}">
                <a16:creationId xmlns:a16="http://schemas.microsoft.com/office/drawing/2014/main" id="{44756E3B-1881-4B93-A5CB-3A53ABAB58E2}"/>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4" name="TextBox 25">
            <a:extLst>
              <a:ext uri="{FF2B5EF4-FFF2-40B4-BE49-F238E27FC236}">
                <a16:creationId xmlns:a16="http://schemas.microsoft.com/office/drawing/2014/main" id="{31E3DE80-4255-469E-A6BE-25492D2F5E88}"/>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87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4099" name="图片 36" descr="未标题-1_03">
            <a:extLst>
              <a:ext uri="{FF2B5EF4-FFF2-40B4-BE49-F238E27FC236}">
                <a16:creationId xmlns:a16="http://schemas.microsoft.com/office/drawing/2014/main" id="{E68DC2C9-191D-449E-8CA8-DE00EE215194}"/>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253490" y="763439"/>
            <a:ext cx="165417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a:extLst>
              <a:ext uri="{FF2B5EF4-FFF2-40B4-BE49-F238E27FC236}">
                <a16:creationId xmlns:a16="http://schemas.microsoft.com/office/drawing/2014/main" id="{AC76577E-8C8E-46AE-83FE-41E85F70BB5D}"/>
              </a:ext>
            </a:extLst>
          </p:cNvPr>
          <p:cNvSpPr/>
          <p:nvPr/>
        </p:nvSpPr>
        <p:spPr>
          <a:xfrm>
            <a:off x="1253490" y="1466846"/>
            <a:ext cx="8431530" cy="769441"/>
          </a:xfrm>
          <a:prstGeom prst="rect">
            <a:avLst/>
          </a:prstGeom>
          <a:noFill/>
          <a:ln>
            <a:noFill/>
          </a:ln>
          <a:effectLst>
            <a:outerShdw blurRad="50800" dist="38100" dir="5400000" algn="t" rotWithShape="0">
              <a:schemeClr val="accent1">
                <a:lumMod val="50000"/>
                <a:alpha val="40000"/>
              </a:schemeClr>
            </a:outerShdw>
          </a:effectLst>
        </p:spPr>
        <p:txBody>
          <a:bodyPr>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春松客服大讲堂</a:t>
            </a:r>
          </a:p>
        </p:txBody>
      </p:sp>
      <p:sp>
        <p:nvSpPr>
          <p:cNvPr id="2" name="Rectangle 1">
            <a:extLst>
              <a:ext uri="{FF2B5EF4-FFF2-40B4-BE49-F238E27FC236}">
                <a16:creationId xmlns:a16="http://schemas.microsoft.com/office/drawing/2014/main" id="{32C9AD1A-8DFB-D54E-97EA-FA14B767056B}"/>
              </a:ext>
            </a:extLst>
          </p:cNvPr>
          <p:cNvSpPr/>
          <p:nvPr/>
        </p:nvSpPr>
        <p:spPr>
          <a:xfrm>
            <a:off x="9685020" y="6536601"/>
            <a:ext cx="2457449" cy="24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微软雅黑" panose="020B0503020204020204" pitchFamily="34" charset="-122"/>
                <a:ea typeface="微软雅黑" panose="020B0503020204020204" pitchFamily="34" charset="-122"/>
              </a:rPr>
              <a:t>201</a:t>
            </a:r>
            <a:r>
              <a:rPr lang="en-US" altLang="zh-CN" sz="1050" dirty="0">
                <a:latin typeface="微软雅黑" panose="020B0503020204020204" pitchFamily="34" charset="-122"/>
                <a:ea typeface="微软雅黑" panose="020B0503020204020204" pitchFamily="34" charset="-122"/>
              </a:rPr>
              <a:t>9</a:t>
            </a:r>
            <a:r>
              <a:rPr lang="en-US" sz="1050" dirty="0">
                <a:latin typeface="微软雅黑" panose="020B0503020204020204" pitchFamily="34" charset="-122"/>
                <a:ea typeface="微软雅黑" panose="020B0503020204020204" pitchFamily="34" charset="-122"/>
              </a:rPr>
              <a:t> © </a:t>
            </a:r>
            <a:r>
              <a:rPr lang="zh-CN" altLang="en-US" sz="1050" dirty="0">
                <a:latin typeface="微软雅黑" panose="020B0503020204020204" pitchFamily="34" charset="-122"/>
                <a:ea typeface="微软雅黑" panose="020B0503020204020204" pitchFamily="34" charset="-122"/>
              </a:rPr>
              <a:t>北京华夏春松科技有限公司</a:t>
            </a:r>
            <a:endParaRPr lang="en-US" sz="105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41717DB-ECB5-442C-A621-8A352FF8B644}"/>
              </a:ext>
            </a:extLst>
          </p:cNvPr>
          <p:cNvPicPr>
            <a:picLocks noChangeAspect="1"/>
          </p:cNvPicPr>
          <p:nvPr/>
        </p:nvPicPr>
        <p:blipFill>
          <a:blip r:embed="rId6"/>
          <a:stretch>
            <a:fillRect/>
          </a:stretch>
        </p:blipFill>
        <p:spPr>
          <a:xfrm>
            <a:off x="5403272" y="4092575"/>
            <a:ext cx="6237171" cy="1651695"/>
          </a:xfrm>
          <a:prstGeom prst="rect">
            <a:avLst/>
          </a:prstGeom>
        </p:spPr>
      </p:pic>
    </p:spTree>
    <p:custDataLst>
      <p:tags r:id="rId1"/>
    </p:custDataLst>
    <p:extLst>
      <p:ext uri="{BB962C8B-B14F-4D97-AF65-F5344CB8AC3E}">
        <p14:creationId xmlns:p14="http://schemas.microsoft.com/office/powerpoint/2010/main" val="1248749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微软雅黑" panose="020B0503020204020204" pitchFamily="34" charset="-122"/>
                <a:ea typeface="微软雅黑" panose="020B0503020204020204" pitchFamily="34" charset="-122"/>
              </a:rPr>
              <a:t>逻辑</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21E654B-87F5-42C0-A6C3-A15F50677014}"/>
              </a:ext>
            </a:extLst>
          </p:cNvPr>
          <p:cNvSpPr/>
          <p:nvPr/>
        </p:nvSpPr>
        <p:spPr>
          <a:xfrm>
            <a:off x="438467" y="3339592"/>
            <a:ext cx="2402006" cy="709684"/>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z="2800" noProof="1">
                <a:latin typeface="微软雅黑" panose="020B0503020204020204" pitchFamily="34" charset="-122"/>
                <a:ea typeface="微软雅黑" panose="020B0503020204020204" pitchFamily="34" charset="-122"/>
              </a:rPr>
              <a:t>访客端请求</a:t>
            </a:r>
          </a:p>
        </p:txBody>
      </p:sp>
      <p:sp>
        <p:nvSpPr>
          <p:cNvPr id="9" name="矩形 8">
            <a:extLst>
              <a:ext uri="{FF2B5EF4-FFF2-40B4-BE49-F238E27FC236}">
                <a16:creationId xmlns:a16="http://schemas.microsoft.com/office/drawing/2014/main" id="{19BCC836-5941-4F34-9A2A-9FEF185454BA}"/>
              </a:ext>
            </a:extLst>
          </p:cNvPr>
          <p:cNvSpPr/>
          <p:nvPr/>
        </p:nvSpPr>
        <p:spPr>
          <a:xfrm>
            <a:off x="4573398" y="2117677"/>
            <a:ext cx="2525712" cy="3477905"/>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800" noProof="1">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0279CC66-0A1A-44E2-B8A8-4F1CA24F3F57}"/>
              </a:ext>
            </a:extLst>
          </p:cNvPr>
          <p:cNvCxnSpPr>
            <a:cxnSpLocks/>
            <a:stCxn id="2" idx="3"/>
          </p:cNvCxnSpPr>
          <p:nvPr/>
        </p:nvCxnSpPr>
        <p:spPr>
          <a:xfrm>
            <a:off x="2840473" y="3694434"/>
            <a:ext cx="156949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2F148FA-F784-4A02-AC6D-7196E9AD8D31}"/>
              </a:ext>
            </a:extLst>
          </p:cNvPr>
          <p:cNvSpPr txBox="1"/>
          <p:nvPr/>
        </p:nvSpPr>
        <p:spPr>
          <a:xfrm>
            <a:off x="3248169" y="3186766"/>
            <a:ext cx="748923" cy="430887"/>
          </a:xfrm>
          <a:prstGeom prst="rect">
            <a:avLst/>
          </a:prstGeom>
          <a:noFill/>
        </p:spPr>
        <p:txBody>
          <a:bodyPr wrap="none" rtlCol="0">
            <a:spAutoFit/>
          </a:bodyPr>
          <a:lstStyle/>
          <a:p>
            <a:r>
              <a:rPr lang="zh-CN" altLang="en-US" sz="2200" dirty="0">
                <a:solidFill>
                  <a:schemeClr val="bg1"/>
                </a:solidFill>
                <a:latin typeface="微软雅黑" panose="020B0503020204020204" pitchFamily="34" charset="-122"/>
                <a:ea typeface="微软雅黑" panose="020B0503020204020204" pitchFamily="34" charset="-122"/>
              </a:rPr>
              <a:t>入队</a:t>
            </a:r>
          </a:p>
        </p:txBody>
      </p:sp>
      <p:sp>
        <p:nvSpPr>
          <p:cNvPr id="12" name="矩形 11">
            <a:extLst>
              <a:ext uri="{FF2B5EF4-FFF2-40B4-BE49-F238E27FC236}">
                <a16:creationId xmlns:a16="http://schemas.microsoft.com/office/drawing/2014/main" id="{2B887AB9-AF2F-4555-AF72-AFB0E308EAF8}"/>
              </a:ext>
            </a:extLst>
          </p:cNvPr>
          <p:cNvSpPr/>
          <p:nvPr/>
        </p:nvSpPr>
        <p:spPr>
          <a:xfrm>
            <a:off x="8943832" y="3364360"/>
            <a:ext cx="2402006" cy="709684"/>
          </a:xfrm>
          <a:prstGeom prst="rect">
            <a:avLst/>
          </a:prstGeom>
          <a:gradFill>
            <a:gsLst>
              <a:gs pos="0">
                <a:srgbClr val="4598EE"/>
              </a:gs>
              <a:gs pos="100000">
                <a:srgbClr val="1272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z="2800" noProof="1">
                <a:latin typeface="微软雅黑" panose="020B0503020204020204" pitchFamily="34" charset="-122"/>
                <a:ea typeface="微软雅黑" panose="020B0503020204020204" pitchFamily="34" charset="-122"/>
              </a:rPr>
              <a:t>座席端空闲</a:t>
            </a:r>
          </a:p>
        </p:txBody>
      </p:sp>
      <p:cxnSp>
        <p:nvCxnSpPr>
          <p:cNvPr id="14" name="直接箭头连接符 13">
            <a:extLst>
              <a:ext uri="{FF2B5EF4-FFF2-40B4-BE49-F238E27FC236}">
                <a16:creationId xmlns:a16="http://schemas.microsoft.com/office/drawing/2014/main" id="{A58C8F19-ABC7-4E8A-A2EA-7E782FFE741F}"/>
              </a:ext>
            </a:extLst>
          </p:cNvPr>
          <p:cNvCxnSpPr>
            <a:cxnSpLocks/>
            <a:stCxn id="12" idx="1"/>
          </p:cNvCxnSpPr>
          <p:nvPr/>
        </p:nvCxnSpPr>
        <p:spPr>
          <a:xfrm flipH="1">
            <a:off x="7274257" y="3719202"/>
            <a:ext cx="166957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D60EDAB-C319-4678-96B2-E98C6B00D5D6}"/>
              </a:ext>
            </a:extLst>
          </p:cNvPr>
          <p:cNvSpPr txBox="1"/>
          <p:nvPr/>
        </p:nvSpPr>
        <p:spPr>
          <a:xfrm>
            <a:off x="7618603" y="3184492"/>
            <a:ext cx="748923" cy="430887"/>
          </a:xfrm>
          <a:prstGeom prst="rect">
            <a:avLst/>
          </a:prstGeom>
          <a:noFill/>
        </p:spPr>
        <p:txBody>
          <a:bodyPr wrap="none" rtlCol="0">
            <a:spAutoFit/>
          </a:bodyPr>
          <a:lstStyle/>
          <a:p>
            <a:r>
              <a:rPr lang="zh-CN" altLang="en-US" sz="2200" dirty="0">
                <a:solidFill>
                  <a:schemeClr val="bg1"/>
                </a:solidFill>
                <a:latin typeface="微软雅黑" panose="020B0503020204020204" pitchFamily="34" charset="-122"/>
                <a:ea typeface="微软雅黑" panose="020B0503020204020204" pitchFamily="34" charset="-122"/>
              </a:rPr>
              <a:t>出队</a:t>
            </a:r>
          </a:p>
        </p:txBody>
      </p:sp>
      <p:sp>
        <p:nvSpPr>
          <p:cNvPr id="27" name="矩形 26">
            <a:extLst>
              <a:ext uri="{FF2B5EF4-FFF2-40B4-BE49-F238E27FC236}">
                <a16:creationId xmlns:a16="http://schemas.microsoft.com/office/drawing/2014/main" id="{385784B4-166D-4181-9EA2-372E524E5ACD}"/>
              </a:ext>
            </a:extLst>
          </p:cNvPr>
          <p:cNvSpPr/>
          <p:nvPr/>
        </p:nvSpPr>
        <p:spPr>
          <a:xfrm>
            <a:off x="4703195" y="1427817"/>
            <a:ext cx="2339102" cy="523220"/>
          </a:xfrm>
          <a:prstGeom prst="rect">
            <a:avLst/>
          </a:prstGeom>
        </p:spPr>
        <p:txBody>
          <a:bodyPr wrap="none">
            <a:spAutoFit/>
          </a:bodyPr>
          <a:lstStyle/>
          <a:p>
            <a:pPr algn="ctr" fontAlgn="auto"/>
            <a:r>
              <a:rPr lang="zh-CN" altLang="en-US" sz="2800" noProof="1">
                <a:solidFill>
                  <a:schemeClr val="bg1"/>
                </a:solidFill>
                <a:latin typeface="微软雅黑" panose="020B0503020204020204" pitchFamily="34" charset="-122"/>
                <a:ea typeface="微软雅黑" panose="020B0503020204020204" pitchFamily="34" charset="-122"/>
              </a:rPr>
              <a:t>坐席自动分配</a:t>
            </a:r>
          </a:p>
        </p:txBody>
      </p:sp>
      <p:sp>
        <p:nvSpPr>
          <p:cNvPr id="28" name="矩形: 圆角 27">
            <a:extLst>
              <a:ext uri="{FF2B5EF4-FFF2-40B4-BE49-F238E27FC236}">
                <a16:creationId xmlns:a16="http://schemas.microsoft.com/office/drawing/2014/main" id="{4BC2AD26-703A-433C-845D-F2C5051A3102}"/>
              </a:ext>
            </a:extLst>
          </p:cNvPr>
          <p:cNvSpPr/>
          <p:nvPr/>
        </p:nvSpPr>
        <p:spPr>
          <a:xfrm>
            <a:off x="4885899" y="2803732"/>
            <a:ext cx="1842447" cy="444435"/>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fontAlgn="auto"/>
            <a:r>
              <a:rPr lang="zh-CN" altLang="en-US" noProof="1"/>
              <a:t>技能组</a:t>
            </a:r>
            <a:r>
              <a:rPr lang="en-US" altLang="zh-CN" noProof="1"/>
              <a:t>A</a:t>
            </a:r>
            <a:endParaRPr lang="zh-CN" altLang="en-US" noProof="1"/>
          </a:p>
        </p:txBody>
      </p:sp>
      <p:sp>
        <p:nvSpPr>
          <p:cNvPr id="29" name="矩形: 圆角 28">
            <a:extLst>
              <a:ext uri="{FF2B5EF4-FFF2-40B4-BE49-F238E27FC236}">
                <a16:creationId xmlns:a16="http://schemas.microsoft.com/office/drawing/2014/main" id="{1149D4A8-FC9F-4A31-8422-23D7FB4C50C3}"/>
              </a:ext>
            </a:extLst>
          </p:cNvPr>
          <p:cNvSpPr/>
          <p:nvPr/>
        </p:nvSpPr>
        <p:spPr>
          <a:xfrm>
            <a:off x="4885898" y="3719202"/>
            <a:ext cx="1842447" cy="444435"/>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fontAlgn="auto"/>
            <a:r>
              <a:rPr lang="zh-CN" altLang="en-US" noProof="1"/>
              <a:t>技能组</a:t>
            </a:r>
            <a:r>
              <a:rPr lang="en-US" altLang="zh-CN" noProof="1"/>
              <a:t>B</a:t>
            </a:r>
            <a:endParaRPr lang="zh-CN" altLang="en-US" noProof="1"/>
          </a:p>
        </p:txBody>
      </p:sp>
      <p:sp>
        <p:nvSpPr>
          <p:cNvPr id="30" name="矩形: 圆角 29">
            <a:extLst>
              <a:ext uri="{FF2B5EF4-FFF2-40B4-BE49-F238E27FC236}">
                <a16:creationId xmlns:a16="http://schemas.microsoft.com/office/drawing/2014/main" id="{E3E5F521-9426-450A-A726-AEE061E7AF77}"/>
              </a:ext>
            </a:extLst>
          </p:cNvPr>
          <p:cNvSpPr/>
          <p:nvPr/>
        </p:nvSpPr>
        <p:spPr>
          <a:xfrm>
            <a:off x="4885897" y="4634672"/>
            <a:ext cx="1842447" cy="444435"/>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fontAlgn="auto"/>
            <a:r>
              <a:rPr lang="en-US" altLang="zh-CN" noProof="1"/>
              <a:t>……</a:t>
            </a:r>
            <a:endParaRPr lang="zh-CN" altLang="en-US" noProof="1"/>
          </a:p>
        </p:txBody>
      </p:sp>
    </p:spTree>
    <p:extLst>
      <p:ext uri="{BB962C8B-B14F-4D97-AF65-F5344CB8AC3E}">
        <p14:creationId xmlns:p14="http://schemas.microsoft.com/office/powerpoint/2010/main" val="339671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ACD</a:t>
            </a:r>
            <a:r>
              <a:rPr lang="zh-CN" altLang="en-US" dirty="0">
                <a:solidFill>
                  <a:schemeClr val="bg1"/>
                </a:solidFill>
                <a:latin typeface="微软雅黑" panose="020B0503020204020204" pitchFamily="34" charset="-122"/>
                <a:ea typeface="微软雅黑" panose="020B0503020204020204" pitchFamily="34" charset="-122"/>
              </a:rPr>
              <a:t>代码</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343522" y="1946156"/>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en-US" altLang="zh-CN" sz="4000" b="0" i="0" u="none" strike="noStrike" cap="none" spc="0" normalizeH="0" baseline="0" dirty="0" err="1">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AgentService</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pic>
        <p:nvPicPr>
          <p:cNvPr id="2" name="图片 1">
            <a:extLst>
              <a:ext uri="{FF2B5EF4-FFF2-40B4-BE49-F238E27FC236}">
                <a16:creationId xmlns:a16="http://schemas.microsoft.com/office/drawing/2014/main" id="{497C9017-ACA8-469E-B78F-4C531DF80BE8}"/>
              </a:ext>
            </a:extLst>
          </p:cNvPr>
          <p:cNvPicPr>
            <a:picLocks noChangeAspect="1"/>
          </p:cNvPicPr>
          <p:nvPr/>
        </p:nvPicPr>
        <p:blipFill>
          <a:blip r:embed="rId2"/>
          <a:stretch>
            <a:fillRect/>
          </a:stretch>
        </p:blipFill>
        <p:spPr>
          <a:xfrm>
            <a:off x="4852079" y="1233179"/>
            <a:ext cx="3794129" cy="5509076"/>
          </a:xfrm>
          <a:prstGeom prst="rect">
            <a:avLst/>
          </a:prstGeom>
        </p:spPr>
      </p:pic>
      <p:sp>
        <p:nvSpPr>
          <p:cNvPr id="3" name="矩形 2">
            <a:extLst>
              <a:ext uri="{FF2B5EF4-FFF2-40B4-BE49-F238E27FC236}">
                <a16:creationId xmlns:a16="http://schemas.microsoft.com/office/drawing/2014/main" id="{7FFAE556-001D-4678-A7BF-F41B52922DCB}"/>
              </a:ext>
            </a:extLst>
          </p:cNvPr>
          <p:cNvSpPr/>
          <p:nvPr/>
        </p:nvSpPr>
        <p:spPr>
          <a:xfrm>
            <a:off x="327033" y="4439612"/>
            <a:ext cx="3578095" cy="707886"/>
          </a:xfrm>
          <a:prstGeom prst="rect">
            <a:avLst/>
          </a:prstGeom>
        </p:spPr>
        <p:txBody>
          <a:bodyPr wrap="none">
            <a:spAutoFit/>
          </a:bodyPr>
          <a:lstStyle/>
          <a:p>
            <a:r>
              <a:rPr lang="en-US" altLang="zh-CN" sz="4000" dirty="0" err="1">
                <a:solidFill>
                  <a:schemeClr val="bg1"/>
                </a:solidFill>
                <a:latin typeface="微软雅黑" panose="020B0503020204020204" pitchFamily="34" charset="-122"/>
                <a:ea typeface="微软雅黑" panose="020B0503020204020204" pitchFamily="34" charset="-122"/>
                <a:sym typeface="Times New Roman" panose="02020603050405020304"/>
              </a:rPr>
              <a:t>QueueService</a:t>
            </a:r>
            <a:endParaRPr lang="zh-CN" altLang="en-US" sz="4000" dirty="0"/>
          </a:p>
        </p:txBody>
      </p:sp>
      <p:sp>
        <p:nvSpPr>
          <p:cNvPr id="4" name="矩形 3">
            <a:extLst>
              <a:ext uri="{FF2B5EF4-FFF2-40B4-BE49-F238E27FC236}">
                <a16:creationId xmlns:a16="http://schemas.microsoft.com/office/drawing/2014/main" id="{36E11B6D-E19A-48C3-9DC2-5CFD17F48DAD}"/>
              </a:ext>
            </a:extLst>
          </p:cNvPr>
          <p:cNvSpPr/>
          <p:nvPr/>
        </p:nvSpPr>
        <p:spPr>
          <a:xfrm>
            <a:off x="327033" y="3279831"/>
            <a:ext cx="3363613" cy="707886"/>
          </a:xfrm>
          <a:prstGeom prst="rect">
            <a:avLst/>
          </a:prstGeom>
        </p:spPr>
        <p:txBody>
          <a:bodyPr wrap="none">
            <a:spAutoFit/>
          </a:bodyPr>
          <a:lstStyle/>
          <a:p>
            <a:r>
              <a:rPr lang="en-US" altLang="zh-CN" sz="4000" dirty="0" err="1">
                <a:solidFill>
                  <a:schemeClr val="bg1"/>
                </a:solidFill>
                <a:latin typeface="微软雅黑" panose="020B0503020204020204" pitchFamily="34" charset="-122"/>
                <a:ea typeface="微软雅黑" panose="020B0503020204020204" pitchFamily="34" charset="-122"/>
                <a:sym typeface="Times New Roman" panose="02020603050405020304"/>
              </a:rPr>
              <a:t>PolicyService</a:t>
            </a:r>
            <a:endParaRPr lang="zh-CN" altLang="en-US" sz="4000" dirty="0"/>
          </a:p>
        </p:txBody>
      </p:sp>
      <p:sp>
        <p:nvSpPr>
          <p:cNvPr id="5" name="矩形 4">
            <a:extLst>
              <a:ext uri="{FF2B5EF4-FFF2-40B4-BE49-F238E27FC236}">
                <a16:creationId xmlns:a16="http://schemas.microsoft.com/office/drawing/2014/main" id="{996F21A5-2DB0-41B6-B734-80B9B86DD2CE}"/>
              </a:ext>
            </a:extLst>
          </p:cNvPr>
          <p:cNvSpPr/>
          <p:nvPr/>
        </p:nvSpPr>
        <p:spPr>
          <a:xfrm>
            <a:off x="375796" y="5486642"/>
            <a:ext cx="3480568" cy="707886"/>
          </a:xfrm>
          <a:prstGeom prst="rect">
            <a:avLst/>
          </a:prstGeom>
        </p:spPr>
        <p:txBody>
          <a:bodyPr wrap="none">
            <a:spAutoFit/>
          </a:bodyPr>
          <a:lstStyle/>
          <a:p>
            <a:r>
              <a:rPr lang="en-US" altLang="zh-CN" sz="4000" dirty="0" err="1">
                <a:solidFill>
                  <a:schemeClr val="bg1"/>
                </a:solidFill>
                <a:latin typeface="微软雅黑" panose="020B0503020204020204" pitchFamily="34" charset="-122"/>
                <a:ea typeface="微软雅黑" panose="020B0503020204020204" pitchFamily="34" charset="-122"/>
                <a:sym typeface="Times New Roman" panose="02020603050405020304"/>
              </a:rPr>
              <a:t>WorkMonitor</a:t>
            </a:r>
            <a:endParaRPr lang="zh-CN" altLang="en-US" sz="4000" dirty="0"/>
          </a:p>
        </p:txBody>
      </p:sp>
    </p:spTree>
    <p:extLst>
      <p:ext uri="{BB962C8B-B14F-4D97-AF65-F5344CB8AC3E}">
        <p14:creationId xmlns:p14="http://schemas.microsoft.com/office/powerpoint/2010/main" val="10851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solidFill>
                  <a:schemeClr val="bg1"/>
                </a:solidFill>
                <a:latin typeface="微软雅黑" panose="020B0503020204020204" pitchFamily="34" charset="-122"/>
                <a:ea typeface="微软雅黑" panose="020B0503020204020204" pitchFamily="34" charset="-122"/>
              </a:rPr>
              <a:t>ACDPolicy</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828651" y="2007327"/>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按空闲坐席优先</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9" name="TextBox 5">
            <a:extLst>
              <a:ext uri="{FF2B5EF4-FFF2-40B4-BE49-F238E27FC236}">
                <a16:creationId xmlns:a16="http://schemas.microsoft.com/office/drawing/2014/main" id="{ED1836EF-3A3D-4194-BCE4-339AC2694D1A}"/>
              </a:ext>
            </a:extLst>
          </p:cNvPr>
          <p:cNvSpPr txBox="1"/>
          <p:nvPr/>
        </p:nvSpPr>
        <p:spPr>
          <a:xfrm>
            <a:off x="828651" y="3145450"/>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按平均坐席优先</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0" name="TextBox 5">
            <a:extLst>
              <a:ext uri="{FF2B5EF4-FFF2-40B4-BE49-F238E27FC236}">
                <a16:creationId xmlns:a16="http://schemas.microsoft.com/office/drawing/2014/main" id="{C371EEFF-FA02-49BD-8AB6-8B62DD9A26A3}"/>
              </a:ext>
            </a:extLst>
          </p:cNvPr>
          <p:cNvSpPr txBox="1"/>
          <p:nvPr/>
        </p:nvSpPr>
        <p:spPr>
          <a:xfrm>
            <a:off x="828651" y="4313511"/>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按历史坐席优先</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1" name="TextBox 5">
            <a:extLst>
              <a:ext uri="{FF2B5EF4-FFF2-40B4-BE49-F238E27FC236}">
                <a16:creationId xmlns:a16="http://schemas.microsoft.com/office/drawing/2014/main" id="{45ED4781-CF9A-4B56-82AD-A0EF1864D3C2}"/>
              </a:ext>
            </a:extLst>
          </p:cNvPr>
          <p:cNvSpPr txBox="1"/>
          <p:nvPr/>
        </p:nvSpPr>
        <p:spPr>
          <a:xfrm>
            <a:off x="5937407" y="2007327"/>
            <a:ext cx="410445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最大服务人数</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2" name="TextBox 5">
            <a:extLst>
              <a:ext uri="{FF2B5EF4-FFF2-40B4-BE49-F238E27FC236}">
                <a16:creationId xmlns:a16="http://schemas.microsoft.com/office/drawing/2014/main" id="{4E187BBE-7970-481D-A320-02B714CA9DEA}"/>
              </a:ext>
            </a:extLst>
          </p:cNvPr>
          <p:cNvSpPr txBox="1"/>
          <p:nvPr/>
        </p:nvSpPr>
        <p:spPr>
          <a:xfrm>
            <a:off x="5937407" y="3160419"/>
            <a:ext cx="518053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zh-CN" altLang="en-US"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单次批量分配人数</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13" name="TextBox 5">
            <a:extLst>
              <a:ext uri="{FF2B5EF4-FFF2-40B4-BE49-F238E27FC236}">
                <a16:creationId xmlns:a16="http://schemas.microsoft.com/office/drawing/2014/main" id="{2F44CC73-D0C4-4AD8-AEF4-DD8154C2B7CA}"/>
              </a:ext>
            </a:extLst>
          </p:cNvPr>
          <p:cNvSpPr txBox="1"/>
          <p:nvPr/>
        </p:nvSpPr>
        <p:spPr>
          <a:xfrm>
            <a:off x="5937407" y="4313511"/>
            <a:ext cx="5180536"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4000" dirty="0">
                <a:solidFill>
                  <a:schemeClr val="bg1"/>
                </a:solidFill>
                <a:latin typeface="微软雅黑" panose="020B0503020204020204" pitchFamily="34" charset="-122"/>
                <a:ea typeface="微软雅黑" panose="020B0503020204020204" pitchFamily="34" charset="-122"/>
                <a:sym typeface="Times New Roman" panose="02020603050405020304"/>
              </a:rPr>
              <a:t>上班时间</a:t>
            </a:r>
            <a:endPar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Tree>
    <p:extLst>
      <p:ext uri="{BB962C8B-B14F-4D97-AF65-F5344CB8AC3E}">
        <p14:creationId xmlns:p14="http://schemas.microsoft.com/office/powerpoint/2010/main" val="397642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pSp>
        <p:nvGrpSpPr>
          <p:cNvPr id="48" name="组合 36">
            <a:extLst>
              <a:ext uri="{FF2B5EF4-FFF2-40B4-BE49-F238E27FC236}">
                <a16:creationId xmlns:a16="http://schemas.microsoft.com/office/drawing/2014/main" id="{B8C4DA4D-602B-6244-A8D7-3748B4965C9A}"/>
              </a:ext>
            </a:extLst>
          </p:cNvPr>
          <p:cNvGrpSpPr/>
          <p:nvPr/>
        </p:nvGrpSpPr>
        <p:grpSpPr>
          <a:xfrm flipH="1">
            <a:off x="-183386" y="-156395"/>
            <a:ext cx="6395162" cy="6705241"/>
            <a:chOff x="-720565" y="230326"/>
            <a:chExt cx="6395162" cy="6705241"/>
          </a:xfrm>
        </p:grpSpPr>
        <p:sp>
          <p:nvSpPr>
            <p:cNvPr id="49" name="Freeform 5">
              <a:extLst>
                <a:ext uri="{FF2B5EF4-FFF2-40B4-BE49-F238E27FC236}">
                  <a16:creationId xmlns:a16="http://schemas.microsoft.com/office/drawing/2014/main" id="{1AAFF16C-EAAE-5446-8FCE-BC472D51D912}"/>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0" name="Freeform 6">
              <a:extLst>
                <a:ext uri="{FF2B5EF4-FFF2-40B4-BE49-F238E27FC236}">
                  <a16:creationId xmlns:a16="http://schemas.microsoft.com/office/drawing/2014/main" id="{F3160D69-30A2-154F-B255-276B2EFC955F}"/>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1" name="Freeform 7">
              <a:extLst>
                <a:ext uri="{FF2B5EF4-FFF2-40B4-BE49-F238E27FC236}">
                  <a16:creationId xmlns:a16="http://schemas.microsoft.com/office/drawing/2014/main" id="{4581C50A-50CF-4542-8028-CB85C21E27E8}"/>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8">
              <a:extLst>
                <a:ext uri="{FF2B5EF4-FFF2-40B4-BE49-F238E27FC236}">
                  <a16:creationId xmlns:a16="http://schemas.microsoft.com/office/drawing/2014/main" id="{817E9638-3E34-4643-8465-07B9BD57F0AE}"/>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9">
              <a:extLst>
                <a:ext uri="{FF2B5EF4-FFF2-40B4-BE49-F238E27FC236}">
                  <a16:creationId xmlns:a16="http://schemas.microsoft.com/office/drawing/2014/main" id="{A1094A7E-04F8-D54C-AD47-56296E073D24}"/>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0">
              <a:extLst>
                <a:ext uri="{FF2B5EF4-FFF2-40B4-BE49-F238E27FC236}">
                  <a16:creationId xmlns:a16="http://schemas.microsoft.com/office/drawing/2014/main" id="{CC4603A7-3149-0E49-AEF4-A827F23004F4}"/>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3">
              <a:extLst>
                <a:ext uri="{FF2B5EF4-FFF2-40B4-BE49-F238E27FC236}">
                  <a16:creationId xmlns:a16="http://schemas.microsoft.com/office/drawing/2014/main" id="{8B43434F-EC25-6249-B794-E236CD8C6A0C}"/>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56" name="Title 1">
            <a:extLst>
              <a:ext uri="{FF2B5EF4-FFF2-40B4-BE49-F238E27FC236}">
                <a16:creationId xmlns:a16="http://schemas.microsoft.com/office/drawing/2014/main" id="{78B2D37D-D3A4-7E46-A2A3-DC368EF8C18A}"/>
              </a:ext>
            </a:extLst>
          </p:cNvPr>
          <p:cNvSpPr>
            <a:spLocks noGrp="1"/>
          </p:cNvSpPr>
          <p:nvPr>
            <p:ph type="title"/>
          </p:nvPr>
        </p:nvSpPr>
        <p:spPr>
          <a:xfrm>
            <a:off x="2627853" y="2686766"/>
            <a:ext cx="6582037" cy="1325563"/>
          </a:xfrm>
        </p:spPr>
        <p:txBody>
          <a:bodyPr>
            <a:normAutofit/>
          </a:bodyPr>
          <a:lstStyle/>
          <a:p>
            <a:pPr hangingPunct="0">
              <a:lnSpc>
                <a:spcPct val="150000"/>
              </a:lnSpc>
              <a:spcBef>
                <a:spcPts val="0"/>
              </a:spcBef>
            </a:pPr>
            <a:r>
              <a:rPr lang="zh-CN" altLang="en-US" dirty="0">
                <a:solidFill>
                  <a:schemeClr val="bg1"/>
                </a:solidFill>
                <a:latin typeface="微软雅黑" pitchFamily="34" charset="-122"/>
                <a:ea typeface="微软雅黑" pitchFamily="34" charset="-122"/>
              </a:rPr>
              <a:t>代码阅读提示</a:t>
            </a:r>
            <a:endParaRPr lang="en-US" altLang="zh-CN" dirty="0">
              <a:solidFill>
                <a:schemeClr val="bg1"/>
              </a:solidFill>
              <a:latin typeface="微软雅黑" pitchFamily="34" charset="-122"/>
              <a:ea typeface="微软雅黑" pitchFamily="34" charset="-122"/>
            </a:endParaRPr>
          </a:p>
        </p:txBody>
      </p:sp>
      <p:sp>
        <p:nvSpPr>
          <p:cNvPr id="13" name="TextBox 58">
            <a:extLst>
              <a:ext uri="{FF2B5EF4-FFF2-40B4-BE49-F238E27FC236}">
                <a16:creationId xmlns:a16="http://schemas.microsoft.com/office/drawing/2014/main" id="{E1F10854-8AE3-428B-88B5-9DA99FD37F72}"/>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4" name="TextBox 25">
            <a:extLst>
              <a:ext uri="{FF2B5EF4-FFF2-40B4-BE49-F238E27FC236}">
                <a16:creationId xmlns:a16="http://schemas.microsoft.com/office/drawing/2014/main" id="{CF42C2F5-A96A-474A-9FB1-2768FA121B39}"/>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8294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5C9397-6254-4FA0-AFAA-855C5FB09C2C}"/>
              </a:ext>
            </a:extLst>
          </p:cNvPr>
          <p:cNvSpPr>
            <a:spLocks noGrp="1"/>
          </p:cNvSpPr>
          <p:nvPr>
            <p:ph type="title"/>
          </p:nvPr>
        </p:nvSpPr>
        <p:spPr>
          <a:xfrm>
            <a:off x="343522" y="251261"/>
            <a:ext cx="6582037" cy="1325563"/>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代码结构</a:t>
            </a:r>
            <a:endParaRPr lang="en-US" dirty="0">
              <a:solidFill>
                <a:schemeClr val="bg1"/>
              </a:solidFill>
              <a:latin typeface="微软雅黑" panose="020B0503020204020204" pitchFamily="34" charset="-122"/>
              <a:ea typeface="微软雅黑" panose="020B0503020204020204" pitchFamily="34" charset="-122"/>
            </a:endParaRPr>
          </a:p>
        </p:txBody>
      </p:sp>
      <p:sp>
        <p:nvSpPr>
          <p:cNvPr id="7" name="TextBox 5">
            <a:extLst>
              <a:ext uri="{FF2B5EF4-FFF2-40B4-BE49-F238E27FC236}">
                <a16:creationId xmlns:a16="http://schemas.microsoft.com/office/drawing/2014/main" id="{5B7A51FD-CDF2-49E6-A241-DA40A34C208E}"/>
              </a:ext>
            </a:extLst>
          </p:cNvPr>
          <p:cNvSpPr txBox="1"/>
          <p:nvPr/>
        </p:nvSpPr>
        <p:spPr>
          <a:xfrm>
            <a:off x="892846" y="1871100"/>
            <a:ext cx="4104456" cy="37856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Templates</a:t>
            </a:r>
          </a:p>
          <a:p>
            <a:pPr marR="0" algn="l" defTabSz="914400" rtl="0" fontAlgn="auto" latinLnBrk="0" hangingPunct="0">
              <a:lnSpc>
                <a:spcPct val="150000"/>
              </a:lnSpc>
              <a:spcBef>
                <a:spcPts val="0"/>
              </a:spcBef>
              <a:spcAft>
                <a:spcPts val="0"/>
              </a:spcAft>
              <a:buClrTx/>
              <a:buSzTx/>
            </a:pPr>
            <a:r>
              <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Controller</a:t>
            </a:r>
          </a:p>
          <a:p>
            <a:pPr marR="0" algn="l" defTabSz="914400" rtl="0" fontAlgn="auto" latinLnBrk="0" hangingPunct="0">
              <a:lnSpc>
                <a:spcPct val="150000"/>
              </a:lnSpc>
              <a:spcBef>
                <a:spcPts val="0"/>
              </a:spcBef>
              <a:spcAft>
                <a:spcPts val="0"/>
              </a:spcAft>
              <a:buClrTx/>
              <a:buSzTx/>
            </a:pPr>
            <a:r>
              <a:rPr lang="en-US" altLang="zh-CN" sz="4000" dirty="0">
                <a:solidFill>
                  <a:schemeClr val="bg1"/>
                </a:solidFill>
                <a:latin typeface="微软雅黑" panose="020B0503020204020204" pitchFamily="34" charset="-122"/>
                <a:ea typeface="微软雅黑" panose="020B0503020204020204" pitchFamily="34" charset="-122"/>
                <a:sym typeface="Times New Roman" panose="02020603050405020304"/>
              </a:rPr>
              <a:t>Proxy</a:t>
            </a:r>
          </a:p>
          <a:p>
            <a:pPr marR="0" algn="l" defTabSz="914400" rtl="0" fontAlgn="auto" latinLnBrk="0" hangingPunct="0">
              <a:lnSpc>
                <a:spcPct val="150000"/>
              </a:lnSpc>
              <a:spcBef>
                <a:spcPts val="0"/>
              </a:spcBef>
              <a:spcAft>
                <a:spcPts val="0"/>
              </a:spcAft>
              <a:buClrTx/>
              <a:buSzTx/>
            </a:pPr>
            <a:r>
              <a:rPr kumimoji="0" lang="en-US" altLang="zh-CN"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Model</a:t>
            </a:r>
          </a:p>
        </p:txBody>
      </p:sp>
      <p:sp>
        <p:nvSpPr>
          <p:cNvPr id="2" name="Right Arrow 1">
            <a:extLst>
              <a:ext uri="{FF2B5EF4-FFF2-40B4-BE49-F238E27FC236}">
                <a16:creationId xmlns:a16="http://schemas.microsoft.com/office/drawing/2014/main" id="{12DEFFAC-5BCA-214B-BBEA-265F1421EA6E}"/>
              </a:ext>
            </a:extLst>
          </p:cNvPr>
          <p:cNvSpPr/>
          <p:nvPr/>
        </p:nvSpPr>
        <p:spPr>
          <a:xfrm>
            <a:off x="4123309" y="3487478"/>
            <a:ext cx="680484" cy="510363"/>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noProof="1"/>
          </a:p>
        </p:txBody>
      </p:sp>
      <p:sp>
        <p:nvSpPr>
          <p:cNvPr id="3" name="Rectangle 2">
            <a:extLst>
              <a:ext uri="{FF2B5EF4-FFF2-40B4-BE49-F238E27FC236}">
                <a16:creationId xmlns:a16="http://schemas.microsoft.com/office/drawing/2014/main" id="{B0A7F720-49A2-154C-8EB7-4B2C2A2A255D}"/>
              </a:ext>
            </a:extLst>
          </p:cNvPr>
          <p:cNvSpPr/>
          <p:nvPr/>
        </p:nvSpPr>
        <p:spPr>
          <a:xfrm>
            <a:off x="4960366" y="4526441"/>
            <a:ext cx="2466509" cy="707886"/>
          </a:xfrm>
          <a:prstGeom prst="rect">
            <a:avLst/>
          </a:prstGeom>
        </p:spPr>
        <p:txBody>
          <a:bodyPr wrap="none">
            <a:spAutoFit/>
          </a:bodyPr>
          <a:lstStyle/>
          <a:p>
            <a:r>
              <a:rPr lang="en-US" altLang="zh-CN" sz="4000" dirty="0">
                <a:solidFill>
                  <a:schemeClr val="bg1"/>
                </a:solidFill>
                <a:latin typeface="微软雅黑" panose="020B0503020204020204" pitchFamily="34" charset="-122"/>
                <a:ea typeface="微软雅黑" panose="020B0503020204020204" pitchFamily="34" charset="-122"/>
                <a:sym typeface="Times New Roman" panose="02020603050405020304"/>
              </a:rPr>
              <a:t>Database</a:t>
            </a:r>
            <a:endParaRPr lang="en-US" sz="4000" dirty="0"/>
          </a:p>
        </p:txBody>
      </p:sp>
      <p:sp>
        <p:nvSpPr>
          <p:cNvPr id="8" name="Can 7">
            <a:extLst>
              <a:ext uri="{FF2B5EF4-FFF2-40B4-BE49-F238E27FC236}">
                <a16:creationId xmlns:a16="http://schemas.microsoft.com/office/drawing/2014/main" id="{B53CEF89-1C4A-F74A-B3D6-09B06802572E}"/>
              </a:ext>
            </a:extLst>
          </p:cNvPr>
          <p:cNvSpPr/>
          <p:nvPr/>
        </p:nvSpPr>
        <p:spPr>
          <a:xfrm>
            <a:off x="5659867" y="2966263"/>
            <a:ext cx="1067505" cy="1297172"/>
          </a:xfrm>
          <a:prstGeom prst="ca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fontAlgn="auto"/>
            <a:endParaRPr lang="en-US" noProof="1"/>
          </a:p>
        </p:txBody>
      </p:sp>
      <p:grpSp>
        <p:nvGrpSpPr>
          <p:cNvPr id="9" name="组合 27">
            <a:extLst>
              <a:ext uri="{FF2B5EF4-FFF2-40B4-BE49-F238E27FC236}">
                <a16:creationId xmlns:a16="http://schemas.microsoft.com/office/drawing/2014/main" id="{3CF6BD5F-5ADF-954A-9C68-2A7378186158}"/>
              </a:ext>
            </a:extLst>
          </p:cNvPr>
          <p:cNvGrpSpPr/>
          <p:nvPr/>
        </p:nvGrpSpPr>
        <p:grpSpPr>
          <a:xfrm>
            <a:off x="8351647" y="3956440"/>
            <a:ext cx="3273425" cy="2484520"/>
            <a:chOff x="8918575" y="4303912"/>
            <a:chExt cx="3273425" cy="2484520"/>
          </a:xfrm>
        </p:grpSpPr>
        <p:sp>
          <p:nvSpPr>
            <p:cNvPr id="10" name="Rectangle 6">
              <a:extLst>
                <a:ext uri="{FF2B5EF4-FFF2-40B4-BE49-F238E27FC236}">
                  <a16:creationId xmlns:a16="http://schemas.microsoft.com/office/drawing/2014/main" id="{8132AE03-0C74-B54F-AD46-B229885F046D}"/>
                </a:ext>
              </a:extLst>
            </p:cNvPr>
            <p:cNvSpPr>
              <a:spLocks noChangeArrowheads="1"/>
            </p:cNvSpPr>
            <p:nvPr/>
          </p:nvSpPr>
          <p:spPr bwMode="auto">
            <a:xfrm>
              <a:off x="9625378" y="5471208"/>
              <a:ext cx="1891946" cy="1188714"/>
            </a:xfrm>
            <a:prstGeom prst="rect">
              <a:avLst/>
            </a:prstGeom>
            <a:noFill/>
            <a:ln>
              <a:solidFill>
                <a:schemeClr val="bg1"/>
              </a:solid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7">
              <a:extLst>
                <a:ext uri="{FF2B5EF4-FFF2-40B4-BE49-F238E27FC236}">
                  <a16:creationId xmlns:a16="http://schemas.microsoft.com/office/drawing/2014/main" id="{FECC4F80-C195-2E4E-9463-B5C8CAF29DC9}"/>
                </a:ext>
              </a:extLst>
            </p:cNvPr>
            <p:cNvSpPr>
              <a:spLocks/>
            </p:cNvSpPr>
            <p:nvPr/>
          </p:nvSpPr>
          <p:spPr bwMode="auto">
            <a:xfrm>
              <a:off x="8918575" y="4303912"/>
              <a:ext cx="3273425" cy="1749158"/>
            </a:xfrm>
            <a:custGeom>
              <a:avLst/>
              <a:gdLst>
                <a:gd name="T0" fmla="*/ 336 w 388"/>
                <a:gd name="T1" fmla="*/ 103 h 207"/>
                <a:gd name="T2" fmla="*/ 334 w 388"/>
                <a:gd name="T3" fmla="*/ 103 h 207"/>
                <a:gd name="T4" fmla="*/ 231 w 388"/>
                <a:gd name="T5" fmla="*/ 0 h 207"/>
                <a:gd name="T6" fmla="*/ 128 w 388"/>
                <a:gd name="T7" fmla="*/ 91 h 207"/>
                <a:gd name="T8" fmla="*/ 72 w 388"/>
                <a:gd name="T9" fmla="*/ 64 h 207"/>
                <a:gd name="T10" fmla="*/ 0 w 388"/>
                <a:gd name="T11" fmla="*/ 136 h 207"/>
                <a:gd name="T12" fmla="*/ 72 w 388"/>
                <a:gd name="T13" fmla="*/ 207 h 207"/>
                <a:gd name="T14" fmla="*/ 336 w 388"/>
                <a:gd name="T15" fmla="*/ 207 h 207"/>
                <a:gd name="T16" fmla="*/ 388 w 388"/>
                <a:gd name="T17" fmla="*/ 155 h 207"/>
                <a:gd name="T18" fmla="*/ 336 w 388"/>
                <a:gd name="T19"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 h="207">
                  <a:moveTo>
                    <a:pt x="336" y="103"/>
                  </a:moveTo>
                  <a:cubicBezTo>
                    <a:pt x="335" y="103"/>
                    <a:pt x="335" y="103"/>
                    <a:pt x="334" y="103"/>
                  </a:cubicBezTo>
                  <a:cubicBezTo>
                    <a:pt x="334" y="46"/>
                    <a:pt x="288" y="0"/>
                    <a:pt x="231" y="0"/>
                  </a:cubicBezTo>
                  <a:cubicBezTo>
                    <a:pt x="178" y="0"/>
                    <a:pt x="134" y="40"/>
                    <a:pt x="128" y="91"/>
                  </a:cubicBezTo>
                  <a:cubicBezTo>
                    <a:pt x="115" y="75"/>
                    <a:pt x="95" y="64"/>
                    <a:pt x="72" y="64"/>
                  </a:cubicBezTo>
                  <a:cubicBezTo>
                    <a:pt x="32" y="64"/>
                    <a:pt x="0" y="96"/>
                    <a:pt x="0" y="136"/>
                  </a:cubicBezTo>
                  <a:cubicBezTo>
                    <a:pt x="0" y="175"/>
                    <a:pt x="32" y="207"/>
                    <a:pt x="72" y="207"/>
                  </a:cubicBezTo>
                  <a:cubicBezTo>
                    <a:pt x="336" y="207"/>
                    <a:pt x="336" y="207"/>
                    <a:pt x="336" y="207"/>
                  </a:cubicBezTo>
                  <a:cubicBezTo>
                    <a:pt x="365" y="207"/>
                    <a:pt x="388" y="184"/>
                    <a:pt x="388" y="155"/>
                  </a:cubicBezTo>
                  <a:cubicBezTo>
                    <a:pt x="388" y="126"/>
                    <a:pt x="365" y="103"/>
                    <a:pt x="336" y="103"/>
                  </a:cubicBezTo>
                </a:path>
              </a:pathLst>
            </a:custGeom>
            <a:solidFill>
              <a:srgbClr val="FFFFFF">
                <a:alpha val="44000"/>
              </a:srgbClr>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8">
              <a:extLst>
                <a:ext uri="{FF2B5EF4-FFF2-40B4-BE49-F238E27FC236}">
                  <a16:creationId xmlns:a16="http://schemas.microsoft.com/office/drawing/2014/main" id="{307B9C60-3EE6-A74B-9F45-2D2CDC065936}"/>
                </a:ext>
              </a:extLst>
            </p:cNvPr>
            <p:cNvSpPr>
              <a:spLocks noEditPoints="1"/>
            </p:cNvSpPr>
            <p:nvPr/>
          </p:nvSpPr>
          <p:spPr bwMode="auto">
            <a:xfrm>
              <a:off x="9568262" y="5410524"/>
              <a:ext cx="2009748" cy="1274387"/>
            </a:xfrm>
            <a:custGeom>
              <a:avLst/>
              <a:gdLst>
                <a:gd name="T0" fmla="*/ 0 w 238"/>
                <a:gd name="T1" fmla="*/ 151 h 151"/>
                <a:gd name="T2" fmla="*/ 238 w 238"/>
                <a:gd name="T3" fmla="*/ 151 h 151"/>
                <a:gd name="T4" fmla="*/ 238 w 238"/>
                <a:gd name="T5" fmla="*/ 8 h 151"/>
                <a:gd name="T6" fmla="*/ 230 w 238"/>
                <a:gd name="T7" fmla="*/ 0 h 151"/>
                <a:gd name="T8" fmla="*/ 8 w 238"/>
                <a:gd name="T9" fmla="*/ 0 h 151"/>
                <a:gd name="T10" fmla="*/ 0 w 238"/>
                <a:gd name="T11" fmla="*/ 8 h 151"/>
                <a:gd name="T12" fmla="*/ 0 w 238"/>
                <a:gd name="T13" fmla="*/ 151 h 151"/>
                <a:gd name="T14" fmla="*/ 226 w 238"/>
                <a:gd name="T15" fmla="*/ 144 h 151"/>
                <a:gd name="T16" fmla="*/ 12 w 238"/>
                <a:gd name="T17" fmla="*/ 144 h 151"/>
                <a:gd name="T18" fmla="*/ 12 w 238"/>
                <a:gd name="T19" fmla="*/ 12 h 151"/>
                <a:gd name="T20" fmla="*/ 226 w 238"/>
                <a:gd name="T21" fmla="*/ 12 h 151"/>
                <a:gd name="T22" fmla="*/ 226 w 238"/>
                <a:gd name="T23"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151">
                  <a:moveTo>
                    <a:pt x="0" y="151"/>
                  </a:moveTo>
                  <a:cubicBezTo>
                    <a:pt x="238" y="151"/>
                    <a:pt x="238" y="151"/>
                    <a:pt x="238" y="151"/>
                  </a:cubicBezTo>
                  <a:cubicBezTo>
                    <a:pt x="238" y="8"/>
                    <a:pt x="238" y="8"/>
                    <a:pt x="238" y="8"/>
                  </a:cubicBezTo>
                  <a:cubicBezTo>
                    <a:pt x="238" y="4"/>
                    <a:pt x="234" y="0"/>
                    <a:pt x="230" y="0"/>
                  </a:cubicBezTo>
                  <a:cubicBezTo>
                    <a:pt x="8" y="0"/>
                    <a:pt x="8" y="0"/>
                    <a:pt x="8" y="0"/>
                  </a:cubicBezTo>
                  <a:cubicBezTo>
                    <a:pt x="4" y="0"/>
                    <a:pt x="0" y="4"/>
                    <a:pt x="0" y="8"/>
                  </a:cubicBezTo>
                  <a:lnTo>
                    <a:pt x="0" y="151"/>
                  </a:lnTo>
                  <a:close/>
                  <a:moveTo>
                    <a:pt x="226" y="144"/>
                  </a:moveTo>
                  <a:cubicBezTo>
                    <a:pt x="12" y="144"/>
                    <a:pt x="12" y="144"/>
                    <a:pt x="12" y="144"/>
                  </a:cubicBezTo>
                  <a:cubicBezTo>
                    <a:pt x="12" y="12"/>
                    <a:pt x="12" y="12"/>
                    <a:pt x="12" y="12"/>
                  </a:cubicBezTo>
                  <a:cubicBezTo>
                    <a:pt x="226" y="12"/>
                    <a:pt x="226" y="12"/>
                    <a:pt x="226" y="12"/>
                  </a:cubicBezTo>
                  <a:lnTo>
                    <a:pt x="226" y="144"/>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Freeform 9">
              <a:extLst>
                <a:ext uri="{FF2B5EF4-FFF2-40B4-BE49-F238E27FC236}">
                  <a16:creationId xmlns:a16="http://schemas.microsoft.com/office/drawing/2014/main" id="{0CE49937-654A-2341-90DF-D0642F50E1E7}"/>
                </a:ext>
              </a:extLst>
            </p:cNvPr>
            <p:cNvSpPr>
              <a:spLocks/>
            </p:cNvSpPr>
            <p:nvPr/>
          </p:nvSpPr>
          <p:spPr bwMode="auto">
            <a:xfrm>
              <a:off x="9296964" y="6684909"/>
              <a:ext cx="2516647" cy="103523"/>
            </a:xfrm>
            <a:custGeom>
              <a:avLst/>
              <a:gdLst>
                <a:gd name="T0" fmla="*/ 0 w 298"/>
                <a:gd name="T1" fmla="*/ 0 h 12"/>
                <a:gd name="T2" fmla="*/ 0 w 298"/>
                <a:gd name="T3" fmla="*/ 1 h 12"/>
                <a:gd name="T4" fmla="*/ 11 w 298"/>
                <a:gd name="T5" fmla="*/ 12 h 12"/>
                <a:gd name="T6" fmla="*/ 287 w 298"/>
                <a:gd name="T7" fmla="*/ 12 h 12"/>
                <a:gd name="T8" fmla="*/ 298 w 298"/>
                <a:gd name="T9" fmla="*/ 1 h 12"/>
                <a:gd name="T10" fmla="*/ 298 w 298"/>
                <a:gd name="T11" fmla="*/ 0 h 12"/>
                <a:gd name="T12" fmla="*/ 0 w 29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8" h="12">
                  <a:moveTo>
                    <a:pt x="0" y="0"/>
                  </a:moveTo>
                  <a:cubicBezTo>
                    <a:pt x="0" y="1"/>
                    <a:pt x="0" y="1"/>
                    <a:pt x="0" y="1"/>
                  </a:cubicBezTo>
                  <a:cubicBezTo>
                    <a:pt x="0" y="7"/>
                    <a:pt x="5" y="12"/>
                    <a:pt x="11" y="12"/>
                  </a:cubicBezTo>
                  <a:cubicBezTo>
                    <a:pt x="287" y="12"/>
                    <a:pt x="287" y="12"/>
                    <a:pt x="287" y="12"/>
                  </a:cubicBezTo>
                  <a:cubicBezTo>
                    <a:pt x="293" y="12"/>
                    <a:pt x="298" y="7"/>
                    <a:pt x="298" y="1"/>
                  </a:cubicBezTo>
                  <a:cubicBezTo>
                    <a:pt x="298" y="0"/>
                    <a:pt x="298" y="0"/>
                    <a:pt x="298" y="0"/>
                  </a:cubicBezTo>
                  <a:lnTo>
                    <a:pt x="0" y="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4" name="Freeform 10">
              <a:extLst>
                <a:ext uri="{FF2B5EF4-FFF2-40B4-BE49-F238E27FC236}">
                  <a16:creationId xmlns:a16="http://schemas.microsoft.com/office/drawing/2014/main" id="{26C7430A-9A14-C840-9333-56FCB93CF52D}"/>
                </a:ext>
              </a:extLst>
            </p:cNvPr>
            <p:cNvSpPr>
              <a:spLocks/>
            </p:cNvSpPr>
            <p:nvPr/>
          </p:nvSpPr>
          <p:spPr bwMode="auto">
            <a:xfrm>
              <a:off x="9871689" y="5564021"/>
              <a:ext cx="464062" cy="692524"/>
            </a:xfrm>
            <a:custGeom>
              <a:avLst/>
              <a:gdLst>
                <a:gd name="T0" fmla="*/ 130 w 130"/>
                <a:gd name="T1" fmla="*/ 90 h 194"/>
                <a:gd name="T2" fmla="*/ 66 w 130"/>
                <a:gd name="T3" fmla="*/ 0 h 194"/>
                <a:gd name="T4" fmla="*/ 0 w 130"/>
                <a:gd name="T5" fmla="*/ 90 h 194"/>
                <a:gd name="T6" fmla="*/ 38 w 130"/>
                <a:gd name="T7" fmla="*/ 90 h 194"/>
                <a:gd name="T8" fmla="*/ 38 w 130"/>
                <a:gd name="T9" fmla="*/ 194 h 194"/>
                <a:gd name="T10" fmla="*/ 92 w 130"/>
                <a:gd name="T11" fmla="*/ 194 h 194"/>
                <a:gd name="T12" fmla="*/ 92 w 130"/>
                <a:gd name="T13" fmla="*/ 90 h 194"/>
                <a:gd name="T14" fmla="*/ 130 w 130"/>
                <a:gd name="T15" fmla="*/ 9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94">
                  <a:moveTo>
                    <a:pt x="130" y="90"/>
                  </a:moveTo>
                  <a:lnTo>
                    <a:pt x="66" y="0"/>
                  </a:lnTo>
                  <a:lnTo>
                    <a:pt x="0" y="90"/>
                  </a:lnTo>
                  <a:lnTo>
                    <a:pt x="38" y="90"/>
                  </a:lnTo>
                  <a:lnTo>
                    <a:pt x="38" y="194"/>
                  </a:lnTo>
                  <a:lnTo>
                    <a:pt x="92" y="194"/>
                  </a:lnTo>
                  <a:lnTo>
                    <a:pt x="92" y="90"/>
                  </a:lnTo>
                  <a:lnTo>
                    <a:pt x="130" y="9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1">
              <a:extLst>
                <a:ext uri="{FF2B5EF4-FFF2-40B4-BE49-F238E27FC236}">
                  <a16:creationId xmlns:a16="http://schemas.microsoft.com/office/drawing/2014/main" id="{DAF6D1F9-5397-0C4E-AD79-2CBAB39F4153}"/>
                </a:ext>
              </a:extLst>
            </p:cNvPr>
            <p:cNvSpPr>
              <a:spLocks/>
            </p:cNvSpPr>
            <p:nvPr/>
          </p:nvSpPr>
          <p:spPr bwMode="auto">
            <a:xfrm>
              <a:off x="10817661" y="4610907"/>
              <a:ext cx="464062" cy="1788426"/>
            </a:xfrm>
            <a:custGeom>
              <a:avLst/>
              <a:gdLst>
                <a:gd name="T0" fmla="*/ 130 w 130"/>
                <a:gd name="T1" fmla="*/ 89 h 501"/>
                <a:gd name="T2" fmla="*/ 64 w 130"/>
                <a:gd name="T3" fmla="*/ 0 h 501"/>
                <a:gd name="T4" fmla="*/ 0 w 130"/>
                <a:gd name="T5" fmla="*/ 89 h 501"/>
                <a:gd name="T6" fmla="*/ 38 w 130"/>
                <a:gd name="T7" fmla="*/ 89 h 501"/>
                <a:gd name="T8" fmla="*/ 38 w 130"/>
                <a:gd name="T9" fmla="*/ 501 h 501"/>
                <a:gd name="T10" fmla="*/ 92 w 130"/>
                <a:gd name="T11" fmla="*/ 501 h 501"/>
                <a:gd name="T12" fmla="*/ 92 w 130"/>
                <a:gd name="T13" fmla="*/ 89 h 501"/>
                <a:gd name="T14" fmla="*/ 130 w 130"/>
                <a:gd name="T15" fmla="*/ 89 h 5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501">
                  <a:moveTo>
                    <a:pt x="130" y="89"/>
                  </a:moveTo>
                  <a:lnTo>
                    <a:pt x="64" y="0"/>
                  </a:lnTo>
                  <a:lnTo>
                    <a:pt x="0" y="89"/>
                  </a:lnTo>
                  <a:lnTo>
                    <a:pt x="38" y="89"/>
                  </a:lnTo>
                  <a:lnTo>
                    <a:pt x="38" y="501"/>
                  </a:lnTo>
                  <a:lnTo>
                    <a:pt x="92" y="501"/>
                  </a:lnTo>
                  <a:lnTo>
                    <a:pt x="92" y="89"/>
                  </a:lnTo>
                  <a:lnTo>
                    <a:pt x="130" y="8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2">
              <a:extLst>
                <a:ext uri="{FF2B5EF4-FFF2-40B4-BE49-F238E27FC236}">
                  <a16:creationId xmlns:a16="http://schemas.microsoft.com/office/drawing/2014/main" id="{02353FB2-2B76-8540-8B50-47BCEB5E30FA}"/>
                </a:ext>
              </a:extLst>
            </p:cNvPr>
            <p:cNvSpPr>
              <a:spLocks/>
            </p:cNvSpPr>
            <p:nvPr/>
          </p:nvSpPr>
          <p:spPr bwMode="auto">
            <a:xfrm>
              <a:off x="10335751" y="5885294"/>
              <a:ext cx="471202" cy="692524"/>
            </a:xfrm>
            <a:custGeom>
              <a:avLst/>
              <a:gdLst>
                <a:gd name="T0" fmla="*/ 0 w 132"/>
                <a:gd name="T1" fmla="*/ 104 h 194"/>
                <a:gd name="T2" fmla="*/ 66 w 132"/>
                <a:gd name="T3" fmla="*/ 194 h 194"/>
                <a:gd name="T4" fmla="*/ 132 w 132"/>
                <a:gd name="T5" fmla="*/ 104 h 194"/>
                <a:gd name="T6" fmla="*/ 95 w 132"/>
                <a:gd name="T7" fmla="*/ 104 h 194"/>
                <a:gd name="T8" fmla="*/ 95 w 132"/>
                <a:gd name="T9" fmla="*/ 0 h 194"/>
                <a:gd name="T10" fmla="*/ 40 w 132"/>
                <a:gd name="T11" fmla="*/ 0 h 194"/>
                <a:gd name="T12" fmla="*/ 40 w 132"/>
                <a:gd name="T13" fmla="*/ 104 h 194"/>
                <a:gd name="T14" fmla="*/ 0 w 132"/>
                <a:gd name="T15" fmla="*/ 10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94">
                  <a:moveTo>
                    <a:pt x="0" y="104"/>
                  </a:moveTo>
                  <a:lnTo>
                    <a:pt x="66" y="194"/>
                  </a:lnTo>
                  <a:lnTo>
                    <a:pt x="132" y="104"/>
                  </a:lnTo>
                  <a:lnTo>
                    <a:pt x="95" y="104"/>
                  </a:lnTo>
                  <a:lnTo>
                    <a:pt x="95" y="0"/>
                  </a:lnTo>
                  <a:lnTo>
                    <a:pt x="40" y="0"/>
                  </a:lnTo>
                  <a:lnTo>
                    <a:pt x="40" y="104"/>
                  </a:lnTo>
                  <a:lnTo>
                    <a:pt x="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9" name="TextBox 58">
            <a:extLst>
              <a:ext uri="{FF2B5EF4-FFF2-40B4-BE49-F238E27FC236}">
                <a16:creationId xmlns:a16="http://schemas.microsoft.com/office/drawing/2014/main" id="{CDC4848F-8B1B-4A33-8F4A-D424B75329A7}"/>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20" name="TextBox 25">
            <a:extLst>
              <a:ext uri="{FF2B5EF4-FFF2-40B4-BE49-F238E27FC236}">
                <a16:creationId xmlns:a16="http://schemas.microsoft.com/office/drawing/2014/main" id="{74F5B7BF-B29B-4E97-8E43-472AF74F25E1}"/>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7286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文本框 11">
            <a:extLst>
              <a:ext uri="{FF2B5EF4-FFF2-40B4-BE49-F238E27FC236}">
                <a16:creationId xmlns:a16="http://schemas.microsoft.com/office/drawing/2014/main" id="{CF8DD5BA-7D53-45C8-821D-98A8165BB067}"/>
              </a:ext>
            </a:extLst>
          </p:cNvPr>
          <p:cNvSpPr txBox="1">
            <a:spLocks noChangeArrowheads="1"/>
          </p:cNvSpPr>
          <p:nvPr/>
        </p:nvSpPr>
        <p:spPr bwMode="auto">
          <a:xfrm>
            <a:off x="2834080" y="4943120"/>
            <a:ext cx="350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Chatopera </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公众号</a:t>
            </a:r>
          </a:p>
        </p:txBody>
      </p:sp>
      <p:pic>
        <p:nvPicPr>
          <p:cNvPr id="10" name="图片 12" descr="qrcode_for_gh_1853b7a9c17e_344">
            <a:extLst>
              <a:ext uri="{FF2B5EF4-FFF2-40B4-BE49-F238E27FC236}">
                <a16:creationId xmlns:a16="http://schemas.microsoft.com/office/drawing/2014/main" id="{187210E3-F4FD-42E8-9FA8-CA7EACE64F02}"/>
              </a:ext>
            </a:extLst>
          </p:cNvPr>
          <p:cNvPicPr>
            <a:picLocks noChangeAspect="1" noChangeArrowheads="1"/>
          </p:cNvPicPr>
          <p:nvPr/>
        </p:nvPicPr>
        <p:blipFill>
          <a:blip r:embed="rId5" cstate="print"/>
          <a:srcRect/>
          <a:stretch>
            <a:fillRect/>
          </a:stretch>
        </p:blipFill>
        <p:spPr bwMode="auto">
          <a:xfrm>
            <a:off x="3756418" y="3247670"/>
            <a:ext cx="16605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36" descr="未标题-1_03">
            <a:extLst>
              <a:ext uri="{FF2B5EF4-FFF2-40B4-BE49-F238E27FC236}">
                <a16:creationId xmlns:a16="http://schemas.microsoft.com/office/drawing/2014/main" id="{F5FDDA6A-3811-45DB-8E7B-84FBD0A0548D}"/>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4060825" y="454025"/>
            <a:ext cx="407035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ED16CA7F-991B-4F68-A385-0E00ACA5AFA0}"/>
              </a:ext>
            </a:extLst>
          </p:cNvPr>
          <p:cNvSpPr/>
          <p:nvPr/>
        </p:nvSpPr>
        <p:spPr>
          <a:xfrm>
            <a:off x="2306955" y="1901190"/>
            <a:ext cx="8431530" cy="769441"/>
          </a:xfrm>
          <a:prstGeom prst="rect">
            <a:avLst/>
          </a:prstGeom>
          <a:noFill/>
          <a:ln>
            <a:noFill/>
          </a:ln>
          <a:effectLst>
            <a:outerShdw blurRad="50800" dist="38100" dir="5400000" algn="t" rotWithShape="0">
              <a:schemeClr val="accent1">
                <a:lumMod val="50000"/>
                <a:alpha val="40000"/>
              </a:schemeClr>
            </a:outerShdw>
          </a:effectLst>
        </p:spPr>
        <p:txBody>
          <a:bodyPr>
            <a:spAutoFit/>
          </a:bodyPr>
          <a:lstStyle/>
          <a:p>
            <a:pPr algn="ctr" fontAlgn="auto"/>
            <a:r>
              <a:rPr lang="zh-CN" altLang="en-US" sz="44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做好开源客服系统</a:t>
            </a:r>
          </a:p>
        </p:txBody>
      </p:sp>
      <p:sp>
        <p:nvSpPr>
          <p:cNvPr id="13" name="Rectangle 1">
            <a:extLst>
              <a:ext uri="{FF2B5EF4-FFF2-40B4-BE49-F238E27FC236}">
                <a16:creationId xmlns:a16="http://schemas.microsoft.com/office/drawing/2014/main" id="{B44E6429-1827-459B-BE1F-A4FD84306EB0}"/>
              </a:ext>
            </a:extLst>
          </p:cNvPr>
          <p:cNvSpPr/>
          <p:nvPr/>
        </p:nvSpPr>
        <p:spPr>
          <a:xfrm>
            <a:off x="9685020" y="6536601"/>
            <a:ext cx="2457449" cy="24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微软雅黑" panose="020B0503020204020204" pitchFamily="34" charset="-122"/>
                <a:ea typeface="微软雅黑" panose="020B0503020204020204" pitchFamily="34" charset="-122"/>
              </a:rPr>
              <a:t>201</a:t>
            </a:r>
            <a:r>
              <a:rPr lang="en-US" altLang="zh-CN" sz="1050" dirty="0">
                <a:latin typeface="微软雅黑" panose="020B0503020204020204" pitchFamily="34" charset="-122"/>
                <a:ea typeface="微软雅黑" panose="020B0503020204020204" pitchFamily="34" charset="-122"/>
              </a:rPr>
              <a:t>9</a:t>
            </a:r>
            <a:r>
              <a:rPr lang="en-US" sz="1050" dirty="0">
                <a:latin typeface="微软雅黑" panose="020B0503020204020204" pitchFamily="34" charset="-122"/>
                <a:ea typeface="微软雅黑" panose="020B0503020204020204" pitchFamily="34" charset="-122"/>
              </a:rPr>
              <a:t> © </a:t>
            </a:r>
            <a:r>
              <a:rPr lang="zh-CN" altLang="en-US" sz="1050" dirty="0">
                <a:latin typeface="微软雅黑" panose="020B0503020204020204" pitchFamily="34" charset="-122"/>
                <a:ea typeface="微软雅黑" panose="020B0503020204020204" pitchFamily="34" charset="-122"/>
              </a:rPr>
              <a:t>北京华夏春松科技有限公司</a:t>
            </a:r>
            <a:endParaRPr lang="en-US" sz="10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0E5C5212-54B7-4632-901F-1921566ECE6B}"/>
              </a:ext>
            </a:extLst>
          </p:cNvPr>
          <p:cNvPicPr>
            <a:picLocks noChangeAspect="1"/>
          </p:cNvPicPr>
          <p:nvPr/>
        </p:nvPicPr>
        <p:blipFill>
          <a:blip r:embed="rId7"/>
          <a:stretch>
            <a:fillRect/>
          </a:stretch>
        </p:blipFill>
        <p:spPr>
          <a:xfrm>
            <a:off x="7141607" y="3231001"/>
            <a:ext cx="1695450" cy="1695450"/>
          </a:xfrm>
          <a:prstGeom prst="rect">
            <a:avLst/>
          </a:prstGeom>
        </p:spPr>
      </p:pic>
      <p:sp>
        <p:nvSpPr>
          <p:cNvPr id="15" name="文本框 11">
            <a:extLst>
              <a:ext uri="{FF2B5EF4-FFF2-40B4-BE49-F238E27FC236}">
                <a16:creationId xmlns:a16="http://schemas.microsoft.com/office/drawing/2014/main" id="{BCDC5370-B402-4E1A-A08A-FA27453894F5}"/>
              </a:ext>
            </a:extLst>
          </p:cNvPr>
          <p:cNvSpPr txBox="1">
            <a:spLocks noChangeArrowheads="1"/>
          </p:cNvSpPr>
          <p:nvPr/>
        </p:nvSpPr>
        <p:spPr bwMode="auto">
          <a:xfrm>
            <a:off x="6247105" y="4930550"/>
            <a:ext cx="350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Chatopera </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用户群</a:t>
            </a:r>
          </a:p>
        </p:txBody>
      </p:sp>
      <p:sp>
        <p:nvSpPr>
          <p:cNvPr id="16" name="文本框 11">
            <a:extLst>
              <a:ext uri="{FF2B5EF4-FFF2-40B4-BE49-F238E27FC236}">
                <a16:creationId xmlns:a16="http://schemas.microsoft.com/office/drawing/2014/main" id="{2CCE9F36-B498-4E36-99C4-624FEF08D319}"/>
              </a:ext>
            </a:extLst>
          </p:cNvPr>
          <p:cNvSpPr txBox="1">
            <a:spLocks noChangeArrowheads="1"/>
          </p:cNvSpPr>
          <p:nvPr/>
        </p:nvSpPr>
        <p:spPr bwMode="auto">
          <a:xfrm>
            <a:off x="2833286" y="5329844"/>
            <a:ext cx="35067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最新更新，动态</a:t>
            </a:r>
          </a:p>
        </p:txBody>
      </p:sp>
      <p:sp>
        <p:nvSpPr>
          <p:cNvPr id="17" name="文本框 16">
            <a:extLst>
              <a:ext uri="{FF2B5EF4-FFF2-40B4-BE49-F238E27FC236}">
                <a16:creationId xmlns:a16="http://schemas.microsoft.com/office/drawing/2014/main" id="{9997FAF6-BE9C-4B3F-8A3F-3493C0077BD7}"/>
              </a:ext>
            </a:extLst>
          </p:cNvPr>
          <p:cNvSpPr txBox="1">
            <a:spLocks noChangeArrowheads="1"/>
          </p:cNvSpPr>
          <p:nvPr/>
        </p:nvSpPr>
        <p:spPr bwMode="auto">
          <a:xfrm>
            <a:off x="6185931" y="5329844"/>
            <a:ext cx="35067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春松客服，</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Chatopera </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机器人平台用户讨论群</a:t>
            </a:r>
          </a:p>
        </p:txBody>
      </p:sp>
    </p:spTree>
    <p:custDataLst>
      <p:tags r:id="rId1"/>
    </p:custDataLst>
    <p:extLst>
      <p:ext uri="{BB962C8B-B14F-4D97-AF65-F5344CB8AC3E}">
        <p14:creationId xmlns:p14="http://schemas.microsoft.com/office/powerpoint/2010/main" val="242488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539518A-2086-4E1A-992D-3F468662AE8A}"/>
              </a:ext>
            </a:extLst>
          </p:cNvPr>
          <p:cNvSpPr>
            <a:spLocks noGrp="1"/>
          </p:cNvSpPr>
          <p:nvPr>
            <p:ph type="title"/>
          </p:nvPr>
        </p:nvSpPr>
        <p:spPr>
          <a:xfrm>
            <a:off x="811763" y="757011"/>
            <a:ext cx="897293" cy="1325563"/>
          </a:xfrm>
        </p:spPr>
        <p:txBody>
          <a:bodyPr/>
          <a:lstStyle/>
          <a:p>
            <a:r>
              <a:rPr lang="zh-CN" altLang="en-US" sz="2800" b="1" dirty="0">
                <a:latin typeface="微软雅黑" panose="020B0503020204020204" pitchFamily="34" charset="-122"/>
                <a:ea typeface="微软雅黑" panose="020B0503020204020204" pitchFamily="34" charset="-122"/>
              </a:rPr>
              <a:t>资源</a:t>
            </a:r>
            <a:endParaRPr lang="en-US" sz="2800" b="1" dirty="0">
              <a:latin typeface="微软雅黑" panose="020B0503020204020204" pitchFamily="34" charset="-122"/>
              <a:ea typeface="微软雅黑" panose="020B0503020204020204" pitchFamily="34" charset="-122"/>
            </a:endParaRPr>
          </a:p>
        </p:txBody>
      </p:sp>
      <p:sp>
        <p:nvSpPr>
          <p:cNvPr id="13" name="Content Placeholder 2">
            <a:extLst>
              <a:ext uri="{FF2B5EF4-FFF2-40B4-BE49-F238E27FC236}">
                <a16:creationId xmlns:a16="http://schemas.microsoft.com/office/drawing/2014/main" id="{8DC7EBCB-79EC-486D-B643-8EE8B31A1FFA}"/>
              </a:ext>
            </a:extLst>
          </p:cNvPr>
          <p:cNvSpPr>
            <a:spLocks noGrp="1"/>
          </p:cNvSpPr>
          <p:nvPr>
            <p:ph idx="1"/>
          </p:nvPr>
        </p:nvSpPr>
        <p:spPr>
          <a:xfrm>
            <a:off x="838200" y="1825625"/>
            <a:ext cx="10515600" cy="435133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文档中心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rId2"/>
              </a:rPr>
              <a:t>https://docs.chatopera.com</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开源地址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rId3"/>
              </a:rPr>
              <a:t>http://github.com/chatopera</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春松客服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rId4"/>
              </a:rPr>
              <a:t>https://github.com/chatopera/cskefu</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博客地址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rId5"/>
              </a:rPr>
              <a:t>https://blog.chatopera.com</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dirty="0">
                <a:latin typeface="微软雅黑" panose="020B0503020204020204" pitchFamily="34" charset="-122"/>
                <a:ea typeface="微软雅黑" panose="020B0503020204020204" pitchFamily="34" charset="-122"/>
              </a:rPr>
              <a:t>Chatopera</a:t>
            </a:r>
            <a:r>
              <a:rPr lang="zh-CN" altLang="en-US" dirty="0">
                <a:latin typeface="微软雅黑" panose="020B0503020204020204" pitchFamily="34" charset="-122"/>
                <a:ea typeface="微软雅黑" panose="020B0503020204020204" pitchFamily="34" charset="-122"/>
              </a:rPr>
              <a:t>云服务</a:t>
            </a:r>
            <a:r>
              <a:rPr lang="en-US"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rId6"/>
              </a:rPr>
              <a:t>https://bot.chatopera.com/</a:t>
            </a:r>
            <a:endParaRPr lang="en-US" altLang="zh-CN" dirty="0">
              <a:latin typeface="微软雅黑" panose="020B0503020204020204" pitchFamily="34" charset="-122"/>
              <a:ea typeface="微软雅黑" panose="020B0503020204020204" pitchFamily="34" charset="-122"/>
            </a:endParaRPr>
          </a:p>
        </p:txBody>
      </p:sp>
      <p:sp>
        <p:nvSpPr>
          <p:cNvPr id="14" name="Rectangle 3">
            <a:extLst>
              <a:ext uri="{FF2B5EF4-FFF2-40B4-BE49-F238E27FC236}">
                <a16:creationId xmlns:a16="http://schemas.microsoft.com/office/drawing/2014/main" id="{A80CE1BE-3CB4-43C2-913A-757FB343F1E7}"/>
              </a:ext>
            </a:extLst>
          </p:cNvPr>
          <p:cNvSpPr/>
          <p:nvPr/>
        </p:nvSpPr>
        <p:spPr>
          <a:xfrm>
            <a:off x="9734551" y="6546231"/>
            <a:ext cx="2457449" cy="24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微软雅黑" panose="020B0503020204020204" pitchFamily="34" charset="-122"/>
                <a:ea typeface="微软雅黑" panose="020B0503020204020204" pitchFamily="34" charset="-122"/>
              </a:rPr>
              <a:t>201</a:t>
            </a:r>
            <a:r>
              <a:rPr lang="en-US" altLang="zh-CN" sz="1050" dirty="0">
                <a:solidFill>
                  <a:schemeClr val="tx1"/>
                </a:solidFill>
                <a:latin typeface="微软雅黑" panose="020B0503020204020204" pitchFamily="34" charset="-122"/>
                <a:ea typeface="微软雅黑" panose="020B0503020204020204" pitchFamily="34" charset="-122"/>
              </a:rPr>
              <a:t>9</a:t>
            </a:r>
            <a:r>
              <a:rPr lang="en-US" sz="1050" dirty="0">
                <a:solidFill>
                  <a:schemeClr val="tx1"/>
                </a:solidFill>
                <a:latin typeface="微软雅黑" panose="020B0503020204020204" pitchFamily="34" charset="-122"/>
                <a:ea typeface="微软雅黑" panose="020B0503020204020204" pitchFamily="34" charset="-122"/>
              </a:rPr>
              <a:t> © </a:t>
            </a:r>
            <a:r>
              <a:rPr lang="zh-CN" altLang="en-US" sz="1050" dirty="0">
                <a:solidFill>
                  <a:schemeClr val="tx1"/>
                </a:solidFill>
                <a:latin typeface="微软雅黑" panose="020B0503020204020204" pitchFamily="34" charset="-122"/>
                <a:ea typeface="微软雅黑" panose="020B0503020204020204" pitchFamily="34" charset="-122"/>
              </a:rPr>
              <a:t>北京华夏春松科技有限公司</a:t>
            </a:r>
            <a:endParaRPr lang="en-US" sz="105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90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098" name="文本框 11">
            <a:extLst>
              <a:ext uri="{FF2B5EF4-FFF2-40B4-BE49-F238E27FC236}">
                <a16:creationId xmlns:a16="http://schemas.microsoft.com/office/drawing/2014/main" id="{9167A3B7-0419-4549-A5F5-3F8793EAE44C}"/>
              </a:ext>
            </a:extLst>
          </p:cNvPr>
          <p:cNvSpPr txBox="1">
            <a:spLocks noChangeArrowheads="1"/>
          </p:cNvSpPr>
          <p:nvPr/>
        </p:nvSpPr>
        <p:spPr bwMode="auto">
          <a:xfrm>
            <a:off x="841655" y="3325605"/>
            <a:ext cx="1390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王海良</a:t>
            </a:r>
          </a:p>
        </p:txBody>
      </p:sp>
      <p:sp>
        <p:nvSpPr>
          <p:cNvPr id="10" name="TextBox 9">
            <a:extLst>
              <a:ext uri="{FF2B5EF4-FFF2-40B4-BE49-F238E27FC236}">
                <a16:creationId xmlns:a16="http://schemas.microsoft.com/office/drawing/2014/main" id="{D00888BB-A856-2F4C-9272-3CB95BA3929A}"/>
              </a:ext>
            </a:extLst>
          </p:cNvPr>
          <p:cNvSpPr txBox="1"/>
          <p:nvPr/>
        </p:nvSpPr>
        <p:spPr>
          <a:xfrm>
            <a:off x="841655" y="3994961"/>
            <a:ext cx="395332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主讲老师</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华夏春松联合创始人</a:t>
            </a:r>
            <a:r>
              <a:rPr lang="en-US" altLang="zh-CN" dirty="0">
                <a:solidFill>
                  <a:schemeClr val="bg1"/>
                </a:solidFill>
                <a:latin typeface="微软雅黑" panose="020B0503020204020204" pitchFamily="34" charset="-122"/>
                <a:ea typeface="微软雅黑" panose="020B0503020204020204" pitchFamily="34" charset="-122"/>
              </a:rPr>
              <a:t>&amp;CEO</a:t>
            </a:r>
            <a:endParaRPr lang="en-US" dirty="0">
              <a:solidFill>
                <a:schemeClr val="bg1"/>
              </a:solidFill>
              <a:latin typeface="微软雅黑" panose="020B0503020204020204" pitchFamily="34" charset="-122"/>
              <a:ea typeface="微软雅黑" panose="020B0503020204020204" pitchFamily="34" charset="-122"/>
            </a:endParaRPr>
          </a:p>
        </p:txBody>
      </p:sp>
      <p:sp>
        <p:nvSpPr>
          <p:cNvPr id="11" name="TextBox 10">
            <a:extLst>
              <a:ext uri="{FF2B5EF4-FFF2-40B4-BE49-F238E27FC236}">
                <a16:creationId xmlns:a16="http://schemas.microsoft.com/office/drawing/2014/main" id="{624F8488-FA06-D144-82BA-B9DAB1891EEC}"/>
              </a:ext>
            </a:extLst>
          </p:cNvPr>
          <p:cNvSpPr txBox="1"/>
          <p:nvPr/>
        </p:nvSpPr>
        <p:spPr>
          <a:xfrm>
            <a:off x="723737" y="2073340"/>
            <a:ext cx="6391493" cy="769441"/>
          </a:xfrm>
          <a:prstGeom prst="rect">
            <a:avLst/>
          </a:prstGeom>
          <a:noFill/>
        </p:spPr>
        <p:txBody>
          <a:bodyPr wrap="none" rtlCol="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即时通信及坐席自动分配</a:t>
            </a:r>
            <a:endParaRPr lang="en-US" altLang="zh-CN" sz="4400" dirty="0">
              <a:solidFill>
                <a:schemeClr val="bg1"/>
              </a:solidFill>
              <a:latin typeface="微软雅黑" panose="020B0503020204020204" pitchFamily="34" charset="-122"/>
              <a:ea typeface="微软雅黑" panose="020B0503020204020204" pitchFamily="34" charset="-122"/>
            </a:endParaRPr>
          </a:p>
        </p:txBody>
      </p:sp>
      <p:sp>
        <p:nvSpPr>
          <p:cNvPr id="12" name="矩形 35">
            <a:extLst>
              <a:ext uri="{FF2B5EF4-FFF2-40B4-BE49-F238E27FC236}">
                <a16:creationId xmlns:a16="http://schemas.microsoft.com/office/drawing/2014/main" id="{4513DE40-510F-3044-B7CA-64073B7524D2}"/>
              </a:ext>
            </a:extLst>
          </p:cNvPr>
          <p:cNvSpPr/>
          <p:nvPr/>
        </p:nvSpPr>
        <p:spPr>
          <a:xfrm>
            <a:off x="788217" y="375889"/>
            <a:ext cx="8431530" cy="769441"/>
          </a:xfrm>
          <a:prstGeom prst="rect">
            <a:avLst/>
          </a:prstGeom>
          <a:noFill/>
          <a:ln>
            <a:noFill/>
          </a:ln>
          <a:effectLst>
            <a:outerShdw blurRad="50800" dist="38100" dir="5400000" algn="t" rotWithShape="0">
              <a:schemeClr val="accent1">
                <a:lumMod val="50000"/>
                <a:alpha val="40000"/>
              </a:schemeClr>
            </a:outerShdw>
          </a:effectLst>
        </p:spPr>
        <p:txBody>
          <a:bodyPr>
            <a:spAutoFit/>
          </a:bodyPr>
          <a:lstStyle/>
          <a:p>
            <a:pPr fontAlgn="auto"/>
            <a:r>
              <a:rPr lang="zh-CN" altLang="en-US" sz="44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春松客服大讲堂</a:t>
            </a:r>
          </a:p>
        </p:txBody>
      </p:sp>
      <p:sp>
        <p:nvSpPr>
          <p:cNvPr id="13" name="Rectangle 1">
            <a:extLst>
              <a:ext uri="{FF2B5EF4-FFF2-40B4-BE49-F238E27FC236}">
                <a16:creationId xmlns:a16="http://schemas.microsoft.com/office/drawing/2014/main" id="{2783A392-FB5C-4DBB-8B6D-E822AB6FB32A}"/>
              </a:ext>
            </a:extLst>
          </p:cNvPr>
          <p:cNvSpPr/>
          <p:nvPr/>
        </p:nvSpPr>
        <p:spPr>
          <a:xfrm>
            <a:off x="9685020" y="6536601"/>
            <a:ext cx="2457449" cy="24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微软雅黑" panose="020B0503020204020204" pitchFamily="34" charset="-122"/>
                <a:ea typeface="微软雅黑" panose="020B0503020204020204" pitchFamily="34" charset="-122"/>
              </a:rPr>
              <a:t>201</a:t>
            </a:r>
            <a:r>
              <a:rPr lang="en-US" altLang="zh-CN" sz="1050" dirty="0">
                <a:latin typeface="微软雅黑" panose="020B0503020204020204" pitchFamily="34" charset="-122"/>
                <a:ea typeface="微软雅黑" panose="020B0503020204020204" pitchFamily="34" charset="-122"/>
              </a:rPr>
              <a:t>9</a:t>
            </a:r>
            <a:r>
              <a:rPr lang="en-US" sz="1050" dirty="0">
                <a:latin typeface="微软雅黑" panose="020B0503020204020204" pitchFamily="34" charset="-122"/>
                <a:ea typeface="微软雅黑" panose="020B0503020204020204" pitchFamily="34" charset="-122"/>
              </a:rPr>
              <a:t> © </a:t>
            </a:r>
            <a:r>
              <a:rPr lang="zh-CN" altLang="en-US" sz="1050" dirty="0">
                <a:latin typeface="微软雅黑" panose="020B0503020204020204" pitchFamily="34" charset="-122"/>
                <a:ea typeface="微软雅黑" panose="020B0503020204020204" pitchFamily="34" charset="-122"/>
              </a:rPr>
              <a:t>北京华夏春松科技有限公司</a:t>
            </a:r>
            <a:endParaRPr lang="en-US" sz="10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5C182D0D-7D22-4B76-AC00-E6F8F50495D9}"/>
              </a:ext>
            </a:extLst>
          </p:cNvPr>
          <p:cNvPicPr>
            <a:picLocks noChangeAspect="1"/>
          </p:cNvPicPr>
          <p:nvPr/>
        </p:nvPicPr>
        <p:blipFill>
          <a:blip r:embed="rId5"/>
          <a:stretch>
            <a:fillRect/>
          </a:stretch>
        </p:blipFill>
        <p:spPr>
          <a:xfrm>
            <a:off x="5403272" y="4092575"/>
            <a:ext cx="6237171" cy="1651695"/>
          </a:xfrm>
          <a:prstGeom prst="rect">
            <a:avLst/>
          </a:prstGeom>
        </p:spPr>
      </p:pic>
      <p:grpSp>
        <p:nvGrpSpPr>
          <p:cNvPr id="17" name="组合 16">
            <a:extLst>
              <a:ext uri="{FF2B5EF4-FFF2-40B4-BE49-F238E27FC236}">
                <a16:creationId xmlns:a16="http://schemas.microsoft.com/office/drawing/2014/main" id="{0D522FB4-A9D1-4CA1-A0D8-C7D10BA5C589}"/>
              </a:ext>
            </a:extLst>
          </p:cNvPr>
          <p:cNvGrpSpPr/>
          <p:nvPr/>
        </p:nvGrpSpPr>
        <p:grpSpPr>
          <a:xfrm>
            <a:off x="603987" y="4552346"/>
            <a:ext cx="3675429" cy="1756365"/>
            <a:chOff x="603987" y="4552346"/>
            <a:chExt cx="3675429" cy="1756365"/>
          </a:xfrm>
        </p:grpSpPr>
        <p:pic>
          <p:nvPicPr>
            <p:cNvPr id="18" name="图片 17">
              <a:extLst>
                <a:ext uri="{FF2B5EF4-FFF2-40B4-BE49-F238E27FC236}">
                  <a16:creationId xmlns:a16="http://schemas.microsoft.com/office/drawing/2014/main" id="{C7B1B36D-F956-48EE-B622-4D0E859DEBD4}"/>
                </a:ext>
              </a:extLst>
            </p:cNvPr>
            <p:cNvPicPr>
              <a:picLocks noChangeAspect="1"/>
            </p:cNvPicPr>
            <p:nvPr/>
          </p:nvPicPr>
          <p:blipFill>
            <a:blip r:embed="rId6"/>
            <a:stretch>
              <a:fillRect/>
            </a:stretch>
          </p:blipFill>
          <p:spPr>
            <a:xfrm>
              <a:off x="1833402" y="4552346"/>
              <a:ext cx="1109019" cy="1109019"/>
            </a:xfrm>
            <a:prstGeom prst="rect">
              <a:avLst/>
            </a:prstGeom>
          </p:spPr>
        </p:pic>
        <p:sp>
          <p:nvSpPr>
            <p:cNvPr id="19" name="文本框 11">
              <a:extLst>
                <a:ext uri="{FF2B5EF4-FFF2-40B4-BE49-F238E27FC236}">
                  <a16:creationId xmlns:a16="http://schemas.microsoft.com/office/drawing/2014/main" id="{E7041816-38E4-4C89-8B5B-86D221E5B7B9}"/>
                </a:ext>
              </a:extLst>
            </p:cNvPr>
            <p:cNvSpPr txBox="1">
              <a:spLocks noChangeArrowheads="1"/>
            </p:cNvSpPr>
            <p:nvPr/>
          </p:nvSpPr>
          <p:spPr bwMode="auto">
            <a:xfrm>
              <a:off x="603987" y="5709013"/>
              <a:ext cx="350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Chatopera </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用户群</a:t>
              </a:r>
            </a:p>
          </p:txBody>
        </p:sp>
        <p:sp>
          <p:nvSpPr>
            <p:cNvPr id="20" name="文本框 19">
              <a:extLst>
                <a:ext uri="{FF2B5EF4-FFF2-40B4-BE49-F238E27FC236}">
                  <a16:creationId xmlns:a16="http://schemas.microsoft.com/office/drawing/2014/main" id="{E8D94D9D-5EB8-445B-966B-2CB6CA413C3B}"/>
                </a:ext>
              </a:extLst>
            </p:cNvPr>
            <p:cNvSpPr txBox="1">
              <a:spLocks noChangeArrowheads="1"/>
            </p:cNvSpPr>
            <p:nvPr/>
          </p:nvSpPr>
          <p:spPr bwMode="auto">
            <a:xfrm>
              <a:off x="772628" y="6047101"/>
              <a:ext cx="35067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春松客服，</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Chatopera </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机器人平台用户讨论群</a:t>
              </a:r>
            </a:p>
          </p:txBody>
        </p:sp>
      </p:grpSp>
      <p:sp>
        <p:nvSpPr>
          <p:cNvPr id="15" name="矩形 14">
            <a:extLst>
              <a:ext uri="{FF2B5EF4-FFF2-40B4-BE49-F238E27FC236}">
                <a16:creationId xmlns:a16="http://schemas.microsoft.com/office/drawing/2014/main" id="{4E349DFA-EAB2-43A3-82C0-A32988694499}"/>
              </a:ext>
            </a:extLst>
          </p:cNvPr>
          <p:cNvSpPr/>
          <p:nvPr/>
        </p:nvSpPr>
        <p:spPr>
          <a:xfrm>
            <a:off x="788217" y="1157865"/>
            <a:ext cx="8431530" cy="584775"/>
          </a:xfrm>
          <a:prstGeom prst="rect">
            <a:avLst/>
          </a:prstGeom>
          <a:noFill/>
          <a:ln>
            <a:noFill/>
          </a:ln>
          <a:effectLst>
            <a:outerShdw blurRad="50800" dist="38100" dir="5400000" algn="t" rotWithShape="0">
              <a:schemeClr val="accent1">
                <a:lumMod val="50000"/>
                <a:alpha val="40000"/>
              </a:schemeClr>
            </a:outerShdw>
          </a:effectLst>
        </p:spPr>
        <p:txBody>
          <a:bodyPr>
            <a:spAutoFit/>
          </a:bodyPr>
          <a:lstStyle/>
          <a:p>
            <a:pPr fontAlgn="auto"/>
            <a:r>
              <a:rPr lang="zh-CN" altLang="en-US" sz="32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做好开源客服系统</a:t>
            </a:r>
          </a:p>
        </p:txBody>
      </p:sp>
    </p:spTree>
    <p:custDataLst>
      <p:tags r:id="rId1"/>
    </p:custDataLst>
    <p:extLst>
      <p:ext uri="{BB962C8B-B14F-4D97-AF65-F5344CB8AC3E}">
        <p14:creationId xmlns:p14="http://schemas.microsoft.com/office/powerpoint/2010/main" val="3444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78B2D37D-D3A4-7E46-A2A3-DC368EF8C18A}"/>
              </a:ext>
            </a:extLst>
          </p:cNvPr>
          <p:cNvSpPr>
            <a:spLocks noGrp="1"/>
          </p:cNvSpPr>
          <p:nvPr>
            <p:ph type="title"/>
          </p:nvPr>
        </p:nvSpPr>
        <p:spPr>
          <a:xfrm>
            <a:off x="343522" y="203146"/>
            <a:ext cx="6582037" cy="1325563"/>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自我介绍</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 name="Picture 3">
            <a:extLst>
              <a:ext uri="{FF2B5EF4-FFF2-40B4-BE49-F238E27FC236}">
                <a16:creationId xmlns:a16="http://schemas.microsoft.com/office/drawing/2014/main" id="{75DE06C4-2AC1-484E-9283-FF845EA66491}"/>
              </a:ext>
            </a:extLst>
          </p:cNvPr>
          <p:cNvPicPr>
            <a:picLocks noChangeAspect="1"/>
          </p:cNvPicPr>
          <p:nvPr/>
        </p:nvPicPr>
        <p:blipFill>
          <a:blip r:embed="rId2"/>
          <a:stretch>
            <a:fillRect/>
          </a:stretch>
        </p:blipFill>
        <p:spPr>
          <a:xfrm>
            <a:off x="19135493" y="53194"/>
            <a:ext cx="6464532" cy="14347019"/>
          </a:xfrm>
          <a:prstGeom prst="rect">
            <a:avLst/>
          </a:prstGeom>
        </p:spPr>
      </p:pic>
      <p:pic>
        <p:nvPicPr>
          <p:cNvPr id="7" name="Picture 3">
            <a:extLst>
              <a:ext uri="{FF2B5EF4-FFF2-40B4-BE49-F238E27FC236}">
                <a16:creationId xmlns:a16="http://schemas.microsoft.com/office/drawing/2014/main" id="{CAB91402-7AEF-E342-96B1-459B7EC562C3}"/>
              </a:ext>
            </a:extLst>
          </p:cNvPr>
          <p:cNvPicPr>
            <a:picLocks noChangeAspect="1"/>
          </p:cNvPicPr>
          <p:nvPr/>
        </p:nvPicPr>
        <p:blipFill>
          <a:blip r:embed="rId2"/>
          <a:stretch>
            <a:fillRect/>
          </a:stretch>
        </p:blipFill>
        <p:spPr>
          <a:xfrm>
            <a:off x="19287893" y="205594"/>
            <a:ext cx="6464532" cy="14347019"/>
          </a:xfrm>
          <a:prstGeom prst="rect">
            <a:avLst/>
          </a:prstGeom>
        </p:spPr>
      </p:pic>
      <p:pic>
        <p:nvPicPr>
          <p:cNvPr id="8" name="Picture 3">
            <a:extLst>
              <a:ext uri="{FF2B5EF4-FFF2-40B4-BE49-F238E27FC236}">
                <a16:creationId xmlns:a16="http://schemas.microsoft.com/office/drawing/2014/main" id="{EAEAB38A-3A25-0445-98F5-39A555AA4EAB}"/>
              </a:ext>
            </a:extLst>
          </p:cNvPr>
          <p:cNvPicPr>
            <a:picLocks noChangeAspect="1"/>
          </p:cNvPicPr>
          <p:nvPr/>
        </p:nvPicPr>
        <p:blipFill>
          <a:blip r:embed="rId2"/>
          <a:stretch>
            <a:fillRect/>
          </a:stretch>
        </p:blipFill>
        <p:spPr>
          <a:xfrm>
            <a:off x="19440293" y="357994"/>
            <a:ext cx="6464532" cy="14347019"/>
          </a:xfrm>
          <a:prstGeom prst="rect">
            <a:avLst/>
          </a:prstGeom>
        </p:spPr>
      </p:pic>
      <p:pic>
        <p:nvPicPr>
          <p:cNvPr id="2" name="Picture 1">
            <a:extLst>
              <a:ext uri="{FF2B5EF4-FFF2-40B4-BE49-F238E27FC236}">
                <a16:creationId xmlns:a16="http://schemas.microsoft.com/office/drawing/2014/main" id="{5171E706-1726-3142-97AC-244C99514795}"/>
              </a:ext>
            </a:extLst>
          </p:cNvPr>
          <p:cNvPicPr>
            <a:picLocks noChangeAspect="1"/>
          </p:cNvPicPr>
          <p:nvPr/>
        </p:nvPicPr>
        <p:blipFill>
          <a:blip r:embed="rId3"/>
          <a:stretch>
            <a:fillRect/>
          </a:stretch>
        </p:blipFill>
        <p:spPr>
          <a:xfrm>
            <a:off x="9086850" y="-1"/>
            <a:ext cx="3105150" cy="6858001"/>
          </a:xfrm>
          <a:prstGeom prst="rect">
            <a:avLst/>
          </a:prstGeom>
        </p:spPr>
      </p:pic>
      <p:sp>
        <p:nvSpPr>
          <p:cNvPr id="3" name="TextBox 2">
            <a:extLst>
              <a:ext uri="{FF2B5EF4-FFF2-40B4-BE49-F238E27FC236}">
                <a16:creationId xmlns:a16="http://schemas.microsoft.com/office/drawing/2014/main" id="{62CB94D0-3038-C640-BF87-161CD1EEDE64}"/>
              </a:ext>
            </a:extLst>
          </p:cNvPr>
          <p:cNvSpPr txBox="1"/>
          <p:nvPr/>
        </p:nvSpPr>
        <p:spPr>
          <a:xfrm>
            <a:off x="162612" y="1681109"/>
            <a:ext cx="8924238" cy="4549835"/>
          </a:xfrm>
          <a:prstGeom prst="rect">
            <a:avLst/>
          </a:prstGeom>
          <a:noFill/>
        </p:spPr>
        <p:txBody>
          <a:bodyPr wrap="none" rtlCol="0">
            <a:spAutoFit/>
          </a:body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王海良，</a:t>
            </a:r>
            <a:r>
              <a:rPr lang="en-US" altLang="zh-CN" sz="2800" dirty="0">
                <a:solidFill>
                  <a:schemeClr val="bg1"/>
                </a:solidFill>
                <a:latin typeface="微软雅黑" panose="020B0503020204020204" pitchFamily="34" charset="-122"/>
                <a:ea typeface="微软雅黑" panose="020B0503020204020204" pitchFamily="34" charset="-122"/>
              </a:rPr>
              <a:t>Chatopera</a:t>
            </a:r>
            <a:r>
              <a:rPr lang="zh-CN" altLang="en-US" sz="2800" dirty="0">
                <a:solidFill>
                  <a:schemeClr val="bg1"/>
                </a:solidFill>
                <a:latin typeface="微软雅黑" panose="020B0503020204020204" pitchFamily="34" charset="-122"/>
                <a:ea typeface="微软雅黑" panose="020B0503020204020204" pitchFamily="34" charset="-122"/>
              </a:rPr>
              <a:t>联合创始人</a:t>
            </a:r>
            <a:r>
              <a:rPr lang="en-US" altLang="zh-CN" sz="2800" dirty="0">
                <a:solidFill>
                  <a:schemeClr val="bg1"/>
                </a:solidFill>
                <a:latin typeface="微软雅黑" panose="020B0503020204020204" pitchFamily="34" charset="-122"/>
                <a:ea typeface="微软雅黑" panose="020B0503020204020204" pitchFamily="34" charset="-122"/>
              </a:rPr>
              <a:t>&amp;CEO，</a:t>
            </a:r>
            <a:r>
              <a:rPr lang="zh-CN" altLang="en-US" sz="2800" dirty="0">
                <a:solidFill>
                  <a:schemeClr val="bg1"/>
                </a:solidFill>
                <a:latin typeface="微软雅黑" panose="020B0503020204020204" pitchFamily="34" charset="-122"/>
                <a:ea typeface="微软雅黑" panose="020B0503020204020204" pitchFamily="34" charset="-122"/>
              </a:rPr>
              <a:t>微软人工智能</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最有价值专家。</a:t>
            </a:r>
            <a:r>
              <a:rPr lang="en-US" altLang="zh-CN" sz="2800" dirty="0">
                <a:solidFill>
                  <a:schemeClr val="bg1"/>
                </a:solidFill>
                <a:latin typeface="微软雅黑" panose="020B0503020204020204" pitchFamily="34" charset="-122"/>
                <a:ea typeface="微软雅黑" panose="020B0503020204020204" pitchFamily="34" charset="-122"/>
              </a:rPr>
              <a:t>2011</a:t>
            </a:r>
            <a:r>
              <a:rPr lang="zh-CN" altLang="en-US" sz="2800" dirty="0">
                <a:solidFill>
                  <a:schemeClr val="bg1"/>
                </a:solidFill>
                <a:latin typeface="微软雅黑" panose="020B0503020204020204" pitchFamily="34" charset="-122"/>
                <a:ea typeface="微软雅黑" panose="020B0503020204020204" pitchFamily="34" charset="-122"/>
              </a:rPr>
              <a:t>年毕业于北邮，后加入</a:t>
            </a:r>
            <a:r>
              <a:rPr lang="en-US" altLang="zh-CN" sz="2800" dirty="0">
                <a:solidFill>
                  <a:schemeClr val="bg1"/>
                </a:solidFill>
                <a:latin typeface="微软雅黑" panose="020B0503020204020204" pitchFamily="34" charset="-122"/>
                <a:ea typeface="微软雅黑" panose="020B0503020204020204" pitchFamily="34" charset="-122"/>
              </a:rPr>
              <a:t>IBM</a:t>
            </a:r>
            <a:r>
              <a:rPr lang="zh-CN" altLang="en-US" sz="2800" dirty="0">
                <a:solidFill>
                  <a:schemeClr val="bg1"/>
                </a:solidFill>
                <a:latin typeface="微软雅黑" panose="020B0503020204020204" pitchFamily="34" charset="-122"/>
                <a:ea typeface="微软雅黑" panose="020B0503020204020204" pitchFamily="34" charset="-122"/>
              </a:rPr>
              <a:t>工作四</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年，先后工作于软件开发实验室和创新中心。从</a:t>
            </a:r>
            <a:r>
              <a:rPr lang="en-US" altLang="zh-CN" sz="2800" dirty="0">
                <a:solidFill>
                  <a:schemeClr val="bg1"/>
                </a:solidFill>
                <a:latin typeface="微软雅黑" panose="020B0503020204020204" pitchFamily="34" charset="-122"/>
                <a:ea typeface="微软雅黑" panose="020B0503020204020204" pitchFamily="34" charset="-122"/>
              </a:rPr>
              <a:t>2016</a:t>
            </a:r>
            <a:r>
              <a:rPr lang="zh-CN" altLang="en-US" sz="2800" dirty="0">
                <a:solidFill>
                  <a:schemeClr val="bg1"/>
                </a:solidFill>
                <a:latin typeface="微软雅黑" panose="020B0503020204020204" pitchFamily="34" charset="-122"/>
                <a:ea typeface="微软雅黑" panose="020B0503020204020204" pitchFamily="34" charset="-122"/>
              </a:rPr>
              <a:t>年</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开始工作于创业公司，三角兽</a:t>
            </a:r>
            <a:r>
              <a:rPr lang="en-US" altLang="zh-CN" sz="2800" dirty="0">
                <a:solidFill>
                  <a:schemeClr val="bg1"/>
                </a:solidFill>
                <a:latin typeface="微软雅黑" panose="020B0503020204020204" pitchFamily="34" charset="-122"/>
                <a:ea typeface="微软雅黑" panose="020B0503020204020204" pitchFamily="34" charset="-122"/>
              </a:rPr>
              <a:t>AI</a:t>
            </a:r>
            <a:r>
              <a:rPr lang="zh-CN" altLang="en-US" sz="2800" dirty="0">
                <a:solidFill>
                  <a:schemeClr val="bg1"/>
                </a:solidFill>
                <a:latin typeface="微软雅黑" panose="020B0503020204020204" pitchFamily="34" charset="-122"/>
                <a:ea typeface="微软雅黑" panose="020B0503020204020204" pitchFamily="34" charset="-122"/>
              </a:rPr>
              <a:t>算法工程师，呤呤英语</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chemeClr val="bg1"/>
                </a:solidFill>
                <a:latin typeface="微软雅黑" panose="020B0503020204020204" pitchFamily="34" charset="-122"/>
                <a:ea typeface="微软雅黑" panose="020B0503020204020204" pitchFamily="34" charset="-122"/>
              </a:rPr>
              <a:t>AI</a:t>
            </a:r>
            <a:r>
              <a:rPr lang="zh-CN" altLang="en-US" sz="2800" dirty="0">
                <a:solidFill>
                  <a:schemeClr val="bg1"/>
                </a:solidFill>
                <a:latin typeface="微软雅黑" panose="020B0503020204020204" pitchFamily="34" charset="-122"/>
                <a:ea typeface="微软雅黑" panose="020B0503020204020204" pitchFamily="34" charset="-122"/>
              </a:rPr>
              <a:t>产品负责人，负责智能对话系统研发，</a:t>
            </a:r>
            <a:r>
              <a:rPr lang="en-US" altLang="zh-CN" sz="2800" dirty="0">
                <a:solidFill>
                  <a:schemeClr val="bg1"/>
                </a:solidFill>
                <a:latin typeface="微软雅黑" panose="020B0503020204020204" pitchFamily="34" charset="-122"/>
                <a:ea typeface="微软雅黑" panose="020B0503020204020204" pitchFamily="34" charset="-122"/>
              </a:rPr>
              <a:t>2018</a:t>
            </a:r>
            <a:r>
              <a:rPr lang="zh-CN" altLang="en-US" sz="2800" dirty="0">
                <a:solidFill>
                  <a:schemeClr val="bg1"/>
                </a:solidFill>
                <a:latin typeface="微软雅黑" panose="020B0503020204020204" pitchFamily="34" charset="-122"/>
                <a:ea typeface="微软雅黑" panose="020B0503020204020204" pitchFamily="34" charset="-122"/>
              </a:rPr>
              <a:t>年出版</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智能问答与深度学习</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一书。</a:t>
            </a:r>
            <a:endParaRPr lang="en-US" altLang="zh-CN" sz="28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sz="2800" dirty="0">
              <a:solidFill>
                <a:schemeClr val="bg1"/>
              </a:solidFill>
            </a:endParaRPr>
          </a:p>
        </p:txBody>
      </p:sp>
    </p:spTree>
    <p:extLst>
      <p:ext uri="{BB962C8B-B14F-4D97-AF65-F5344CB8AC3E}">
        <p14:creationId xmlns:p14="http://schemas.microsoft.com/office/powerpoint/2010/main" val="352515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78B2D37D-D3A4-7E46-A2A3-DC368EF8C18A}"/>
              </a:ext>
            </a:extLst>
          </p:cNvPr>
          <p:cNvSpPr>
            <a:spLocks noGrp="1"/>
          </p:cNvSpPr>
          <p:nvPr>
            <p:ph type="title"/>
          </p:nvPr>
        </p:nvSpPr>
        <p:spPr>
          <a:xfrm>
            <a:off x="481825" y="296872"/>
            <a:ext cx="6582037" cy="1325563"/>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分享大纲</a:t>
            </a:r>
            <a:endParaRPr lang="en-US" dirty="0">
              <a:solidFill>
                <a:schemeClr val="bg1"/>
              </a:solidFill>
              <a:latin typeface="微软雅黑" panose="020B0503020204020204" pitchFamily="34" charset="-122"/>
              <a:ea typeface="微软雅黑" panose="020B0503020204020204" pitchFamily="34" charset="-122"/>
            </a:endParaRPr>
          </a:p>
        </p:txBody>
      </p:sp>
      <p:sp>
        <p:nvSpPr>
          <p:cNvPr id="13" name="TextBox 58">
            <a:extLst>
              <a:ext uri="{FF2B5EF4-FFF2-40B4-BE49-F238E27FC236}">
                <a16:creationId xmlns:a16="http://schemas.microsoft.com/office/drawing/2014/main" id="{43A8894D-F348-4A7D-A18B-9BBC831A63F9}"/>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4" name="TextBox 25">
            <a:extLst>
              <a:ext uri="{FF2B5EF4-FFF2-40B4-BE49-F238E27FC236}">
                <a16:creationId xmlns:a16="http://schemas.microsoft.com/office/drawing/2014/main" id="{C43D04F8-61D4-4F17-A886-F573DAE5C6F7}"/>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5" name="文本框 4">
            <a:extLst>
              <a:ext uri="{FF2B5EF4-FFF2-40B4-BE49-F238E27FC236}">
                <a16:creationId xmlns:a16="http://schemas.microsoft.com/office/drawing/2014/main" id="{463A06FD-59C7-3C48-85B0-F04AE2A4D478}"/>
              </a:ext>
            </a:extLst>
          </p:cNvPr>
          <p:cNvSpPr txBox="1"/>
          <p:nvPr/>
        </p:nvSpPr>
        <p:spPr>
          <a:xfrm>
            <a:off x="907522" y="1622435"/>
            <a:ext cx="8591319" cy="655563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14350" indent="-514350" hangingPunct="0">
              <a:lnSpc>
                <a:spcPct val="150000"/>
              </a:lnSpc>
              <a:buFontTx/>
              <a:buAutoNum type="arabicPeriod"/>
            </a:pPr>
            <a:r>
              <a:rPr lang="en-US" altLang="zh-CN" sz="4000" dirty="0">
                <a:solidFill>
                  <a:schemeClr val="bg1"/>
                </a:solidFill>
                <a:latin typeface="微软雅黑" pitchFamily="34" charset="-122"/>
                <a:ea typeface="微软雅黑" pitchFamily="34" charset="-122"/>
              </a:rPr>
              <a:t>Socket.IO</a:t>
            </a:r>
            <a:r>
              <a:rPr lang="zh-CN" altLang="en-US" sz="4000" dirty="0">
                <a:solidFill>
                  <a:schemeClr val="bg1"/>
                </a:solidFill>
                <a:latin typeface="微软雅黑" pitchFamily="34" charset="-122"/>
                <a:ea typeface="微软雅黑" pitchFamily="34" charset="-122"/>
              </a:rPr>
              <a:t>基本知识</a:t>
            </a:r>
            <a:endParaRPr lang="en-US" altLang="zh-CN" sz="4000" dirty="0">
              <a:solidFill>
                <a:schemeClr val="bg1"/>
              </a:solidFill>
              <a:latin typeface="微软雅黑" pitchFamily="34" charset="-122"/>
              <a:ea typeface="微软雅黑" pitchFamily="34" charset="-122"/>
            </a:endParaRPr>
          </a:p>
          <a:p>
            <a:pPr marL="514350" indent="-514350" hangingPunct="0">
              <a:lnSpc>
                <a:spcPct val="150000"/>
              </a:lnSpc>
              <a:buFontTx/>
              <a:buAutoNum type="arabicPeriod"/>
            </a:pPr>
            <a:r>
              <a:rPr lang="zh-CN" altLang="en-US" sz="4000" dirty="0">
                <a:solidFill>
                  <a:schemeClr val="bg1"/>
                </a:solidFill>
                <a:latin typeface="微软雅黑" pitchFamily="34" charset="-122"/>
                <a:ea typeface="微软雅黑" pitchFamily="34" charset="-122"/>
              </a:rPr>
              <a:t>春松客服里的即时通信</a:t>
            </a:r>
            <a:endParaRPr lang="en-US" altLang="zh-CN" sz="4000" dirty="0">
              <a:solidFill>
                <a:schemeClr val="bg1"/>
              </a:solidFill>
              <a:latin typeface="微软雅黑" pitchFamily="34" charset="-122"/>
              <a:ea typeface="微软雅黑" pitchFamily="34" charset="-122"/>
            </a:endParaRPr>
          </a:p>
          <a:p>
            <a:pPr marL="514350" marR="0" indent="-514350" algn="l" defTabSz="914400" rtl="0" fontAlgn="auto" latinLnBrk="0" hangingPunct="0">
              <a:lnSpc>
                <a:spcPct val="150000"/>
              </a:lnSpc>
              <a:spcBef>
                <a:spcPts val="0"/>
              </a:spcBef>
              <a:spcAft>
                <a:spcPts val="0"/>
              </a:spcAft>
              <a:buClrTx/>
              <a:buSzTx/>
              <a:buFontTx/>
              <a:buAutoNum type="arabicPeriod"/>
            </a:pPr>
            <a:r>
              <a:rPr lang="zh-CN" altLang="en-US" sz="4000" dirty="0">
                <a:solidFill>
                  <a:schemeClr val="bg1"/>
                </a:solidFill>
                <a:latin typeface="微软雅黑" pitchFamily="34" charset="-122"/>
                <a:ea typeface="微软雅黑" pitchFamily="34" charset="-122"/>
              </a:rPr>
              <a:t>坐席的自动分配：</a:t>
            </a:r>
            <a:r>
              <a:rPr lang="en-US" altLang="zh-CN" sz="4000" dirty="0">
                <a:solidFill>
                  <a:schemeClr val="bg1"/>
                </a:solidFill>
                <a:latin typeface="微软雅黑" pitchFamily="34" charset="-122"/>
                <a:ea typeface="微软雅黑" pitchFamily="34" charset="-122"/>
              </a:rPr>
              <a:t>ACD</a:t>
            </a:r>
            <a:r>
              <a:rPr lang="zh-CN" altLang="en-US" sz="4000" dirty="0">
                <a:solidFill>
                  <a:schemeClr val="bg1"/>
                </a:solidFill>
                <a:latin typeface="微软雅黑" pitchFamily="34" charset="-122"/>
                <a:ea typeface="微软雅黑" pitchFamily="34" charset="-122"/>
              </a:rPr>
              <a:t>策略实现</a:t>
            </a:r>
            <a:endParaRPr lang="en-US" altLang="zh-CN" sz="4000" dirty="0">
              <a:solidFill>
                <a:schemeClr val="bg1"/>
              </a:solidFill>
              <a:latin typeface="微软雅黑" pitchFamily="34" charset="-122"/>
              <a:ea typeface="微软雅黑" pitchFamily="34" charset="-122"/>
            </a:endParaRPr>
          </a:p>
          <a:p>
            <a:pPr marL="514350" indent="-514350">
              <a:lnSpc>
                <a:spcPct val="150000"/>
              </a:lnSpc>
              <a:buFontTx/>
              <a:buAutoNum type="arabicPeriod"/>
            </a:pPr>
            <a:endParaRPr lang="en-US" altLang="zh-CN" sz="4000" dirty="0">
              <a:solidFill>
                <a:schemeClr val="bg1"/>
              </a:solidFill>
              <a:latin typeface="微软雅黑" pitchFamily="34" charset="-122"/>
              <a:ea typeface="微软雅黑" pitchFamily="34" charset="-122"/>
            </a:endParaRPr>
          </a:p>
          <a:p>
            <a:pPr marL="514350" indent="-514350">
              <a:lnSpc>
                <a:spcPct val="150000"/>
              </a:lnSpc>
              <a:buFontTx/>
              <a:buAutoNum type="arabicPeriod"/>
            </a:pPr>
            <a:endParaRPr lang="zh-CN" altLang="en-US" sz="4000" dirty="0">
              <a:solidFill>
                <a:schemeClr val="bg1"/>
              </a:solidFill>
              <a:latin typeface="微软雅黑" pitchFamily="34" charset="-122"/>
              <a:ea typeface="微软雅黑" pitchFamily="34" charset="-122"/>
            </a:endParaRPr>
          </a:p>
          <a:p>
            <a:pPr marL="514350" indent="-514350">
              <a:lnSpc>
                <a:spcPct val="150000"/>
              </a:lnSpc>
              <a:buFontTx/>
              <a:buAutoNum type="arabicPeriod"/>
            </a:pPr>
            <a:endParaRPr lang="zh-CN" altLang="en-US" sz="4000" dirty="0">
              <a:solidFill>
                <a:schemeClr val="bg1"/>
              </a:solidFill>
              <a:latin typeface="微软雅黑" pitchFamily="34" charset="-122"/>
              <a:ea typeface="微软雅黑" pitchFamily="34" charset="-122"/>
            </a:endParaRPr>
          </a:p>
          <a:p>
            <a:pPr marL="514350" marR="0" indent="-514350" algn="l" defTabSz="914400" rtl="0" fontAlgn="auto" latinLnBrk="0" hangingPunct="0">
              <a:lnSpc>
                <a:spcPct val="150000"/>
              </a:lnSpc>
              <a:spcBef>
                <a:spcPts val="0"/>
              </a:spcBef>
              <a:spcAft>
                <a:spcPts val="0"/>
              </a:spcAft>
              <a:buClrTx/>
              <a:buSzTx/>
              <a:buFontTx/>
              <a:buAutoNum type="arabicPeriod"/>
            </a:pPr>
            <a:endParaRPr kumimoji="0" lang="zh-CN" altLang="en-US" sz="40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Tree>
    <p:extLst>
      <p:ext uri="{BB962C8B-B14F-4D97-AF65-F5344CB8AC3E}">
        <p14:creationId xmlns:p14="http://schemas.microsoft.com/office/powerpoint/2010/main" val="292194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pSp>
        <p:nvGrpSpPr>
          <p:cNvPr id="48" name="组合 36">
            <a:extLst>
              <a:ext uri="{FF2B5EF4-FFF2-40B4-BE49-F238E27FC236}">
                <a16:creationId xmlns:a16="http://schemas.microsoft.com/office/drawing/2014/main" id="{B8C4DA4D-602B-6244-A8D7-3748B4965C9A}"/>
              </a:ext>
            </a:extLst>
          </p:cNvPr>
          <p:cNvGrpSpPr/>
          <p:nvPr/>
        </p:nvGrpSpPr>
        <p:grpSpPr>
          <a:xfrm flipH="1">
            <a:off x="-183386" y="-156395"/>
            <a:ext cx="6395162" cy="6705241"/>
            <a:chOff x="-720565" y="230326"/>
            <a:chExt cx="6395162" cy="6705241"/>
          </a:xfrm>
        </p:grpSpPr>
        <p:sp>
          <p:nvSpPr>
            <p:cNvPr id="49" name="Freeform 5">
              <a:extLst>
                <a:ext uri="{FF2B5EF4-FFF2-40B4-BE49-F238E27FC236}">
                  <a16:creationId xmlns:a16="http://schemas.microsoft.com/office/drawing/2014/main" id="{1AAFF16C-EAAE-5446-8FCE-BC472D51D912}"/>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0" name="Freeform 6">
              <a:extLst>
                <a:ext uri="{FF2B5EF4-FFF2-40B4-BE49-F238E27FC236}">
                  <a16:creationId xmlns:a16="http://schemas.microsoft.com/office/drawing/2014/main" id="{F3160D69-30A2-154F-B255-276B2EFC955F}"/>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1" name="Freeform 7">
              <a:extLst>
                <a:ext uri="{FF2B5EF4-FFF2-40B4-BE49-F238E27FC236}">
                  <a16:creationId xmlns:a16="http://schemas.microsoft.com/office/drawing/2014/main" id="{4581C50A-50CF-4542-8028-CB85C21E27E8}"/>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8">
              <a:extLst>
                <a:ext uri="{FF2B5EF4-FFF2-40B4-BE49-F238E27FC236}">
                  <a16:creationId xmlns:a16="http://schemas.microsoft.com/office/drawing/2014/main" id="{817E9638-3E34-4643-8465-07B9BD57F0AE}"/>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9">
              <a:extLst>
                <a:ext uri="{FF2B5EF4-FFF2-40B4-BE49-F238E27FC236}">
                  <a16:creationId xmlns:a16="http://schemas.microsoft.com/office/drawing/2014/main" id="{A1094A7E-04F8-D54C-AD47-56296E073D24}"/>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0">
              <a:extLst>
                <a:ext uri="{FF2B5EF4-FFF2-40B4-BE49-F238E27FC236}">
                  <a16:creationId xmlns:a16="http://schemas.microsoft.com/office/drawing/2014/main" id="{CC4603A7-3149-0E49-AEF4-A827F23004F4}"/>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3">
              <a:extLst>
                <a:ext uri="{FF2B5EF4-FFF2-40B4-BE49-F238E27FC236}">
                  <a16:creationId xmlns:a16="http://schemas.microsoft.com/office/drawing/2014/main" id="{8B43434F-EC25-6249-B794-E236CD8C6A0C}"/>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56" name="Title 1">
            <a:extLst>
              <a:ext uri="{FF2B5EF4-FFF2-40B4-BE49-F238E27FC236}">
                <a16:creationId xmlns:a16="http://schemas.microsoft.com/office/drawing/2014/main" id="{78B2D37D-D3A4-7E46-A2A3-DC368EF8C18A}"/>
              </a:ext>
            </a:extLst>
          </p:cNvPr>
          <p:cNvSpPr>
            <a:spLocks noGrp="1"/>
          </p:cNvSpPr>
          <p:nvPr>
            <p:ph type="title"/>
          </p:nvPr>
        </p:nvSpPr>
        <p:spPr>
          <a:xfrm>
            <a:off x="2627853" y="2686766"/>
            <a:ext cx="6582037" cy="1325563"/>
          </a:xfrm>
        </p:spPr>
        <p:txBody>
          <a:bodyPr>
            <a:normAutofit/>
          </a:bodyPr>
          <a:lstStyle/>
          <a:p>
            <a:pPr hangingPunct="0">
              <a:lnSpc>
                <a:spcPct val="150000"/>
              </a:lnSpc>
            </a:pPr>
            <a:r>
              <a:rPr lang="en-US" altLang="zh-CN" dirty="0">
                <a:solidFill>
                  <a:schemeClr val="bg1"/>
                </a:solidFill>
                <a:latin typeface="微软雅黑" pitchFamily="34" charset="-122"/>
                <a:ea typeface="微软雅黑" pitchFamily="34" charset="-122"/>
              </a:rPr>
              <a:t>Socket.IO</a:t>
            </a:r>
            <a:r>
              <a:rPr lang="zh-CN" altLang="en-US" dirty="0">
                <a:solidFill>
                  <a:schemeClr val="bg1"/>
                </a:solidFill>
                <a:latin typeface="微软雅黑" pitchFamily="34" charset="-122"/>
                <a:ea typeface="微软雅黑" pitchFamily="34" charset="-122"/>
              </a:rPr>
              <a:t>基本知识</a:t>
            </a:r>
            <a:endParaRPr lang="en-US" altLang="zh-CN" dirty="0">
              <a:solidFill>
                <a:schemeClr val="bg1"/>
              </a:solidFill>
              <a:latin typeface="微软雅黑" pitchFamily="34" charset="-122"/>
              <a:ea typeface="微软雅黑" pitchFamily="34" charset="-122"/>
            </a:endParaRPr>
          </a:p>
        </p:txBody>
      </p:sp>
      <p:sp>
        <p:nvSpPr>
          <p:cNvPr id="13" name="TextBox 58">
            <a:extLst>
              <a:ext uri="{FF2B5EF4-FFF2-40B4-BE49-F238E27FC236}">
                <a16:creationId xmlns:a16="http://schemas.microsoft.com/office/drawing/2014/main" id="{A479332D-9D1D-4CA9-B9B5-31BF36D83087}"/>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4" name="TextBox 25">
            <a:extLst>
              <a:ext uri="{FF2B5EF4-FFF2-40B4-BE49-F238E27FC236}">
                <a16:creationId xmlns:a16="http://schemas.microsoft.com/office/drawing/2014/main" id="{50A6ED9A-8149-44FD-BD39-53808762CB9B}"/>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59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微软雅黑" panose="020B0503020204020204" pitchFamily="34" charset="-122"/>
                <a:ea typeface="微软雅黑" panose="020B0503020204020204" pitchFamily="34" charset="-122"/>
              </a:rPr>
              <a:t>全双工通信</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TextBox 5">
            <a:extLst>
              <a:ext uri="{FF2B5EF4-FFF2-40B4-BE49-F238E27FC236}">
                <a16:creationId xmlns:a16="http://schemas.microsoft.com/office/drawing/2014/main" id="{B6907DE5-1CF8-4834-9E20-719E83AAD23A}"/>
              </a:ext>
            </a:extLst>
          </p:cNvPr>
          <p:cNvSpPr txBox="1"/>
          <p:nvPr/>
        </p:nvSpPr>
        <p:spPr>
          <a:xfrm>
            <a:off x="775782" y="2753726"/>
            <a:ext cx="4104456" cy="203132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pPr>
            <a:r>
              <a:rPr lang="zh-CN" altLang="en-US" sz="2800" dirty="0">
                <a:solidFill>
                  <a:schemeClr val="bg1"/>
                </a:solidFill>
                <a:latin typeface="微软雅黑" panose="020B0503020204020204" pitchFamily="34" charset="-122"/>
                <a:ea typeface="微软雅黑" panose="020B0503020204020204" pitchFamily="34" charset="-122"/>
                <a:sym typeface="Times New Roman" panose="02020603050405020304"/>
              </a:rPr>
              <a:t>基于</a:t>
            </a:r>
            <a:r>
              <a:rPr lang="en-US" altLang="zh-CN" sz="2800" dirty="0">
                <a:solidFill>
                  <a:schemeClr val="bg1"/>
                </a:solidFill>
                <a:latin typeface="微软雅黑" panose="020B0503020204020204" pitchFamily="34" charset="-122"/>
                <a:ea typeface="微软雅黑" panose="020B0503020204020204" pitchFamily="34" charset="-122"/>
                <a:sym typeface="Times New Roman" panose="02020603050405020304"/>
              </a:rPr>
              <a:t>TCP</a:t>
            </a:r>
            <a:r>
              <a:rPr lang="zh-CN" altLang="en-US" sz="2800" dirty="0">
                <a:solidFill>
                  <a:schemeClr val="bg1"/>
                </a:solidFill>
                <a:latin typeface="微软雅黑" panose="020B0503020204020204" pitchFamily="34" charset="-122"/>
                <a:ea typeface="微软雅黑" panose="020B0503020204020204" pitchFamily="34" charset="-122"/>
                <a:sym typeface="Times New Roman" panose="02020603050405020304"/>
              </a:rPr>
              <a:t>协议的</a:t>
            </a:r>
            <a:endParaRPr lang="en-US" altLang="zh-CN" sz="2800" dirty="0">
              <a:solidFill>
                <a:schemeClr val="bg1"/>
              </a:solidFill>
              <a:latin typeface="微软雅黑" panose="020B0503020204020204" pitchFamily="34" charset="-122"/>
              <a:ea typeface="微软雅黑" panose="020B0503020204020204" pitchFamily="34" charset="-122"/>
              <a:sym typeface="Times New Roman" panose="02020603050405020304"/>
            </a:endParaRPr>
          </a:p>
          <a:p>
            <a:pPr marR="0" algn="l" defTabSz="914400" rtl="0" fontAlgn="auto" latinLnBrk="0" hangingPunct="0">
              <a:lnSpc>
                <a:spcPct val="150000"/>
              </a:lnSpc>
              <a:spcBef>
                <a:spcPts val="0"/>
              </a:spcBef>
              <a:spcAft>
                <a:spcPts val="0"/>
              </a:spcAft>
              <a:buClrTx/>
              <a:buSzTx/>
            </a:pPr>
            <a:r>
              <a:rPr kumimoji="0" lang="zh-CN" altLang="en-US" sz="2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rPr>
              <a:t>客户端与服务器</a:t>
            </a:r>
            <a:endParaRPr kumimoji="0" lang="en-US" altLang="zh-CN" sz="2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a:p>
            <a:pPr marR="0" algn="l" defTabSz="914400" rtl="0" fontAlgn="auto" latinLnBrk="0" hangingPunct="0">
              <a:lnSpc>
                <a:spcPct val="150000"/>
              </a:lnSpc>
              <a:spcBef>
                <a:spcPts val="0"/>
              </a:spcBef>
              <a:spcAft>
                <a:spcPts val="0"/>
              </a:spcAft>
              <a:buClrTx/>
              <a:buSzTx/>
            </a:pPr>
            <a:r>
              <a:rPr lang="zh-CN" altLang="en-US" sz="2800" dirty="0">
                <a:solidFill>
                  <a:schemeClr val="bg1"/>
                </a:solidFill>
                <a:latin typeface="微软雅黑" panose="020B0503020204020204" pitchFamily="34" charset="-122"/>
                <a:ea typeface="微软雅黑" panose="020B0503020204020204" pitchFamily="34" charset="-122"/>
                <a:sym typeface="Times New Roman" panose="02020603050405020304"/>
              </a:rPr>
              <a:t>端的双向通信。</a:t>
            </a:r>
            <a:endParaRPr kumimoji="0" lang="en-US" altLang="zh-CN" sz="28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Times New Roman" panose="02020603050405020304"/>
            </a:endParaRPr>
          </a:p>
        </p:txBody>
      </p:sp>
      <p:sp>
        <p:nvSpPr>
          <p:cNvPr id="2" name="矩形: 圆角 1">
            <a:extLst>
              <a:ext uri="{FF2B5EF4-FFF2-40B4-BE49-F238E27FC236}">
                <a16:creationId xmlns:a16="http://schemas.microsoft.com/office/drawing/2014/main" id="{73BE9EEE-493D-42A6-8CB8-3198C8AE90D8}"/>
              </a:ext>
            </a:extLst>
          </p:cNvPr>
          <p:cNvSpPr/>
          <p:nvPr/>
        </p:nvSpPr>
        <p:spPr>
          <a:xfrm>
            <a:off x="4940489" y="1775098"/>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建立服务端监听</a:t>
            </a:r>
          </a:p>
        </p:txBody>
      </p:sp>
      <p:sp>
        <p:nvSpPr>
          <p:cNvPr id="10" name="矩形: 圆角 9">
            <a:extLst>
              <a:ext uri="{FF2B5EF4-FFF2-40B4-BE49-F238E27FC236}">
                <a16:creationId xmlns:a16="http://schemas.microsoft.com/office/drawing/2014/main" id="{AF8F6E8B-C5C2-4F73-BAA6-48E6B5B2084C}"/>
              </a:ext>
            </a:extLst>
          </p:cNvPr>
          <p:cNvSpPr/>
          <p:nvPr/>
        </p:nvSpPr>
        <p:spPr>
          <a:xfrm>
            <a:off x="4940489" y="2593963"/>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等待连接请求</a:t>
            </a:r>
          </a:p>
        </p:txBody>
      </p:sp>
      <p:sp>
        <p:nvSpPr>
          <p:cNvPr id="11" name="矩形: 圆角 10">
            <a:extLst>
              <a:ext uri="{FF2B5EF4-FFF2-40B4-BE49-F238E27FC236}">
                <a16:creationId xmlns:a16="http://schemas.microsoft.com/office/drawing/2014/main" id="{2CFA8CE8-CB31-4CB8-A60F-4C966D50B34E}"/>
              </a:ext>
            </a:extLst>
          </p:cNvPr>
          <p:cNvSpPr/>
          <p:nvPr/>
        </p:nvSpPr>
        <p:spPr>
          <a:xfrm>
            <a:off x="4940489" y="3412828"/>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接受请求后</a:t>
            </a:r>
            <a:endParaRPr lang="en-US" altLang="zh-CN" sz="2000" noProof="1">
              <a:latin typeface="微软雅黑" panose="020B0503020204020204" pitchFamily="34" charset="-122"/>
              <a:ea typeface="微软雅黑" panose="020B0503020204020204" pitchFamily="34" charset="-122"/>
            </a:endParaRPr>
          </a:p>
          <a:p>
            <a:pPr algn="ctr" fontAlgn="auto"/>
            <a:r>
              <a:rPr lang="zh-CN" altLang="en-US" sz="2000" noProof="1">
                <a:latin typeface="微软雅黑" panose="020B0503020204020204" pitchFamily="34" charset="-122"/>
                <a:ea typeface="微软雅黑" panose="020B0503020204020204" pitchFamily="34" charset="-122"/>
              </a:rPr>
              <a:t>创建连接</a:t>
            </a:r>
          </a:p>
        </p:txBody>
      </p:sp>
      <p:sp>
        <p:nvSpPr>
          <p:cNvPr id="12" name="矩形: 圆角 11">
            <a:extLst>
              <a:ext uri="{FF2B5EF4-FFF2-40B4-BE49-F238E27FC236}">
                <a16:creationId xmlns:a16="http://schemas.microsoft.com/office/drawing/2014/main" id="{5C97259D-B7DD-4E59-9D14-DCC84FB61C8F}"/>
              </a:ext>
            </a:extLst>
          </p:cNvPr>
          <p:cNvSpPr/>
          <p:nvPr/>
        </p:nvSpPr>
        <p:spPr>
          <a:xfrm>
            <a:off x="4940489" y="5566813"/>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关闭连接</a:t>
            </a:r>
            <a:endParaRPr lang="en-US" altLang="zh-CN" sz="2000" noProof="1">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F16ABF2F-7352-47BB-9815-067DA2004EBA}"/>
              </a:ext>
            </a:extLst>
          </p:cNvPr>
          <p:cNvSpPr/>
          <p:nvPr/>
        </p:nvSpPr>
        <p:spPr>
          <a:xfrm>
            <a:off x="9162616" y="5566812"/>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关闭连接</a:t>
            </a:r>
            <a:endParaRPr lang="en-US" altLang="zh-CN" sz="2000" noProof="1">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605A095A-AF3B-4D66-A740-787C92826768}"/>
              </a:ext>
            </a:extLst>
          </p:cNvPr>
          <p:cNvSpPr/>
          <p:nvPr/>
        </p:nvSpPr>
        <p:spPr>
          <a:xfrm>
            <a:off x="9162616" y="2343339"/>
            <a:ext cx="2088108" cy="1228298"/>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创建连接</a:t>
            </a:r>
            <a:endParaRPr lang="en-US" altLang="zh-CN" sz="2000" noProof="1">
              <a:latin typeface="微软雅黑" panose="020B0503020204020204" pitchFamily="34" charset="-122"/>
              <a:ea typeface="微软雅黑" panose="020B0503020204020204" pitchFamily="34" charset="-122"/>
            </a:endParaRPr>
          </a:p>
          <a:p>
            <a:pPr algn="ctr" fontAlgn="auto"/>
            <a:r>
              <a:rPr lang="zh-CN" altLang="en-US" sz="2000" noProof="1">
                <a:latin typeface="微软雅黑" panose="020B0503020204020204" pitchFamily="34" charset="-122"/>
                <a:ea typeface="微软雅黑" panose="020B0503020204020204" pitchFamily="34" charset="-122"/>
              </a:rPr>
              <a:t>向服务器发送请求</a:t>
            </a:r>
          </a:p>
        </p:txBody>
      </p:sp>
      <p:sp>
        <p:nvSpPr>
          <p:cNvPr id="4" name="矩形 3">
            <a:extLst>
              <a:ext uri="{FF2B5EF4-FFF2-40B4-BE49-F238E27FC236}">
                <a16:creationId xmlns:a16="http://schemas.microsoft.com/office/drawing/2014/main" id="{F09E0F28-31FB-47A1-9024-866FAEAC7198}"/>
              </a:ext>
            </a:extLst>
          </p:cNvPr>
          <p:cNvSpPr/>
          <p:nvPr/>
        </p:nvSpPr>
        <p:spPr>
          <a:xfrm>
            <a:off x="4585648" y="1576823"/>
            <a:ext cx="2920621" cy="50299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8" name="矩形 17">
            <a:extLst>
              <a:ext uri="{FF2B5EF4-FFF2-40B4-BE49-F238E27FC236}">
                <a16:creationId xmlns:a16="http://schemas.microsoft.com/office/drawing/2014/main" id="{4969062F-3239-40A7-95BA-256DA6FDEB7A}"/>
              </a:ext>
            </a:extLst>
          </p:cNvPr>
          <p:cNvSpPr/>
          <p:nvPr/>
        </p:nvSpPr>
        <p:spPr>
          <a:xfrm>
            <a:off x="8827774" y="1576824"/>
            <a:ext cx="2920621" cy="50299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20" name="矩形: 圆角 19">
            <a:extLst>
              <a:ext uri="{FF2B5EF4-FFF2-40B4-BE49-F238E27FC236}">
                <a16:creationId xmlns:a16="http://schemas.microsoft.com/office/drawing/2014/main" id="{42B77D55-B7D4-42A0-9C3A-441318E37A7D}"/>
              </a:ext>
            </a:extLst>
          </p:cNvPr>
          <p:cNvSpPr/>
          <p:nvPr/>
        </p:nvSpPr>
        <p:spPr>
          <a:xfrm>
            <a:off x="4940489" y="4526888"/>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接受</a:t>
            </a:r>
            <a:r>
              <a:rPr lang="en-US" altLang="zh-CN" sz="2000" noProof="1">
                <a:latin typeface="微软雅黑" panose="020B0503020204020204" pitchFamily="34" charset="-122"/>
                <a:ea typeface="微软雅黑" panose="020B0503020204020204" pitchFamily="34" charset="-122"/>
              </a:rPr>
              <a:t>/</a:t>
            </a:r>
            <a:r>
              <a:rPr lang="zh-CN" altLang="en-US" sz="2000" noProof="1">
                <a:latin typeface="微软雅黑" panose="020B0503020204020204" pitchFamily="34" charset="-122"/>
                <a:ea typeface="微软雅黑" panose="020B0503020204020204" pitchFamily="34" charset="-122"/>
              </a:rPr>
              <a:t>发送数据</a:t>
            </a:r>
            <a:endParaRPr lang="en-US" altLang="zh-CN" sz="2000" noProof="1">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0326DAB5-619C-4D72-8659-22D64CA676EC}"/>
              </a:ext>
            </a:extLst>
          </p:cNvPr>
          <p:cNvSpPr/>
          <p:nvPr/>
        </p:nvSpPr>
        <p:spPr>
          <a:xfrm>
            <a:off x="9162616" y="4526888"/>
            <a:ext cx="2088108" cy="818865"/>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fontAlgn="auto"/>
            <a:r>
              <a:rPr lang="zh-CN" altLang="en-US" sz="2000" noProof="1">
                <a:latin typeface="微软雅黑" panose="020B0503020204020204" pitchFamily="34" charset="-122"/>
                <a:ea typeface="微软雅黑" panose="020B0503020204020204" pitchFamily="34" charset="-122"/>
              </a:rPr>
              <a:t>接受</a:t>
            </a:r>
            <a:r>
              <a:rPr lang="en-US" altLang="zh-CN" sz="2000" noProof="1">
                <a:latin typeface="微软雅黑" panose="020B0503020204020204" pitchFamily="34" charset="-122"/>
                <a:ea typeface="微软雅黑" panose="020B0503020204020204" pitchFamily="34" charset="-122"/>
              </a:rPr>
              <a:t>/</a:t>
            </a:r>
            <a:r>
              <a:rPr lang="zh-CN" altLang="en-US" sz="2000" noProof="1">
                <a:latin typeface="微软雅黑" panose="020B0503020204020204" pitchFamily="34" charset="-122"/>
                <a:ea typeface="微软雅黑" panose="020B0503020204020204" pitchFamily="34" charset="-122"/>
              </a:rPr>
              <a:t>发送数据</a:t>
            </a:r>
            <a:endParaRPr lang="en-US" altLang="zh-CN" sz="2000" noProof="1">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6DB88B39-AD18-4D50-ACFD-0CDCA5792528}"/>
              </a:ext>
            </a:extLst>
          </p:cNvPr>
          <p:cNvCxnSpPr/>
          <p:nvPr/>
        </p:nvCxnSpPr>
        <p:spPr>
          <a:xfrm>
            <a:off x="4585648" y="4380931"/>
            <a:ext cx="71627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3E7F62C-CA85-4CD4-B526-92402877034E}"/>
              </a:ext>
            </a:extLst>
          </p:cNvPr>
          <p:cNvCxnSpPr/>
          <p:nvPr/>
        </p:nvCxnSpPr>
        <p:spPr>
          <a:xfrm>
            <a:off x="4585647" y="5447731"/>
            <a:ext cx="71627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1AE7ABF-B173-4245-AD00-4D27839B5A5D}"/>
              </a:ext>
            </a:extLst>
          </p:cNvPr>
          <p:cNvSpPr txBox="1"/>
          <p:nvPr/>
        </p:nvSpPr>
        <p:spPr>
          <a:xfrm>
            <a:off x="7801403" y="2214308"/>
            <a:ext cx="540020" cy="1513748"/>
          </a:xfrm>
          <a:prstGeom prst="rect">
            <a:avLst/>
          </a:prstGeom>
          <a:noFill/>
        </p:spPr>
        <p:txBody>
          <a:bodyPr vert="wordArtVertRtl"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建立连接</a:t>
            </a:r>
          </a:p>
        </p:txBody>
      </p:sp>
      <p:sp>
        <p:nvSpPr>
          <p:cNvPr id="24" name="文本框 23">
            <a:extLst>
              <a:ext uri="{FF2B5EF4-FFF2-40B4-BE49-F238E27FC236}">
                <a16:creationId xmlns:a16="http://schemas.microsoft.com/office/drawing/2014/main" id="{F18CE9FB-FCE0-49E1-906D-C8D1FE5E7974}"/>
              </a:ext>
            </a:extLst>
          </p:cNvPr>
          <p:cNvSpPr txBox="1"/>
          <p:nvPr/>
        </p:nvSpPr>
        <p:spPr>
          <a:xfrm>
            <a:off x="7790083" y="4482910"/>
            <a:ext cx="540020" cy="803040"/>
          </a:xfrm>
          <a:prstGeom prst="rect">
            <a:avLst/>
          </a:prstGeom>
          <a:noFill/>
        </p:spPr>
        <p:txBody>
          <a:bodyPr vert="wordArtVertRtl"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通信</a:t>
            </a:r>
          </a:p>
        </p:txBody>
      </p:sp>
      <p:sp>
        <p:nvSpPr>
          <p:cNvPr id="25" name="文本框 24">
            <a:extLst>
              <a:ext uri="{FF2B5EF4-FFF2-40B4-BE49-F238E27FC236}">
                <a16:creationId xmlns:a16="http://schemas.microsoft.com/office/drawing/2014/main" id="{943F3EFD-421D-402B-A391-B92796C57C99}"/>
              </a:ext>
            </a:extLst>
          </p:cNvPr>
          <p:cNvSpPr txBox="1"/>
          <p:nvPr/>
        </p:nvSpPr>
        <p:spPr>
          <a:xfrm>
            <a:off x="7802093" y="5630544"/>
            <a:ext cx="540020" cy="803040"/>
          </a:xfrm>
          <a:prstGeom prst="rect">
            <a:avLst/>
          </a:prstGeom>
          <a:noFill/>
        </p:spPr>
        <p:txBody>
          <a:bodyPr vert="wordArtVertRtl"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结束</a:t>
            </a:r>
          </a:p>
        </p:txBody>
      </p:sp>
      <p:sp>
        <p:nvSpPr>
          <p:cNvPr id="26" name="矩形: 圆角 25">
            <a:extLst>
              <a:ext uri="{FF2B5EF4-FFF2-40B4-BE49-F238E27FC236}">
                <a16:creationId xmlns:a16="http://schemas.microsoft.com/office/drawing/2014/main" id="{27C4B67A-FB17-4CC7-A5AB-6362A2B9DB98}"/>
              </a:ext>
            </a:extLst>
          </p:cNvPr>
          <p:cNvSpPr/>
          <p:nvPr/>
        </p:nvSpPr>
        <p:spPr>
          <a:xfrm>
            <a:off x="5087542" y="1159164"/>
            <a:ext cx="1794001" cy="55158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noProof="1">
                <a:solidFill>
                  <a:schemeClr val="tx1"/>
                </a:solidFill>
              </a:rPr>
              <a:t>服务器</a:t>
            </a:r>
          </a:p>
        </p:txBody>
      </p:sp>
      <p:sp>
        <p:nvSpPr>
          <p:cNvPr id="27" name="矩形: 圆角 26">
            <a:extLst>
              <a:ext uri="{FF2B5EF4-FFF2-40B4-BE49-F238E27FC236}">
                <a16:creationId xmlns:a16="http://schemas.microsoft.com/office/drawing/2014/main" id="{2F73FF94-8AF1-4FE4-89BC-34938883A011}"/>
              </a:ext>
            </a:extLst>
          </p:cNvPr>
          <p:cNvSpPr/>
          <p:nvPr/>
        </p:nvSpPr>
        <p:spPr>
          <a:xfrm>
            <a:off x="9315837" y="1159164"/>
            <a:ext cx="1794001" cy="55158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noProof="1">
                <a:solidFill>
                  <a:schemeClr val="tx1"/>
                </a:solidFill>
              </a:rPr>
              <a:t>客户端</a:t>
            </a:r>
          </a:p>
        </p:txBody>
      </p:sp>
      <p:sp>
        <p:nvSpPr>
          <p:cNvPr id="28" name="文本框 27">
            <a:extLst>
              <a:ext uri="{FF2B5EF4-FFF2-40B4-BE49-F238E27FC236}">
                <a16:creationId xmlns:a16="http://schemas.microsoft.com/office/drawing/2014/main" id="{A5560F65-4AAE-4E48-91C4-FAF7B9D8F7C6}"/>
              </a:ext>
            </a:extLst>
          </p:cNvPr>
          <p:cNvSpPr txBox="1"/>
          <p:nvPr/>
        </p:nvSpPr>
        <p:spPr>
          <a:xfrm>
            <a:off x="635785" y="1860365"/>
            <a:ext cx="2941574" cy="707886"/>
          </a:xfrm>
          <a:prstGeom prst="rect">
            <a:avLst/>
          </a:prstGeom>
          <a:noFill/>
        </p:spPr>
        <p:txBody>
          <a:bodyPr wrap="non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WebSocket</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847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5F19EC5-637F-354B-80AF-36C192D97387}"/>
              </a:ext>
            </a:extLst>
          </p:cNvPr>
          <p:cNvSpPr txBox="1">
            <a:spLocks/>
          </p:cNvSpPr>
          <p:nvPr/>
        </p:nvSpPr>
        <p:spPr>
          <a:xfrm>
            <a:off x="343522" y="251261"/>
            <a:ext cx="6582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微软雅黑" panose="020B0503020204020204" pitchFamily="34" charset="-122"/>
                <a:ea typeface="微软雅黑" panose="020B0503020204020204" pitchFamily="34" charset="-122"/>
              </a:rPr>
              <a:t>Socket.IO</a:t>
            </a:r>
          </a:p>
        </p:txBody>
      </p:sp>
      <p:sp>
        <p:nvSpPr>
          <p:cNvPr id="6" name="TextBox 58">
            <a:extLst>
              <a:ext uri="{FF2B5EF4-FFF2-40B4-BE49-F238E27FC236}">
                <a16:creationId xmlns:a16="http://schemas.microsoft.com/office/drawing/2014/main" id="{391ACAA7-236F-4C41-B477-76019114A7AE}"/>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TextBox 25">
            <a:extLst>
              <a:ext uri="{FF2B5EF4-FFF2-40B4-BE49-F238E27FC236}">
                <a16:creationId xmlns:a16="http://schemas.microsoft.com/office/drawing/2014/main" id="{2764DF8F-639A-4069-89A6-C33907B6A8BF}"/>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pic>
        <p:nvPicPr>
          <p:cNvPr id="1026" name="Picture 2" descr="“socket.io”的图片搜索结果">
            <a:extLst>
              <a:ext uri="{FF2B5EF4-FFF2-40B4-BE49-F238E27FC236}">
                <a16:creationId xmlns:a16="http://schemas.microsoft.com/office/drawing/2014/main" id="{B766F181-3887-447D-811D-3D4E0F46D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3575"/>
            <a:ext cx="12192000" cy="36544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FEB058AA-C46E-4A70-9F6A-F71D479932B5}"/>
              </a:ext>
            </a:extLst>
          </p:cNvPr>
          <p:cNvSpPr/>
          <p:nvPr/>
        </p:nvSpPr>
        <p:spPr>
          <a:xfrm>
            <a:off x="343522" y="1560426"/>
            <a:ext cx="2467917" cy="584775"/>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WebSocket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20924FF-9EEC-49AD-B2A3-030F7ACA5A79}"/>
              </a:ext>
            </a:extLst>
          </p:cNvPr>
          <p:cNvSpPr/>
          <p:nvPr/>
        </p:nvSpPr>
        <p:spPr>
          <a:xfrm>
            <a:off x="2788379" y="1568625"/>
            <a:ext cx="4037452" cy="584775"/>
          </a:xfrm>
          <a:prstGeom prst="rect">
            <a:avLst/>
          </a:prstGeom>
          <a:ln>
            <a:solidFill>
              <a:schemeClr val="bg1"/>
            </a:solidFill>
            <a:prstDash val="sysDash"/>
          </a:ln>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Adobe Flash Socket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8DC5B4-435C-4339-9838-83802AB0DA43}"/>
              </a:ext>
            </a:extLst>
          </p:cNvPr>
          <p:cNvSpPr/>
          <p:nvPr/>
        </p:nvSpPr>
        <p:spPr>
          <a:xfrm>
            <a:off x="7384895" y="1587050"/>
            <a:ext cx="3771417" cy="584775"/>
          </a:xfrm>
          <a:prstGeom prst="rect">
            <a:avLst/>
          </a:prstGeom>
          <a:ln>
            <a:solidFill>
              <a:schemeClr val="bg1"/>
            </a:solidFill>
            <a:prstDash val="sysDash"/>
          </a:ln>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AJAX Long Polling</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D327475-6E69-462E-A971-BF33A1DAEAAD}"/>
              </a:ext>
            </a:extLst>
          </p:cNvPr>
          <p:cNvSpPr/>
          <p:nvPr/>
        </p:nvSpPr>
        <p:spPr>
          <a:xfrm>
            <a:off x="467754" y="2395313"/>
            <a:ext cx="2965492" cy="584775"/>
          </a:xfrm>
          <a:prstGeom prst="rect">
            <a:avLst/>
          </a:prstGeom>
          <a:ln>
            <a:solidFill>
              <a:schemeClr val="bg1"/>
            </a:solidFill>
            <a:prstDash val="sysDash"/>
          </a:ln>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JSONP Polling</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707DCF78-BB8E-4D5E-B81E-2C6E7FF9CDCF}"/>
              </a:ext>
            </a:extLst>
          </p:cNvPr>
          <p:cNvSpPr/>
          <p:nvPr/>
        </p:nvSpPr>
        <p:spPr>
          <a:xfrm>
            <a:off x="3731843" y="2395313"/>
            <a:ext cx="5271956" cy="584775"/>
          </a:xfrm>
          <a:prstGeom prst="rect">
            <a:avLst/>
          </a:prstGeom>
          <a:ln>
            <a:solidFill>
              <a:schemeClr val="bg1"/>
            </a:solidFill>
            <a:prstDash val="sysDash"/>
          </a:ln>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AJAX Multipart Streaming</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978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grpSp>
        <p:nvGrpSpPr>
          <p:cNvPr id="48" name="组合 36">
            <a:extLst>
              <a:ext uri="{FF2B5EF4-FFF2-40B4-BE49-F238E27FC236}">
                <a16:creationId xmlns:a16="http://schemas.microsoft.com/office/drawing/2014/main" id="{B8C4DA4D-602B-6244-A8D7-3748B4965C9A}"/>
              </a:ext>
            </a:extLst>
          </p:cNvPr>
          <p:cNvGrpSpPr/>
          <p:nvPr/>
        </p:nvGrpSpPr>
        <p:grpSpPr>
          <a:xfrm flipH="1">
            <a:off x="-183386" y="-156395"/>
            <a:ext cx="6395162" cy="6705241"/>
            <a:chOff x="-720565" y="230326"/>
            <a:chExt cx="6395162" cy="6705241"/>
          </a:xfrm>
        </p:grpSpPr>
        <p:sp>
          <p:nvSpPr>
            <p:cNvPr id="49" name="Freeform 5">
              <a:extLst>
                <a:ext uri="{FF2B5EF4-FFF2-40B4-BE49-F238E27FC236}">
                  <a16:creationId xmlns:a16="http://schemas.microsoft.com/office/drawing/2014/main" id="{1AAFF16C-EAAE-5446-8FCE-BC472D51D912}"/>
                </a:ext>
              </a:extLst>
            </p:cNvPr>
            <p:cNvSpPr>
              <a:spLocks/>
            </p:cNvSpPr>
            <p:nvPr/>
          </p:nvSpPr>
          <p:spPr bwMode="auto">
            <a:xfrm>
              <a:off x="-623787" y="814935"/>
              <a:ext cx="5528121" cy="5905351"/>
            </a:xfrm>
            <a:custGeom>
              <a:avLst/>
              <a:gdLst>
                <a:gd name="T0" fmla="*/ 502 w 1182"/>
                <a:gd name="T1" fmla="*/ 4 h 1263"/>
                <a:gd name="T2" fmla="*/ 0 w 1182"/>
                <a:gd name="T3" fmla="*/ 301 h 1263"/>
                <a:gd name="T4" fmla="*/ 86 w 1182"/>
                <a:gd name="T5" fmla="*/ 355 h 1263"/>
                <a:gd name="T6" fmla="*/ 242 w 1182"/>
                <a:gd name="T7" fmla="*/ 197 h 1263"/>
                <a:gd name="T8" fmla="*/ 242 w 1182"/>
                <a:gd name="T9" fmla="*/ 197 h 1263"/>
                <a:gd name="T10" fmla="*/ 501 w 1182"/>
                <a:gd name="T11" fmla="*/ 105 h 1263"/>
                <a:gd name="T12" fmla="*/ 512 w 1182"/>
                <a:gd name="T13" fmla="*/ 104 h 1263"/>
                <a:gd name="T14" fmla="*/ 618 w 1182"/>
                <a:gd name="T15" fmla="*/ 108 h 1263"/>
                <a:gd name="T16" fmla="*/ 635 w 1182"/>
                <a:gd name="T17" fmla="*/ 110 h 1263"/>
                <a:gd name="T18" fmla="*/ 748 w 1182"/>
                <a:gd name="T19" fmla="*/ 145 h 1263"/>
                <a:gd name="T20" fmla="*/ 748 w 1182"/>
                <a:gd name="T21" fmla="*/ 145 h 1263"/>
                <a:gd name="T22" fmla="*/ 1039 w 1182"/>
                <a:gd name="T23" fmla="*/ 432 h 1263"/>
                <a:gd name="T24" fmla="*/ 1041 w 1182"/>
                <a:gd name="T25" fmla="*/ 433 h 1263"/>
                <a:gd name="T26" fmla="*/ 990 w 1182"/>
                <a:gd name="T27" fmla="*/ 940 h 1263"/>
                <a:gd name="T28" fmla="*/ 989 w 1182"/>
                <a:gd name="T29" fmla="*/ 940 h 1263"/>
                <a:gd name="T30" fmla="*/ 889 w 1182"/>
                <a:gd name="T31" fmla="*/ 1054 h 1263"/>
                <a:gd name="T32" fmla="*/ 583 w 1182"/>
                <a:gd name="T33" fmla="*/ 1176 h 1263"/>
                <a:gd name="T34" fmla="*/ 307 w 1182"/>
                <a:gd name="T35" fmla="*/ 1126 h 1263"/>
                <a:gd name="T36" fmla="*/ 263 w 1182"/>
                <a:gd name="T37" fmla="*/ 1217 h 1263"/>
                <a:gd name="T38" fmla="*/ 382 w 1182"/>
                <a:gd name="T39" fmla="*/ 1260 h 1263"/>
                <a:gd name="T40" fmla="*/ 387 w 1182"/>
                <a:gd name="T41" fmla="*/ 1241 h 1263"/>
                <a:gd name="T42" fmla="*/ 587 w 1182"/>
                <a:gd name="T43" fmla="*/ 1258 h 1263"/>
                <a:gd name="T44" fmla="*/ 958 w 1182"/>
                <a:gd name="T45" fmla="*/ 1101 h 1263"/>
                <a:gd name="T46" fmla="*/ 972 w 1182"/>
                <a:gd name="T47" fmla="*/ 1116 h 1263"/>
                <a:gd name="T48" fmla="*/ 1179 w 1182"/>
                <a:gd name="T49" fmla="*/ 677 h 1263"/>
                <a:gd name="T50" fmla="*/ 1170 w 1182"/>
                <a:gd name="T51" fmla="*/ 676 h 1263"/>
                <a:gd name="T52" fmla="*/ 918 w 1182"/>
                <a:gd name="T53" fmla="*/ 137 h 1263"/>
                <a:gd name="T54" fmla="*/ 923 w 1182"/>
                <a:gd name="T55" fmla="*/ 130 h 1263"/>
                <a:gd name="T56" fmla="*/ 632 w 1182"/>
                <a:gd name="T57" fmla="*/ 7 h 1263"/>
                <a:gd name="T58" fmla="*/ 502 w 1182"/>
                <a:gd name="T59" fmla="*/ 4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82" h="1263">
                  <a:moveTo>
                    <a:pt x="502" y="4"/>
                  </a:moveTo>
                  <a:cubicBezTo>
                    <a:pt x="302" y="19"/>
                    <a:pt x="107" y="131"/>
                    <a:pt x="0" y="301"/>
                  </a:cubicBezTo>
                  <a:cubicBezTo>
                    <a:pt x="29" y="319"/>
                    <a:pt x="57" y="337"/>
                    <a:pt x="86" y="355"/>
                  </a:cubicBezTo>
                  <a:cubicBezTo>
                    <a:pt x="126" y="292"/>
                    <a:pt x="180" y="238"/>
                    <a:pt x="242" y="197"/>
                  </a:cubicBezTo>
                  <a:cubicBezTo>
                    <a:pt x="242" y="196"/>
                    <a:pt x="243" y="197"/>
                    <a:pt x="242" y="197"/>
                  </a:cubicBezTo>
                  <a:cubicBezTo>
                    <a:pt x="319" y="145"/>
                    <a:pt x="409" y="112"/>
                    <a:pt x="501" y="105"/>
                  </a:cubicBezTo>
                  <a:cubicBezTo>
                    <a:pt x="505" y="105"/>
                    <a:pt x="509" y="104"/>
                    <a:pt x="512" y="104"/>
                  </a:cubicBezTo>
                  <a:cubicBezTo>
                    <a:pt x="548" y="102"/>
                    <a:pt x="583" y="103"/>
                    <a:pt x="618" y="108"/>
                  </a:cubicBezTo>
                  <a:cubicBezTo>
                    <a:pt x="624" y="108"/>
                    <a:pt x="629" y="109"/>
                    <a:pt x="635" y="110"/>
                  </a:cubicBezTo>
                  <a:cubicBezTo>
                    <a:pt x="674" y="117"/>
                    <a:pt x="712" y="130"/>
                    <a:pt x="748" y="145"/>
                  </a:cubicBezTo>
                  <a:cubicBezTo>
                    <a:pt x="748" y="145"/>
                    <a:pt x="749" y="144"/>
                    <a:pt x="748" y="145"/>
                  </a:cubicBezTo>
                  <a:cubicBezTo>
                    <a:pt x="876" y="200"/>
                    <a:pt x="984" y="305"/>
                    <a:pt x="1039" y="432"/>
                  </a:cubicBezTo>
                  <a:cubicBezTo>
                    <a:pt x="1042" y="431"/>
                    <a:pt x="1038" y="434"/>
                    <a:pt x="1041" y="433"/>
                  </a:cubicBezTo>
                  <a:cubicBezTo>
                    <a:pt x="1110" y="598"/>
                    <a:pt x="1090" y="791"/>
                    <a:pt x="990" y="940"/>
                  </a:cubicBezTo>
                  <a:cubicBezTo>
                    <a:pt x="988" y="939"/>
                    <a:pt x="992" y="942"/>
                    <a:pt x="989" y="940"/>
                  </a:cubicBezTo>
                  <a:cubicBezTo>
                    <a:pt x="962" y="983"/>
                    <a:pt x="928" y="1021"/>
                    <a:pt x="889" y="1054"/>
                  </a:cubicBezTo>
                  <a:cubicBezTo>
                    <a:pt x="804" y="1126"/>
                    <a:pt x="695" y="1167"/>
                    <a:pt x="583" y="1176"/>
                  </a:cubicBezTo>
                  <a:cubicBezTo>
                    <a:pt x="488" y="1183"/>
                    <a:pt x="392" y="1167"/>
                    <a:pt x="307" y="1126"/>
                  </a:cubicBezTo>
                  <a:cubicBezTo>
                    <a:pt x="292" y="1157"/>
                    <a:pt x="278" y="1187"/>
                    <a:pt x="263" y="1217"/>
                  </a:cubicBezTo>
                  <a:cubicBezTo>
                    <a:pt x="301" y="1236"/>
                    <a:pt x="341" y="1250"/>
                    <a:pt x="382" y="1260"/>
                  </a:cubicBezTo>
                  <a:cubicBezTo>
                    <a:pt x="383" y="1254"/>
                    <a:pt x="385" y="1247"/>
                    <a:pt x="387" y="1241"/>
                  </a:cubicBezTo>
                  <a:cubicBezTo>
                    <a:pt x="452" y="1258"/>
                    <a:pt x="520" y="1263"/>
                    <a:pt x="587" y="1258"/>
                  </a:cubicBezTo>
                  <a:cubicBezTo>
                    <a:pt x="723" y="1247"/>
                    <a:pt x="857" y="1192"/>
                    <a:pt x="958" y="1101"/>
                  </a:cubicBezTo>
                  <a:cubicBezTo>
                    <a:pt x="962" y="1106"/>
                    <a:pt x="967" y="1111"/>
                    <a:pt x="972" y="1116"/>
                  </a:cubicBezTo>
                  <a:cubicBezTo>
                    <a:pt x="1094" y="1005"/>
                    <a:pt x="1168" y="842"/>
                    <a:pt x="1179" y="677"/>
                  </a:cubicBezTo>
                  <a:cubicBezTo>
                    <a:pt x="1176" y="677"/>
                    <a:pt x="1173" y="677"/>
                    <a:pt x="1170" y="676"/>
                  </a:cubicBezTo>
                  <a:cubicBezTo>
                    <a:pt x="1182" y="471"/>
                    <a:pt x="1083" y="260"/>
                    <a:pt x="918" y="137"/>
                  </a:cubicBezTo>
                  <a:cubicBezTo>
                    <a:pt x="920" y="135"/>
                    <a:pt x="921" y="132"/>
                    <a:pt x="923" y="130"/>
                  </a:cubicBezTo>
                  <a:cubicBezTo>
                    <a:pt x="837" y="66"/>
                    <a:pt x="737" y="22"/>
                    <a:pt x="632" y="7"/>
                  </a:cubicBezTo>
                  <a:cubicBezTo>
                    <a:pt x="589" y="1"/>
                    <a:pt x="545" y="0"/>
                    <a:pt x="502" y="4"/>
                  </a:cubicBezTo>
                </a:path>
              </a:pathLst>
            </a:custGeom>
            <a:solidFill>
              <a:schemeClr val="bg1">
                <a:alpha val="1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0" name="Freeform 6">
              <a:extLst>
                <a:ext uri="{FF2B5EF4-FFF2-40B4-BE49-F238E27FC236}">
                  <a16:creationId xmlns:a16="http://schemas.microsoft.com/office/drawing/2014/main" id="{F3160D69-30A2-154F-B255-276B2EFC955F}"/>
                </a:ext>
              </a:extLst>
            </p:cNvPr>
            <p:cNvSpPr>
              <a:spLocks/>
            </p:cNvSpPr>
            <p:nvPr/>
          </p:nvSpPr>
          <p:spPr bwMode="auto">
            <a:xfrm>
              <a:off x="3669936" y="1273142"/>
              <a:ext cx="1463502" cy="2717647"/>
            </a:xfrm>
            <a:custGeom>
              <a:avLst/>
              <a:gdLst>
                <a:gd name="T0" fmla="*/ 29 w 313"/>
                <a:gd name="T1" fmla="*/ 0 h 581"/>
                <a:gd name="T2" fmla="*/ 5 w 313"/>
                <a:gd name="T3" fmla="*/ 32 h 581"/>
                <a:gd name="T4" fmla="*/ 0 w 313"/>
                <a:gd name="T5" fmla="*/ 39 h 581"/>
                <a:gd name="T6" fmla="*/ 252 w 313"/>
                <a:gd name="T7" fmla="*/ 578 h 581"/>
                <a:gd name="T8" fmla="*/ 261 w 313"/>
                <a:gd name="T9" fmla="*/ 579 h 581"/>
                <a:gd name="T10" fmla="*/ 301 w 313"/>
                <a:gd name="T11" fmla="*/ 581 h 581"/>
                <a:gd name="T12" fmla="*/ 29 w 313"/>
                <a:gd name="T13" fmla="*/ 0 h 581"/>
              </a:gdLst>
              <a:ahLst/>
              <a:cxnLst>
                <a:cxn ang="0">
                  <a:pos x="T0" y="T1"/>
                </a:cxn>
                <a:cxn ang="0">
                  <a:pos x="T2" y="T3"/>
                </a:cxn>
                <a:cxn ang="0">
                  <a:pos x="T4" y="T5"/>
                </a:cxn>
                <a:cxn ang="0">
                  <a:pos x="T6" y="T7"/>
                </a:cxn>
                <a:cxn ang="0">
                  <a:pos x="T8" y="T9"/>
                </a:cxn>
                <a:cxn ang="0">
                  <a:pos x="T10" y="T11"/>
                </a:cxn>
                <a:cxn ang="0">
                  <a:pos x="T12" y="T13"/>
                </a:cxn>
              </a:cxnLst>
              <a:rect l="0" t="0" r="r" b="b"/>
              <a:pathLst>
                <a:path w="313" h="581">
                  <a:moveTo>
                    <a:pt x="29" y="0"/>
                  </a:moveTo>
                  <a:cubicBezTo>
                    <a:pt x="21" y="11"/>
                    <a:pt x="13" y="21"/>
                    <a:pt x="5" y="32"/>
                  </a:cubicBezTo>
                  <a:cubicBezTo>
                    <a:pt x="3" y="34"/>
                    <a:pt x="2" y="37"/>
                    <a:pt x="0" y="39"/>
                  </a:cubicBezTo>
                  <a:cubicBezTo>
                    <a:pt x="165" y="162"/>
                    <a:pt x="264" y="373"/>
                    <a:pt x="252" y="578"/>
                  </a:cubicBezTo>
                  <a:cubicBezTo>
                    <a:pt x="261" y="579"/>
                    <a:pt x="261" y="579"/>
                    <a:pt x="261" y="579"/>
                  </a:cubicBezTo>
                  <a:cubicBezTo>
                    <a:pt x="274" y="580"/>
                    <a:pt x="288" y="580"/>
                    <a:pt x="301" y="581"/>
                  </a:cubicBezTo>
                  <a:cubicBezTo>
                    <a:pt x="313" y="360"/>
                    <a:pt x="207" y="132"/>
                    <a:pt x="2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1" name="Freeform 7">
              <a:extLst>
                <a:ext uri="{FF2B5EF4-FFF2-40B4-BE49-F238E27FC236}">
                  <a16:creationId xmlns:a16="http://schemas.microsoft.com/office/drawing/2014/main" id="{4581C50A-50CF-4542-8028-CB85C21E27E8}"/>
                </a:ext>
              </a:extLst>
            </p:cNvPr>
            <p:cNvSpPr>
              <a:spLocks/>
            </p:cNvSpPr>
            <p:nvPr/>
          </p:nvSpPr>
          <p:spPr bwMode="auto">
            <a:xfrm>
              <a:off x="-19428" y="5140258"/>
              <a:ext cx="1915784" cy="1028993"/>
            </a:xfrm>
            <a:custGeom>
              <a:avLst/>
              <a:gdLst>
                <a:gd name="T0" fmla="*/ 39 w 410"/>
                <a:gd name="T1" fmla="*/ 0 h 220"/>
                <a:gd name="T2" fmla="*/ 0 w 410"/>
                <a:gd name="T3" fmla="*/ 30 h 220"/>
                <a:gd name="T4" fmla="*/ 204 w 410"/>
                <a:gd name="T5" fmla="*/ 182 h 220"/>
                <a:gd name="T6" fmla="*/ 410 w 410"/>
                <a:gd name="T7" fmla="*/ 215 h 220"/>
                <a:gd name="T8" fmla="*/ 406 w 410"/>
                <a:gd name="T9" fmla="*/ 167 h 220"/>
                <a:gd name="T10" fmla="*/ 221 w 410"/>
                <a:gd name="T11" fmla="*/ 137 h 220"/>
                <a:gd name="T12" fmla="*/ 39 w 41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10" h="220">
                  <a:moveTo>
                    <a:pt x="39" y="0"/>
                  </a:moveTo>
                  <a:cubicBezTo>
                    <a:pt x="26" y="10"/>
                    <a:pt x="13" y="20"/>
                    <a:pt x="0" y="30"/>
                  </a:cubicBezTo>
                  <a:cubicBezTo>
                    <a:pt x="52" y="98"/>
                    <a:pt x="124" y="150"/>
                    <a:pt x="204" y="182"/>
                  </a:cubicBezTo>
                  <a:cubicBezTo>
                    <a:pt x="269" y="208"/>
                    <a:pt x="340" y="220"/>
                    <a:pt x="410" y="215"/>
                  </a:cubicBezTo>
                  <a:cubicBezTo>
                    <a:pt x="409" y="199"/>
                    <a:pt x="407" y="183"/>
                    <a:pt x="406" y="167"/>
                  </a:cubicBezTo>
                  <a:cubicBezTo>
                    <a:pt x="344" y="171"/>
                    <a:pt x="280" y="160"/>
                    <a:pt x="221" y="137"/>
                  </a:cubicBezTo>
                  <a:cubicBezTo>
                    <a:pt x="150" y="108"/>
                    <a:pt x="85" y="61"/>
                    <a:pt x="39" y="0"/>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8">
              <a:extLst>
                <a:ext uri="{FF2B5EF4-FFF2-40B4-BE49-F238E27FC236}">
                  <a16:creationId xmlns:a16="http://schemas.microsoft.com/office/drawing/2014/main" id="{817E9638-3E34-4643-8465-07B9BD57F0AE}"/>
                </a:ext>
              </a:extLst>
            </p:cNvPr>
            <p:cNvSpPr>
              <a:spLocks/>
            </p:cNvSpPr>
            <p:nvPr/>
          </p:nvSpPr>
          <p:spPr bwMode="auto">
            <a:xfrm>
              <a:off x="4005692" y="2726768"/>
              <a:ext cx="1668905" cy="4208799"/>
            </a:xfrm>
            <a:custGeom>
              <a:avLst/>
              <a:gdLst>
                <a:gd name="T0" fmla="*/ 286 w 357"/>
                <a:gd name="T1" fmla="*/ 0 h 900"/>
                <a:gd name="T2" fmla="*/ 239 w 357"/>
                <a:gd name="T3" fmla="*/ 11 h 900"/>
                <a:gd name="T4" fmla="*/ 0 w 357"/>
                <a:gd name="T5" fmla="*/ 866 h 900"/>
                <a:gd name="T6" fmla="*/ 36 w 357"/>
                <a:gd name="T7" fmla="*/ 900 h 900"/>
                <a:gd name="T8" fmla="*/ 286 w 357"/>
                <a:gd name="T9" fmla="*/ 0 h 900"/>
              </a:gdLst>
              <a:ahLst/>
              <a:cxnLst>
                <a:cxn ang="0">
                  <a:pos x="T0" y="T1"/>
                </a:cxn>
                <a:cxn ang="0">
                  <a:pos x="T2" y="T3"/>
                </a:cxn>
                <a:cxn ang="0">
                  <a:pos x="T4" y="T5"/>
                </a:cxn>
                <a:cxn ang="0">
                  <a:pos x="T6" y="T7"/>
                </a:cxn>
                <a:cxn ang="0">
                  <a:pos x="T8" y="T9"/>
                </a:cxn>
              </a:cxnLst>
              <a:rect l="0" t="0" r="r" b="b"/>
              <a:pathLst>
                <a:path w="357" h="900">
                  <a:moveTo>
                    <a:pt x="286" y="0"/>
                  </a:moveTo>
                  <a:cubicBezTo>
                    <a:pt x="270" y="4"/>
                    <a:pt x="255" y="7"/>
                    <a:pt x="239" y="11"/>
                  </a:cubicBezTo>
                  <a:cubicBezTo>
                    <a:pt x="306" y="310"/>
                    <a:pt x="213" y="645"/>
                    <a:pt x="0" y="866"/>
                  </a:cubicBezTo>
                  <a:cubicBezTo>
                    <a:pt x="12" y="877"/>
                    <a:pt x="24" y="888"/>
                    <a:pt x="36" y="900"/>
                  </a:cubicBezTo>
                  <a:cubicBezTo>
                    <a:pt x="259" y="667"/>
                    <a:pt x="357" y="315"/>
                    <a:pt x="286" y="0"/>
                  </a:cubicBezTo>
                </a:path>
              </a:pathLst>
            </a:custGeom>
            <a:solidFill>
              <a:schemeClr val="bg1">
                <a:alpha val="41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9">
              <a:extLst>
                <a:ext uri="{FF2B5EF4-FFF2-40B4-BE49-F238E27FC236}">
                  <a16:creationId xmlns:a16="http://schemas.microsoft.com/office/drawing/2014/main" id="{A1094A7E-04F8-D54C-AD47-56296E073D24}"/>
                </a:ext>
              </a:extLst>
            </p:cNvPr>
            <p:cNvSpPr>
              <a:spLocks/>
            </p:cNvSpPr>
            <p:nvPr/>
          </p:nvSpPr>
          <p:spPr bwMode="auto">
            <a:xfrm>
              <a:off x="-720565" y="230326"/>
              <a:ext cx="3622212" cy="1360800"/>
            </a:xfrm>
            <a:custGeom>
              <a:avLst/>
              <a:gdLst>
                <a:gd name="T0" fmla="*/ 550 w 775"/>
                <a:gd name="T1" fmla="*/ 6 h 291"/>
                <a:gd name="T2" fmla="*/ 0 w 775"/>
                <a:gd name="T3" fmla="*/ 257 h 291"/>
                <a:gd name="T4" fmla="*/ 35 w 775"/>
                <a:gd name="T5" fmla="*/ 291 h 291"/>
                <a:gd name="T6" fmla="*/ 553 w 775"/>
                <a:gd name="T7" fmla="*/ 54 h 291"/>
                <a:gd name="T8" fmla="*/ 766 w 775"/>
                <a:gd name="T9" fmla="*/ 66 h 291"/>
                <a:gd name="T10" fmla="*/ 775 w 775"/>
                <a:gd name="T11" fmla="*/ 18 h 291"/>
                <a:gd name="T12" fmla="*/ 550 w 775"/>
                <a:gd name="T13" fmla="*/ 6 h 291"/>
              </a:gdLst>
              <a:ahLst/>
              <a:cxnLst>
                <a:cxn ang="0">
                  <a:pos x="T0" y="T1"/>
                </a:cxn>
                <a:cxn ang="0">
                  <a:pos x="T2" y="T3"/>
                </a:cxn>
                <a:cxn ang="0">
                  <a:pos x="T4" y="T5"/>
                </a:cxn>
                <a:cxn ang="0">
                  <a:pos x="T6" y="T7"/>
                </a:cxn>
                <a:cxn ang="0">
                  <a:pos x="T8" y="T9"/>
                </a:cxn>
                <a:cxn ang="0">
                  <a:pos x="T10" y="T11"/>
                </a:cxn>
                <a:cxn ang="0">
                  <a:pos x="T12" y="T13"/>
                </a:cxn>
              </a:cxnLst>
              <a:rect l="0" t="0" r="r" b="b"/>
              <a:pathLst>
                <a:path w="775" h="291">
                  <a:moveTo>
                    <a:pt x="550" y="6"/>
                  </a:moveTo>
                  <a:cubicBezTo>
                    <a:pt x="345" y="22"/>
                    <a:pt x="144" y="111"/>
                    <a:pt x="0" y="257"/>
                  </a:cubicBezTo>
                  <a:cubicBezTo>
                    <a:pt x="12" y="268"/>
                    <a:pt x="23" y="280"/>
                    <a:pt x="35" y="291"/>
                  </a:cubicBezTo>
                  <a:cubicBezTo>
                    <a:pt x="171" y="153"/>
                    <a:pt x="360" y="69"/>
                    <a:pt x="553" y="54"/>
                  </a:cubicBezTo>
                  <a:cubicBezTo>
                    <a:pt x="624" y="49"/>
                    <a:pt x="696" y="52"/>
                    <a:pt x="766" y="66"/>
                  </a:cubicBezTo>
                  <a:cubicBezTo>
                    <a:pt x="769" y="50"/>
                    <a:pt x="772" y="34"/>
                    <a:pt x="775" y="18"/>
                  </a:cubicBezTo>
                  <a:cubicBezTo>
                    <a:pt x="701" y="4"/>
                    <a:pt x="625" y="0"/>
                    <a:pt x="550" y="6"/>
                  </a:cubicBezTo>
                </a:path>
              </a:pathLst>
            </a:custGeom>
            <a:solidFill>
              <a:schemeClr val="bg1">
                <a:alpha val="65000"/>
              </a:schemeClr>
            </a:solid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0">
              <a:extLst>
                <a:ext uri="{FF2B5EF4-FFF2-40B4-BE49-F238E27FC236}">
                  <a16:creationId xmlns:a16="http://schemas.microsoft.com/office/drawing/2014/main" id="{CC4603A7-3149-0E49-AEF4-A827F23004F4}"/>
                </a:ext>
              </a:extLst>
            </p:cNvPr>
            <p:cNvSpPr>
              <a:spLocks/>
            </p:cNvSpPr>
            <p:nvPr/>
          </p:nvSpPr>
          <p:spPr bwMode="auto">
            <a:xfrm>
              <a:off x="1126091" y="5961875"/>
              <a:ext cx="2879601" cy="973692"/>
            </a:xfrm>
            <a:custGeom>
              <a:avLst/>
              <a:gdLst>
                <a:gd name="T0" fmla="*/ 8 w 616"/>
                <a:gd name="T1" fmla="*/ 159 h 208"/>
                <a:gd name="T2" fmla="*/ 0 w 616"/>
                <a:gd name="T3" fmla="*/ 187 h 208"/>
                <a:gd name="T4" fmla="*/ 131 w 616"/>
                <a:gd name="T5" fmla="*/ 206 h 208"/>
                <a:gd name="T6" fmla="*/ 131 w 616"/>
                <a:gd name="T7" fmla="*/ 206 h 208"/>
                <a:gd name="T8" fmla="*/ 216 w 616"/>
                <a:gd name="T9" fmla="*/ 205 h 208"/>
                <a:gd name="T10" fmla="*/ 616 w 616"/>
                <a:gd name="T11" fmla="*/ 36 h 208"/>
                <a:gd name="T12" fmla="*/ 598 w 616"/>
                <a:gd name="T13" fmla="*/ 15 h 208"/>
                <a:gd name="T14" fmla="*/ 584 w 616"/>
                <a:gd name="T15" fmla="*/ 0 h 208"/>
                <a:gd name="T16" fmla="*/ 213 w 616"/>
                <a:gd name="T17" fmla="*/ 157 h 208"/>
                <a:gd name="T18" fmla="*/ 13 w 616"/>
                <a:gd name="T19" fmla="*/ 140 h 208"/>
                <a:gd name="T20" fmla="*/ 8 w 616"/>
                <a:gd name="T21"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208">
                  <a:moveTo>
                    <a:pt x="8" y="159"/>
                  </a:moveTo>
                  <a:cubicBezTo>
                    <a:pt x="6" y="167"/>
                    <a:pt x="1" y="185"/>
                    <a:pt x="0" y="187"/>
                  </a:cubicBezTo>
                  <a:cubicBezTo>
                    <a:pt x="43" y="198"/>
                    <a:pt x="87" y="204"/>
                    <a:pt x="131" y="206"/>
                  </a:cubicBezTo>
                  <a:cubicBezTo>
                    <a:pt x="131" y="205"/>
                    <a:pt x="131" y="205"/>
                    <a:pt x="131" y="206"/>
                  </a:cubicBezTo>
                  <a:cubicBezTo>
                    <a:pt x="159" y="208"/>
                    <a:pt x="188" y="207"/>
                    <a:pt x="216" y="205"/>
                  </a:cubicBezTo>
                  <a:cubicBezTo>
                    <a:pt x="363" y="193"/>
                    <a:pt x="507" y="135"/>
                    <a:pt x="616" y="36"/>
                  </a:cubicBezTo>
                  <a:cubicBezTo>
                    <a:pt x="610" y="29"/>
                    <a:pt x="604" y="22"/>
                    <a:pt x="598" y="15"/>
                  </a:cubicBezTo>
                  <a:cubicBezTo>
                    <a:pt x="593" y="10"/>
                    <a:pt x="588" y="5"/>
                    <a:pt x="584" y="0"/>
                  </a:cubicBezTo>
                  <a:cubicBezTo>
                    <a:pt x="483" y="91"/>
                    <a:pt x="349" y="146"/>
                    <a:pt x="213" y="157"/>
                  </a:cubicBezTo>
                  <a:cubicBezTo>
                    <a:pt x="146" y="162"/>
                    <a:pt x="78" y="157"/>
                    <a:pt x="13" y="140"/>
                  </a:cubicBezTo>
                  <a:cubicBezTo>
                    <a:pt x="11" y="146"/>
                    <a:pt x="9" y="153"/>
                    <a:pt x="8" y="159"/>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3">
              <a:extLst>
                <a:ext uri="{FF2B5EF4-FFF2-40B4-BE49-F238E27FC236}">
                  <a16:creationId xmlns:a16="http://schemas.microsoft.com/office/drawing/2014/main" id="{8B43434F-EC25-6249-B794-E236CD8C6A0C}"/>
                </a:ext>
              </a:extLst>
            </p:cNvPr>
            <p:cNvSpPr>
              <a:spLocks/>
            </p:cNvSpPr>
            <p:nvPr/>
          </p:nvSpPr>
          <p:spPr bwMode="auto">
            <a:xfrm>
              <a:off x="555305" y="1362019"/>
              <a:ext cx="2294990" cy="551035"/>
            </a:xfrm>
            <a:custGeom>
              <a:avLst/>
              <a:gdLst>
                <a:gd name="T0" fmla="*/ 260 w 491"/>
                <a:gd name="T1" fmla="*/ 3 h 118"/>
                <a:gd name="T2" fmla="*/ 0 w 491"/>
                <a:gd name="T3" fmla="*/ 94 h 118"/>
                <a:gd name="T4" fmla="*/ 16 w 491"/>
                <a:gd name="T5" fmla="*/ 118 h 118"/>
                <a:gd name="T6" fmla="*/ 253 w 491"/>
                <a:gd name="T7" fmla="*/ 36 h 118"/>
                <a:gd name="T8" fmla="*/ 261 w 491"/>
                <a:gd name="T9" fmla="*/ 36 h 118"/>
                <a:gd name="T10" fmla="*/ 479 w 491"/>
                <a:gd name="T11" fmla="*/ 71 h 118"/>
                <a:gd name="T12" fmla="*/ 485 w 491"/>
                <a:gd name="T13" fmla="*/ 54 h 118"/>
                <a:gd name="T14" fmla="*/ 491 w 491"/>
                <a:gd name="T15" fmla="*/ 42 h 118"/>
                <a:gd name="T16" fmla="*/ 392 w 491"/>
                <a:gd name="T17" fmla="*/ 11 h 118"/>
                <a:gd name="T18" fmla="*/ 260 w 491"/>
                <a:gd name="T19"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118">
                  <a:moveTo>
                    <a:pt x="260" y="3"/>
                  </a:moveTo>
                  <a:cubicBezTo>
                    <a:pt x="168" y="11"/>
                    <a:pt x="78" y="43"/>
                    <a:pt x="0" y="94"/>
                  </a:cubicBezTo>
                  <a:cubicBezTo>
                    <a:pt x="5" y="102"/>
                    <a:pt x="11" y="110"/>
                    <a:pt x="16" y="118"/>
                  </a:cubicBezTo>
                  <a:cubicBezTo>
                    <a:pt x="86" y="70"/>
                    <a:pt x="169" y="43"/>
                    <a:pt x="253" y="36"/>
                  </a:cubicBezTo>
                  <a:cubicBezTo>
                    <a:pt x="256" y="36"/>
                    <a:pt x="258" y="36"/>
                    <a:pt x="261" y="36"/>
                  </a:cubicBezTo>
                  <a:cubicBezTo>
                    <a:pt x="335" y="31"/>
                    <a:pt x="410" y="42"/>
                    <a:pt x="479" y="71"/>
                  </a:cubicBezTo>
                  <a:cubicBezTo>
                    <a:pt x="481" y="65"/>
                    <a:pt x="483" y="60"/>
                    <a:pt x="485" y="54"/>
                  </a:cubicBezTo>
                  <a:cubicBezTo>
                    <a:pt x="487" y="50"/>
                    <a:pt x="489" y="46"/>
                    <a:pt x="491" y="42"/>
                  </a:cubicBezTo>
                  <a:cubicBezTo>
                    <a:pt x="459" y="28"/>
                    <a:pt x="426" y="17"/>
                    <a:pt x="392" y="11"/>
                  </a:cubicBezTo>
                  <a:cubicBezTo>
                    <a:pt x="349" y="2"/>
                    <a:pt x="304" y="0"/>
                    <a:pt x="260" y="3"/>
                  </a:cubicBezTo>
                </a:path>
              </a:pathLst>
            </a:custGeom>
            <a:noFill/>
            <a:ln w="9525">
              <a:solidFill>
                <a:schemeClr val="bg1">
                  <a:alpha val="56000"/>
                </a:schemeClr>
              </a:solidFill>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56" name="Title 1">
            <a:extLst>
              <a:ext uri="{FF2B5EF4-FFF2-40B4-BE49-F238E27FC236}">
                <a16:creationId xmlns:a16="http://schemas.microsoft.com/office/drawing/2014/main" id="{78B2D37D-D3A4-7E46-A2A3-DC368EF8C18A}"/>
              </a:ext>
            </a:extLst>
          </p:cNvPr>
          <p:cNvSpPr>
            <a:spLocks noGrp="1"/>
          </p:cNvSpPr>
          <p:nvPr>
            <p:ph type="title"/>
          </p:nvPr>
        </p:nvSpPr>
        <p:spPr>
          <a:xfrm>
            <a:off x="2627853" y="2686766"/>
            <a:ext cx="6582037" cy="1325563"/>
          </a:xfrm>
        </p:spPr>
        <p:txBody>
          <a:bodyPr>
            <a:normAutofit/>
          </a:bodyPr>
          <a:lstStyle/>
          <a:p>
            <a:pPr hangingPunct="0">
              <a:lnSpc>
                <a:spcPct val="150000"/>
              </a:lnSpc>
              <a:spcBef>
                <a:spcPts val="0"/>
              </a:spcBef>
            </a:pPr>
            <a:r>
              <a:rPr lang="zh-CN" altLang="en-US" dirty="0">
                <a:solidFill>
                  <a:schemeClr val="bg1"/>
                </a:solidFill>
                <a:latin typeface="微软雅黑" pitchFamily="34" charset="-122"/>
                <a:ea typeface="微软雅黑" pitchFamily="34" charset="-122"/>
              </a:rPr>
              <a:t>春松客服里的即时通信</a:t>
            </a:r>
            <a:endParaRPr lang="en-US" altLang="zh-CN" dirty="0">
              <a:solidFill>
                <a:schemeClr val="bg1"/>
              </a:solidFill>
              <a:latin typeface="微软雅黑" pitchFamily="34" charset="-122"/>
              <a:ea typeface="微软雅黑" pitchFamily="34" charset="-122"/>
            </a:endParaRPr>
          </a:p>
        </p:txBody>
      </p:sp>
      <p:sp>
        <p:nvSpPr>
          <p:cNvPr id="13" name="TextBox 58">
            <a:extLst>
              <a:ext uri="{FF2B5EF4-FFF2-40B4-BE49-F238E27FC236}">
                <a16:creationId xmlns:a16="http://schemas.microsoft.com/office/drawing/2014/main" id="{700A88E9-7E2D-4FE6-9B51-2FA2BC57D7D2}"/>
              </a:ext>
            </a:extLst>
          </p:cNvPr>
          <p:cNvSpPr txBox="1"/>
          <p:nvPr/>
        </p:nvSpPr>
        <p:spPr>
          <a:xfrm>
            <a:off x="7993065" y="625163"/>
            <a:ext cx="4097597"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2.5 </a:t>
            </a:r>
            <a:r>
              <a:rPr lang="zh-CN" altLang="en-US" sz="2400" dirty="0">
                <a:solidFill>
                  <a:schemeClr val="bg1"/>
                </a:solidFill>
                <a:latin typeface="微软雅黑" panose="020B0503020204020204" pitchFamily="34" charset="-122"/>
                <a:ea typeface="微软雅黑" panose="020B0503020204020204" pitchFamily="34" charset="-122"/>
              </a:rPr>
              <a:t>即时通信及坐席自动分配</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4" name="TextBox 25">
            <a:extLst>
              <a:ext uri="{FF2B5EF4-FFF2-40B4-BE49-F238E27FC236}">
                <a16:creationId xmlns:a16="http://schemas.microsoft.com/office/drawing/2014/main" id="{574AB289-A37E-4200-825C-A7CC292280C4}"/>
              </a:ext>
            </a:extLst>
          </p:cNvPr>
          <p:cNvSpPr txBox="1"/>
          <p:nvPr/>
        </p:nvSpPr>
        <p:spPr>
          <a:xfrm>
            <a:off x="7993065" y="255831"/>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春松客服大讲堂</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237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4598EE"/>
            </a:gs>
            <a:gs pos="100000">
              <a:srgbClr val="1272C4"/>
            </a:gs>
          </a:gsLst>
          <a:lin ang="5400000" scaled="0"/>
        </a:gradFill>
        <a:ln>
          <a:noFill/>
        </a:ln>
      </a:spPr>
      <a:bodyPr anchor="ctr"/>
      <a:lstStyle>
        <a:defPPr algn="ctr" fontAlgn="auto">
          <a:defRPr noProof="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atopera_Workshop_招聘机器人3" id="{32C80897-EDE8-F541-9DDA-3E74D120CFCF}" vid="{76310001-9CE8-7A42-9061-A2C664E19A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1448</TotalTime>
  <Words>1822</Words>
  <Application>Microsoft Office PowerPoint</Application>
  <PresentationFormat>宽屏</PresentationFormat>
  <Paragraphs>231</Paragraphs>
  <Slides>26</Slides>
  <Notes>10</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微软雅黑</vt:lpstr>
      <vt:lpstr>Arial</vt:lpstr>
      <vt:lpstr>Calibri Light</vt:lpstr>
      <vt:lpstr>优设标题黑</vt:lpstr>
      <vt:lpstr>Calibri</vt:lpstr>
      <vt:lpstr>Segoe UI</vt:lpstr>
      <vt:lpstr>Office Theme</vt:lpstr>
      <vt:lpstr>PowerPoint 演示文稿</vt:lpstr>
      <vt:lpstr>PowerPoint 演示文稿</vt:lpstr>
      <vt:lpstr>PowerPoint 演示文稿</vt:lpstr>
      <vt:lpstr>自我介绍</vt:lpstr>
      <vt:lpstr>分享大纲</vt:lpstr>
      <vt:lpstr>Socket.IO基本知识</vt:lpstr>
      <vt:lpstr>PowerPoint 演示文稿</vt:lpstr>
      <vt:lpstr>PowerPoint 演示文稿</vt:lpstr>
      <vt:lpstr>春松客服里的即时通信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坐席的自动分配：ACD策略实现</vt:lpstr>
      <vt:lpstr>PowerPoint 演示文稿</vt:lpstr>
      <vt:lpstr>PowerPoint 演示文稿</vt:lpstr>
      <vt:lpstr>PowerPoint 演示文稿</vt:lpstr>
      <vt:lpstr>代码阅读提示</vt:lpstr>
      <vt:lpstr>代码结构</vt:lpstr>
      <vt:lpstr>PowerPoint 演示文稿</vt:lpstr>
      <vt:lpstr>资源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 Liang Wang</dc:creator>
  <cp:lastModifiedBy>WANG Hai Liang</cp:lastModifiedBy>
  <cp:revision>1326</cp:revision>
  <dcterms:created xsi:type="dcterms:W3CDTF">2018-12-15T14:21:46Z</dcterms:created>
  <dcterms:modified xsi:type="dcterms:W3CDTF">2021-11-28T11:48:09Z</dcterms:modified>
</cp:coreProperties>
</file>