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460" r:id="rId3"/>
    <p:sldId id="328" r:id="rId4"/>
    <p:sldId id="331" r:id="rId5"/>
    <p:sldId id="357" r:id="rId6"/>
    <p:sldId id="278" r:id="rId7"/>
    <p:sldId id="440" r:id="rId8"/>
    <p:sldId id="447" r:id="rId9"/>
    <p:sldId id="449" r:id="rId10"/>
    <p:sldId id="441" r:id="rId11"/>
    <p:sldId id="450" r:id="rId12"/>
    <p:sldId id="448" r:id="rId13"/>
    <p:sldId id="453" r:id="rId14"/>
    <p:sldId id="452" r:id="rId15"/>
    <p:sldId id="378" r:id="rId16"/>
    <p:sldId id="451" r:id="rId17"/>
    <p:sldId id="442" r:id="rId18"/>
    <p:sldId id="443" r:id="rId19"/>
    <p:sldId id="454" r:id="rId20"/>
    <p:sldId id="456" r:id="rId21"/>
    <p:sldId id="457" r:id="rId22"/>
    <p:sldId id="459" r:id="rId23"/>
    <p:sldId id="458" r:id="rId24"/>
    <p:sldId id="377" r:id="rId25"/>
    <p:sldId id="444" r:id="rId26"/>
    <p:sldId id="455" r:id="rId27"/>
    <p:sldId id="445" r:id="rId28"/>
    <p:sldId id="439" r:id="rId29"/>
    <p:sldId id="418" r:id="rId30"/>
    <p:sldId id="267" r:id="rId31"/>
    <p:sldId id="319" r:id="rId32"/>
  </p:sldIdLst>
  <p:sldSz cx="12192000" cy="6858000"/>
  <p:notesSz cx="6858000" cy="9144000"/>
  <p:embeddedFontLst>
    <p:embeddedFont>
      <p:font typeface="优设标题黑" panose="00000500000000000000" pitchFamily="2" charset="-122"/>
      <p:regular r:id="rId34"/>
    </p:embeddedFont>
    <p:embeddedFont>
      <p:font typeface="微软雅黑" panose="020B0503020204020204" pitchFamily="34" charset="-122"/>
      <p:regular r:id="rId35"/>
      <p:bold r:id="rId36"/>
    </p:embeddedFont>
    <p:embeddedFont>
      <p:font typeface="微软雅黑" panose="020B0503020204020204" pitchFamily="34" charset="-122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Segoe UI" panose="020B0502040204020203" pitchFamily="34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F2EE9E-0571-460F-8352-20D6CC551640}">
          <p14:sldIdLst>
            <p14:sldId id="257"/>
            <p14:sldId id="460"/>
          </p14:sldIdLst>
        </p14:section>
        <p14:section name="首屏" id="{1A23F21D-9E13-4D8D-BF01-FA4656BE6E6D}">
          <p14:sldIdLst>
            <p14:sldId id="328"/>
          </p14:sldIdLst>
        </p14:section>
        <p14:section name="自我介绍" id="{166231FE-5770-4E9E-A2AE-F66924A3062F}">
          <p14:sldIdLst>
            <p14:sldId id="331"/>
          </p14:sldIdLst>
        </p14:section>
        <p14:section name="分享大纲" id="{05F591AE-37C6-44D7-B5D5-5B2F2E701E6D}">
          <p14:sldIdLst>
            <p14:sldId id="357"/>
          </p14:sldIdLst>
        </p14:section>
        <p14:section name="ch1" id="{CDED221A-8C98-4581-AA83-9BB223C65A25}">
          <p14:sldIdLst>
            <p14:sldId id="278"/>
            <p14:sldId id="440"/>
            <p14:sldId id="447"/>
            <p14:sldId id="449"/>
            <p14:sldId id="441"/>
            <p14:sldId id="450"/>
            <p14:sldId id="448"/>
            <p14:sldId id="453"/>
            <p14:sldId id="452"/>
          </p14:sldIdLst>
        </p14:section>
        <p14:section name="ch2" id="{AA915A87-9C0A-4E09-BA79-0DE651E901AA}">
          <p14:sldIdLst>
            <p14:sldId id="378"/>
            <p14:sldId id="451"/>
            <p14:sldId id="442"/>
            <p14:sldId id="443"/>
            <p14:sldId id="454"/>
            <p14:sldId id="456"/>
            <p14:sldId id="457"/>
            <p14:sldId id="459"/>
            <p14:sldId id="458"/>
          </p14:sldIdLst>
        </p14:section>
        <p14:section name="ch3" id="{E58B9C04-F6A0-45D1-8D78-36C4B354908B}">
          <p14:sldIdLst>
            <p14:sldId id="377"/>
            <p14:sldId id="444"/>
            <p14:sldId id="455"/>
            <p14:sldId id="445"/>
          </p14:sldIdLst>
        </p14:section>
        <p14:section name="ch4" id="{C2B820EA-09C2-4A45-9D55-1974CC7F0DFC}">
          <p14:sldIdLst/>
        </p14:section>
        <p14:section name="ch5" id="{8AA4D5CF-BB3F-4E16-9C9D-E771D33C1501}">
          <p14:sldIdLst>
            <p14:sldId id="439"/>
            <p14:sldId id="418"/>
          </p14:sldIdLst>
        </p14:section>
        <p14:section name="end" id="{708F5718-353B-40D5-987C-E440F5819B6B}">
          <p14:sldIdLst>
            <p14:sldId id="267"/>
          </p14:sldIdLst>
        </p14:section>
        <p14:section name="backup" id="{8D75C2CE-5164-4DBA-8C17-339A906F979F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66"/>
    <p:restoredTop sz="70631"/>
  </p:normalViewPr>
  <p:slideViewPr>
    <p:cSldViewPr snapToGrid="0" snapToObjects="1">
      <p:cViewPr varScale="1">
        <p:scale>
          <a:sx n="63" d="100"/>
          <a:sy n="63" d="100"/>
        </p:scale>
        <p:origin x="1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691BD-C247-5A43-912C-AE655260C99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3AEE6-67D0-CE46-BC8E-78700A31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7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1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69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2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616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3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81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3AEE6-67D0-CE46-BC8E-78700A3126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40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dirty="0"/>
              <a:t>.</a:t>
            </a:r>
            <a:r>
              <a:rPr lang="en-US" dirty="0" err="1"/>
              <a:t>env</a:t>
            </a:r>
            <a:r>
              <a:rPr lang="en-US" dirty="0"/>
              <a:t> </a:t>
            </a:r>
            <a:r>
              <a:rPr lang="zh-CN" altLang="en-US" dirty="0"/>
              <a:t>文件的作用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）修改使用自己的容器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3AEE6-67D0-CE46-BC8E-78700A3126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94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B8CAE832-7589-48FB-AC93-B62E2FC49744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t>30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19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7724-F90E-8A4E-9045-A0EF1438F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B1103-5AFB-2640-A448-FBEDC374A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5380-9058-3C49-8194-ADFE9530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8DB8A-3A72-2A43-8BCA-C5025F8B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4B1C-DCED-464D-89B4-E1BD5BB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94AC-6715-3046-BE6F-79F23BAF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EF409-E29D-B744-9F5B-3290632D3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95F71-6F3B-5E4E-9C16-FE37F620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C870-5183-F748-96DA-AEF9A891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CED3A-B8AD-E44A-AA05-38963DCE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0E2FE-A61B-494E-A445-B1B1ABCF2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E33DF-85B1-A242-8FCF-B39FA08A3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24471-89A0-264C-843B-9BE4A64C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C02E-6D51-BC4C-B9FF-9629249C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201FF-CFEE-2F42-BCDC-62E712CB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1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5FA4-CD5F-CB42-945E-05D0CC2E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7843-D12B-964B-8680-4528E8F1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4BA65-A204-4C48-BA24-11961E42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2474F-E657-A847-9D10-44BD75D3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E4AD-CE9B-8E41-A87B-4D144F93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9A36-9B8B-8246-BC7D-58AE3682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D44C8-A9EF-174B-9E5B-CEA271CA8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177A4-155B-3D43-8A26-DB66D9F3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1FCC-237E-1E4C-A68D-D75F5259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AB008-F445-CF42-B0B6-FD913639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443D-45F5-C142-8B5F-4D733BF0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29FA7-ACC5-D342-93C7-5B0868EC0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3D007-3161-ED4F-ABB2-2415EC223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D979-89F1-484A-B997-A14A41CC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54189-ADA0-E94B-BC9D-401A44D9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C3FC2-F78E-734C-A554-83DBBE03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0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F960-9DD4-164A-B111-B01135C7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A1307-C8CD-EA4A-B537-E63FA93C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6E81B-CDA2-9543-9425-BBF1C41BC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2EFB9-2097-CD4E-B207-D67740570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A53BD-7B67-524D-89D8-BFF30BCC3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C3A13-0615-B24A-980B-F53C8220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94465-7142-EE45-A8B2-BF0564EB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112EE-0E89-8C4A-A488-3C99B714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9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9253-2953-624B-A75E-E9C74C7E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B54BD-42DE-6E46-B9E7-E30B4AD5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BB2B1-37C7-6346-AD27-C59F695D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DD299-D8B1-0E4A-AFF4-51CCB7C4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6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0C0F2-E488-CF4F-BADD-1535CEC8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7CF1C-3841-704E-9E48-158F7D5F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029A6-4365-E74E-AC5A-D89BA5C1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E56A-6D39-2B41-A217-9A7343C2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A34C-7534-4B43-BED6-332088A3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C6332-DAAB-2E44-AFBC-1435CDC9A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D447-A986-8142-8AAF-0E84519E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2F49A-AA54-204A-B924-020FCDD0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8C2A-D76C-CA4D-9A91-0A46D1DB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A3B9-8B69-A540-8F68-185E9973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AEB28-C60D-C24E-81BC-405A2B6D4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2A682-BD05-F441-B219-F4E79C87E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02046-D0BB-F842-AAB0-44F6DC8D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4E0B6-701A-9646-B44B-B3C851BA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FDB01-D149-5041-8720-18357192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6AFE0-5190-B643-9E24-748BEA13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D215B-B03E-804F-B2CC-1BA775A2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9963-A74E-734C-B93C-24C524B5C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A9E0-5343-814D-B24A-88783A2F4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57D0D-E17F-534D-959D-4586B02D1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cn/corrett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iki.chatopera.com/pages/.8.0-amazon-corrett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install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chatopera/contact-center" TargetMode="External"/><Relationship Id="rId2" Type="http://schemas.openxmlformats.org/officeDocument/2006/relationships/hyperlink" Target="https://github.com/chatopera/cos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chatopera" TargetMode="External"/><Relationship Id="rId2" Type="http://schemas.openxmlformats.org/officeDocument/2006/relationships/hyperlink" Target="https://docs.chatoper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t.chatopera.com/" TargetMode="External"/><Relationship Id="rId5" Type="http://schemas.openxmlformats.org/officeDocument/2006/relationships/hyperlink" Target="https://blog.chatopera.com/" TargetMode="External"/><Relationship Id="rId4" Type="http://schemas.openxmlformats.org/officeDocument/2006/relationships/hyperlink" Target="https://github.com/chatopera/cskef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uccess.docker.com/article/compatibility-matri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install/" TargetMode="External"/><Relationship Id="rId2" Type="http://schemas.openxmlformats.org/officeDocument/2006/relationships/hyperlink" Target="https://docs.docker.com/install/linux/docker-ce/ubunt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1531BC7-D150-4A89-AB72-E4E06F19E7AE}"/>
              </a:ext>
            </a:extLst>
          </p:cNvPr>
          <p:cNvSpPr/>
          <p:nvPr/>
        </p:nvSpPr>
        <p:spPr>
          <a:xfrm>
            <a:off x="1485003" y="2425724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行动号召：给春松客服 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C7EE68-D001-48CC-BB70-17EF769F3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628" y="4267222"/>
            <a:ext cx="4386187" cy="11615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20DC33E-C604-46DF-8147-C051D38D58E2}"/>
              </a:ext>
            </a:extLst>
          </p:cNvPr>
          <p:cNvSpPr txBox="1"/>
          <p:nvPr/>
        </p:nvSpPr>
        <p:spPr>
          <a:xfrm>
            <a:off x="1404097" y="997206"/>
            <a:ext cx="77380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做好开源客服系统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E5C32E-9413-42B6-A978-EAE6DFFE84A4}"/>
              </a:ext>
            </a:extLst>
          </p:cNvPr>
          <p:cNvSpPr txBox="1"/>
          <p:nvPr/>
        </p:nvSpPr>
        <p:spPr>
          <a:xfrm>
            <a:off x="1485003" y="3300244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github.com/chatopera/cskefu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D7F994-4AE9-4032-978D-4D353220D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185" y="4014918"/>
            <a:ext cx="3238500" cy="6858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079199B-FCC3-41E6-964F-A86192C662E7}"/>
              </a:ext>
            </a:extLst>
          </p:cNvPr>
          <p:cNvSpPr txBox="1"/>
          <p:nvPr/>
        </p:nvSpPr>
        <p:spPr>
          <a:xfrm>
            <a:off x="1485003" y="4918422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分享内容在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秒后开始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07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8">
            <a:extLst>
              <a:ext uri="{FF2B5EF4-FFF2-40B4-BE49-F238E27FC236}">
                <a16:creationId xmlns:a16="http://schemas.microsoft.com/office/drawing/2014/main" id="{F20631EA-CF53-4105-BD08-7FC4FD9156D7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48F90D95-709B-4BB0-BB1A-74A221212A0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B5D07A9-2759-4CF3-A09D-0EAE8286209E}"/>
              </a:ext>
            </a:extLst>
          </p:cNvPr>
          <p:cNvSpPr txBox="1">
            <a:spLocks/>
          </p:cNvSpPr>
          <p:nvPr/>
        </p:nvSpPr>
        <p:spPr>
          <a:xfrm>
            <a:off x="439056" y="1946156"/>
            <a:ext cx="11887199" cy="1098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sudo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apt-get update &amp;&amp; \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8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sudo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apt-get install </a:t>
            </a:r>
            <a:r>
              <a:rPr lang="en-US" sz="28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wget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git curl vim -y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D997D9-3B99-4E55-A882-3FFB997DA202}"/>
              </a:ext>
            </a:extLst>
          </p:cNvPr>
          <p:cNvSpPr/>
          <p:nvPr/>
        </p:nvSpPr>
        <p:spPr>
          <a:xfrm>
            <a:off x="7779224" y="5759239"/>
            <a:ext cx="4426424" cy="1098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1036" name="Picture 12" descr="“ubuntu logo”的图片搜索结果">
            <a:extLst>
              <a:ext uri="{FF2B5EF4-FFF2-40B4-BE49-F238E27FC236}">
                <a16:creationId xmlns:a16="http://schemas.microsoft.com/office/drawing/2014/main" id="{78AE1A21-89CF-4D63-963E-9FDDD610A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290" y="5877162"/>
            <a:ext cx="3425588" cy="91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92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7531236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JDK-Amazon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Corretto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534465" y="1577713"/>
            <a:ext cx="9797701" cy="34163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Amazon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Corretto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是开放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开发工具包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(OpenJDK)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的免费、多平台、生产就绪型发行版。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Corretto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提供长期支持，其中包括性能增强和安全修复。亚马逊在内部的数千种生产服务上运行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Corretto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Corretto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已被证明能够兼容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SE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标准。借助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Corretto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，您可以在常用操作系统（包括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macOS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）上开发和运行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8" name="TextBox 58">
            <a:extLst>
              <a:ext uri="{FF2B5EF4-FFF2-40B4-BE49-F238E27FC236}">
                <a16:creationId xmlns:a16="http://schemas.microsoft.com/office/drawing/2014/main" id="{F20631EA-CF53-4105-BD08-7FC4FD9156D7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48F90D95-709B-4BB0-BB1A-74A221212A0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303E52-B8E7-4631-A656-38BD3EE280DE}"/>
              </a:ext>
            </a:extLst>
          </p:cNvPr>
          <p:cNvSpPr/>
          <p:nvPr/>
        </p:nvSpPr>
        <p:spPr>
          <a:xfrm>
            <a:off x="1948191" y="5223306"/>
            <a:ext cx="6622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https://aws.amazon.com/cn/corretto/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98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 Settings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343522" y="1406608"/>
            <a:ext cx="4104456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环境变量</a:t>
            </a:r>
          </a:p>
        </p:txBody>
      </p:sp>
      <p:sp>
        <p:nvSpPr>
          <p:cNvPr id="8" name="TextBox 58">
            <a:extLst>
              <a:ext uri="{FF2B5EF4-FFF2-40B4-BE49-F238E27FC236}">
                <a16:creationId xmlns:a16="http://schemas.microsoft.com/office/drawing/2014/main" id="{F20631EA-CF53-4105-BD08-7FC4FD9156D7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48F90D95-709B-4BB0-BB1A-74A221212A0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D86CFF-F4AF-44F9-AA88-8B3C8A4A3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22" y="2486721"/>
            <a:ext cx="9606861" cy="121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export JAVA_HOME=/usr/lib/jvm/java-1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.8.0-amazon-corretto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export PATH=$PATH:$JAVA_HOME/bin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E6BC6A6-688B-434D-8506-C3E92EDEF06E}"/>
              </a:ext>
            </a:extLst>
          </p:cNvPr>
          <p:cNvSpPr txBox="1"/>
          <p:nvPr/>
        </p:nvSpPr>
        <p:spPr>
          <a:xfrm>
            <a:off x="343522" y="3873309"/>
            <a:ext cx="4104456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验证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64E9F0-75B8-4051-88DC-193AE8967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44" y="4930748"/>
            <a:ext cx="9574588" cy="1927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56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Maven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589056" y="1775098"/>
            <a:ext cx="9237331" cy="286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Maven is a software project management and comprehension tool. 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8" name="TextBox 58">
            <a:extLst>
              <a:ext uri="{FF2B5EF4-FFF2-40B4-BE49-F238E27FC236}">
                <a16:creationId xmlns:a16="http://schemas.microsoft.com/office/drawing/2014/main" id="{F20631EA-CF53-4105-BD08-7FC4FD9156D7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48F90D95-709B-4BB0-BB1A-74A221212A0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587E79-DC76-4EA3-8A37-04F1452B1D10}"/>
              </a:ext>
            </a:extLst>
          </p:cNvPr>
          <p:cNvSpPr/>
          <p:nvPr/>
        </p:nvSpPr>
        <p:spPr>
          <a:xfrm>
            <a:off x="2130958" y="4637418"/>
            <a:ext cx="6633932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https://maven.apache.org/install.html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24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设置环境变量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520818" y="3251739"/>
            <a:ext cx="7258406" cy="110799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验证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Maven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安装</a:t>
            </a:r>
            <a:endParaRPr kumimoji="0" lang="en-US" altLang="zh-CN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8" name="TextBox 58">
            <a:extLst>
              <a:ext uri="{FF2B5EF4-FFF2-40B4-BE49-F238E27FC236}">
                <a16:creationId xmlns:a16="http://schemas.microsoft.com/office/drawing/2014/main" id="{F20631EA-CF53-4105-BD08-7FC4FD9156D7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48F90D95-709B-4BB0-BB1A-74A221212A0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21D8FF-B59A-4F11-9417-368E518E3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18" y="1618638"/>
            <a:ext cx="6506461" cy="121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export MAVEN_HOME=/opt/maven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export PATH=$PATH:$MAVEN_HOME/bin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2358FE-ABD8-4471-8078-FC005DF7A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5936"/>
            <a:ext cx="8048943" cy="2352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654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源码构建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787237A2-514C-4185-B809-9FC126752771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E60E4892-CCDF-49EF-959D-D0E8F0D3F4F9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237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官方代码库及镜像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698237" y="1679562"/>
            <a:ext cx="10411040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Github</a:t>
            </a:r>
            <a:endParaRPr kumimoji="0" lang="en-US" altLang="zh-CN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https://github.com/chatopera/cosin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8" name="TextBox 58">
            <a:extLst>
              <a:ext uri="{FF2B5EF4-FFF2-40B4-BE49-F238E27FC236}">
                <a16:creationId xmlns:a16="http://schemas.microsoft.com/office/drawing/2014/main" id="{F20631EA-CF53-4105-BD08-7FC4FD9156D7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48F90D95-709B-4BB0-BB1A-74A221212A0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9F90244-E9BF-4562-8A50-412DF5F4B170}"/>
              </a:ext>
            </a:extLst>
          </p:cNvPr>
          <p:cNvSpPr txBox="1"/>
          <p:nvPr/>
        </p:nvSpPr>
        <p:spPr>
          <a:xfrm>
            <a:off x="698236" y="3909159"/>
            <a:ext cx="11598395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Dockerhub</a:t>
            </a:r>
            <a:endParaRPr kumimoji="0" lang="en-US" altLang="zh-CN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https://hub.docker.com/r/chatopera/contact-center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6495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源码与镜像的关联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8">
            <a:extLst>
              <a:ext uri="{FF2B5EF4-FFF2-40B4-BE49-F238E27FC236}">
                <a16:creationId xmlns:a16="http://schemas.microsoft.com/office/drawing/2014/main" id="{F20631EA-CF53-4105-BD08-7FC4FD9156D7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48F90D95-709B-4BB0-BB1A-74A221212A0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900322-366B-4468-A1E1-C32F87FBF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6160"/>
            <a:ext cx="10713493" cy="51267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41CAD1B-3564-4658-9A5B-1EA0FC985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51014"/>
            <a:ext cx="10713493" cy="19319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03877FE-2BCF-47D5-A4F4-7A577FBEAFD0}"/>
              </a:ext>
            </a:extLst>
          </p:cNvPr>
          <p:cNvSpPr/>
          <p:nvPr/>
        </p:nvSpPr>
        <p:spPr>
          <a:xfrm>
            <a:off x="0" y="1456160"/>
            <a:ext cx="12192000" cy="5401840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CD0BEDC-8760-4FD4-A665-C65E475EC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97" y="5002952"/>
            <a:ext cx="2421315" cy="797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FCA2CC-DF6A-4F1B-BCA8-62719A490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700" y="2400707"/>
            <a:ext cx="7675261" cy="3249466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CC651F26-4DE8-44A6-9594-DFFFBCAE3A29}"/>
              </a:ext>
            </a:extLst>
          </p:cNvPr>
          <p:cNvSpPr/>
          <p:nvPr/>
        </p:nvSpPr>
        <p:spPr>
          <a:xfrm rot="15765714">
            <a:off x="5337209" y="13128"/>
            <a:ext cx="318051" cy="9267288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18C2F8-C241-4835-B2CB-628DBAD52882}"/>
              </a:ext>
            </a:extLst>
          </p:cNvPr>
          <p:cNvSpPr txBox="1"/>
          <p:nvPr/>
        </p:nvSpPr>
        <p:spPr>
          <a:xfrm rot="21190672">
            <a:off x="4000643" y="4587011"/>
            <a:ext cx="110799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对应关系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A2257B-71BB-48B7-B6CB-07E7CDFAF341}"/>
              </a:ext>
            </a:extLst>
          </p:cNvPr>
          <p:cNvSpPr/>
          <p:nvPr/>
        </p:nvSpPr>
        <p:spPr>
          <a:xfrm>
            <a:off x="0" y="1456160"/>
            <a:ext cx="12192000" cy="540184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86C0EFC-DED1-4A93-A61D-5C61DC91B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751" y="3964939"/>
            <a:ext cx="346738" cy="44009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82E451A-7B3D-4F40-8A96-7774D9C608FB}"/>
              </a:ext>
            </a:extLst>
          </p:cNvPr>
          <p:cNvSpPr txBox="1"/>
          <p:nvPr/>
        </p:nvSpPr>
        <p:spPr>
          <a:xfrm>
            <a:off x="2523112" y="3199201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代表自动构建任务执行完成，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推送到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Dockerhub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57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下载源码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507169" y="1633193"/>
            <a:ext cx="9592173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使用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Git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Clone</a:t>
            </a:r>
          </a:p>
        </p:txBody>
      </p:sp>
      <p:sp>
        <p:nvSpPr>
          <p:cNvPr id="8" name="TextBox 58">
            <a:extLst>
              <a:ext uri="{FF2B5EF4-FFF2-40B4-BE49-F238E27FC236}">
                <a16:creationId xmlns:a16="http://schemas.microsoft.com/office/drawing/2014/main" id="{F20631EA-CF53-4105-BD08-7FC4FD9156D7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48F90D95-709B-4BB0-BB1A-74A221212A0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C474EA-21F1-42A8-8CCB-415CC4CEC510}"/>
              </a:ext>
            </a:extLst>
          </p:cNvPr>
          <p:cNvSpPr/>
          <p:nvPr/>
        </p:nvSpPr>
        <p:spPr>
          <a:xfrm>
            <a:off x="507169" y="2712893"/>
            <a:ext cx="7805727" cy="658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git</a:t>
            </a:r>
            <a:r>
              <a:rPr lang="zh-CN" altLang="en-US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clone</a:t>
            </a:r>
            <a:r>
              <a:rPr lang="zh-CN" altLang="en-US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https://github.com/chatopera/cosin.git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7330C2-E051-460F-A423-433110B8B5C2}"/>
              </a:ext>
            </a:extLst>
          </p:cNvPr>
          <p:cNvSpPr/>
          <p:nvPr/>
        </p:nvSpPr>
        <p:spPr>
          <a:xfrm>
            <a:off x="507169" y="3564551"/>
            <a:ext cx="7339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 clone </a:t>
            </a:r>
            <a:r>
              <a:rPr lang="zh-CN" alt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git@github.com:chatopera/cosin.git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7B9A9870-E3D4-491F-A974-F1B8CB8E0C4B}"/>
              </a:ext>
            </a:extLst>
          </p:cNvPr>
          <p:cNvSpPr txBox="1"/>
          <p:nvPr/>
        </p:nvSpPr>
        <p:spPr>
          <a:xfrm>
            <a:off x="507169" y="4460554"/>
            <a:ext cx="9592173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使用浏览器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864F71-DBC1-42E9-9B2A-86E8C8412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184" y="4209146"/>
            <a:ext cx="6323463" cy="264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1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文件目录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534466" y="1577713"/>
            <a:ext cx="4104456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源码</a:t>
            </a:r>
          </a:p>
        </p:txBody>
      </p:sp>
      <p:sp>
        <p:nvSpPr>
          <p:cNvPr id="8" name="TextBox 58">
            <a:extLst>
              <a:ext uri="{FF2B5EF4-FFF2-40B4-BE49-F238E27FC236}">
                <a16:creationId xmlns:a16="http://schemas.microsoft.com/office/drawing/2014/main" id="{F20631EA-CF53-4105-BD08-7FC4FD9156D7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48F90D95-709B-4BB0-BB1A-74A221212A0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9C87C8-227C-4F32-988D-C38703813E9A}"/>
              </a:ext>
            </a:extLst>
          </p:cNvPr>
          <p:cNvSpPr/>
          <p:nvPr/>
        </p:nvSpPr>
        <p:spPr>
          <a:xfrm>
            <a:off x="7779224" y="5759239"/>
            <a:ext cx="4426424" cy="1098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11" name="Picture 12" descr="“ubuntu logo”的图片搜索结果">
            <a:extLst>
              <a:ext uri="{FF2B5EF4-FFF2-40B4-BE49-F238E27FC236}">
                <a16:creationId xmlns:a16="http://schemas.microsoft.com/office/drawing/2014/main" id="{0858831C-D995-447B-8E15-17C0C29E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290" y="5877162"/>
            <a:ext cx="3425588" cy="91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FD7D7EB-F060-4089-A3C5-03DD1C3C9F32}"/>
              </a:ext>
            </a:extLst>
          </p:cNvPr>
          <p:cNvSpPr/>
          <p:nvPr/>
        </p:nvSpPr>
        <p:spPr>
          <a:xfrm>
            <a:off x="534466" y="2604010"/>
            <a:ext cx="1386918" cy="658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~/</a:t>
            </a:r>
            <a:r>
              <a:rPr lang="en-US" altLang="zh-CN" sz="2800" dirty="0" err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cosin</a:t>
            </a:r>
            <a:endParaRPr lang="en-US" altLang="zh-CN" sz="28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Times New Roman" panose="02020603050405020304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AEBDFB-93EC-4AC6-8DC1-76E118607802}"/>
              </a:ext>
            </a:extLst>
          </p:cNvPr>
          <p:cNvSpPr/>
          <p:nvPr/>
        </p:nvSpPr>
        <p:spPr>
          <a:xfrm>
            <a:off x="534466" y="3262395"/>
            <a:ext cx="3828677" cy="658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~/</a:t>
            </a:r>
            <a:r>
              <a:rPr lang="en-US" altLang="zh-CN" sz="2800" dirty="0" err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cosin</a:t>
            </a: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/contact-center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82DA82-0F4F-4B1C-9176-164196A8CDA2}"/>
              </a:ext>
            </a:extLst>
          </p:cNvPr>
          <p:cNvSpPr/>
          <p:nvPr/>
        </p:nvSpPr>
        <p:spPr>
          <a:xfrm>
            <a:off x="534465" y="4590537"/>
            <a:ext cx="3786614" cy="658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~/</a:t>
            </a:r>
            <a:r>
              <a:rPr lang="en-US" altLang="zh-CN" sz="2800" dirty="0" err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cosin</a:t>
            </a: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/public/plugins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048F67-CC1F-4D4B-902B-5EA2663290DF}"/>
              </a:ext>
            </a:extLst>
          </p:cNvPr>
          <p:cNvSpPr/>
          <p:nvPr/>
        </p:nvSpPr>
        <p:spPr>
          <a:xfrm>
            <a:off x="534465" y="5273803"/>
            <a:ext cx="5142755" cy="658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~/</a:t>
            </a:r>
            <a:r>
              <a:rPr lang="en-US" altLang="zh-CN" sz="2800" dirty="0" err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cosin</a:t>
            </a: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/public/plugins/chatbot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1D24D8-3A26-45C6-941E-4386C894AE1C}"/>
              </a:ext>
            </a:extLst>
          </p:cNvPr>
          <p:cNvSpPr/>
          <p:nvPr/>
        </p:nvSpPr>
        <p:spPr>
          <a:xfrm>
            <a:off x="534466" y="3907271"/>
            <a:ext cx="4574073" cy="658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~/</a:t>
            </a:r>
            <a:r>
              <a:rPr lang="en-US" altLang="zh-CN" sz="2800" dirty="0" err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cosin</a:t>
            </a: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/contact-center/app</a:t>
            </a:r>
          </a:p>
        </p:txBody>
      </p:sp>
    </p:spTree>
    <p:extLst>
      <p:ext uri="{BB962C8B-B14F-4D97-AF65-F5344CB8AC3E}">
        <p14:creationId xmlns:p14="http://schemas.microsoft.com/office/powerpoint/2010/main" val="199014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6" descr="未标题-1_03">
            <a:extLst>
              <a:ext uri="{FF2B5EF4-FFF2-40B4-BE49-F238E27FC236}">
                <a16:creationId xmlns:a16="http://schemas.microsoft.com/office/drawing/2014/main" id="{E68DC2C9-191D-449E-8CA8-DE00EE215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3490" y="763439"/>
            <a:ext cx="16541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AC76577E-8C8E-46AE-83FE-41E85F70BB5D}"/>
              </a:ext>
            </a:extLst>
          </p:cNvPr>
          <p:cNvSpPr/>
          <p:nvPr/>
        </p:nvSpPr>
        <p:spPr>
          <a:xfrm>
            <a:off x="1253490" y="1466846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C9AD1A-8DFB-D54E-97EA-FA14B767056B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1717DB-ECB5-442C-A621-8A352FF8B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272" y="4092575"/>
            <a:ext cx="6237171" cy="16516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5887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534466" y="1557620"/>
            <a:ext cx="4104456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机器人客服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8" name="TextBox 58">
            <a:extLst>
              <a:ext uri="{FF2B5EF4-FFF2-40B4-BE49-F238E27FC236}">
                <a16:creationId xmlns:a16="http://schemas.microsoft.com/office/drawing/2014/main" id="{F20631EA-CF53-4105-BD08-7FC4FD9156D7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48F90D95-709B-4BB0-BB1A-74A221212A0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4BA6FD-EDD5-4B79-8ADC-6E23248A75B0}"/>
              </a:ext>
            </a:extLst>
          </p:cNvPr>
          <p:cNvSpPr/>
          <p:nvPr/>
        </p:nvSpPr>
        <p:spPr>
          <a:xfrm>
            <a:off x="534466" y="2778000"/>
            <a:ext cx="6667210" cy="13047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cd ~/</a:t>
            </a:r>
            <a:r>
              <a:rPr lang="en-US" altLang="zh-CN" sz="2800" dirty="0" err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cosin</a:t>
            </a:r>
            <a:endParaRPr lang="en-US" altLang="zh-CN" sz="28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Times New Roman" panose="02020603050405020304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./public/plugins/chatbot/scripts/install.sh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9488F3-1A9B-4A8C-BC82-62BC3D51FE5F}"/>
              </a:ext>
            </a:extLst>
          </p:cNvPr>
          <p:cNvSpPr/>
          <p:nvPr/>
        </p:nvSpPr>
        <p:spPr>
          <a:xfrm>
            <a:off x="7779224" y="5759239"/>
            <a:ext cx="4426424" cy="1098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12" name="Picture 12" descr="“ubuntu logo”的图片搜索结果">
            <a:extLst>
              <a:ext uri="{FF2B5EF4-FFF2-40B4-BE49-F238E27FC236}">
                <a16:creationId xmlns:a16="http://schemas.microsoft.com/office/drawing/2014/main" id="{5B15C23C-8BB7-4FEB-88D0-47B940B74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290" y="5877162"/>
            <a:ext cx="3425588" cy="91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483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构建镜像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343522" y="1564065"/>
            <a:ext cx="5948221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应用包</a:t>
            </a:r>
          </a:p>
        </p:txBody>
      </p:sp>
      <p:sp>
        <p:nvSpPr>
          <p:cNvPr id="8" name="TextBox 58">
            <a:extLst>
              <a:ext uri="{FF2B5EF4-FFF2-40B4-BE49-F238E27FC236}">
                <a16:creationId xmlns:a16="http://schemas.microsoft.com/office/drawing/2014/main" id="{F20631EA-CF53-4105-BD08-7FC4FD9156D7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48F90D95-709B-4BB0-BB1A-74A221212A0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B36138-8E44-4D17-8F24-EB485F75114E}"/>
              </a:ext>
            </a:extLst>
          </p:cNvPr>
          <p:cNvSpPr/>
          <p:nvPr/>
        </p:nvSpPr>
        <p:spPr>
          <a:xfrm>
            <a:off x="534466" y="2604010"/>
            <a:ext cx="4303166" cy="658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cd ~/</a:t>
            </a:r>
            <a:r>
              <a:rPr lang="en-US" altLang="zh-CN" sz="2800" dirty="0" err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cosin</a:t>
            </a: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/contact-center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24F317D-65EB-4F54-9F55-C5496D8A8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40" y="3595606"/>
            <a:ext cx="310027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./admin/package.sh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A636986-ED1C-4877-B964-04C8CDEAA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40" y="4377871"/>
            <a:ext cx="318042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ls ./app/target/*.war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A9AC2B-2427-48BA-B4C2-F69E47DF5285}"/>
              </a:ext>
            </a:extLst>
          </p:cNvPr>
          <p:cNvSpPr/>
          <p:nvPr/>
        </p:nvSpPr>
        <p:spPr>
          <a:xfrm>
            <a:off x="0" y="2579726"/>
            <a:ext cx="12192000" cy="425399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A1970F-7EE1-4BE8-AF3C-4E449869F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2" y="4853656"/>
            <a:ext cx="7516861" cy="16832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305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构建镜像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343522" y="1564065"/>
            <a:ext cx="5948221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</a:p>
        </p:txBody>
      </p:sp>
      <p:sp>
        <p:nvSpPr>
          <p:cNvPr id="8" name="TextBox 58">
            <a:extLst>
              <a:ext uri="{FF2B5EF4-FFF2-40B4-BE49-F238E27FC236}">
                <a16:creationId xmlns:a16="http://schemas.microsoft.com/office/drawing/2014/main" id="{F20631EA-CF53-4105-BD08-7FC4FD9156D7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48F90D95-709B-4BB0-BB1A-74A221212A0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B36138-8E44-4D17-8F24-EB485F75114E}"/>
              </a:ext>
            </a:extLst>
          </p:cNvPr>
          <p:cNvSpPr/>
          <p:nvPr/>
        </p:nvSpPr>
        <p:spPr>
          <a:xfrm>
            <a:off x="534466" y="2604010"/>
            <a:ext cx="4303166" cy="658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cd ~/</a:t>
            </a:r>
            <a:r>
              <a:rPr lang="en-US" altLang="zh-CN" sz="2800" dirty="0" err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cosin</a:t>
            </a: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/contact-center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24F317D-65EB-4F54-9F55-C5496D8A8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40" y="3595606"/>
            <a:ext cx="965617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/>
                </a:solidFill>
              </a:rPr>
              <a:t>PACKAGE_VERSION=`git rev-parse --short HEAD`   # </a:t>
            </a:r>
            <a:r>
              <a:rPr lang="zh-CN" altLang="en-US" sz="2800" dirty="0">
                <a:solidFill>
                  <a:schemeClr val="bg1"/>
                </a:solidFill>
              </a:rPr>
              <a:t>当前源码版本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A636986-ED1C-4877-B964-04C8CDEAA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01" y="4278275"/>
            <a:ext cx="11168763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800" dirty="0">
                <a:solidFill>
                  <a:schemeClr val="bg1"/>
                </a:solidFill>
              </a:rPr>
              <a:t>docker build --build-</a:t>
            </a:r>
            <a:r>
              <a:rPr lang="en-US" sz="2800" dirty="0" err="1">
                <a:solidFill>
                  <a:schemeClr val="bg1"/>
                </a:solidFill>
              </a:rPr>
              <a:t>arg</a:t>
            </a:r>
            <a:r>
              <a:rPr lang="en-US" sz="2800" dirty="0">
                <a:solidFill>
                  <a:schemeClr val="bg1"/>
                </a:solidFill>
              </a:rPr>
              <a:t> VCS_REF=$PACKAGE_VERSION \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</a:rPr>
              <a:t>    --build-</a:t>
            </a:r>
            <a:r>
              <a:rPr lang="en-US" sz="2800" dirty="0" err="1">
                <a:solidFill>
                  <a:schemeClr val="bg1"/>
                </a:solidFill>
              </a:rPr>
              <a:t>arg</a:t>
            </a:r>
            <a:r>
              <a:rPr lang="en-US" sz="2800" dirty="0">
                <a:solidFill>
                  <a:schemeClr val="bg1"/>
                </a:solidFill>
              </a:rPr>
              <a:t> APPLICATION_BUILD_DATESTR=`date "+%</a:t>
            </a:r>
            <a:r>
              <a:rPr lang="en-US" sz="2800" dirty="0" err="1">
                <a:solidFill>
                  <a:schemeClr val="bg1"/>
                </a:solidFill>
              </a:rPr>
              <a:t>Y%m%d</a:t>
            </a:r>
            <a:r>
              <a:rPr lang="en-US" sz="2800" dirty="0">
                <a:solidFill>
                  <a:schemeClr val="bg1"/>
                </a:solidFill>
              </a:rPr>
              <a:t>.%H%M%S"` \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</a:rPr>
              <a:t>    --build-</a:t>
            </a:r>
            <a:r>
              <a:rPr lang="en-US" sz="2800" dirty="0" err="1">
                <a:solidFill>
                  <a:schemeClr val="bg1"/>
                </a:solidFill>
              </a:rPr>
              <a:t>arg</a:t>
            </a:r>
            <a:r>
              <a:rPr lang="en-US" sz="2800" dirty="0">
                <a:solidFill>
                  <a:schemeClr val="bg1"/>
                </a:solidFill>
              </a:rPr>
              <a:t> APPLICATION_CUSTOMER_ENTITY=OSC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\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</a:rPr>
              <a:t>    --no-cache \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</a:rPr>
              <a:t>    --force-</a:t>
            </a:r>
            <a:r>
              <a:rPr lang="en-US" sz="2800" dirty="0" err="1">
                <a:solidFill>
                  <a:schemeClr val="bg1"/>
                </a:solidFill>
              </a:rPr>
              <a:t>rm</a:t>
            </a:r>
            <a:r>
              <a:rPr lang="en-US" sz="2800" dirty="0">
                <a:solidFill>
                  <a:schemeClr val="bg1"/>
                </a:solidFill>
              </a:rPr>
              <a:t>=true --tag chatopera/contact-center:$PACKAGE_VERSION .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A9AC2B-2427-48BA-B4C2-F69E47DF5285}"/>
              </a:ext>
            </a:extLst>
          </p:cNvPr>
          <p:cNvSpPr/>
          <p:nvPr/>
        </p:nvSpPr>
        <p:spPr>
          <a:xfrm>
            <a:off x="0" y="2579726"/>
            <a:ext cx="12192000" cy="425399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23565-FDFF-2149-AEF6-3924DDD59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487" y="3910809"/>
            <a:ext cx="7426495" cy="1821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9C46F9-1557-A042-BE00-D24E613B4F59}"/>
              </a:ext>
            </a:extLst>
          </p:cNvPr>
          <p:cNvCxnSpPr>
            <a:cxnSpLocks/>
          </p:cNvCxnSpPr>
          <p:nvPr/>
        </p:nvCxnSpPr>
        <p:spPr>
          <a:xfrm>
            <a:off x="4541487" y="5461819"/>
            <a:ext cx="6318068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69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发布镜像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568742" y="1321644"/>
            <a:ext cx="7788447" cy="110799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发布到</a:t>
            </a:r>
            <a:r>
              <a:rPr kumimoji="0" lang="en-US" altLang="zh-CN" sz="4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DockerHub</a:t>
            </a:r>
            <a:endParaRPr kumimoji="0" lang="en-US" altLang="zh-CN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8" name="TextBox 58">
            <a:extLst>
              <a:ext uri="{FF2B5EF4-FFF2-40B4-BE49-F238E27FC236}">
                <a16:creationId xmlns:a16="http://schemas.microsoft.com/office/drawing/2014/main" id="{F20631EA-CF53-4105-BD08-7FC4FD9156D7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48F90D95-709B-4BB0-BB1A-74A221212A0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1">
            <a:extLst>
              <a:ext uri="{FF2B5EF4-FFF2-40B4-BE49-F238E27FC236}">
                <a16:creationId xmlns:a16="http://schemas.microsoft.com/office/drawing/2014/main" id="{D690E193-9809-EF43-A7E9-355A45BED8E4}"/>
              </a:ext>
            </a:extLst>
          </p:cNvPr>
          <p:cNvSpPr/>
          <p:nvPr/>
        </p:nvSpPr>
        <p:spPr>
          <a:xfrm>
            <a:off x="507169" y="2287593"/>
            <a:ext cx="711746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docker push chatopera/contact-center:295dc27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F27D2-1A5D-F74C-9133-AFCD3B548B57}"/>
              </a:ext>
            </a:extLst>
          </p:cNvPr>
          <p:cNvSpPr txBox="1"/>
          <p:nvPr/>
        </p:nvSpPr>
        <p:spPr>
          <a:xfrm>
            <a:off x="1488024" y="3891345"/>
            <a:ext cx="2117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namespace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FAD9F4-E485-2E46-AC05-42BB8BAA3E62}"/>
              </a:ext>
            </a:extLst>
          </p:cNvPr>
          <p:cNvCxnSpPr/>
          <p:nvPr/>
        </p:nvCxnSpPr>
        <p:spPr>
          <a:xfrm>
            <a:off x="2509284" y="2959444"/>
            <a:ext cx="12759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745645C-E451-9541-9942-967C5338556F}"/>
              </a:ext>
            </a:extLst>
          </p:cNvPr>
          <p:cNvSpPr/>
          <p:nvPr/>
        </p:nvSpPr>
        <p:spPr>
          <a:xfrm rot="18227402">
            <a:off x="2513982" y="3237656"/>
            <a:ext cx="850604" cy="46558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E4F1A2E0-A076-D94F-AED9-37FFCFF7DEF7}"/>
              </a:ext>
            </a:extLst>
          </p:cNvPr>
          <p:cNvSpPr txBox="1"/>
          <p:nvPr/>
        </p:nvSpPr>
        <p:spPr>
          <a:xfrm>
            <a:off x="507169" y="4414565"/>
            <a:ext cx="7788447" cy="110799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本地保存和加载</a:t>
            </a:r>
            <a:endParaRPr kumimoji="0" lang="en-US" altLang="zh-CN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4" name="矩形 1">
            <a:extLst>
              <a:ext uri="{FF2B5EF4-FFF2-40B4-BE49-F238E27FC236}">
                <a16:creationId xmlns:a16="http://schemas.microsoft.com/office/drawing/2014/main" id="{7419E7DD-41D4-1946-8E58-6D20E23EDE5E}"/>
              </a:ext>
            </a:extLst>
          </p:cNvPr>
          <p:cNvSpPr/>
          <p:nvPr/>
        </p:nvSpPr>
        <p:spPr>
          <a:xfrm>
            <a:off x="526212" y="5295339"/>
            <a:ext cx="899400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docker save chatopera/contact-center:295dc27 &gt;  </a:t>
            </a:r>
            <a:r>
              <a:rPr lang="en-US" altLang="zh-CN" sz="2800" dirty="0" err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IMAGE.tgz</a:t>
            </a:r>
            <a:endParaRPr lang="en-US" altLang="zh-CN" sz="28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Times New Roman" panose="02020603050405020304"/>
            </a:endParaRPr>
          </a:p>
        </p:txBody>
      </p:sp>
      <p:sp>
        <p:nvSpPr>
          <p:cNvPr id="15" name="矩形 1">
            <a:extLst>
              <a:ext uri="{FF2B5EF4-FFF2-40B4-BE49-F238E27FC236}">
                <a16:creationId xmlns:a16="http://schemas.microsoft.com/office/drawing/2014/main" id="{C080F598-DF99-A649-8002-8A8F69325680}"/>
              </a:ext>
            </a:extLst>
          </p:cNvPr>
          <p:cNvSpPr/>
          <p:nvPr/>
        </p:nvSpPr>
        <p:spPr>
          <a:xfrm>
            <a:off x="523990" y="5810711"/>
            <a:ext cx="3743910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docker load &lt; </a:t>
            </a:r>
            <a:r>
              <a:rPr lang="en-US" altLang="zh-CN" sz="2800" dirty="0" err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IMAGE.tgz</a:t>
            </a:r>
            <a:endParaRPr lang="en-US" altLang="zh-CN" sz="28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29475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配置及运行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627F971C-03BF-4E3E-BB72-80B762F210C5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0497975C-B9B9-4A29-8D3D-E92082AC0A51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876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</a:t>
            </a:r>
            <a:r>
              <a:rPr lang="en-US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compose.yml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8">
            <a:extLst>
              <a:ext uri="{FF2B5EF4-FFF2-40B4-BE49-F238E27FC236}">
                <a16:creationId xmlns:a16="http://schemas.microsoft.com/office/drawing/2014/main" id="{F20631EA-CF53-4105-BD08-7FC4FD9156D7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48F90D95-709B-4BB0-BB1A-74A221212A0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27">
            <a:extLst>
              <a:ext uri="{FF2B5EF4-FFF2-40B4-BE49-F238E27FC236}">
                <a16:creationId xmlns:a16="http://schemas.microsoft.com/office/drawing/2014/main" id="{67A0DD5C-0E70-3349-862B-98528A11DE69}"/>
              </a:ext>
            </a:extLst>
          </p:cNvPr>
          <p:cNvGrpSpPr/>
          <p:nvPr/>
        </p:nvGrpSpPr>
        <p:grpSpPr>
          <a:xfrm>
            <a:off x="8351647" y="3956440"/>
            <a:ext cx="3273425" cy="2484520"/>
            <a:chOff x="8918575" y="4303912"/>
            <a:chExt cx="3273425" cy="2484520"/>
          </a:xfrm>
        </p:grpSpPr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7631612A-F64E-8D46-8FB1-3D3FED536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4C579C-61DD-C64F-8F5B-49B5FAB75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94D9F8-857D-B54A-A8DE-235F095A6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EF2E4D6-B0A1-5B41-AB13-A60CF5739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21A81C-25A8-EE4D-993F-977A9CC90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1337636-8593-4C42-9E6A-8854C86E5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DEC1FACB-1654-BA4B-91D7-132B16947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621C72-A750-5B4D-B863-89A87C883230}"/>
              </a:ext>
            </a:extLst>
          </p:cNvPr>
          <p:cNvSpPr txBox="1"/>
          <p:nvPr/>
        </p:nvSpPr>
        <p:spPr>
          <a:xfrm>
            <a:off x="405522" y="1726517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春松客服的容器编排</a:t>
            </a:r>
            <a:endParaRPr 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">
            <a:extLst>
              <a:ext uri="{FF2B5EF4-FFF2-40B4-BE49-F238E27FC236}">
                <a16:creationId xmlns:a16="http://schemas.microsoft.com/office/drawing/2014/main" id="{B52853F3-EC42-DE4D-9E70-1E09C190FB12}"/>
              </a:ext>
            </a:extLst>
          </p:cNvPr>
          <p:cNvSpPr/>
          <p:nvPr/>
        </p:nvSpPr>
        <p:spPr>
          <a:xfrm>
            <a:off x="592229" y="2584096"/>
            <a:ext cx="3813801" cy="19645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cd ~/</a:t>
            </a:r>
            <a:r>
              <a:rPr lang="en-US" altLang="zh-CN" sz="2800" dirty="0" err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cosin</a:t>
            </a:r>
            <a:endParaRPr lang="en-US" altLang="zh-CN" sz="28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Times New Roman" panose="02020603050405020304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vim docker-</a:t>
            </a:r>
            <a:r>
              <a:rPr lang="en-US" altLang="zh-CN" sz="2800" dirty="0" err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compose.yml</a:t>
            </a:r>
            <a:endParaRPr lang="en-US" altLang="zh-CN" sz="28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Times New Roman" panose="02020603050405020304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vim .</a:t>
            </a:r>
            <a:r>
              <a:rPr lang="en-US" altLang="zh-CN" sz="2800" dirty="0" err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env</a:t>
            </a:r>
            <a:endParaRPr lang="en-US" altLang="zh-CN" sz="28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156940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启动服务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8">
            <a:extLst>
              <a:ext uri="{FF2B5EF4-FFF2-40B4-BE49-F238E27FC236}">
                <a16:creationId xmlns:a16="http://schemas.microsoft.com/office/drawing/2014/main" id="{F20631EA-CF53-4105-BD08-7FC4FD9156D7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48F90D95-709B-4BB0-BB1A-74A221212A0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27">
            <a:extLst>
              <a:ext uri="{FF2B5EF4-FFF2-40B4-BE49-F238E27FC236}">
                <a16:creationId xmlns:a16="http://schemas.microsoft.com/office/drawing/2014/main" id="{C0EB6007-A8CF-A140-B7BB-0A28A3708C7B}"/>
              </a:ext>
            </a:extLst>
          </p:cNvPr>
          <p:cNvGrpSpPr/>
          <p:nvPr/>
        </p:nvGrpSpPr>
        <p:grpSpPr>
          <a:xfrm>
            <a:off x="8351647" y="3956440"/>
            <a:ext cx="3273425" cy="2484520"/>
            <a:chOff x="8918575" y="4303912"/>
            <a:chExt cx="3273425" cy="2484520"/>
          </a:xfrm>
        </p:grpSpPr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8C3486CE-7822-E94F-B799-374AE48CB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E64842F-17B0-3548-B719-CC277A35F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CCCB63E-412B-274D-BB5B-4786873E3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3546E3D9-FD34-FA49-B65D-1FF4D4297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12969E7-8829-2846-8D21-30D78FC8F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F3BBB27-16CF-AA44-8724-9790B8E17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E5530DA-B48D-F041-B0A7-2508BA23D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">
            <a:extLst>
              <a:ext uri="{FF2B5EF4-FFF2-40B4-BE49-F238E27FC236}">
                <a16:creationId xmlns:a16="http://schemas.microsoft.com/office/drawing/2014/main" id="{BD80AC15-770D-AE4D-A0AA-9DC0D849152C}"/>
              </a:ext>
            </a:extLst>
          </p:cNvPr>
          <p:cNvSpPr/>
          <p:nvPr/>
        </p:nvSpPr>
        <p:spPr>
          <a:xfrm>
            <a:off x="507169" y="1989883"/>
            <a:ext cx="5704447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docker-compose up –d contact-center</a:t>
            </a:r>
          </a:p>
        </p:txBody>
      </p:sp>
      <p:sp>
        <p:nvSpPr>
          <p:cNvPr id="19" name="矩形 1">
            <a:extLst>
              <a:ext uri="{FF2B5EF4-FFF2-40B4-BE49-F238E27FC236}">
                <a16:creationId xmlns:a16="http://schemas.microsoft.com/office/drawing/2014/main" id="{71D2E58D-3787-C240-A018-78CAA97EFC68}"/>
              </a:ext>
            </a:extLst>
          </p:cNvPr>
          <p:cNvSpPr/>
          <p:nvPr/>
        </p:nvSpPr>
        <p:spPr>
          <a:xfrm>
            <a:off x="507169" y="2555389"/>
            <a:ext cx="5826275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docker-compose logs –f contact-center</a:t>
            </a:r>
          </a:p>
        </p:txBody>
      </p:sp>
      <p:sp>
        <p:nvSpPr>
          <p:cNvPr id="20" name="矩形 1">
            <a:extLst>
              <a:ext uri="{FF2B5EF4-FFF2-40B4-BE49-F238E27FC236}">
                <a16:creationId xmlns:a16="http://schemas.microsoft.com/office/drawing/2014/main" id="{674CBB8E-6BF3-F642-96EF-61F7121628C0}"/>
              </a:ext>
            </a:extLst>
          </p:cNvPr>
          <p:cNvSpPr/>
          <p:nvPr/>
        </p:nvSpPr>
        <p:spPr>
          <a:xfrm>
            <a:off x="507169" y="3120895"/>
            <a:ext cx="3003258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docker-compose </a:t>
            </a:r>
            <a:r>
              <a:rPr lang="en-US" altLang="zh-CN" sz="2800" dirty="0" err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ps</a:t>
            </a:r>
            <a:endParaRPr lang="en-US" altLang="zh-CN" sz="28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910997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8">
            <a:extLst>
              <a:ext uri="{FF2B5EF4-FFF2-40B4-BE49-F238E27FC236}">
                <a16:creationId xmlns:a16="http://schemas.microsoft.com/office/drawing/2014/main" id="{F20631EA-CF53-4105-BD08-7FC4FD9156D7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48F90D95-709B-4BB0-BB1A-74A221212A0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9084A5-30BD-B442-B2CD-DBC67B5F869A}"/>
              </a:ext>
            </a:extLst>
          </p:cNvPr>
          <p:cNvSpPr txBox="1">
            <a:spLocks/>
          </p:cNvSpPr>
          <p:nvPr/>
        </p:nvSpPr>
        <p:spPr>
          <a:xfrm>
            <a:off x="343522" y="251261"/>
            <a:ext cx="65820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停止服务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A284056D-12D8-AB46-BC09-C7A1109033BD}"/>
              </a:ext>
            </a:extLst>
          </p:cNvPr>
          <p:cNvSpPr/>
          <p:nvPr/>
        </p:nvSpPr>
        <p:spPr>
          <a:xfrm>
            <a:off x="507169" y="1989883"/>
            <a:ext cx="3497304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docker-compose</a:t>
            </a:r>
            <a:r>
              <a:rPr lang="zh-CN" altLang="en-US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Times New Roman" panose="02020603050405020304"/>
              </a:rPr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226965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代码阅读提示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076409A8-FA13-4350-BD3F-21DB90473E84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C9D4D2CA-9E3B-4602-B126-28F07B7AEDB4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294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代码结构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892846" y="1871100"/>
            <a:ext cx="4104456" cy="37856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Templates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Controller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Proxy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Model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12DEFFAC-5BCA-214B-BBEA-265F1421EA6E}"/>
              </a:ext>
            </a:extLst>
          </p:cNvPr>
          <p:cNvSpPr/>
          <p:nvPr/>
        </p:nvSpPr>
        <p:spPr>
          <a:xfrm>
            <a:off x="4123309" y="3487478"/>
            <a:ext cx="680484" cy="510363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7F720-49A2-154C-8EB7-4B2C2A2A255D}"/>
              </a:ext>
            </a:extLst>
          </p:cNvPr>
          <p:cNvSpPr/>
          <p:nvPr/>
        </p:nvSpPr>
        <p:spPr>
          <a:xfrm>
            <a:off x="4960366" y="4526441"/>
            <a:ext cx="24665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Database</a:t>
            </a:r>
            <a:endParaRPr lang="en-US" sz="4000" dirty="0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B53CEF89-1C4A-F74A-B3D6-09B06802572E}"/>
              </a:ext>
            </a:extLst>
          </p:cNvPr>
          <p:cNvSpPr/>
          <p:nvPr/>
        </p:nvSpPr>
        <p:spPr>
          <a:xfrm>
            <a:off x="5659867" y="2966263"/>
            <a:ext cx="1067505" cy="1297172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grpSp>
        <p:nvGrpSpPr>
          <p:cNvPr id="9" name="组合 27">
            <a:extLst>
              <a:ext uri="{FF2B5EF4-FFF2-40B4-BE49-F238E27FC236}">
                <a16:creationId xmlns:a16="http://schemas.microsoft.com/office/drawing/2014/main" id="{3CF6BD5F-5ADF-954A-9C68-2A7378186158}"/>
              </a:ext>
            </a:extLst>
          </p:cNvPr>
          <p:cNvGrpSpPr/>
          <p:nvPr/>
        </p:nvGrpSpPr>
        <p:grpSpPr>
          <a:xfrm>
            <a:off x="8351647" y="3956440"/>
            <a:ext cx="3273425" cy="2484520"/>
            <a:chOff x="8918575" y="4303912"/>
            <a:chExt cx="3273425" cy="2484520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8132AE03-0C74-B54F-AD46-B229885F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FECC4F80-C195-2E4E-9463-B5C8CAF29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07B9C60-3EE6-A74B-9F45-2D2CDC0659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CE49937-654A-2341-90DF-D0642F50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26C7430A-9A14-C840-9333-56FCB93CF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AF6D1F9-5397-0C4E-AD79-2CBAB39F4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02353FB2-2B76-8540-8B50-47BCEB5E3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Box 58">
            <a:extLst>
              <a:ext uri="{FF2B5EF4-FFF2-40B4-BE49-F238E27FC236}">
                <a16:creationId xmlns:a16="http://schemas.microsoft.com/office/drawing/2014/main" id="{B84E31C3-ABA5-4517-9C44-F41FCD892742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CAFC23E6-7CA6-4C02-8A8A-4C79DD41A7E1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28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1">
            <a:extLst>
              <a:ext uri="{FF2B5EF4-FFF2-40B4-BE49-F238E27FC236}">
                <a16:creationId xmlns:a16="http://schemas.microsoft.com/office/drawing/2014/main" id="{9167A3B7-0419-4549-A5F5-3F8793EAE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55" y="3325605"/>
            <a:ext cx="1390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王海良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888BB-A856-2F4C-9272-3CB95BA3929A}"/>
              </a:ext>
            </a:extLst>
          </p:cNvPr>
          <p:cNvSpPr txBox="1"/>
          <p:nvPr/>
        </p:nvSpPr>
        <p:spPr>
          <a:xfrm>
            <a:off x="841655" y="3994961"/>
            <a:ext cx="395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华夏春松联合创始人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&amp;CEO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F8488-FA06-D144-82BA-B9DAB1891EEC}"/>
              </a:ext>
            </a:extLst>
          </p:cNvPr>
          <p:cNvSpPr txBox="1"/>
          <p:nvPr/>
        </p:nvSpPr>
        <p:spPr>
          <a:xfrm>
            <a:off x="723737" y="2073340"/>
            <a:ext cx="5931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春松客服的编译和部署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5">
            <a:extLst>
              <a:ext uri="{FF2B5EF4-FFF2-40B4-BE49-F238E27FC236}">
                <a16:creationId xmlns:a16="http://schemas.microsoft.com/office/drawing/2014/main" id="{4513DE40-510F-3044-B7CA-64073B7524D2}"/>
              </a:ext>
            </a:extLst>
          </p:cNvPr>
          <p:cNvSpPr/>
          <p:nvPr/>
        </p:nvSpPr>
        <p:spPr>
          <a:xfrm>
            <a:off x="788217" y="375889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fontAlgn="auto"/>
            <a:r>
              <a:rPr lang="zh-CN" altLang="en-US" sz="44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783A392-FB5C-4DBB-8B6D-E822AB6FB32A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C182D0D-7D22-4B76-AC00-E6F8F5049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272" y="4092575"/>
            <a:ext cx="6237171" cy="1651695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2E6CCEF8-33CE-4CB4-A412-C8EB28A32DEB}"/>
              </a:ext>
            </a:extLst>
          </p:cNvPr>
          <p:cNvGrpSpPr/>
          <p:nvPr/>
        </p:nvGrpSpPr>
        <p:grpSpPr>
          <a:xfrm>
            <a:off x="603987" y="4552346"/>
            <a:ext cx="3675429" cy="1756365"/>
            <a:chOff x="603987" y="4552346"/>
            <a:chExt cx="3675429" cy="1756365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B927E95-9291-4D66-B096-7FADDEC50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33402" y="4552346"/>
              <a:ext cx="1109019" cy="1109019"/>
            </a:xfrm>
            <a:prstGeom prst="rect">
              <a:avLst/>
            </a:prstGeom>
          </p:spPr>
        </p:pic>
        <p:sp>
          <p:nvSpPr>
            <p:cNvPr id="19" name="文本框 11">
              <a:extLst>
                <a:ext uri="{FF2B5EF4-FFF2-40B4-BE49-F238E27FC236}">
                  <a16:creationId xmlns:a16="http://schemas.microsoft.com/office/drawing/2014/main" id="{5A2B28F8-CD7A-4643-B6B6-82C97B0AE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987" y="5709013"/>
              <a:ext cx="35067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Chatopera 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用户群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4496282-4CC1-49BB-B4EC-5C7F7310C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28" y="6047101"/>
              <a:ext cx="35067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春松客服，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Chatopera 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机器人平台用户讨论群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C1C99C1A-72F5-4EAB-A8BA-1D86A97DE8C0}"/>
              </a:ext>
            </a:extLst>
          </p:cNvPr>
          <p:cNvSpPr/>
          <p:nvPr/>
        </p:nvSpPr>
        <p:spPr>
          <a:xfrm>
            <a:off x="788217" y="1157865"/>
            <a:ext cx="8431530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fontAlgn="auto"/>
            <a:r>
              <a:rPr lang="zh-CN" altLang="en-US" sz="32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做好开源客服系统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42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>
            <a:extLst>
              <a:ext uri="{FF2B5EF4-FFF2-40B4-BE49-F238E27FC236}">
                <a16:creationId xmlns:a16="http://schemas.microsoft.com/office/drawing/2014/main" id="{63B3A9A6-A041-40B8-BDBE-96D75B6B0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80" y="4943120"/>
            <a:ext cx="3506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公众号</a:t>
            </a:r>
          </a:p>
        </p:txBody>
      </p:sp>
      <p:pic>
        <p:nvPicPr>
          <p:cNvPr id="10" name="图片 12" descr="qrcode_for_gh_1853b7a9c17e_344">
            <a:extLst>
              <a:ext uri="{FF2B5EF4-FFF2-40B4-BE49-F238E27FC236}">
                <a16:creationId xmlns:a16="http://schemas.microsoft.com/office/drawing/2014/main" id="{A09716D9-69EF-4FEF-86D3-3EC34F3E7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6418" y="3247670"/>
            <a:ext cx="16605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36" descr="未标题-1_03">
            <a:extLst>
              <a:ext uri="{FF2B5EF4-FFF2-40B4-BE49-F238E27FC236}">
                <a16:creationId xmlns:a16="http://schemas.microsoft.com/office/drawing/2014/main" id="{A07FDA96-B61E-4CD3-A7DF-24B9B2032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0825" y="454025"/>
            <a:ext cx="40703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8CF4F03-BB45-4F46-A2B6-40379760AB0C}"/>
              </a:ext>
            </a:extLst>
          </p:cNvPr>
          <p:cNvSpPr/>
          <p:nvPr/>
        </p:nvSpPr>
        <p:spPr>
          <a:xfrm>
            <a:off x="2306955" y="1901190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algn="ctr" fontAlgn="auto"/>
            <a:r>
              <a:rPr lang="zh-CN" altLang="en-US" sz="44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做好开源客服系统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8B28538-830A-4907-9824-F5AEBFFB1D77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AA862CD-DEE6-4B30-93F6-FB5E2E3644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1607" y="3231001"/>
            <a:ext cx="1695450" cy="1695450"/>
          </a:xfrm>
          <a:prstGeom prst="rect">
            <a:avLst/>
          </a:prstGeom>
        </p:spPr>
      </p:pic>
      <p:sp>
        <p:nvSpPr>
          <p:cNvPr id="15" name="文本框 11">
            <a:extLst>
              <a:ext uri="{FF2B5EF4-FFF2-40B4-BE49-F238E27FC236}">
                <a16:creationId xmlns:a16="http://schemas.microsoft.com/office/drawing/2014/main" id="{65224091-F973-44F3-8363-5212F1D2B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7105" y="4930550"/>
            <a:ext cx="3506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用户群</a:t>
            </a:r>
          </a:p>
        </p:txBody>
      </p:sp>
      <p:sp>
        <p:nvSpPr>
          <p:cNvPr id="16" name="文本框 11">
            <a:extLst>
              <a:ext uri="{FF2B5EF4-FFF2-40B4-BE49-F238E27FC236}">
                <a16:creationId xmlns:a16="http://schemas.microsoft.com/office/drawing/2014/main" id="{1C61EBB9-F563-4E0F-AEC7-B7D657906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5329844"/>
            <a:ext cx="35067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最新更新，动态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BA2B8F-65D1-4697-8415-F650ECE81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931" y="5329844"/>
            <a:ext cx="35067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春松客服，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机器人平台用户讨论群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883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9865C68-439E-415E-B2F8-9B874240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3" y="757011"/>
            <a:ext cx="897293" cy="1325563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9DF5E0-8648-41C8-83CC-D8BBAA7D2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https://docs.chatopera.com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http://github.com/chatopera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春松客服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https://github.com/chatopera/cskefu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https://blog.chatopera.com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Chatopera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https://bot.chatopera.com/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19DE06D-D87E-4BA4-8AB2-30DC04AF23F8}"/>
              </a:ext>
            </a:extLst>
          </p:cNvPr>
          <p:cNvSpPr/>
          <p:nvPr/>
        </p:nvSpPr>
        <p:spPr>
          <a:xfrm>
            <a:off x="9734551" y="654623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90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03146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5DE06C4-2AC1-484E-9283-FF845EA6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5493" y="53194"/>
            <a:ext cx="6464532" cy="14347019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CAB91402-7AEF-E342-96B1-459B7EC5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893" y="205594"/>
            <a:ext cx="6464532" cy="14347019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EAEAB38A-3A25-0445-98F5-39A555AA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293" y="357994"/>
            <a:ext cx="6464532" cy="143470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71E706-1726-3142-97AC-244C99514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50" y="-1"/>
            <a:ext cx="310515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CB94D0-3038-C640-BF87-161CD1EEDE64}"/>
              </a:ext>
            </a:extLst>
          </p:cNvPr>
          <p:cNvSpPr txBox="1"/>
          <p:nvPr/>
        </p:nvSpPr>
        <p:spPr>
          <a:xfrm>
            <a:off x="162612" y="1681109"/>
            <a:ext cx="8924238" cy="4549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王海良，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Chatopera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联合创始人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&amp;CEO，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微软人工智能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最有价值专家。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年毕业于北邮，后加入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工作四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年，先后工作于软件开发实验室和创新中心。从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开始工作于创业公司，三角兽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算法工程师，呤呤英语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产品负责人，负责智能对话系统研发，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年出版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智能问答与深度学习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一书。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5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25" y="296872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分享大纲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43A8894D-F348-4A7D-A18B-9BBC831A63F9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C43D04F8-61D4-4F17-A886-F573DAE5C6F7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463A06FD-59C7-3C48-85B0-F04AE2A4D478}"/>
              </a:ext>
            </a:extLst>
          </p:cNvPr>
          <p:cNvSpPr txBox="1"/>
          <p:nvPr/>
        </p:nvSpPr>
        <p:spPr>
          <a:xfrm>
            <a:off x="907522" y="1622435"/>
            <a:ext cx="8591319" cy="65556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 hangingPunct="0">
              <a:lnSpc>
                <a:spcPct val="150000"/>
              </a:lnSpc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软件依赖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hangingPunct="0">
              <a:lnSpc>
                <a:spcPct val="150000"/>
              </a:lnSpc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源码构建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配置及运行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92194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软件依赖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A479332D-9D1D-4CA9-B9B5-31BF36D83087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50A6ED9A-8149-44FD-BD39-53808762CB9B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98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821069" y="1457049"/>
            <a:ext cx="4104456" cy="2308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Linux</a:t>
            </a: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 16.04+</a:t>
            </a: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 7+</a:t>
            </a:r>
          </a:p>
        </p:txBody>
      </p:sp>
      <p:sp>
        <p:nvSpPr>
          <p:cNvPr id="8" name="TextBox 58">
            <a:extLst>
              <a:ext uri="{FF2B5EF4-FFF2-40B4-BE49-F238E27FC236}">
                <a16:creationId xmlns:a16="http://schemas.microsoft.com/office/drawing/2014/main" id="{F20631EA-CF53-4105-BD08-7FC4FD9156D7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48F90D95-709B-4BB0-BB1A-74A221212A0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DCF39F-D6E4-40A4-B375-71885055C6BE}"/>
              </a:ext>
            </a:extLst>
          </p:cNvPr>
          <p:cNvSpPr/>
          <p:nvPr/>
        </p:nvSpPr>
        <p:spPr>
          <a:xfrm>
            <a:off x="821069" y="3946164"/>
            <a:ext cx="8286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https://success.docker.com/article/compatibility-matrix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44281BEC-3B54-49BF-AF04-89BFC45E4235}"/>
              </a:ext>
            </a:extLst>
          </p:cNvPr>
          <p:cNvSpPr txBox="1"/>
          <p:nvPr/>
        </p:nvSpPr>
        <p:spPr>
          <a:xfrm>
            <a:off x="973468" y="4790502"/>
            <a:ext cx="6341731" cy="16619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Windows</a:t>
            </a: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Server 2016+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A43EAA-63E5-4006-A303-10908BFA3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187" y="5691118"/>
            <a:ext cx="4106814" cy="11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6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657295" y="1789635"/>
            <a:ext cx="10028901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8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https://docs.docker.com/install/linux/docker-ce/ubuntu/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8">
            <a:extLst>
              <a:ext uri="{FF2B5EF4-FFF2-40B4-BE49-F238E27FC236}">
                <a16:creationId xmlns:a16="http://schemas.microsoft.com/office/drawing/2014/main" id="{F20631EA-CF53-4105-BD08-7FC4FD9156D7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48F90D95-709B-4BB0-BB1A-74A221212A0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3D2DC9-F7F7-4111-B6BB-DF06E7C74365}"/>
              </a:ext>
            </a:extLst>
          </p:cNvPr>
          <p:cNvSpPr txBox="1"/>
          <p:nvPr/>
        </p:nvSpPr>
        <p:spPr>
          <a:xfrm>
            <a:off x="439057" y="4403541"/>
            <a:ext cx="5949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427466-D261-476F-93C6-EFCB1112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95" y="2721349"/>
            <a:ext cx="5238742" cy="121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sudo groupadd docker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sudo usermod -aG docker $USER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3F078C-59AB-47EA-A409-F8E9252D3E89}"/>
              </a:ext>
            </a:extLst>
          </p:cNvPr>
          <p:cNvSpPr/>
          <p:nvPr/>
        </p:nvSpPr>
        <p:spPr>
          <a:xfrm>
            <a:off x="657295" y="5490388"/>
            <a:ext cx="99060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https://docs.docker.com/compose/install/</a:t>
            </a:r>
            <a:endParaRPr lang="en-US" altLang="zh-CN" sz="2800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97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8">
            <a:extLst>
              <a:ext uri="{FF2B5EF4-FFF2-40B4-BE49-F238E27FC236}">
                <a16:creationId xmlns:a16="http://schemas.microsoft.com/office/drawing/2014/main" id="{F20631EA-CF53-4105-BD08-7FC4FD9156D7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春松客服的部署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48F90D95-709B-4BB0-BB1A-74A221212A0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E4F17EB-9032-4318-AA1E-C5CA0B1954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-1334555"/>
            <a:ext cx="4915955" cy="491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7B945D-6FCB-4DA7-A302-4EAD04DFB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01708"/>
            <a:ext cx="8434316" cy="18460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85DD079-A0AB-407C-AA2A-1408AACD5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0" y="4446666"/>
            <a:ext cx="8405278" cy="17861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471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4598EE"/>
            </a:gs>
            <a:gs pos="100000">
              <a:srgbClr val="1272C4"/>
            </a:gs>
          </a:gsLst>
          <a:lin ang="5400000" scaled="0"/>
        </a:gradFill>
        <a:ln>
          <a:noFill/>
        </a:ln>
      </a:spPr>
      <a:bodyPr anchor="ctr"/>
      <a:lstStyle>
        <a:defPPr algn="ctr" fontAlgn="auto">
          <a:defRPr noProof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atopera_Workshop_招聘机器人3" id="{32C80897-EDE8-F541-9DDA-3E74D120CFCF}" vid="{76310001-9CE8-7A42-9061-A2C664E19A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1765</TotalTime>
  <Words>1158</Words>
  <Application>Microsoft Office PowerPoint</Application>
  <PresentationFormat>宽屏</PresentationFormat>
  <Paragraphs>198</Paragraphs>
  <Slides>31</Slides>
  <Notes>6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微软雅黑</vt:lpstr>
      <vt:lpstr>微软雅黑</vt:lpstr>
      <vt:lpstr>Arial</vt:lpstr>
      <vt:lpstr>Calibri Light</vt:lpstr>
      <vt:lpstr>优设标题黑</vt:lpstr>
      <vt:lpstr>Calibri</vt:lpstr>
      <vt:lpstr>Segoe UI</vt:lpstr>
      <vt:lpstr>Office Theme</vt:lpstr>
      <vt:lpstr>PowerPoint 演示文稿</vt:lpstr>
      <vt:lpstr>PowerPoint 演示文稿</vt:lpstr>
      <vt:lpstr>PowerPoint 演示文稿</vt:lpstr>
      <vt:lpstr>自我介绍</vt:lpstr>
      <vt:lpstr>分享大纲</vt:lpstr>
      <vt:lpstr>软件依赖</vt:lpstr>
      <vt:lpstr>操作系统</vt:lpstr>
      <vt:lpstr>安装Docker</vt:lpstr>
      <vt:lpstr>安装Docker</vt:lpstr>
      <vt:lpstr>安装Git</vt:lpstr>
      <vt:lpstr>Java JDK-Amazon Corretto</vt:lpstr>
      <vt:lpstr>JDK Settings</vt:lpstr>
      <vt:lpstr>Apache Maven</vt:lpstr>
      <vt:lpstr>设置环境变量</vt:lpstr>
      <vt:lpstr>源码构建</vt:lpstr>
      <vt:lpstr>官方代码库及镜像</vt:lpstr>
      <vt:lpstr>源码与镜像的关联</vt:lpstr>
      <vt:lpstr>下载源码</vt:lpstr>
      <vt:lpstr>文件目录</vt:lpstr>
      <vt:lpstr>插件</vt:lpstr>
      <vt:lpstr>构建镜像</vt:lpstr>
      <vt:lpstr>构建镜像</vt:lpstr>
      <vt:lpstr>发布镜像</vt:lpstr>
      <vt:lpstr>配置及运行</vt:lpstr>
      <vt:lpstr>docker-compose.yml</vt:lpstr>
      <vt:lpstr>启动服务</vt:lpstr>
      <vt:lpstr>PowerPoint 演示文稿</vt:lpstr>
      <vt:lpstr>代码阅读提示</vt:lpstr>
      <vt:lpstr>代码结构</vt:lpstr>
      <vt:lpstr>PowerPoint 演示文稿</vt:lpstr>
      <vt:lpstr>资源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Liang Wang</dc:creator>
  <cp:lastModifiedBy>WANG Hai Liang</cp:lastModifiedBy>
  <cp:revision>1537</cp:revision>
  <dcterms:created xsi:type="dcterms:W3CDTF">2018-12-15T14:21:46Z</dcterms:created>
  <dcterms:modified xsi:type="dcterms:W3CDTF">2021-11-28T11:48:30Z</dcterms:modified>
</cp:coreProperties>
</file>