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496" r:id="rId3"/>
    <p:sldId id="328" r:id="rId4"/>
    <p:sldId id="331" r:id="rId5"/>
    <p:sldId id="357" r:id="rId6"/>
    <p:sldId id="378" r:id="rId7"/>
    <p:sldId id="477" r:id="rId8"/>
    <p:sldId id="478" r:id="rId9"/>
    <p:sldId id="484" r:id="rId10"/>
    <p:sldId id="479" r:id="rId11"/>
    <p:sldId id="480" r:id="rId12"/>
    <p:sldId id="491" r:id="rId13"/>
    <p:sldId id="489" r:id="rId14"/>
    <p:sldId id="487" r:id="rId15"/>
    <p:sldId id="488" r:id="rId16"/>
    <p:sldId id="492" r:id="rId17"/>
    <p:sldId id="493" r:id="rId18"/>
    <p:sldId id="278" r:id="rId19"/>
    <p:sldId id="481" r:id="rId20"/>
    <p:sldId id="490" r:id="rId21"/>
    <p:sldId id="485" r:id="rId22"/>
    <p:sldId id="377" r:id="rId23"/>
    <p:sldId id="486" r:id="rId24"/>
    <p:sldId id="482" r:id="rId25"/>
    <p:sldId id="494" r:id="rId26"/>
    <p:sldId id="466" r:id="rId27"/>
    <p:sldId id="483" r:id="rId28"/>
    <p:sldId id="495" r:id="rId29"/>
    <p:sldId id="439" r:id="rId30"/>
    <p:sldId id="418" r:id="rId31"/>
    <p:sldId id="267" r:id="rId32"/>
    <p:sldId id="319" r:id="rId33"/>
  </p:sldIdLst>
  <p:sldSz cx="12192000" cy="6858000"/>
  <p:notesSz cx="6858000" cy="9144000"/>
  <p:embeddedFontLst>
    <p:embeddedFont>
      <p:font typeface="优设标题黑" panose="00000500000000000000" pitchFamily="2" charset="-122"/>
      <p:regular r:id="rId35"/>
    </p:embeddedFont>
    <p:embeddedFont>
      <p:font typeface="微软雅黑" panose="020B0503020204020204" pitchFamily="34" charset="-122"/>
      <p:regular r:id="rId36"/>
      <p:bold r:id="rId37"/>
    </p:embeddedFont>
    <p:embeddedFont>
      <p:font typeface="微软雅黑" panose="020B0503020204020204" pitchFamily="34" charset="-122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2EE9E-0571-460F-8352-20D6CC551640}">
          <p14:sldIdLst>
            <p14:sldId id="257"/>
            <p14:sldId id="496"/>
          </p14:sldIdLst>
        </p14:section>
        <p14:section name="首屏" id="{1A23F21D-9E13-4D8D-BF01-FA4656BE6E6D}">
          <p14:sldIdLst>
            <p14:sldId id="328"/>
          </p14:sldIdLst>
        </p14:section>
        <p14:section name="自我介绍" id="{166231FE-5770-4E9E-A2AE-F66924A3062F}">
          <p14:sldIdLst>
            <p14:sldId id="331"/>
          </p14:sldIdLst>
        </p14:section>
        <p14:section name="分享大纲" id="{05F591AE-37C6-44D7-B5D5-5B2F2E701E6D}">
          <p14:sldIdLst>
            <p14:sldId id="357"/>
          </p14:sldIdLst>
        </p14:section>
        <p14:section name="ch1" id="{CDED221A-8C98-4581-AA83-9BB223C65A25}">
          <p14:sldIdLst>
            <p14:sldId id="378"/>
            <p14:sldId id="477"/>
            <p14:sldId id="478"/>
            <p14:sldId id="484"/>
            <p14:sldId id="479"/>
            <p14:sldId id="480"/>
            <p14:sldId id="491"/>
            <p14:sldId id="489"/>
            <p14:sldId id="487"/>
            <p14:sldId id="488"/>
            <p14:sldId id="492"/>
            <p14:sldId id="493"/>
          </p14:sldIdLst>
        </p14:section>
        <p14:section name="ch2" id="{AA915A87-9C0A-4E09-BA79-0DE651E901AA}">
          <p14:sldIdLst>
            <p14:sldId id="278"/>
            <p14:sldId id="481"/>
            <p14:sldId id="490"/>
            <p14:sldId id="485"/>
          </p14:sldIdLst>
        </p14:section>
        <p14:section name="ch3" id="{E58B9C04-F6A0-45D1-8D78-36C4B354908B}">
          <p14:sldIdLst>
            <p14:sldId id="377"/>
            <p14:sldId id="486"/>
            <p14:sldId id="482"/>
            <p14:sldId id="494"/>
          </p14:sldIdLst>
        </p14:section>
        <p14:section name="ch4" id="{C2B820EA-09C2-4A45-9D55-1974CC7F0DFC}">
          <p14:sldIdLst>
            <p14:sldId id="466"/>
            <p14:sldId id="483"/>
            <p14:sldId id="495"/>
          </p14:sldIdLst>
        </p14:section>
        <p14:section name="ch5" id="{8AA4D5CF-BB3F-4E16-9C9D-E771D33C1501}">
          <p14:sldIdLst>
            <p14:sldId id="439"/>
            <p14:sldId id="418"/>
          </p14:sldIdLst>
        </p14:section>
        <p14:section name="end" id="{708F5718-353B-40D5-987C-E440F5819B6B}">
          <p14:sldIdLst>
            <p14:sldId id="267"/>
          </p14:sldIdLst>
        </p14:section>
        <p14:section name="backup" id="{8D75C2CE-5164-4DBA-8C17-339A906F979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/>
    <p:restoredTop sz="70631"/>
  </p:normalViewPr>
  <p:slideViewPr>
    <p:cSldViewPr snapToGrid="0" snapToObjects="1">
      <p:cViewPr varScale="1">
        <p:scale>
          <a:sx n="63" d="100"/>
          <a:sy n="63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1BD-C247-5A43-912C-AE655260C99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3AEE6-67D0-CE46-BC8E-78700A31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node_export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gamera:8090/graph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35/actuato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8035/actuator/metri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35/actuator/prometheu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gamera:8091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69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hain@dev001:~/git/</a:t>
            </a:r>
            <a:r>
              <a:rPr lang="en-US" dirty="0" err="1"/>
              <a:t>cosinee</a:t>
            </a:r>
            <a:r>
              <a:rPr lang="en-US" dirty="0"/>
              <a:t>/private/cc-stress/</a:t>
            </a:r>
            <a:r>
              <a:rPr lang="en-US" dirty="0" err="1"/>
              <a:t>workarea</a:t>
            </a:r>
            <a:r>
              <a:rPr lang="en-US" dirty="0"/>
              <a:t>/agents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hain@dev001:~/git/</a:t>
            </a:r>
            <a:r>
              <a:rPr lang="en-US" dirty="0" err="1"/>
              <a:t>cosinee</a:t>
            </a:r>
            <a:r>
              <a:rPr lang="en-US" dirty="0"/>
              <a:t>/private/cc-stress/</a:t>
            </a:r>
            <a:r>
              <a:rPr lang="en-US" dirty="0" err="1"/>
              <a:t>workarea</a:t>
            </a:r>
            <a:r>
              <a:rPr lang="en-US" dirty="0"/>
              <a:t>/visitor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B8CAE832-7589-48FB-AC93-B62E2FC4974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t>31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55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>
            <a:extLst>
              <a:ext uri="{FF2B5EF4-FFF2-40B4-BE49-F238E27FC236}">
                <a16:creationId xmlns:a16="http://schemas.microsoft.com/office/drawing/2014/main" id="{530C52A8-5663-462A-BA44-061213EA7A2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2" name="备注占位符 2">
            <a:extLst>
              <a:ext uri="{FF2B5EF4-FFF2-40B4-BE49-F238E27FC236}">
                <a16:creationId xmlns:a16="http://schemas.microsoft.com/office/drawing/2014/main" id="{145D3DA0-D6F6-45C2-9CCF-E3C6CDCFD7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5288-E2DB-4FF4-B5A3-313867F70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>
              <a:defRPr/>
            </a:pPr>
            <a:fld id="{108A51AC-2F09-4E3F-9CE9-8C07DBB30AA6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sym typeface="+mn-ea"/>
              </a:rPr>
              <a:pPr algn="r" eaLnBrk="0" hangingPunct="0">
                <a:defRPr/>
              </a:pPr>
              <a:t>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Node-exporter: </a:t>
            </a:r>
            <a:r>
              <a:rPr lang="en-US" dirty="0">
                <a:hlinkClick r:id="rId3"/>
              </a:rPr>
              <a:t>https://github.com/prometheus/node_exporter</a:t>
            </a:r>
            <a:endParaRPr lang="en-US" dirty="0"/>
          </a:p>
          <a:p>
            <a:r>
              <a:rPr lang="en-US" dirty="0"/>
              <a:t>hain@Dev003:~/</a:t>
            </a:r>
            <a:r>
              <a:rPr lang="en-US" dirty="0" err="1"/>
              <a:t>node_exporter</a:t>
            </a:r>
            <a:r>
              <a:rPr lang="en-US" dirty="0"/>
              <a:t>/bin</a:t>
            </a:r>
          </a:p>
          <a:p>
            <a:endParaRPr lang="en-US" dirty="0"/>
          </a:p>
          <a:p>
            <a:r>
              <a:rPr lang="en-US" dirty="0"/>
              <a:t>Prometheus: </a:t>
            </a:r>
            <a:r>
              <a:rPr lang="en-US" dirty="0">
                <a:hlinkClick r:id="rId4"/>
              </a:rPr>
              <a:t>http://gamera:8090/graph</a:t>
            </a:r>
            <a:endParaRPr lang="en-US" dirty="0"/>
          </a:p>
          <a:p>
            <a:r>
              <a:rPr lang="en-US" dirty="0" err="1"/>
              <a:t>hain@gamera</a:t>
            </a:r>
            <a:r>
              <a:rPr lang="en-US" dirty="0"/>
              <a:t>:/home/</a:t>
            </a:r>
            <a:r>
              <a:rPr lang="en-US" dirty="0" err="1"/>
              <a:t>hain</a:t>
            </a:r>
            <a:r>
              <a:rPr lang="en-US" dirty="0"/>
              <a:t>/git/</a:t>
            </a:r>
            <a:r>
              <a:rPr lang="en-US" dirty="0" err="1"/>
              <a:t>cosinee</a:t>
            </a:r>
            <a:r>
              <a:rPr lang="en-US" dirty="0"/>
              <a:t>/private/cc-pm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API:</a:t>
            </a:r>
          </a:p>
          <a:p>
            <a:pPr marL="228600" indent="-228600">
              <a:buAutoNum type="arabicParenR"/>
            </a:pPr>
            <a:r>
              <a:rPr lang="en-US" altLang="zh-CN" dirty="0"/>
              <a:t>POM</a:t>
            </a:r>
            <a:r>
              <a:rPr lang="zh-CN" altLang="en-US" dirty="0"/>
              <a:t>和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的配置</a:t>
            </a:r>
            <a:endParaRPr lang="en-US" altLang="zh-CN" dirty="0"/>
          </a:p>
          <a:p>
            <a:pPr marL="228600" indent="-228600">
              <a:buAutoNum type="arabicParenR"/>
            </a:pPr>
            <a:r>
              <a:rPr lang="zh-CN" altLang="en-US" dirty="0"/>
              <a:t>使用浏览器访问 </a:t>
            </a:r>
            <a:r>
              <a:rPr lang="en-US" dirty="0">
                <a:hlinkClick r:id="rId3"/>
              </a:rPr>
              <a:t>http://localhost:8035/actuator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>
                <a:hlinkClick r:id="rId4"/>
              </a:rPr>
              <a:t>http://localhost:8035/actuator/metrics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6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http://localhost:8035/actuator/prometheus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MySQL</a:t>
            </a:r>
            <a:r>
              <a:rPr lang="zh-CN" altLang="en-US" dirty="0"/>
              <a:t>数据库在下一章节介绍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首先查看一下网站：</a:t>
            </a:r>
            <a:r>
              <a:rPr lang="en-US" dirty="0">
                <a:hlinkClick r:id="rId3"/>
              </a:rPr>
              <a:t>https://grafana.com/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展示：</a:t>
            </a:r>
            <a:r>
              <a:rPr lang="en-US" altLang="zh-CN" dirty="0"/>
              <a:t>/home/</a:t>
            </a:r>
            <a:r>
              <a:rPr lang="en-US" altLang="zh-CN" dirty="0" err="1"/>
              <a:t>hain</a:t>
            </a:r>
            <a:r>
              <a:rPr lang="en-US" altLang="zh-CN" dirty="0"/>
              <a:t>/git/</a:t>
            </a:r>
            <a:r>
              <a:rPr lang="en-US" altLang="zh-CN" dirty="0" err="1"/>
              <a:t>cosinee</a:t>
            </a:r>
            <a:r>
              <a:rPr lang="en-US" altLang="zh-CN" dirty="0"/>
              <a:t>/private/cc-pm/</a:t>
            </a:r>
            <a:r>
              <a:rPr lang="en-US" altLang="zh-CN" dirty="0" err="1"/>
              <a:t>prometheus</a:t>
            </a:r>
            <a:r>
              <a:rPr lang="en-US" altLang="zh-CN" dirty="0"/>
              <a:t>/config/</a:t>
            </a:r>
            <a:r>
              <a:rPr lang="en-US" altLang="zh-CN" dirty="0" err="1"/>
              <a:t>prometheus.yml</a:t>
            </a:r>
            <a:endParaRPr lang="en-US" altLang="zh-CN" dirty="0"/>
          </a:p>
          <a:p>
            <a:r>
              <a:rPr lang="zh-CN" altLang="en-US" dirty="0"/>
              <a:t>地址：</a:t>
            </a:r>
            <a:r>
              <a:rPr lang="en-US" dirty="0">
                <a:hlinkClick r:id="rId4"/>
              </a:rPr>
              <a:t>http://gamera:8091/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 模拟程序使用</a:t>
            </a:r>
            <a:r>
              <a:rPr lang="en-US" altLang="zh-CN" dirty="0" err="1"/>
              <a:t>JMeterHeadLess</a:t>
            </a:r>
            <a:r>
              <a:rPr lang="zh-CN" altLang="en-US" dirty="0"/>
              <a:t>模式，</a:t>
            </a:r>
            <a:r>
              <a:rPr lang="en-US" altLang="zh-CN" dirty="0" err="1"/>
              <a:t>WebDriverHeadless</a:t>
            </a:r>
            <a:r>
              <a:rPr lang="zh-CN" altLang="en-US" dirty="0"/>
              <a:t>模式在</a:t>
            </a:r>
            <a:r>
              <a:rPr lang="en-US" altLang="zh-CN" dirty="0"/>
              <a:t>docker</a:t>
            </a:r>
            <a:r>
              <a:rPr lang="zh-CN" altLang="en-US" dirty="0"/>
              <a:t>内运行，通过截图保存现场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3AEE6-67D0-CE46-BC8E-78700A3126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24-F90E-8A4E-9045-A0EF1438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B1103-5AFB-2640-A448-FBEDC374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380-9058-3C49-8194-ADFE9530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B8A-3A72-2A43-8BCA-C5025F8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4B1C-DCED-464D-89B4-E1BD5BB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4AC-6715-3046-BE6F-79F23BAF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F409-E29D-B744-9F5B-3290632D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5F71-6F3B-5E4E-9C16-FE37F620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870-5183-F748-96DA-AEF9A89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ED3A-B8AD-E44A-AA05-38963DC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0E2FE-A61B-494E-A445-B1B1ABCF2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33DF-85B1-A242-8FCF-B39FA08A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471-89A0-264C-843B-9BE4A64C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C02E-6D51-BC4C-B9FF-9629249C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01FF-CFEE-2F42-BCDC-62E712CB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5FA4-CD5F-CB42-945E-05D0CC2E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7843-D12B-964B-8680-4528E8F1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BA65-A204-4C48-BA24-11961E4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474F-E657-A847-9D10-44BD75D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4AD-CE9B-8E41-A87B-4D144F9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9A36-9B8B-8246-BC7D-58AE368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4C8-A9EF-174B-9E5B-CEA271CA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7A4-155B-3D43-8A26-DB66D9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FCC-237E-1E4C-A68D-D75F525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B008-F445-CF42-B0B6-FD91363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43D-45F5-C142-8B5F-4D733BF0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9FA7-ACC5-D342-93C7-5B0868EC0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D007-3161-ED4F-ABB2-2415EC22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979-89F1-484A-B997-A14A41C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4189-ADA0-E94B-BC9D-401A44D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3FC2-F78E-734C-A554-83DBBE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F960-9DD4-164A-B111-B01135C7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1307-C8CD-EA4A-B537-E63FA93C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E81B-CDA2-9543-9425-BBF1C41B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2EFB9-2097-CD4E-B207-D6774057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53BD-7B67-524D-89D8-BFF30BCC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C3A13-0615-B24A-980B-F53C822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94465-7142-EE45-A8B2-BF0564E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12EE-0E89-8C4A-A488-3C99B714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3-2953-624B-A75E-E9C74C7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B54BD-42DE-6E46-B9E7-E30B4AD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2B1-37C7-6346-AD27-C59F69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D299-D8B1-0E4A-AFF4-51CCB7C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C0F2-E488-CF4F-BADD-1535CEC8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7CF1C-3841-704E-9E48-158F7D5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29A6-4365-E74E-AC5A-D89BA5C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56A-6D39-2B41-A217-9A7343C2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34C-7534-4B43-BED6-332088A3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332-DAAB-2E44-AFBC-1435CDC9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D447-A986-8142-8AAF-0E84519E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F49A-AA54-204A-B924-020FCDD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8C2A-D76C-CA4D-9A91-0A46D1D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A3B9-8B69-A540-8F68-185E9973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AEB28-C60D-C24E-81BC-405A2B6D4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A682-BD05-F441-B219-F4E79C87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046-D0BB-F842-AAB0-44F6DC8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E0B6-701A-9646-B44B-B3C851B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DB01-D149-5041-8720-1835719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6AFE0-5190-B643-9E24-748BEA13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215B-B03E-804F-B2CC-1BA775A2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9963-A74E-734C-B93C-24C524B5C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6D02-6EC3-C64A-AAF6-5A681EC339CF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A9E0-5343-814D-B24A-88783A2F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7D0D-E17F-534D-959D-4586B02D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3B55-BFD9-8749-917A-C3879F6A3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atopera" TargetMode="External"/><Relationship Id="rId2" Type="http://schemas.openxmlformats.org/officeDocument/2006/relationships/hyperlink" Target="https://docs.chatope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t.chatopera.com/" TargetMode="External"/><Relationship Id="rId5" Type="http://schemas.openxmlformats.org/officeDocument/2006/relationships/hyperlink" Target="https://blog.chatopera.com/" TargetMode="External"/><Relationship Id="rId4" Type="http://schemas.openxmlformats.org/officeDocument/2006/relationships/hyperlink" Target="https://github.com/chatopera/cskef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BBA7F2-48A5-4B4B-801F-FA3684F99E39}"/>
              </a:ext>
            </a:extLst>
          </p:cNvPr>
          <p:cNvSpPr/>
          <p:nvPr/>
        </p:nvSpPr>
        <p:spPr>
          <a:xfrm>
            <a:off x="1485003" y="2425724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行动号召：给春松客服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717108-57F1-4FA2-B3B8-AD725511F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28" y="4267222"/>
            <a:ext cx="4386187" cy="1161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E3EEC0-5E8B-4F13-84ED-40D1AC0E2833}"/>
              </a:ext>
            </a:extLst>
          </p:cNvPr>
          <p:cNvSpPr txBox="1"/>
          <p:nvPr/>
        </p:nvSpPr>
        <p:spPr>
          <a:xfrm>
            <a:off x="1404097" y="997206"/>
            <a:ext cx="7738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做好开源客服系统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1B4092-B7C1-427D-8E10-8CA690396DA7}"/>
              </a:ext>
            </a:extLst>
          </p:cNvPr>
          <p:cNvSpPr txBox="1"/>
          <p:nvPr/>
        </p:nvSpPr>
        <p:spPr>
          <a:xfrm>
            <a:off x="1485003" y="330024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github.com/chatopera/cskefu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CF6D30-03ED-4C7F-B2E7-4D24191A3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185" y="4014918"/>
            <a:ext cx="3238500" cy="685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ECED24-4460-40A9-B5EC-8AB026D0115D}"/>
              </a:ext>
            </a:extLst>
          </p:cNvPr>
          <p:cNvSpPr txBox="1"/>
          <p:nvPr/>
        </p:nvSpPr>
        <p:spPr>
          <a:xfrm>
            <a:off x="1485003" y="491842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分享内容在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秒后开始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0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in Prometheus</a:t>
            </a: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D3584-3F8D-2445-BF6A-B5D2C75C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559"/>
            <a:ext cx="12192000" cy="53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60689" y="1576824"/>
            <a:ext cx="1091441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Spring Boot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中提供的数据监测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API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-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ctuator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CB635-258B-6442-B299-C798D3A0BE20}"/>
              </a:ext>
            </a:extLst>
          </p:cNvPr>
          <p:cNvSpPr txBox="1"/>
          <p:nvPr/>
        </p:nvSpPr>
        <p:spPr>
          <a:xfrm>
            <a:off x="723014" y="2902387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Health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D4802-1F25-F546-91D9-56E2FFFCFF0F}"/>
              </a:ext>
            </a:extLst>
          </p:cNvPr>
          <p:cNvSpPr txBox="1"/>
          <p:nvPr/>
        </p:nvSpPr>
        <p:spPr>
          <a:xfrm>
            <a:off x="723014" y="3735509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6BE2E-E8EF-CC43-B457-C704ADC34023}"/>
              </a:ext>
            </a:extLst>
          </p:cNvPr>
          <p:cNvSpPr txBox="1"/>
          <p:nvPr/>
        </p:nvSpPr>
        <p:spPr>
          <a:xfrm>
            <a:off x="723014" y="4568631"/>
            <a:ext cx="212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Monitoring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61BA4-3405-0444-84AA-3D781624273A}"/>
              </a:ext>
            </a:extLst>
          </p:cNvPr>
          <p:cNvSpPr txBox="1"/>
          <p:nvPr/>
        </p:nvSpPr>
        <p:spPr>
          <a:xfrm>
            <a:off x="723014" y="5401753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FB51B-3CE3-5A4A-9798-94D4AAC9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95" y="3056949"/>
            <a:ext cx="7937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196" y="618159"/>
            <a:ext cx="6582037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Actuator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的演示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27">
            <a:extLst>
              <a:ext uri="{FF2B5EF4-FFF2-40B4-BE49-F238E27FC236}">
                <a16:creationId xmlns:a16="http://schemas.microsoft.com/office/drawing/2014/main" id="{9BAB9ED3-1C4B-914C-8F32-13B565BFB242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900872B-0002-D84F-B490-A326E59F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2908A04-D643-1548-AABC-E08113A7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8A220A3-B533-2842-BED4-48798DF6E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16E1387-1126-DB49-B754-F2FDA17DA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97F4437-54E2-A345-8C84-A25157432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941E03E-0D63-E34C-A0CD-E977DC58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A15697F-97B5-D146-833F-10B5D513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58">
            <a:extLst>
              <a:ext uri="{FF2B5EF4-FFF2-40B4-BE49-F238E27FC236}">
                <a16:creationId xmlns:a16="http://schemas.microsoft.com/office/drawing/2014/main" id="{AF812F72-7DF8-2E47-A7DF-C4638DC13E18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6C5C924C-717F-374D-8E5A-8B04E423B2A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BE1A0-EAA1-414D-9820-C17AA8F3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48" y="2045846"/>
            <a:ext cx="6502400" cy="375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72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的注意事项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781D9C6-6401-884F-99FF-BC87D9BB17CD}"/>
              </a:ext>
            </a:extLst>
          </p:cNvPr>
          <p:cNvSpPr txBox="1"/>
          <p:nvPr/>
        </p:nvSpPr>
        <p:spPr>
          <a:xfrm>
            <a:off x="930251" y="1807978"/>
            <a:ext cx="5995308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谨慎的配置监控查询能力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AA0D3-3D19-7247-ABBC-45CEC343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78" y="2823639"/>
            <a:ext cx="6337300" cy="355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16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的注意事项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930251" y="1796363"/>
            <a:ext cx="5995308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在负载均衡中屏蔽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API</a:t>
            </a: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C3DA24-E817-0C4B-862A-1EB9EFB2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52" y="3493497"/>
            <a:ext cx="6886985" cy="1713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8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数据导入数据采集服务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D8FB8-E5AA-9C4B-B0D8-2B7C3557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5" y="2560085"/>
            <a:ext cx="6223000" cy="127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ED354D-8DC7-6449-ADFC-6505EAF488AF}"/>
              </a:ext>
            </a:extLst>
          </p:cNvPr>
          <p:cNvSpPr txBox="1"/>
          <p:nvPr/>
        </p:nvSpPr>
        <p:spPr>
          <a:xfrm>
            <a:off x="574158" y="1721093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POM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引入新依赖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78088-690D-844D-93B2-8501162633C9}"/>
              </a:ext>
            </a:extLst>
          </p:cNvPr>
          <p:cNvSpPr txBox="1"/>
          <p:nvPr/>
        </p:nvSpPr>
        <p:spPr>
          <a:xfrm>
            <a:off x="574158" y="4108643"/>
            <a:ext cx="616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增加配置 </a:t>
            </a:r>
            <a:r>
              <a:rPr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application.properties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FC74-77F8-344F-AE80-9E7FE5CE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85" y="4910420"/>
            <a:ext cx="6223000" cy="1508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数据导入数据采集服务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354D-8DC7-6449-ADFC-6505EAF488AF}"/>
              </a:ext>
            </a:extLst>
          </p:cNvPr>
          <p:cNvSpPr txBox="1"/>
          <p:nvPr/>
        </p:nvSpPr>
        <p:spPr>
          <a:xfrm>
            <a:off x="574158" y="1721093"/>
            <a:ext cx="484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配置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rometheus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5627F-5CF5-584E-888A-89B3A9A8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27" y="2835149"/>
            <a:ext cx="8202426" cy="2498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52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8" y="618159"/>
            <a:ext cx="7386786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/actuator/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prometheus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API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27">
            <a:extLst>
              <a:ext uri="{FF2B5EF4-FFF2-40B4-BE49-F238E27FC236}">
                <a16:creationId xmlns:a16="http://schemas.microsoft.com/office/drawing/2014/main" id="{9BAB9ED3-1C4B-914C-8F32-13B565BFB242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900872B-0002-D84F-B490-A326E59F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2908A04-D643-1548-AABC-E08113A7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8A220A3-B533-2842-BED4-48798DF6E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16E1387-1126-DB49-B754-F2FDA17DA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97F4437-54E2-A345-8C84-A25157432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941E03E-0D63-E34C-A0CD-E977DC58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A15697F-97B5-D146-833F-10B5D513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58">
            <a:extLst>
              <a:ext uri="{FF2B5EF4-FFF2-40B4-BE49-F238E27FC236}">
                <a16:creationId xmlns:a16="http://schemas.microsoft.com/office/drawing/2014/main" id="{AF812F72-7DF8-2E47-A7DF-C4638DC13E18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6C5C924C-717F-374D-8E5A-8B04E423B2A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9FBB3-F653-9446-ACF4-DB533975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4" y="2210741"/>
            <a:ext cx="7553483" cy="33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监控及分析春松客服系统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9F008C6E-9DA6-0249-BCFA-7B44FB286924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13F96A7E-E144-4E41-91F2-C45B126624C2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8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343522" y="1753833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展示，分析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5918-E2E6-ED4E-9781-C8AABCAB7584}"/>
              </a:ext>
            </a:extLst>
          </p:cNvPr>
          <p:cNvSpPr/>
          <p:nvPr/>
        </p:nvSpPr>
        <p:spPr>
          <a:xfrm>
            <a:off x="5915058" y="2397787"/>
            <a:ext cx="1169551" cy="39978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 fontAlgn="auto"/>
            <a:r>
              <a:rPr lang="zh-CN" altLang="en-US" sz="2800" noProof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数据采集服务</a:t>
            </a:r>
            <a:endParaRPr lang="en-US" sz="2800" noProof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3D93C-1B0B-0245-81CC-8DD66CF8C80F}"/>
              </a:ext>
            </a:extLst>
          </p:cNvPr>
          <p:cNvSpPr/>
          <p:nvPr/>
        </p:nvSpPr>
        <p:spPr>
          <a:xfrm>
            <a:off x="8668935" y="2397787"/>
            <a:ext cx="1012697" cy="39978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 fontAlgn="auto"/>
            <a:r>
              <a:rPr lang="zh-CN" altLang="en-US" sz="2800" noProof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数据监控，展示</a:t>
            </a:r>
            <a:endParaRPr lang="en-US" sz="2800" noProof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6E881E4-FF0F-814C-B98F-C3E375348342}"/>
              </a:ext>
            </a:extLst>
          </p:cNvPr>
          <p:cNvSpPr/>
          <p:nvPr/>
        </p:nvSpPr>
        <p:spPr>
          <a:xfrm>
            <a:off x="7661446" y="3876252"/>
            <a:ext cx="701749" cy="59542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F96E8-4788-3D44-BB01-CE8CE2C6F965}"/>
              </a:ext>
            </a:extLst>
          </p:cNvPr>
          <p:cNvSpPr txBox="1"/>
          <p:nvPr/>
        </p:nvSpPr>
        <p:spPr>
          <a:xfrm>
            <a:off x="5410765" y="1558744"/>
            <a:ext cx="225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Prometheus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0424B-8889-E448-94B7-4BA494346FA0}"/>
              </a:ext>
            </a:extLst>
          </p:cNvPr>
          <p:cNvSpPr txBox="1"/>
          <p:nvPr/>
        </p:nvSpPr>
        <p:spPr>
          <a:xfrm>
            <a:off x="8396220" y="155874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Grafana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A7F1E-4032-614D-B522-60DA01E2EC48}"/>
              </a:ext>
            </a:extLst>
          </p:cNvPr>
          <p:cNvSpPr/>
          <p:nvPr/>
        </p:nvSpPr>
        <p:spPr>
          <a:xfrm>
            <a:off x="315443" y="2946503"/>
            <a:ext cx="5022778" cy="324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EFE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egoe UI Historic" panose="020B0502040204020203" pitchFamily="34" charset="0"/>
              </a:rPr>
              <a:t>Grafana is the open source analytics &amp; monitoring solution for every database.</a:t>
            </a:r>
            <a:endParaRPr lang="en-US" sz="2800" dirty="0">
              <a:solidFill>
                <a:srgbClr val="B8B8B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egoe UI Historic" panose="020B0502040204020203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Segoe UI Historic" panose="020B0502040204020203" pitchFamily="34" charset="0"/>
              </a:rPr>
            </a:b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6" descr="未标题-1_03">
            <a:extLst>
              <a:ext uri="{FF2B5EF4-FFF2-40B4-BE49-F238E27FC236}">
                <a16:creationId xmlns:a16="http://schemas.microsoft.com/office/drawing/2014/main" id="{E68DC2C9-191D-449E-8CA8-DE00EE21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490" y="763439"/>
            <a:ext cx="1654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AC76577E-8C8E-46AE-83FE-41E85F70BB5D}"/>
              </a:ext>
            </a:extLst>
          </p:cNvPr>
          <p:cNvSpPr/>
          <p:nvPr/>
        </p:nvSpPr>
        <p:spPr>
          <a:xfrm>
            <a:off x="1253490" y="1466846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9AD1A-8DFB-D54E-97EA-FA14B767056B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717DB-ECB5-442C-A621-8A352FF8B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499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343522" y="1796363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使用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Docker Compose</a:t>
            </a: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27">
            <a:extLst>
              <a:ext uri="{FF2B5EF4-FFF2-40B4-BE49-F238E27FC236}">
                <a16:creationId xmlns:a16="http://schemas.microsoft.com/office/drawing/2014/main" id="{DBEDDC51-1F08-4E4A-8B80-260195E292E5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D4309ED-792B-DC48-8057-BC1F46A5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12E34DC-7B42-364F-812C-910A460CA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FE1909C-A902-6F47-B208-AA73FA5F8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5E5510F-08D9-894E-BAC6-9BDC06BB0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3F23040-B6CD-654F-8A58-1F4AA576A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973E9DB-3E14-5B46-824A-BB8D77EBA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34270A4-9622-3847-BBBB-147381E2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44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数据的说明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27">
            <a:extLst>
              <a:ext uri="{FF2B5EF4-FFF2-40B4-BE49-F238E27FC236}">
                <a16:creationId xmlns:a16="http://schemas.microsoft.com/office/drawing/2014/main" id="{8C361F36-2D29-034B-8FE9-E523758CE0AB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6A8E404-70DC-3C4D-B1BC-983A0213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6A75E78-62DB-A147-AB45-4F637125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B9D28DA-494C-484B-B9CF-E84CB8483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E7337B-2B68-A545-B00A-A323F377F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BA2C311-084A-4544-8A43-A0CB61794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6C1C9F8-C40A-DB4A-8BA8-41CF60BC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8415461-3628-C149-8DF0-F3239232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F37EFB1D-BE04-0D41-B4BF-637E9785B7C4}"/>
              </a:ext>
            </a:extLst>
          </p:cNvPr>
          <p:cNvSpPr txBox="1"/>
          <p:nvPr/>
        </p:nvSpPr>
        <p:spPr>
          <a:xfrm>
            <a:off x="343522" y="1796363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操作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系统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2A926CC6-4C5A-0B48-A203-E5C5A15D10DA}"/>
              </a:ext>
            </a:extLst>
          </p:cNvPr>
          <p:cNvSpPr txBox="1"/>
          <p:nvPr/>
        </p:nvSpPr>
        <p:spPr>
          <a:xfrm>
            <a:off x="343522" y="2940779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JVM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8A7683C-DCFC-F74B-8395-7A2D2809152A}"/>
              </a:ext>
            </a:extLst>
          </p:cNvPr>
          <p:cNvSpPr txBox="1"/>
          <p:nvPr/>
        </p:nvSpPr>
        <p:spPr>
          <a:xfrm>
            <a:off x="343522" y="4049684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59990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压力测试场景设计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52CEA514-EFAA-4D4C-8A9B-67274606AD1A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DBD27E51-BB8E-4A45-9C9D-76470F9E5393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87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2E3364-054F-4E41-86E2-AE6100BBEC17}"/>
              </a:ext>
            </a:extLst>
          </p:cNvPr>
          <p:cNvSpPr txBox="1">
            <a:spLocks/>
          </p:cNvSpPr>
          <p:nvPr/>
        </p:nvSpPr>
        <p:spPr>
          <a:xfrm>
            <a:off x="343522" y="251261"/>
            <a:ext cx="658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压力测试主路径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ACD2CD1-0424-1B45-B0C2-2A55C2C4A420}"/>
              </a:ext>
            </a:extLst>
          </p:cNvPr>
          <p:cNvSpPr txBox="1"/>
          <p:nvPr/>
        </p:nvSpPr>
        <p:spPr>
          <a:xfrm>
            <a:off x="343519" y="2008284"/>
            <a:ext cx="6949725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登录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打开坐席工作台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6B860-2215-2844-A49A-A7461AB124C6}"/>
              </a:ext>
            </a:extLst>
          </p:cNvPr>
          <p:cNvSpPr txBox="1"/>
          <p:nvPr/>
        </p:nvSpPr>
        <p:spPr>
          <a:xfrm>
            <a:off x="343519" y="14564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坐席：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A66E379F-D224-094A-A046-71DD3E56B5D8}"/>
              </a:ext>
            </a:extLst>
          </p:cNvPr>
          <p:cNvSpPr txBox="1"/>
          <p:nvPr/>
        </p:nvSpPr>
        <p:spPr>
          <a:xfrm>
            <a:off x="343522" y="3385841"/>
            <a:ext cx="694972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等待访客会话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97D91F74-52C9-D748-8B84-98C767A0952E}"/>
              </a:ext>
            </a:extLst>
          </p:cNvPr>
          <p:cNvSpPr txBox="1"/>
          <p:nvPr/>
        </p:nvSpPr>
        <p:spPr>
          <a:xfrm>
            <a:off x="343521" y="4181832"/>
            <a:ext cx="694972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访客会话开始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发送访客消息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406F51B0-8418-DD4C-A306-C626D5AFED88}"/>
              </a:ext>
            </a:extLst>
          </p:cNvPr>
          <p:cNvSpPr txBox="1"/>
          <p:nvPr/>
        </p:nvSpPr>
        <p:spPr>
          <a:xfrm>
            <a:off x="343521" y="4949097"/>
            <a:ext cx="694972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等待访客返回消息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结束会话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2AD1C37-8201-B042-98A0-16897438E5E3}"/>
              </a:ext>
            </a:extLst>
          </p:cNvPr>
          <p:cNvSpPr txBox="1"/>
          <p:nvPr/>
        </p:nvSpPr>
        <p:spPr>
          <a:xfrm>
            <a:off x="343521" y="5773814"/>
            <a:ext cx="694972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测试结束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TextBox 58">
            <a:extLst>
              <a:ext uri="{FF2B5EF4-FFF2-40B4-BE49-F238E27FC236}">
                <a16:creationId xmlns:a16="http://schemas.microsoft.com/office/drawing/2014/main" id="{6D5EDAB5-2F9B-0B40-9706-87CBFFF4A352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2E7D325-71E6-334B-8583-0BEE5D2760F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BEED8EF2-68A4-1B46-87DE-9D9599B93E37}"/>
              </a:ext>
            </a:extLst>
          </p:cNvPr>
          <p:cNvSpPr txBox="1"/>
          <p:nvPr/>
        </p:nvSpPr>
        <p:spPr>
          <a:xfrm>
            <a:off x="6294617" y="2101017"/>
            <a:ext cx="6949725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打开客户端测试页面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打开聊天控件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56604-A4B6-8E4B-B3A7-5678CEACE2BC}"/>
              </a:ext>
            </a:extLst>
          </p:cNvPr>
          <p:cNvSpPr txBox="1"/>
          <p:nvPr/>
        </p:nvSpPr>
        <p:spPr>
          <a:xfrm>
            <a:off x="6294617" y="14564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访客：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C77ECF22-175D-4042-9242-30322140E90B}"/>
              </a:ext>
            </a:extLst>
          </p:cNvPr>
          <p:cNvSpPr txBox="1"/>
          <p:nvPr/>
        </p:nvSpPr>
        <p:spPr>
          <a:xfrm>
            <a:off x="6294620" y="3428681"/>
            <a:ext cx="694972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等待接入坐席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BF76EDC6-E5B5-C048-8F81-640A33F20E33}"/>
              </a:ext>
            </a:extLst>
          </p:cNvPr>
          <p:cNvSpPr txBox="1"/>
          <p:nvPr/>
        </p:nvSpPr>
        <p:spPr>
          <a:xfrm>
            <a:off x="6294619" y="4290879"/>
            <a:ext cx="694972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收到客服消息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回复客服消息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205D3D78-F8B5-CF4E-8A3A-17B8434A86C9}"/>
              </a:ext>
            </a:extLst>
          </p:cNvPr>
          <p:cNvSpPr txBox="1"/>
          <p:nvPr/>
        </p:nvSpPr>
        <p:spPr>
          <a:xfrm>
            <a:off x="6294618" y="5153077"/>
            <a:ext cx="6949725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▻ 测试结束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20234-0AE5-614E-B5F1-56B93905EAE9}"/>
              </a:ext>
            </a:extLst>
          </p:cNvPr>
          <p:cNvCxnSpPr/>
          <p:nvPr/>
        </p:nvCxnSpPr>
        <p:spPr>
          <a:xfrm>
            <a:off x="5847907" y="1675754"/>
            <a:ext cx="0" cy="459006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0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模拟程序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653803" y="1796363"/>
            <a:ext cx="817121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通过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JMeter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创建模拟程序 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8BFA2E2-DBE4-F94C-84B8-0218C1045E7B}"/>
              </a:ext>
            </a:extLst>
          </p:cNvPr>
          <p:cNvSpPr txBox="1"/>
          <p:nvPr/>
        </p:nvSpPr>
        <p:spPr>
          <a:xfrm>
            <a:off x="653803" y="3031563"/>
            <a:ext cx="817121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两个模拟程序：访客和坐席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6417B8C-7152-5E40-B437-F07D06390FA0}"/>
              </a:ext>
            </a:extLst>
          </p:cNvPr>
          <p:cNvSpPr txBox="1"/>
          <p:nvPr/>
        </p:nvSpPr>
        <p:spPr>
          <a:xfrm>
            <a:off x="653803" y="4266763"/>
            <a:ext cx="8171219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支持运行多次，增加负载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7606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模拟器代码说明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27">
            <a:extLst>
              <a:ext uri="{FF2B5EF4-FFF2-40B4-BE49-F238E27FC236}">
                <a16:creationId xmlns:a16="http://schemas.microsoft.com/office/drawing/2014/main" id="{8C361F36-2D29-034B-8FE9-E523758CE0AB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6A8E404-70DC-3C4D-B1BC-983A0213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6A75E78-62DB-A147-AB45-4F637125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B9D28DA-494C-484B-B9CF-E84CB8483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E7337B-2B68-A545-B00A-A323F377F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BA2C311-084A-4544-8A43-A0CB61794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6C1C9F8-C40A-DB4A-8BA8-41CF60BC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8415461-3628-C149-8DF0-F3239232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F37EFB1D-BE04-0D41-B4BF-637E9785B7C4}"/>
              </a:ext>
            </a:extLst>
          </p:cNvPr>
          <p:cNvSpPr txBox="1"/>
          <p:nvPr/>
        </p:nvSpPr>
        <p:spPr>
          <a:xfrm>
            <a:off x="343522" y="1796363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Docker</a:t>
            </a: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file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2A926CC6-4C5A-0B48-A203-E5C5A15D10DA}"/>
              </a:ext>
            </a:extLst>
          </p:cNvPr>
          <p:cNvSpPr txBox="1"/>
          <p:nvPr/>
        </p:nvSpPr>
        <p:spPr>
          <a:xfrm>
            <a:off x="343522" y="2940779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访客模拟器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8A7683C-DCFC-F74B-8395-7A2D2809152A}"/>
              </a:ext>
            </a:extLst>
          </p:cNvPr>
          <p:cNvSpPr txBox="1"/>
          <p:nvPr/>
        </p:nvSpPr>
        <p:spPr>
          <a:xfrm>
            <a:off x="343522" y="4049684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启动程序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5160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执行压力测试和解读报告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A341BF80-AEE9-3A44-B2B8-2F0596EAD785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181C54E-3E13-8F43-A118-17BE91E7469A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868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286399" y="1639146"/>
            <a:ext cx="4104456" cy="16619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DEV001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发起请求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41A82BC-1895-0744-BD10-0941956B7CC3}"/>
              </a:ext>
            </a:extLst>
          </p:cNvPr>
          <p:cNvSpPr txBox="1"/>
          <p:nvPr/>
        </p:nvSpPr>
        <p:spPr>
          <a:xfrm>
            <a:off x="6286706" y="1639146"/>
            <a:ext cx="4104456" cy="16619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DEV003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春松客服服务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083FF-EB8E-F142-AA4B-31C319EDC08D}"/>
              </a:ext>
            </a:extLst>
          </p:cNvPr>
          <p:cNvSpPr txBox="1"/>
          <p:nvPr/>
        </p:nvSpPr>
        <p:spPr>
          <a:xfrm>
            <a:off x="6058294" y="3484123"/>
            <a:ext cx="6124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Ubuntu 18.04.1-64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32GB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内存（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8GB Micron 8GB DDR4 1Rx8）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3.8GHz Intel Xeon-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KabyLake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(E3-1270-V6-Quadcore)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网络：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Mbps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公用和专用网络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存储：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 Drive Seagate Enterprise Capacity 2000GB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4FE6C-EA7B-ED45-A945-6E2D4D8DFE6B}"/>
              </a:ext>
            </a:extLst>
          </p:cNvPr>
          <p:cNvSpPr txBox="1"/>
          <p:nvPr/>
        </p:nvSpPr>
        <p:spPr>
          <a:xfrm>
            <a:off x="127055" y="3484123"/>
            <a:ext cx="5931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Ubuntu 16.04-64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内存：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96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GB，6x 16GB Hynix 16GB DDR4 2Rx8</a:t>
            </a: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处理器：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2.1GHz Intel Xeon-Skylake (4110-SILVER)</a:t>
            </a: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61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执行测试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27">
            <a:extLst>
              <a:ext uri="{FF2B5EF4-FFF2-40B4-BE49-F238E27FC236}">
                <a16:creationId xmlns:a16="http://schemas.microsoft.com/office/drawing/2014/main" id="{8C361F36-2D29-034B-8FE9-E523758CE0AB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6A8E404-70DC-3C4D-B1BC-983A0213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6A75E78-62DB-A147-AB45-4F637125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B9D28DA-494C-484B-B9CF-E84CB8483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E7337B-2B68-A545-B00A-A323F377F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BA2C311-084A-4544-8A43-A0CB61794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6C1C9F8-C40A-DB4A-8BA8-41CF60BC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8415461-3628-C149-8DF0-F3239232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F37EFB1D-BE04-0D41-B4BF-637E9785B7C4}"/>
              </a:ext>
            </a:extLst>
          </p:cNvPr>
          <p:cNvSpPr txBox="1"/>
          <p:nvPr/>
        </p:nvSpPr>
        <p:spPr>
          <a:xfrm>
            <a:off x="343522" y="1796363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启动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个坐席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2A926CC6-4C5A-0B48-A203-E5C5A15D10DA}"/>
              </a:ext>
            </a:extLst>
          </p:cNvPr>
          <p:cNvSpPr txBox="1"/>
          <p:nvPr/>
        </p:nvSpPr>
        <p:spPr>
          <a:xfrm>
            <a:off x="343522" y="2940779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启动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30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个访客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28A7683C-DCFC-F74B-8395-7A2D2809152A}"/>
              </a:ext>
            </a:extLst>
          </p:cNvPr>
          <p:cNvSpPr txBox="1"/>
          <p:nvPr/>
        </p:nvSpPr>
        <p:spPr>
          <a:xfrm>
            <a:off x="343522" y="4049684"/>
            <a:ext cx="618669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查看系统使用情况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45817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代码阅读提示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58">
            <a:extLst>
              <a:ext uri="{FF2B5EF4-FFF2-40B4-BE49-F238E27FC236}">
                <a16:creationId xmlns:a16="http://schemas.microsoft.com/office/drawing/2014/main" id="{EC59D16C-CE21-1842-8CFC-3EFE5413E1E1}"/>
              </a:ext>
            </a:extLst>
          </p:cNvPr>
          <p:cNvSpPr txBox="1"/>
          <p:nvPr/>
        </p:nvSpPr>
        <p:spPr>
          <a:xfrm>
            <a:off x="7695355" y="625163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春松客服的自动化系统测试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C57FFFD-CE01-494A-980B-B8A9AD0149CE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29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1">
            <a:extLst>
              <a:ext uri="{FF2B5EF4-FFF2-40B4-BE49-F238E27FC236}">
                <a16:creationId xmlns:a16="http://schemas.microsoft.com/office/drawing/2014/main" id="{9167A3B7-0419-4549-A5F5-3F8793EA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55" y="3325605"/>
            <a:ext cx="1390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王海良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888BB-A856-2F4C-9272-3CB95BA3929A}"/>
              </a:ext>
            </a:extLst>
          </p:cNvPr>
          <p:cNvSpPr txBox="1"/>
          <p:nvPr/>
        </p:nvSpPr>
        <p:spPr>
          <a:xfrm>
            <a:off x="841655" y="3994961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华夏春松联合创始人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F8488-FA06-D144-82BA-B9DAB1891EEC}"/>
              </a:ext>
            </a:extLst>
          </p:cNvPr>
          <p:cNvSpPr txBox="1"/>
          <p:nvPr/>
        </p:nvSpPr>
        <p:spPr>
          <a:xfrm>
            <a:off x="723737" y="2073340"/>
            <a:ext cx="5213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5">
            <a:extLst>
              <a:ext uri="{FF2B5EF4-FFF2-40B4-BE49-F238E27FC236}">
                <a16:creationId xmlns:a16="http://schemas.microsoft.com/office/drawing/2014/main" id="{4513DE40-510F-3044-B7CA-64073B7524D2}"/>
              </a:ext>
            </a:extLst>
          </p:cNvPr>
          <p:cNvSpPr/>
          <p:nvPr/>
        </p:nvSpPr>
        <p:spPr>
          <a:xfrm>
            <a:off x="788217" y="375889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783A392-FB5C-4DBB-8B6D-E822AB6FB32A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182D0D-7D22-4B76-AC00-E6F8F504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2" y="4092575"/>
            <a:ext cx="6237171" cy="165169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FBDB6CA-224D-47E1-992A-C700304546A1}"/>
              </a:ext>
            </a:extLst>
          </p:cNvPr>
          <p:cNvSpPr/>
          <p:nvPr/>
        </p:nvSpPr>
        <p:spPr>
          <a:xfrm>
            <a:off x="788217" y="1157865"/>
            <a:ext cx="843153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fontAlgn="auto"/>
            <a:r>
              <a:rPr lang="zh-CN" altLang="en-US" sz="32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AAC00F-318A-4A0B-8398-55F0A068D593}"/>
              </a:ext>
            </a:extLst>
          </p:cNvPr>
          <p:cNvGrpSpPr/>
          <p:nvPr/>
        </p:nvGrpSpPr>
        <p:grpSpPr>
          <a:xfrm>
            <a:off x="603987" y="4552346"/>
            <a:ext cx="3675429" cy="1756365"/>
            <a:chOff x="603987" y="4552346"/>
            <a:chExt cx="3675429" cy="175636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D629DF0-7321-411D-8D85-DBBCDAF2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3402" y="4552346"/>
              <a:ext cx="1109019" cy="1109019"/>
            </a:xfrm>
            <a:prstGeom prst="rect">
              <a:avLst/>
            </a:prstGeom>
          </p:spPr>
        </p:pic>
        <p:sp>
          <p:nvSpPr>
            <p:cNvPr id="20" name="文本框 11">
              <a:extLst>
                <a:ext uri="{FF2B5EF4-FFF2-40B4-BE49-F238E27FC236}">
                  <a16:creationId xmlns:a16="http://schemas.microsoft.com/office/drawing/2014/main" id="{ACCAB04C-2239-462A-A9EB-232DD6C65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87" y="5709013"/>
              <a:ext cx="35067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用户群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4D15E1A-D508-4875-AD98-0E00ACB59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28" y="6047101"/>
              <a:ext cx="35067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春松客服，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Chatopera 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机器人平台用户讨论群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2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892846" y="1871100"/>
            <a:ext cx="4104456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Templates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Controller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Proxy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Model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2DEFFAC-5BCA-214B-BBEA-265F1421EA6E}"/>
              </a:ext>
            </a:extLst>
          </p:cNvPr>
          <p:cNvSpPr/>
          <p:nvPr/>
        </p:nvSpPr>
        <p:spPr>
          <a:xfrm>
            <a:off x="4123309" y="3487478"/>
            <a:ext cx="680484" cy="510363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F720-49A2-154C-8EB7-4B2C2A2A255D}"/>
              </a:ext>
            </a:extLst>
          </p:cNvPr>
          <p:cNvSpPr/>
          <p:nvPr/>
        </p:nvSpPr>
        <p:spPr>
          <a:xfrm>
            <a:off x="4960366" y="4526441"/>
            <a:ext cx="2466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Database</a:t>
            </a:r>
            <a:endParaRPr lang="en-US" sz="40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B53CEF89-1C4A-F74A-B3D6-09B06802572E}"/>
              </a:ext>
            </a:extLst>
          </p:cNvPr>
          <p:cNvSpPr/>
          <p:nvPr/>
        </p:nvSpPr>
        <p:spPr>
          <a:xfrm>
            <a:off x="5659867" y="2966263"/>
            <a:ext cx="1067505" cy="1297172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grpSp>
        <p:nvGrpSpPr>
          <p:cNvPr id="9" name="组合 27">
            <a:extLst>
              <a:ext uri="{FF2B5EF4-FFF2-40B4-BE49-F238E27FC236}">
                <a16:creationId xmlns:a16="http://schemas.microsoft.com/office/drawing/2014/main" id="{3CF6BD5F-5ADF-954A-9C68-2A7378186158}"/>
              </a:ext>
            </a:extLst>
          </p:cNvPr>
          <p:cNvGrpSpPr/>
          <p:nvPr/>
        </p:nvGrpSpPr>
        <p:grpSpPr>
          <a:xfrm>
            <a:off x="8351647" y="3956440"/>
            <a:ext cx="3273425" cy="2484520"/>
            <a:chOff x="8918575" y="4303912"/>
            <a:chExt cx="3273425" cy="248452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132AE03-0C74-B54F-AD46-B229885F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378" y="5471208"/>
              <a:ext cx="1891946" cy="11887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FECC4F80-C195-2E4E-9463-B5C8CAF29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4303912"/>
              <a:ext cx="3273425" cy="1749158"/>
            </a:xfrm>
            <a:custGeom>
              <a:avLst/>
              <a:gdLst>
                <a:gd name="T0" fmla="*/ 336 w 388"/>
                <a:gd name="T1" fmla="*/ 103 h 207"/>
                <a:gd name="T2" fmla="*/ 334 w 388"/>
                <a:gd name="T3" fmla="*/ 103 h 207"/>
                <a:gd name="T4" fmla="*/ 231 w 388"/>
                <a:gd name="T5" fmla="*/ 0 h 207"/>
                <a:gd name="T6" fmla="*/ 128 w 388"/>
                <a:gd name="T7" fmla="*/ 91 h 207"/>
                <a:gd name="T8" fmla="*/ 72 w 388"/>
                <a:gd name="T9" fmla="*/ 64 h 207"/>
                <a:gd name="T10" fmla="*/ 0 w 388"/>
                <a:gd name="T11" fmla="*/ 136 h 207"/>
                <a:gd name="T12" fmla="*/ 72 w 388"/>
                <a:gd name="T13" fmla="*/ 207 h 207"/>
                <a:gd name="T14" fmla="*/ 336 w 388"/>
                <a:gd name="T15" fmla="*/ 207 h 207"/>
                <a:gd name="T16" fmla="*/ 388 w 388"/>
                <a:gd name="T17" fmla="*/ 155 h 207"/>
                <a:gd name="T18" fmla="*/ 336 w 388"/>
                <a:gd name="T19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207">
                  <a:moveTo>
                    <a:pt x="336" y="103"/>
                  </a:moveTo>
                  <a:cubicBezTo>
                    <a:pt x="335" y="103"/>
                    <a:pt x="335" y="103"/>
                    <a:pt x="334" y="103"/>
                  </a:cubicBezTo>
                  <a:cubicBezTo>
                    <a:pt x="334" y="46"/>
                    <a:pt x="288" y="0"/>
                    <a:pt x="231" y="0"/>
                  </a:cubicBezTo>
                  <a:cubicBezTo>
                    <a:pt x="178" y="0"/>
                    <a:pt x="134" y="40"/>
                    <a:pt x="128" y="91"/>
                  </a:cubicBezTo>
                  <a:cubicBezTo>
                    <a:pt x="115" y="75"/>
                    <a:pt x="95" y="64"/>
                    <a:pt x="72" y="64"/>
                  </a:cubicBezTo>
                  <a:cubicBezTo>
                    <a:pt x="32" y="64"/>
                    <a:pt x="0" y="96"/>
                    <a:pt x="0" y="136"/>
                  </a:cubicBezTo>
                  <a:cubicBezTo>
                    <a:pt x="0" y="175"/>
                    <a:pt x="32" y="207"/>
                    <a:pt x="72" y="207"/>
                  </a:cubicBezTo>
                  <a:cubicBezTo>
                    <a:pt x="336" y="207"/>
                    <a:pt x="336" y="207"/>
                    <a:pt x="336" y="207"/>
                  </a:cubicBezTo>
                  <a:cubicBezTo>
                    <a:pt x="365" y="207"/>
                    <a:pt x="388" y="184"/>
                    <a:pt x="388" y="155"/>
                  </a:cubicBezTo>
                  <a:cubicBezTo>
                    <a:pt x="388" y="126"/>
                    <a:pt x="365" y="103"/>
                    <a:pt x="336" y="103"/>
                  </a:cubicBezTo>
                </a:path>
              </a:pathLst>
            </a:custGeom>
            <a:solidFill>
              <a:srgbClr val="FFFFFF">
                <a:alpha val="4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07B9C60-3EE6-A74B-9F45-2D2CDC065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262" y="5410524"/>
              <a:ext cx="2009748" cy="1274387"/>
            </a:xfrm>
            <a:custGeom>
              <a:avLst/>
              <a:gdLst>
                <a:gd name="T0" fmla="*/ 0 w 238"/>
                <a:gd name="T1" fmla="*/ 151 h 151"/>
                <a:gd name="T2" fmla="*/ 238 w 238"/>
                <a:gd name="T3" fmla="*/ 151 h 151"/>
                <a:gd name="T4" fmla="*/ 238 w 238"/>
                <a:gd name="T5" fmla="*/ 8 h 151"/>
                <a:gd name="T6" fmla="*/ 230 w 238"/>
                <a:gd name="T7" fmla="*/ 0 h 151"/>
                <a:gd name="T8" fmla="*/ 8 w 238"/>
                <a:gd name="T9" fmla="*/ 0 h 151"/>
                <a:gd name="T10" fmla="*/ 0 w 238"/>
                <a:gd name="T11" fmla="*/ 8 h 151"/>
                <a:gd name="T12" fmla="*/ 0 w 238"/>
                <a:gd name="T13" fmla="*/ 151 h 151"/>
                <a:gd name="T14" fmla="*/ 226 w 238"/>
                <a:gd name="T15" fmla="*/ 144 h 151"/>
                <a:gd name="T16" fmla="*/ 12 w 238"/>
                <a:gd name="T17" fmla="*/ 144 h 151"/>
                <a:gd name="T18" fmla="*/ 12 w 238"/>
                <a:gd name="T19" fmla="*/ 12 h 151"/>
                <a:gd name="T20" fmla="*/ 226 w 238"/>
                <a:gd name="T21" fmla="*/ 12 h 151"/>
                <a:gd name="T22" fmla="*/ 226 w 238"/>
                <a:gd name="T23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8" h="151">
                  <a:moveTo>
                    <a:pt x="0" y="151"/>
                  </a:moveTo>
                  <a:cubicBezTo>
                    <a:pt x="238" y="151"/>
                    <a:pt x="238" y="151"/>
                    <a:pt x="238" y="151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8" y="4"/>
                    <a:pt x="234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lnTo>
                    <a:pt x="0" y="151"/>
                  </a:lnTo>
                  <a:close/>
                  <a:moveTo>
                    <a:pt x="226" y="144"/>
                  </a:moveTo>
                  <a:cubicBezTo>
                    <a:pt x="12" y="144"/>
                    <a:pt x="12" y="144"/>
                    <a:pt x="12" y="1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26" y="12"/>
                    <a:pt x="226" y="12"/>
                    <a:pt x="226" y="12"/>
                  </a:cubicBezTo>
                  <a:lnTo>
                    <a:pt x="226" y="1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CE49937-654A-2341-90DF-D0642F50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964" y="6684909"/>
              <a:ext cx="2516647" cy="103523"/>
            </a:xfrm>
            <a:custGeom>
              <a:avLst/>
              <a:gdLst>
                <a:gd name="T0" fmla="*/ 0 w 298"/>
                <a:gd name="T1" fmla="*/ 0 h 12"/>
                <a:gd name="T2" fmla="*/ 0 w 298"/>
                <a:gd name="T3" fmla="*/ 1 h 12"/>
                <a:gd name="T4" fmla="*/ 11 w 298"/>
                <a:gd name="T5" fmla="*/ 12 h 12"/>
                <a:gd name="T6" fmla="*/ 287 w 298"/>
                <a:gd name="T7" fmla="*/ 12 h 12"/>
                <a:gd name="T8" fmla="*/ 298 w 298"/>
                <a:gd name="T9" fmla="*/ 1 h 12"/>
                <a:gd name="T10" fmla="*/ 298 w 298"/>
                <a:gd name="T11" fmla="*/ 0 h 12"/>
                <a:gd name="T12" fmla="*/ 0 w 29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5" y="12"/>
                    <a:pt x="11" y="12"/>
                  </a:cubicBezTo>
                  <a:cubicBezTo>
                    <a:pt x="287" y="12"/>
                    <a:pt x="287" y="12"/>
                    <a:pt x="287" y="12"/>
                  </a:cubicBezTo>
                  <a:cubicBezTo>
                    <a:pt x="293" y="12"/>
                    <a:pt x="298" y="7"/>
                    <a:pt x="298" y="1"/>
                  </a:cubicBezTo>
                  <a:cubicBezTo>
                    <a:pt x="298" y="0"/>
                    <a:pt x="298" y="0"/>
                    <a:pt x="2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6C7430A-9A14-C840-9333-56FCB93C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689" y="5564021"/>
              <a:ext cx="464062" cy="692524"/>
            </a:xfrm>
            <a:custGeom>
              <a:avLst/>
              <a:gdLst>
                <a:gd name="T0" fmla="*/ 130 w 130"/>
                <a:gd name="T1" fmla="*/ 90 h 194"/>
                <a:gd name="T2" fmla="*/ 66 w 130"/>
                <a:gd name="T3" fmla="*/ 0 h 194"/>
                <a:gd name="T4" fmla="*/ 0 w 130"/>
                <a:gd name="T5" fmla="*/ 90 h 194"/>
                <a:gd name="T6" fmla="*/ 38 w 130"/>
                <a:gd name="T7" fmla="*/ 90 h 194"/>
                <a:gd name="T8" fmla="*/ 38 w 130"/>
                <a:gd name="T9" fmla="*/ 194 h 194"/>
                <a:gd name="T10" fmla="*/ 92 w 130"/>
                <a:gd name="T11" fmla="*/ 194 h 194"/>
                <a:gd name="T12" fmla="*/ 92 w 130"/>
                <a:gd name="T13" fmla="*/ 90 h 194"/>
                <a:gd name="T14" fmla="*/ 130 w 130"/>
                <a:gd name="T15" fmla="*/ 9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94">
                  <a:moveTo>
                    <a:pt x="130" y="90"/>
                  </a:moveTo>
                  <a:lnTo>
                    <a:pt x="66" y="0"/>
                  </a:lnTo>
                  <a:lnTo>
                    <a:pt x="0" y="90"/>
                  </a:lnTo>
                  <a:lnTo>
                    <a:pt x="38" y="90"/>
                  </a:lnTo>
                  <a:lnTo>
                    <a:pt x="38" y="194"/>
                  </a:lnTo>
                  <a:lnTo>
                    <a:pt x="92" y="194"/>
                  </a:lnTo>
                  <a:lnTo>
                    <a:pt x="92" y="90"/>
                  </a:lnTo>
                  <a:lnTo>
                    <a:pt x="130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AF6D1F9-5397-0C4E-AD79-2CBAB39F4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661" y="4610907"/>
              <a:ext cx="464062" cy="1788426"/>
            </a:xfrm>
            <a:custGeom>
              <a:avLst/>
              <a:gdLst>
                <a:gd name="T0" fmla="*/ 130 w 130"/>
                <a:gd name="T1" fmla="*/ 89 h 501"/>
                <a:gd name="T2" fmla="*/ 64 w 130"/>
                <a:gd name="T3" fmla="*/ 0 h 501"/>
                <a:gd name="T4" fmla="*/ 0 w 130"/>
                <a:gd name="T5" fmla="*/ 89 h 501"/>
                <a:gd name="T6" fmla="*/ 38 w 130"/>
                <a:gd name="T7" fmla="*/ 89 h 501"/>
                <a:gd name="T8" fmla="*/ 38 w 130"/>
                <a:gd name="T9" fmla="*/ 501 h 501"/>
                <a:gd name="T10" fmla="*/ 92 w 130"/>
                <a:gd name="T11" fmla="*/ 501 h 501"/>
                <a:gd name="T12" fmla="*/ 92 w 130"/>
                <a:gd name="T13" fmla="*/ 89 h 501"/>
                <a:gd name="T14" fmla="*/ 130 w 130"/>
                <a:gd name="T15" fmla="*/ 8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501">
                  <a:moveTo>
                    <a:pt x="130" y="89"/>
                  </a:moveTo>
                  <a:lnTo>
                    <a:pt x="64" y="0"/>
                  </a:lnTo>
                  <a:lnTo>
                    <a:pt x="0" y="89"/>
                  </a:lnTo>
                  <a:lnTo>
                    <a:pt x="38" y="89"/>
                  </a:lnTo>
                  <a:lnTo>
                    <a:pt x="38" y="501"/>
                  </a:lnTo>
                  <a:lnTo>
                    <a:pt x="92" y="501"/>
                  </a:lnTo>
                  <a:lnTo>
                    <a:pt x="92" y="89"/>
                  </a:lnTo>
                  <a:lnTo>
                    <a:pt x="130" y="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2353FB2-2B76-8540-8B50-47BCEB5E3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5751" y="5885294"/>
              <a:ext cx="471202" cy="692524"/>
            </a:xfrm>
            <a:custGeom>
              <a:avLst/>
              <a:gdLst>
                <a:gd name="T0" fmla="*/ 0 w 132"/>
                <a:gd name="T1" fmla="*/ 104 h 194"/>
                <a:gd name="T2" fmla="*/ 66 w 132"/>
                <a:gd name="T3" fmla="*/ 194 h 194"/>
                <a:gd name="T4" fmla="*/ 132 w 132"/>
                <a:gd name="T5" fmla="*/ 104 h 194"/>
                <a:gd name="T6" fmla="*/ 95 w 132"/>
                <a:gd name="T7" fmla="*/ 104 h 194"/>
                <a:gd name="T8" fmla="*/ 95 w 132"/>
                <a:gd name="T9" fmla="*/ 0 h 194"/>
                <a:gd name="T10" fmla="*/ 40 w 132"/>
                <a:gd name="T11" fmla="*/ 0 h 194"/>
                <a:gd name="T12" fmla="*/ 40 w 132"/>
                <a:gd name="T13" fmla="*/ 104 h 194"/>
                <a:gd name="T14" fmla="*/ 0 w 132"/>
                <a:gd name="T15" fmla="*/ 10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94">
                  <a:moveTo>
                    <a:pt x="0" y="104"/>
                  </a:moveTo>
                  <a:lnTo>
                    <a:pt x="66" y="194"/>
                  </a:lnTo>
                  <a:lnTo>
                    <a:pt x="132" y="104"/>
                  </a:lnTo>
                  <a:lnTo>
                    <a:pt x="95" y="104"/>
                  </a:lnTo>
                  <a:lnTo>
                    <a:pt x="95" y="0"/>
                  </a:lnTo>
                  <a:lnTo>
                    <a:pt x="40" y="0"/>
                  </a:lnTo>
                  <a:lnTo>
                    <a:pt x="4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58">
            <a:extLst>
              <a:ext uri="{FF2B5EF4-FFF2-40B4-BE49-F238E27FC236}">
                <a16:creationId xmlns:a16="http://schemas.microsoft.com/office/drawing/2014/main" id="{C9CE49FC-299A-498E-8CB0-269E5E50D46E}"/>
              </a:ext>
            </a:extLst>
          </p:cNvPr>
          <p:cNvSpPr txBox="1"/>
          <p:nvPr/>
        </p:nvSpPr>
        <p:spPr>
          <a:xfrm>
            <a:off x="7993065" y="625163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春松客服的运维管理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679FD93-10D5-43F1-BD30-F1419D55418D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86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>
            <a:extLst>
              <a:ext uri="{FF2B5EF4-FFF2-40B4-BE49-F238E27FC236}">
                <a16:creationId xmlns:a16="http://schemas.microsoft.com/office/drawing/2014/main" id="{4480EB8A-01F7-4B25-8578-714A96D1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80" y="494312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公众号</a:t>
            </a:r>
          </a:p>
        </p:txBody>
      </p:sp>
      <p:pic>
        <p:nvPicPr>
          <p:cNvPr id="10" name="图片 12" descr="qrcode_for_gh_1853b7a9c17e_344">
            <a:extLst>
              <a:ext uri="{FF2B5EF4-FFF2-40B4-BE49-F238E27FC236}">
                <a16:creationId xmlns:a16="http://schemas.microsoft.com/office/drawing/2014/main" id="{79368681-A94B-45BB-81B6-7B4DFC4B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6418" y="3247670"/>
            <a:ext cx="16605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6" descr="未标题-1_03">
            <a:extLst>
              <a:ext uri="{FF2B5EF4-FFF2-40B4-BE49-F238E27FC236}">
                <a16:creationId xmlns:a16="http://schemas.microsoft.com/office/drawing/2014/main" id="{D3B347B6-4364-4CFF-A68E-207D453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0825" y="454025"/>
            <a:ext cx="40703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CF02A01-1C54-4407-A8D5-211F0A1D85D9}"/>
              </a:ext>
            </a:extLst>
          </p:cNvPr>
          <p:cNvSpPr/>
          <p:nvPr/>
        </p:nvSpPr>
        <p:spPr>
          <a:xfrm>
            <a:off x="2306955" y="1901190"/>
            <a:ext cx="843153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 algn="ctr" fontAlgn="auto"/>
            <a:r>
              <a:rPr lang="zh-CN" altLang="en-US" sz="44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做好开源客服系统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F2FD157-CA79-4B2B-A416-B1F3DCF9AFF8}"/>
              </a:ext>
            </a:extLst>
          </p:cNvPr>
          <p:cNvSpPr/>
          <p:nvPr/>
        </p:nvSpPr>
        <p:spPr>
          <a:xfrm>
            <a:off x="9685020" y="653660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0ECEE1-6659-45A1-B3AA-8C08226F2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1607" y="3231001"/>
            <a:ext cx="1695450" cy="1695450"/>
          </a:xfrm>
          <a:prstGeom prst="rect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01592487-B718-414D-A82C-43577BC00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105" y="4930550"/>
            <a:ext cx="3506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用户群</a:t>
            </a: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474D09FD-01DB-4396-A5FE-ABF7D744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最新更新，动态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7016AC-0D2E-48EE-BFC9-C3E33114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931" y="5329844"/>
            <a:ext cx="35067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春松客服，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Chatopera 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机器人平台用户讨论群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83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AF7404-DF46-4D42-94C5-A2AAEAA6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3" y="757011"/>
            <a:ext cx="897293" cy="1325563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4A35E7-55D3-4817-9CD9-0033A284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http://github.com/chatopera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春松客服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https://github.com/chatopera/cskefu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https://blog.chatopera.com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https://bot.chatopera.com/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1D9CA1-E2EB-4F71-8624-5ED34D4109D2}"/>
              </a:ext>
            </a:extLst>
          </p:cNvPr>
          <p:cNvSpPr/>
          <p:nvPr/>
        </p:nvSpPr>
        <p:spPr>
          <a:xfrm>
            <a:off x="9734551" y="6546231"/>
            <a:ext cx="2457449" cy="24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北京华夏春松科技有限公司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90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03146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1E706-1726-3142-97AC-244C99514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" b="1691"/>
          <a:stretch/>
        </p:blipFill>
        <p:spPr>
          <a:xfrm>
            <a:off x="9086850" y="-1"/>
            <a:ext cx="310515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B94D0-3038-C640-BF87-161CD1EEDE64}"/>
              </a:ext>
            </a:extLst>
          </p:cNvPr>
          <p:cNvSpPr txBox="1"/>
          <p:nvPr/>
        </p:nvSpPr>
        <p:spPr>
          <a:xfrm>
            <a:off x="162612" y="1681109"/>
            <a:ext cx="8924238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王海良，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Chatopera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联合创始人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&amp;CEO，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微软人工智能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最有价值专家。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年毕业于北邮，后加入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工作四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年，先后工作于软件开发实验室和创新中心。从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开始工作于创业公司，三角兽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算法工程师，呤呤英语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产品负责人，负责智能对话系统研发，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年出版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智能问答与深度学习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一书。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5" y="296872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分享大纲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463A06FD-59C7-3C48-85B0-F04AE2A4D478}"/>
              </a:ext>
            </a:extLst>
          </p:cNvPr>
          <p:cNvSpPr txBox="1"/>
          <p:nvPr/>
        </p:nvSpPr>
        <p:spPr>
          <a:xfrm>
            <a:off x="571297" y="717496"/>
            <a:ext cx="8591319" cy="84022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采集春松客服性能数据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监控及分析春松客服系统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压力测试场景设计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执行压力测试和解读报告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hangingPunct="0">
              <a:lnSpc>
                <a:spcPct val="150000"/>
              </a:lnSpc>
              <a:buFontTx/>
              <a:buAutoNum type="arabicPeriod"/>
            </a:pP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6" name="TextBox 58">
            <a:extLst>
              <a:ext uri="{FF2B5EF4-FFF2-40B4-BE49-F238E27FC236}">
                <a16:creationId xmlns:a16="http://schemas.microsoft.com/office/drawing/2014/main" id="{EFB89D66-8BF6-4D2E-ABBB-64AA5BF304DC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116982DE-56D5-4891-9DF8-842D732B1933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6">
            <a:extLst>
              <a:ext uri="{FF2B5EF4-FFF2-40B4-BE49-F238E27FC236}">
                <a16:creationId xmlns:a16="http://schemas.microsoft.com/office/drawing/2014/main" id="{B8C4DA4D-602B-6244-A8D7-3748B4965C9A}"/>
              </a:ext>
            </a:extLst>
          </p:cNvPr>
          <p:cNvGrpSpPr/>
          <p:nvPr/>
        </p:nvGrpSpPr>
        <p:grpSpPr>
          <a:xfrm flipH="1">
            <a:off x="-183386" y="-156395"/>
            <a:ext cx="6395162" cy="6705241"/>
            <a:chOff x="-720565" y="230326"/>
            <a:chExt cx="6395162" cy="6705241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AAFF16C-EAAE-5446-8FCE-BC472D51D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3787" y="814935"/>
              <a:ext cx="5528121" cy="5905351"/>
            </a:xfrm>
            <a:custGeom>
              <a:avLst/>
              <a:gdLst>
                <a:gd name="T0" fmla="*/ 502 w 1182"/>
                <a:gd name="T1" fmla="*/ 4 h 1263"/>
                <a:gd name="T2" fmla="*/ 0 w 1182"/>
                <a:gd name="T3" fmla="*/ 301 h 1263"/>
                <a:gd name="T4" fmla="*/ 86 w 1182"/>
                <a:gd name="T5" fmla="*/ 355 h 1263"/>
                <a:gd name="T6" fmla="*/ 242 w 1182"/>
                <a:gd name="T7" fmla="*/ 197 h 1263"/>
                <a:gd name="T8" fmla="*/ 242 w 1182"/>
                <a:gd name="T9" fmla="*/ 197 h 1263"/>
                <a:gd name="T10" fmla="*/ 501 w 1182"/>
                <a:gd name="T11" fmla="*/ 105 h 1263"/>
                <a:gd name="T12" fmla="*/ 512 w 1182"/>
                <a:gd name="T13" fmla="*/ 104 h 1263"/>
                <a:gd name="T14" fmla="*/ 618 w 1182"/>
                <a:gd name="T15" fmla="*/ 108 h 1263"/>
                <a:gd name="T16" fmla="*/ 635 w 1182"/>
                <a:gd name="T17" fmla="*/ 110 h 1263"/>
                <a:gd name="T18" fmla="*/ 748 w 1182"/>
                <a:gd name="T19" fmla="*/ 145 h 1263"/>
                <a:gd name="T20" fmla="*/ 748 w 1182"/>
                <a:gd name="T21" fmla="*/ 145 h 1263"/>
                <a:gd name="T22" fmla="*/ 1039 w 1182"/>
                <a:gd name="T23" fmla="*/ 432 h 1263"/>
                <a:gd name="T24" fmla="*/ 1041 w 1182"/>
                <a:gd name="T25" fmla="*/ 433 h 1263"/>
                <a:gd name="T26" fmla="*/ 990 w 1182"/>
                <a:gd name="T27" fmla="*/ 940 h 1263"/>
                <a:gd name="T28" fmla="*/ 989 w 1182"/>
                <a:gd name="T29" fmla="*/ 940 h 1263"/>
                <a:gd name="T30" fmla="*/ 889 w 1182"/>
                <a:gd name="T31" fmla="*/ 1054 h 1263"/>
                <a:gd name="T32" fmla="*/ 583 w 1182"/>
                <a:gd name="T33" fmla="*/ 1176 h 1263"/>
                <a:gd name="T34" fmla="*/ 307 w 1182"/>
                <a:gd name="T35" fmla="*/ 1126 h 1263"/>
                <a:gd name="T36" fmla="*/ 263 w 1182"/>
                <a:gd name="T37" fmla="*/ 1217 h 1263"/>
                <a:gd name="T38" fmla="*/ 382 w 1182"/>
                <a:gd name="T39" fmla="*/ 1260 h 1263"/>
                <a:gd name="T40" fmla="*/ 387 w 1182"/>
                <a:gd name="T41" fmla="*/ 1241 h 1263"/>
                <a:gd name="T42" fmla="*/ 587 w 1182"/>
                <a:gd name="T43" fmla="*/ 1258 h 1263"/>
                <a:gd name="T44" fmla="*/ 958 w 1182"/>
                <a:gd name="T45" fmla="*/ 1101 h 1263"/>
                <a:gd name="T46" fmla="*/ 972 w 1182"/>
                <a:gd name="T47" fmla="*/ 1116 h 1263"/>
                <a:gd name="T48" fmla="*/ 1179 w 1182"/>
                <a:gd name="T49" fmla="*/ 677 h 1263"/>
                <a:gd name="T50" fmla="*/ 1170 w 1182"/>
                <a:gd name="T51" fmla="*/ 676 h 1263"/>
                <a:gd name="T52" fmla="*/ 918 w 1182"/>
                <a:gd name="T53" fmla="*/ 137 h 1263"/>
                <a:gd name="T54" fmla="*/ 923 w 1182"/>
                <a:gd name="T55" fmla="*/ 130 h 1263"/>
                <a:gd name="T56" fmla="*/ 632 w 1182"/>
                <a:gd name="T57" fmla="*/ 7 h 1263"/>
                <a:gd name="T58" fmla="*/ 502 w 1182"/>
                <a:gd name="T59" fmla="*/ 4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2" h="1263">
                  <a:moveTo>
                    <a:pt x="502" y="4"/>
                  </a:moveTo>
                  <a:cubicBezTo>
                    <a:pt x="302" y="19"/>
                    <a:pt x="107" y="131"/>
                    <a:pt x="0" y="301"/>
                  </a:cubicBezTo>
                  <a:cubicBezTo>
                    <a:pt x="29" y="319"/>
                    <a:pt x="57" y="337"/>
                    <a:pt x="86" y="355"/>
                  </a:cubicBezTo>
                  <a:cubicBezTo>
                    <a:pt x="126" y="292"/>
                    <a:pt x="180" y="238"/>
                    <a:pt x="242" y="197"/>
                  </a:cubicBezTo>
                  <a:cubicBezTo>
                    <a:pt x="242" y="196"/>
                    <a:pt x="243" y="197"/>
                    <a:pt x="242" y="197"/>
                  </a:cubicBezTo>
                  <a:cubicBezTo>
                    <a:pt x="319" y="145"/>
                    <a:pt x="409" y="112"/>
                    <a:pt x="501" y="105"/>
                  </a:cubicBezTo>
                  <a:cubicBezTo>
                    <a:pt x="505" y="105"/>
                    <a:pt x="509" y="104"/>
                    <a:pt x="512" y="104"/>
                  </a:cubicBezTo>
                  <a:cubicBezTo>
                    <a:pt x="548" y="102"/>
                    <a:pt x="583" y="103"/>
                    <a:pt x="618" y="108"/>
                  </a:cubicBezTo>
                  <a:cubicBezTo>
                    <a:pt x="624" y="108"/>
                    <a:pt x="629" y="109"/>
                    <a:pt x="635" y="110"/>
                  </a:cubicBezTo>
                  <a:cubicBezTo>
                    <a:pt x="674" y="117"/>
                    <a:pt x="712" y="130"/>
                    <a:pt x="748" y="145"/>
                  </a:cubicBezTo>
                  <a:cubicBezTo>
                    <a:pt x="748" y="145"/>
                    <a:pt x="749" y="144"/>
                    <a:pt x="748" y="145"/>
                  </a:cubicBezTo>
                  <a:cubicBezTo>
                    <a:pt x="876" y="200"/>
                    <a:pt x="984" y="305"/>
                    <a:pt x="1039" y="432"/>
                  </a:cubicBezTo>
                  <a:cubicBezTo>
                    <a:pt x="1042" y="431"/>
                    <a:pt x="1038" y="434"/>
                    <a:pt x="1041" y="433"/>
                  </a:cubicBezTo>
                  <a:cubicBezTo>
                    <a:pt x="1110" y="598"/>
                    <a:pt x="1090" y="791"/>
                    <a:pt x="990" y="940"/>
                  </a:cubicBezTo>
                  <a:cubicBezTo>
                    <a:pt x="988" y="939"/>
                    <a:pt x="992" y="942"/>
                    <a:pt x="989" y="940"/>
                  </a:cubicBezTo>
                  <a:cubicBezTo>
                    <a:pt x="962" y="983"/>
                    <a:pt x="928" y="1021"/>
                    <a:pt x="889" y="1054"/>
                  </a:cubicBezTo>
                  <a:cubicBezTo>
                    <a:pt x="804" y="1126"/>
                    <a:pt x="695" y="1167"/>
                    <a:pt x="583" y="1176"/>
                  </a:cubicBezTo>
                  <a:cubicBezTo>
                    <a:pt x="488" y="1183"/>
                    <a:pt x="392" y="1167"/>
                    <a:pt x="307" y="1126"/>
                  </a:cubicBezTo>
                  <a:cubicBezTo>
                    <a:pt x="292" y="1157"/>
                    <a:pt x="278" y="1187"/>
                    <a:pt x="263" y="1217"/>
                  </a:cubicBezTo>
                  <a:cubicBezTo>
                    <a:pt x="301" y="1236"/>
                    <a:pt x="341" y="1250"/>
                    <a:pt x="382" y="1260"/>
                  </a:cubicBezTo>
                  <a:cubicBezTo>
                    <a:pt x="383" y="1254"/>
                    <a:pt x="385" y="1247"/>
                    <a:pt x="387" y="1241"/>
                  </a:cubicBezTo>
                  <a:cubicBezTo>
                    <a:pt x="452" y="1258"/>
                    <a:pt x="520" y="1263"/>
                    <a:pt x="587" y="1258"/>
                  </a:cubicBezTo>
                  <a:cubicBezTo>
                    <a:pt x="723" y="1247"/>
                    <a:pt x="857" y="1192"/>
                    <a:pt x="958" y="1101"/>
                  </a:cubicBezTo>
                  <a:cubicBezTo>
                    <a:pt x="962" y="1106"/>
                    <a:pt x="967" y="1111"/>
                    <a:pt x="972" y="1116"/>
                  </a:cubicBezTo>
                  <a:cubicBezTo>
                    <a:pt x="1094" y="1005"/>
                    <a:pt x="1168" y="842"/>
                    <a:pt x="1179" y="677"/>
                  </a:cubicBezTo>
                  <a:cubicBezTo>
                    <a:pt x="1176" y="677"/>
                    <a:pt x="1173" y="677"/>
                    <a:pt x="1170" y="676"/>
                  </a:cubicBezTo>
                  <a:cubicBezTo>
                    <a:pt x="1182" y="471"/>
                    <a:pt x="1083" y="260"/>
                    <a:pt x="918" y="137"/>
                  </a:cubicBezTo>
                  <a:cubicBezTo>
                    <a:pt x="920" y="135"/>
                    <a:pt x="921" y="132"/>
                    <a:pt x="923" y="130"/>
                  </a:cubicBezTo>
                  <a:cubicBezTo>
                    <a:pt x="837" y="66"/>
                    <a:pt x="737" y="22"/>
                    <a:pt x="632" y="7"/>
                  </a:cubicBezTo>
                  <a:cubicBezTo>
                    <a:pt x="589" y="1"/>
                    <a:pt x="545" y="0"/>
                    <a:pt x="502" y="4"/>
                  </a:cubicBezTo>
                </a:path>
              </a:pathLst>
            </a:custGeom>
            <a:solidFill>
              <a:schemeClr val="bg1">
                <a:alpha val="1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3160D69-30A2-154F-B255-276B2EFC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936" y="1273142"/>
              <a:ext cx="1463502" cy="2717647"/>
            </a:xfrm>
            <a:custGeom>
              <a:avLst/>
              <a:gdLst>
                <a:gd name="T0" fmla="*/ 29 w 313"/>
                <a:gd name="T1" fmla="*/ 0 h 581"/>
                <a:gd name="T2" fmla="*/ 5 w 313"/>
                <a:gd name="T3" fmla="*/ 32 h 581"/>
                <a:gd name="T4" fmla="*/ 0 w 313"/>
                <a:gd name="T5" fmla="*/ 39 h 581"/>
                <a:gd name="T6" fmla="*/ 252 w 313"/>
                <a:gd name="T7" fmla="*/ 578 h 581"/>
                <a:gd name="T8" fmla="*/ 261 w 313"/>
                <a:gd name="T9" fmla="*/ 579 h 581"/>
                <a:gd name="T10" fmla="*/ 301 w 313"/>
                <a:gd name="T11" fmla="*/ 581 h 581"/>
                <a:gd name="T12" fmla="*/ 29 w 313"/>
                <a:gd name="T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581">
                  <a:moveTo>
                    <a:pt x="29" y="0"/>
                  </a:moveTo>
                  <a:cubicBezTo>
                    <a:pt x="21" y="11"/>
                    <a:pt x="13" y="21"/>
                    <a:pt x="5" y="32"/>
                  </a:cubicBezTo>
                  <a:cubicBezTo>
                    <a:pt x="3" y="34"/>
                    <a:pt x="2" y="37"/>
                    <a:pt x="0" y="39"/>
                  </a:cubicBezTo>
                  <a:cubicBezTo>
                    <a:pt x="165" y="162"/>
                    <a:pt x="264" y="373"/>
                    <a:pt x="252" y="578"/>
                  </a:cubicBezTo>
                  <a:cubicBezTo>
                    <a:pt x="261" y="579"/>
                    <a:pt x="261" y="579"/>
                    <a:pt x="261" y="579"/>
                  </a:cubicBezTo>
                  <a:cubicBezTo>
                    <a:pt x="274" y="580"/>
                    <a:pt x="288" y="580"/>
                    <a:pt x="301" y="581"/>
                  </a:cubicBezTo>
                  <a:cubicBezTo>
                    <a:pt x="313" y="360"/>
                    <a:pt x="207" y="132"/>
                    <a:pt x="2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81C50A-50CF-4542-8028-CB85C21E2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28" y="5140258"/>
              <a:ext cx="1915784" cy="1028993"/>
            </a:xfrm>
            <a:custGeom>
              <a:avLst/>
              <a:gdLst>
                <a:gd name="T0" fmla="*/ 39 w 410"/>
                <a:gd name="T1" fmla="*/ 0 h 220"/>
                <a:gd name="T2" fmla="*/ 0 w 410"/>
                <a:gd name="T3" fmla="*/ 30 h 220"/>
                <a:gd name="T4" fmla="*/ 204 w 410"/>
                <a:gd name="T5" fmla="*/ 182 h 220"/>
                <a:gd name="T6" fmla="*/ 410 w 410"/>
                <a:gd name="T7" fmla="*/ 215 h 220"/>
                <a:gd name="T8" fmla="*/ 406 w 410"/>
                <a:gd name="T9" fmla="*/ 167 h 220"/>
                <a:gd name="T10" fmla="*/ 221 w 410"/>
                <a:gd name="T11" fmla="*/ 137 h 220"/>
                <a:gd name="T12" fmla="*/ 39 w 410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20">
                  <a:moveTo>
                    <a:pt x="39" y="0"/>
                  </a:moveTo>
                  <a:cubicBezTo>
                    <a:pt x="26" y="10"/>
                    <a:pt x="13" y="20"/>
                    <a:pt x="0" y="30"/>
                  </a:cubicBezTo>
                  <a:cubicBezTo>
                    <a:pt x="52" y="98"/>
                    <a:pt x="124" y="150"/>
                    <a:pt x="204" y="182"/>
                  </a:cubicBezTo>
                  <a:cubicBezTo>
                    <a:pt x="269" y="208"/>
                    <a:pt x="340" y="220"/>
                    <a:pt x="410" y="215"/>
                  </a:cubicBezTo>
                  <a:cubicBezTo>
                    <a:pt x="409" y="199"/>
                    <a:pt x="407" y="183"/>
                    <a:pt x="406" y="167"/>
                  </a:cubicBezTo>
                  <a:cubicBezTo>
                    <a:pt x="344" y="171"/>
                    <a:pt x="280" y="160"/>
                    <a:pt x="221" y="137"/>
                  </a:cubicBezTo>
                  <a:cubicBezTo>
                    <a:pt x="150" y="108"/>
                    <a:pt x="85" y="61"/>
                    <a:pt x="39" y="0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817E9638-3E34-4643-8465-07B9BD57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692" y="2726768"/>
              <a:ext cx="1668905" cy="4208799"/>
            </a:xfrm>
            <a:custGeom>
              <a:avLst/>
              <a:gdLst>
                <a:gd name="T0" fmla="*/ 286 w 357"/>
                <a:gd name="T1" fmla="*/ 0 h 900"/>
                <a:gd name="T2" fmla="*/ 239 w 357"/>
                <a:gd name="T3" fmla="*/ 11 h 900"/>
                <a:gd name="T4" fmla="*/ 0 w 357"/>
                <a:gd name="T5" fmla="*/ 866 h 900"/>
                <a:gd name="T6" fmla="*/ 36 w 357"/>
                <a:gd name="T7" fmla="*/ 900 h 900"/>
                <a:gd name="T8" fmla="*/ 286 w 35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900">
                  <a:moveTo>
                    <a:pt x="286" y="0"/>
                  </a:moveTo>
                  <a:cubicBezTo>
                    <a:pt x="270" y="4"/>
                    <a:pt x="255" y="7"/>
                    <a:pt x="239" y="11"/>
                  </a:cubicBezTo>
                  <a:cubicBezTo>
                    <a:pt x="306" y="310"/>
                    <a:pt x="213" y="645"/>
                    <a:pt x="0" y="866"/>
                  </a:cubicBezTo>
                  <a:cubicBezTo>
                    <a:pt x="12" y="877"/>
                    <a:pt x="24" y="888"/>
                    <a:pt x="36" y="900"/>
                  </a:cubicBezTo>
                  <a:cubicBezTo>
                    <a:pt x="259" y="667"/>
                    <a:pt x="357" y="315"/>
                    <a:pt x="286" y="0"/>
                  </a:cubicBezTo>
                </a:path>
              </a:pathLst>
            </a:custGeom>
            <a:solidFill>
              <a:schemeClr val="bg1">
                <a:alpha val="41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A1094A7E-04F8-D54C-AD47-56296E073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0565" y="230326"/>
              <a:ext cx="3622212" cy="1360800"/>
            </a:xfrm>
            <a:custGeom>
              <a:avLst/>
              <a:gdLst>
                <a:gd name="T0" fmla="*/ 550 w 775"/>
                <a:gd name="T1" fmla="*/ 6 h 291"/>
                <a:gd name="T2" fmla="*/ 0 w 775"/>
                <a:gd name="T3" fmla="*/ 257 h 291"/>
                <a:gd name="T4" fmla="*/ 35 w 775"/>
                <a:gd name="T5" fmla="*/ 291 h 291"/>
                <a:gd name="T6" fmla="*/ 553 w 775"/>
                <a:gd name="T7" fmla="*/ 54 h 291"/>
                <a:gd name="T8" fmla="*/ 766 w 775"/>
                <a:gd name="T9" fmla="*/ 66 h 291"/>
                <a:gd name="T10" fmla="*/ 775 w 775"/>
                <a:gd name="T11" fmla="*/ 18 h 291"/>
                <a:gd name="T12" fmla="*/ 550 w 775"/>
                <a:gd name="T13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5" h="291">
                  <a:moveTo>
                    <a:pt x="550" y="6"/>
                  </a:moveTo>
                  <a:cubicBezTo>
                    <a:pt x="345" y="22"/>
                    <a:pt x="144" y="111"/>
                    <a:pt x="0" y="257"/>
                  </a:cubicBezTo>
                  <a:cubicBezTo>
                    <a:pt x="12" y="268"/>
                    <a:pt x="23" y="280"/>
                    <a:pt x="35" y="291"/>
                  </a:cubicBezTo>
                  <a:cubicBezTo>
                    <a:pt x="171" y="153"/>
                    <a:pt x="360" y="69"/>
                    <a:pt x="553" y="54"/>
                  </a:cubicBezTo>
                  <a:cubicBezTo>
                    <a:pt x="624" y="49"/>
                    <a:pt x="696" y="52"/>
                    <a:pt x="766" y="66"/>
                  </a:cubicBezTo>
                  <a:cubicBezTo>
                    <a:pt x="769" y="50"/>
                    <a:pt x="772" y="34"/>
                    <a:pt x="775" y="18"/>
                  </a:cubicBezTo>
                  <a:cubicBezTo>
                    <a:pt x="701" y="4"/>
                    <a:pt x="625" y="0"/>
                    <a:pt x="550" y="6"/>
                  </a:cubicBezTo>
                </a:path>
              </a:pathLst>
            </a:custGeom>
            <a:solidFill>
              <a:schemeClr val="bg1">
                <a:alpha val="65000"/>
              </a:schemeClr>
            </a:solidFill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CC4603A7-3149-0E49-AEF4-A827F230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91" y="5961875"/>
              <a:ext cx="2879601" cy="973692"/>
            </a:xfrm>
            <a:custGeom>
              <a:avLst/>
              <a:gdLst>
                <a:gd name="T0" fmla="*/ 8 w 616"/>
                <a:gd name="T1" fmla="*/ 159 h 208"/>
                <a:gd name="T2" fmla="*/ 0 w 616"/>
                <a:gd name="T3" fmla="*/ 187 h 208"/>
                <a:gd name="T4" fmla="*/ 131 w 616"/>
                <a:gd name="T5" fmla="*/ 206 h 208"/>
                <a:gd name="T6" fmla="*/ 131 w 616"/>
                <a:gd name="T7" fmla="*/ 206 h 208"/>
                <a:gd name="T8" fmla="*/ 216 w 616"/>
                <a:gd name="T9" fmla="*/ 205 h 208"/>
                <a:gd name="T10" fmla="*/ 616 w 616"/>
                <a:gd name="T11" fmla="*/ 36 h 208"/>
                <a:gd name="T12" fmla="*/ 598 w 616"/>
                <a:gd name="T13" fmla="*/ 15 h 208"/>
                <a:gd name="T14" fmla="*/ 584 w 616"/>
                <a:gd name="T15" fmla="*/ 0 h 208"/>
                <a:gd name="T16" fmla="*/ 213 w 616"/>
                <a:gd name="T17" fmla="*/ 157 h 208"/>
                <a:gd name="T18" fmla="*/ 13 w 616"/>
                <a:gd name="T19" fmla="*/ 140 h 208"/>
                <a:gd name="T20" fmla="*/ 8 w 616"/>
                <a:gd name="T21" fmla="*/ 15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6" h="208">
                  <a:moveTo>
                    <a:pt x="8" y="159"/>
                  </a:moveTo>
                  <a:cubicBezTo>
                    <a:pt x="6" y="167"/>
                    <a:pt x="1" y="185"/>
                    <a:pt x="0" y="187"/>
                  </a:cubicBezTo>
                  <a:cubicBezTo>
                    <a:pt x="43" y="198"/>
                    <a:pt x="87" y="204"/>
                    <a:pt x="131" y="206"/>
                  </a:cubicBezTo>
                  <a:cubicBezTo>
                    <a:pt x="131" y="205"/>
                    <a:pt x="131" y="205"/>
                    <a:pt x="131" y="206"/>
                  </a:cubicBezTo>
                  <a:cubicBezTo>
                    <a:pt x="159" y="208"/>
                    <a:pt x="188" y="207"/>
                    <a:pt x="216" y="205"/>
                  </a:cubicBezTo>
                  <a:cubicBezTo>
                    <a:pt x="363" y="193"/>
                    <a:pt x="507" y="135"/>
                    <a:pt x="616" y="36"/>
                  </a:cubicBezTo>
                  <a:cubicBezTo>
                    <a:pt x="610" y="29"/>
                    <a:pt x="604" y="22"/>
                    <a:pt x="598" y="15"/>
                  </a:cubicBezTo>
                  <a:cubicBezTo>
                    <a:pt x="593" y="10"/>
                    <a:pt x="588" y="5"/>
                    <a:pt x="584" y="0"/>
                  </a:cubicBezTo>
                  <a:cubicBezTo>
                    <a:pt x="483" y="91"/>
                    <a:pt x="349" y="146"/>
                    <a:pt x="213" y="157"/>
                  </a:cubicBezTo>
                  <a:cubicBezTo>
                    <a:pt x="146" y="162"/>
                    <a:pt x="78" y="157"/>
                    <a:pt x="13" y="140"/>
                  </a:cubicBezTo>
                  <a:cubicBezTo>
                    <a:pt x="11" y="146"/>
                    <a:pt x="9" y="153"/>
                    <a:pt x="8" y="159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B43434F-EC25-6249-B794-E236CD8C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5" y="1362019"/>
              <a:ext cx="2294990" cy="551035"/>
            </a:xfrm>
            <a:custGeom>
              <a:avLst/>
              <a:gdLst>
                <a:gd name="T0" fmla="*/ 260 w 491"/>
                <a:gd name="T1" fmla="*/ 3 h 118"/>
                <a:gd name="T2" fmla="*/ 0 w 491"/>
                <a:gd name="T3" fmla="*/ 94 h 118"/>
                <a:gd name="T4" fmla="*/ 16 w 491"/>
                <a:gd name="T5" fmla="*/ 118 h 118"/>
                <a:gd name="T6" fmla="*/ 253 w 491"/>
                <a:gd name="T7" fmla="*/ 36 h 118"/>
                <a:gd name="T8" fmla="*/ 261 w 491"/>
                <a:gd name="T9" fmla="*/ 36 h 118"/>
                <a:gd name="T10" fmla="*/ 479 w 491"/>
                <a:gd name="T11" fmla="*/ 71 h 118"/>
                <a:gd name="T12" fmla="*/ 485 w 491"/>
                <a:gd name="T13" fmla="*/ 54 h 118"/>
                <a:gd name="T14" fmla="*/ 491 w 491"/>
                <a:gd name="T15" fmla="*/ 42 h 118"/>
                <a:gd name="T16" fmla="*/ 392 w 491"/>
                <a:gd name="T17" fmla="*/ 11 h 118"/>
                <a:gd name="T18" fmla="*/ 260 w 491"/>
                <a:gd name="T19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1" h="118">
                  <a:moveTo>
                    <a:pt x="260" y="3"/>
                  </a:moveTo>
                  <a:cubicBezTo>
                    <a:pt x="168" y="11"/>
                    <a:pt x="78" y="43"/>
                    <a:pt x="0" y="94"/>
                  </a:cubicBezTo>
                  <a:cubicBezTo>
                    <a:pt x="5" y="102"/>
                    <a:pt x="11" y="110"/>
                    <a:pt x="16" y="118"/>
                  </a:cubicBezTo>
                  <a:cubicBezTo>
                    <a:pt x="86" y="70"/>
                    <a:pt x="169" y="43"/>
                    <a:pt x="253" y="36"/>
                  </a:cubicBezTo>
                  <a:cubicBezTo>
                    <a:pt x="256" y="36"/>
                    <a:pt x="258" y="36"/>
                    <a:pt x="261" y="36"/>
                  </a:cubicBezTo>
                  <a:cubicBezTo>
                    <a:pt x="335" y="31"/>
                    <a:pt x="410" y="42"/>
                    <a:pt x="479" y="71"/>
                  </a:cubicBezTo>
                  <a:cubicBezTo>
                    <a:pt x="481" y="65"/>
                    <a:pt x="483" y="60"/>
                    <a:pt x="485" y="54"/>
                  </a:cubicBezTo>
                  <a:cubicBezTo>
                    <a:pt x="487" y="50"/>
                    <a:pt x="489" y="46"/>
                    <a:pt x="491" y="42"/>
                  </a:cubicBezTo>
                  <a:cubicBezTo>
                    <a:pt x="459" y="28"/>
                    <a:pt x="426" y="17"/>
                    <a:pt x="392" y="11"/>
                  </a:cubicBezTo>
                  <a:cubicBezTo>
                    <a:pt x="349" y="2"/>
                    <a:pt x="304" y="0"/>
                    <a:pt x="260" y="3"/>
                  </a:cubicBezTo>
                </a:path>
              </a:pathLst>
            </a:custGeom>
            <a:noFill/>
            <a:ln w="9525">
              <a:solidFill>
                <a:schemeClr val="bg1">
                  <a:alpha val="56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78B2D37D-D3A4-7E46-A2A3-DC368EF8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853" y="2686766"/>
            <a:ext cx="6582037" cy="132556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采集春松客服性能数据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4CDCFA13-4B67-6243-9355-A68CE0FB3358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D2CD175-F4E0-C24A-AC0B-0F3FF15BEDE6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23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数据采集类型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1036577" y="1775098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操作系统的数据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81B6A95-313E-9942-9FC1-6ACEC64516FA}"/>
              </a:ext>
            </a:extLst>
          </p:cNvPr>
          <p:cNvSpPr txBox="1"/>
          <p:nvPr/>
        </p:nvSpPr>
        <p:spPr>
          <a:xfrm>
            <a:off x="1036577" y="2802676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JVM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的数据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1C1F272-0586-A544-9597-58D51461B74D}"/>
              </a:ext>
            </a:extLst>
          </p:cNvPr>
          <p:cNvSpPr txBox="1"/>
          <p:nvPr/>
        </p:nvSpPr>
        <p:spPr>
          <a:xfrm>
            <a:off x="1036577" y="3830254"/>
            <a:ext cx="6214828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MySQL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数据库的数据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34591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9E5BF3-8F05-D24E-B4D4-8A8746ADC3AF}"/>
              </a:ext>
            </a:extLst>
          </p:cNvPr>
          <p:cNvSpPr/>
          <p:nvPr/>
        </p:nvSpPr>
        <p:spPr>
          <a:xfrm>
            <a:off x="5082363" y="2062716"/>
            <a:ext cx="2573079" cy="1850065"/>
          </a:xfrm>
          <a:prstGeom prst="rect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操作系统的数据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76597" y="1452439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操作系统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010CB6-9A17-984F-A882-0D2FB6465FF3}"/>
              </a:ext>
            </a:extLst>
          </p:cNvPr>
          <p:cNvSpPr/>
          <p:nvPr/>
        </p:nvSpPr>
        <p:spPr>
          <a:xfrm>
            <a:off x="9162616" y="1913860"/>
            <a:ext cx="1169551" cy="39978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 fontAlgn="auto"/>
            <a:r>
              <a:rPr lang="zh-CN" altLang="en-US" sz="2800" noProof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数据采集服务</a:t>
            </a:r>
            <a:endParaRPr lang="en-US" sz="2800" noProof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C5FA30-CF65-A541-99FC-390374B06CA6}"/>
              </a:ext>
            </a:extLst>
          </p:cNvPr>
          <p:cNvSpPr/>
          <p:nvPr/>
        </p:nvSpPr>
        <p:spPr>
          <a:xfrm>
            <a:off x="7947085" y="2373017"/>
            <a:ext cx="725633" cy="507831"/>
          </a:xfrm>
          <a:prstGeom prst="rightArrow">
            <a:avLst/>
          </a:prstGeom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2629A-1F2B-1F48-A06A-F31DE684ADDE}"/>
              </a:ext>
            </a:extLst>
          </p:cNvPr>
          <p:cNvSpPr txBox="1"/>
          <p:nvPr/>
        </p:nvSpPr>
        <p:spPr>
          <a:xfrm>
            <a:off x="7858495" y="31259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上报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EA355B-0567-E54C-894E-4AF4B817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90" y="2243358"/>
            <a:ext cx="705884" cy="705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FB114-C471-EE44-8E32-F58D8CDCE416}"/>
              </a:ext>
            </a:extLst>
          </p:cNvPr>
          <p:cNvSpPr txBox="1"/>
          <p:nvPr/>
        </p:nvSpPr>
        <p:spPr>
          <a:xfrm>
            <a:off x="5681419" y="31970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83291-F918-D444-BD80-806112031F94}"/>
              </a:ext>
            </a:extLst>
          </p:cNvPr>
          <p:cNvSpPr txBox="1"/>
          <p:nvPr/>
        </p:nvSpPr>
        <p:spPr>
          <a:xfrm>
            <a:off x="470101" y="2625683"/>
            <a:ext cx="4246675" cy="195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运行了一套春松客服</a:t>
            </a:r>
            <a:endParaRPr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具备网络，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等资源</a:t>
            </a:r>
            <a:endParaRPr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7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9E5BF3-8F05-D24E-B4D4-8A8746ADC3AF}"/>
              </a:ext>
            </a:extLst>
          </p:cNvPr>
          <p:cNvSpPr/>
          <p:nvPr/>
        </p:nvSpPr>
        <p:spPr>
          <a:xfrm>
            <a:off x="5082363" y="2062716"/>
            <a:ext cx="2573079" cy="1850065"/>
          </a:xfrm>
          <a:prstGeom prst="rect">
            <a:avLst/>
          </a:prstGeom>
          <a:gradFill>
            <a:gsLst>
              <a:gs pos="0">
                <a:srgbClr val="4598EE"/>
              </a:gs>
              <a:gs pos="100000">
                <a:srgbClr val="1272C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5C9397-6254-4FA0-AFAA-855C5FB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2" y="251261"/>
            <a:ext cx="6582037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操作系统的数据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B7A51FD-CDF2-49E6-A241-DA40A34C208E}"/>
              </a:ext>
            </a:extLst>
          </p:cNvPr>
          <p:cNvSpPr txBox="1"/>
          <p:nvPr/>
        </p:nvSpPr>
        <p:spPr>
          <a:xfrm>
            <a:off x="576597" y="1452439"/>
            <a:ext cx="4104456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操作系统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0" name="TextBox 58">
            <a:extLst>
              <a:ext uri="{FF2B5EF4-FFF2-40B4-BE49-F238E27FC236}">
                <a16:creationId xmlns:a16="http://schemas.microsoft.com/office/drawing/2014/main" id="{AB2D392A-66A1-A34E-A1CC-0E99D592206B}"/>
              </a:ext>
            </a:extLst>
          </p:cNvPr>
          <p:cNvSpPr txBox="1"/>
          <p:nvPr/>
        </p:nvSpPr>
        <p:spPr>
          <a:xfrm>
            <a:off x="7993065" y="676455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春松客服的压力测试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59C0B51-1B62-3247-A061-764A32DE6E1F}"/>
              </a:ext>
            </a:extLst>
          </p:cNvPr>
          <p:cNvSpPr txBox="1"/>
          <p:nvPr/>
        </p:nvSpPr>
        <p:spPr>
          <a:xfrm>
            <a:off x="7993065" y="255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春松客服大讲堂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010CB6-9A17-984F-A882-0D2FB6465FF3}"/>
              </a:ext>
            </a:extLst>
          </p:cNvPr>
          <p:cNvSpPr/>
          <p:nvPr/>
        </p:nvSpPr>
        <p:spPr>
          <a:xfrm>
            <a:off x="9162615" y="1913860"/>
            <a:ext cx="2596993" cy="39978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auto"/>
            <a:r>
              <a:rPr lang="zh-CN" altLang="en-US" sz="2800" noProof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数据采集服务</a:t>
            </a:r>
            <a:endParaRPr lang="en-US" altLang="zh-CN" sz="2800" noProof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fontAlgn="auto"/>
            <a:r>
              <a:rPr lang="en-US" sz="2800" noProof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(Prometheus</a:t>
            </a:r>
          </a:p>
          <a:p>
            <a:pPr algn="ctr" fontAlgn="auto"/>
            <a:r>
              <a:rPr lang="en-US" sz="2800" noProof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C5FA30-CF65-A541-99FC-390374B06CA6}"/>
              </a:ext>
            </a:extLst>
          </p:cNvPr>
          <p:cNvSpPr/>
          <p:nvPr/>
        </p:nvSpPr>
        <p:spPr>
          <a:xfrm>
            <a:off x="7947085" y="2373017"/>
            <a:ext cx="725633" cy="507831"/>
          </a:xfrm>
          <a:prstGeom prst="rightArrow">
            <a:avLst/>
          </a:prstGeom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2629A-1F2B-1F48-A06A-F31DE684ADDE}"/>
              </a:ext>
            </a:extLst>
          </p:cNvPr>
          <p:cNvSpPr txBox="1"/>
          <p:nvPr/>
        </p:nvSpPr>
        <p:spPr>
          <a:xfrm>
            <a:off x="7858495" y="31259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上报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EA355B-0567-E54C-894E-4AF4B817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73" y="2206303"/>
            <a:ext cx="705884" cy="705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FB114-C471-EE44-8E32-F58D8CDCE416}"/>
              </a:ext>
            </a:extLst>
          </p:cNvPr>
          <p:cNvSpPr txBox="1"/>
          <p:nvPr/>
        </p:nvSpPr>
        <p:spPr>
          <a:xfrm>
            <a:off x="5681419" y="31970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83291-F918-D444-BD80-806112031F94}"/>
              </a:ext>
            </a:extLst>
          </p:cNvPr>
          <p:cNvSpPr txBox="1"/>
          <p:nvPr/>
        </p:nvSpPr>
        <p:spPr>
          <a:xfrm>
            <a:off x="470101" y="2625683"/>
            <a:ext cx="4246675" cy="195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运行了一套春松客服</a:t>
            </a:r>
            <a:endParaRPr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具备网络，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等资源</a:t>
            </a:r>
            <a:endParaRPr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endParaRPr 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638-9CF7-5042-AB15-09849557C235}"/>
              </a:ext>
            </a:extLst>
          </p:cNvPr>
          <p:cNvSpPr txBox="1"/>
          <p:nvPr/>
        </p:nvSpPr>
        <p:spPr>
          <a:xfrm>
            <a:off x="5912557" y="2389561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node-exporter</a:t>
            </a:r>
          </a:p>
        </p:txBody>
      </p:sp>
    </p:spTree>
    <p:extLst>
      <p:ext uri="{BB962C8B-B14F-4D97-AF65-F5344CB8AC3E}">
        <p14:creationId xmlns:p14="http://schemas.microsoft.com/office/powerpoint/2010/main" val="407386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598EE"/>
            </a:gs>
            <a:gs pos="100000">
              <a:srgbClr val="1272C4"/>
            </a:gs>
          </a:gsLst>
          <a:lin ang="5400000" scaled="0"/>
        </a:gradFill>
        <a:ln>
          <a:noFill/>
        </a:ln>
      </a:spPr>
      <a:bodyPr anchor="ctr"/>
      <a:lstStyle>
        <a:defPPr algn="ctr" fontAlgn="auto">
          <a:defRPr noProof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atopera_Workshop_招聘机器人3" id="{32C80897-EDE8-F541-9DDA-3E74D120CFCF}" vid="{76310001-9CE8-7A42-9061-A2C664E1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</TotalTime>
  <Words>1172</Words>
  <Application>Microsoft Office PowerPoint</Application>
  <PresentationFormat>宽屏</PresentationFormat>
  <Paragraphs>231</Paragraphs>
  <Slides>32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微软雅黑</vt:lpstr>
      <vt:lpstr>微软雅黑</vt:lpstr>
      <vt:lpstr>Arial</vt:lpstr>
      <vt:lpstr>Calibri Light</vt:lpstr>
      <vt:lpstr>优设标题黑</vt:lpstr>
      <vt:lpstr>Calibri</vt:lpstr>
      <vt:lpstr>Office Theme</vt:lpstr>
      <vt:lpstr>PowerPoint 演示文稿</vt:lpstr>
      <vt:lpstr>PowerPoint 演示文稿</vt:lpstr>
      <vt:lpstr>PowerPoint 演示文稿</vt:lpstr>
      <vt:lpstr>自我介绍</vt:lpstr>
      <vt:lpstr>分享大纲</vt:lpstr>
      <vt:lpstr>采集春松客服性能数据</vt:lpstr>
      <vt:lpstr>数据采集类型</vt:lpstr>
      <vt:lpstr>操作系统的数据</vt:lpstr>
      <vt:lpstr>操作系统的数据</vt:lpstr>
      <vt:lpstr>Graph in Prometheus</vt:lpstr>
      <vt:lpstr>JVM的数据</vt:lpstr>
      <vt:lpstr>Actuator的演示</vt:lpstr>
      <vt:lpstr>使用Actuator的注意事项</vt:lpstr>
      <vt:lpstr>使用Actuator的注意事项</vt:lpstr>
      <vt:lpstr>将Actuator数据导入数据采集服务</vt:lpstr>
      <vt:lpstr>将Actuator数据导入数据采集服务</vt:lpstr>
      <vt:lpstr>/actuator/prometheus API</vt:lpstr>
      <vt:lpstr>监控及分析春松客服系统</vt:lpstr>
      <vt:lpstr>Grafana</vt:lpstr>
      <vt:lpstr>运行</vt:lpstr>
      <vt:lpstr>数据的说明</vt:lpstr>
      <vt:lpstr>压力测试场景设计</vt:lpstr>
      <vt:lpstr>PowerPoint 演示文稿</vt:lpstr>
      <vt:lpstr>模拟程序</vt:lpstr>
      <vt:lpstr>模拟器代码说明</vt:lpstr>
      <vt:lpstr>执行压力测试和解读报告</vt:lpstr>
      <vt:lpstr>环境准备</vt:lpstr>
      <vt:lpstr>执行测试</vt:lpstr>
      <vt:lpstr>代码阅读提示</vt:lpstr>
      <vt:lpstr>代码结构</vt:lpstr>
      <vt:lpstr>PowerPoint 演示文稿</vt:lpstr>
      <vt:lpstr>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Liang Wang</dc:creator>
  <cp:lastModifiedBy>WANG Hai Liang</cp:lastModifiedBy>
  <cp:revision>1859</cp:revision>
  <dcterms:created xsi:type="dcterms:W3CDTF">2018-12-15T14:21:46Z</dcterms:created>
  <dcterms:modified xsi:type="dcterms:W3CDTF">2021-11-28T11:49:30Z</dcterms:modified>
</cp:coreProperties>
</file>