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481" r:id="rId3"/>
    <p:sldId id="328" r:id="rId4"/>
    <p:sldId id="331" r:id="rId5"/>
    <p:sldId id="357" r:id="rId6"/>
    <p:sldId id="278" r:id="rId7"/>
    <p:sldId id="460" r:id="rId8"/>
    <p:sldId id="461" r:id="rId9"/>
    <p:sldId id="470" r:id="rId10"/>
    <p:sldId id="471" r:id="rId11"/>
    <p:sldId id="472" r:id="rId12"/>
    <p:sldId id="473" r:id="rId13"/>
    <p:sldId id="474" r:id="rId14"/>
    <p:sldId id="475" r:id="rId15"/>
    <p:sldId id="378" r:id="rId16"/>
    <p:sldId id="477" r:id="rId17"/>
    <p:sldId id="462" r:id="rId18"/>
    <p:sldId id="476" r:id="rId19"/>
    <p:sldId id="465" r:id="rId20"/>
    <p:sldId id="463" r:id="rId21"/>
    <p:sldId id="478" r:id="rId22"/>
    <p:sldId id="377" r:id="rId23"/>
    <p:sldId id="479" r:id="rId24"/>
    <p:sldId id="466" r:id="rId25"/>
    <p:sldId id="467" r:id="rId26"/>
    <p:sldId id="480" r:id="rId27"/>
    <p:sldId id="439" r:id="rId28"/>
    <p:sldId id="418" r:id="rId29"/>
    <p:sldId id="267" r:id="rId30"/>
    <p:sldId id="319" r:id="rId31"/>
  </p:sldIdLst>
  <p:sldSz cx="12192000" cy="6858000"/>
  <p:notesSz cx="6858000" cy="9144000"/>
  <p:embeddedFontLst>
    <p:embeddedFont>
      <p:font typeface="优设标题黑" panose="00000500000000000000" pitchFamily="2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微软雅黑" panose="020B0503020204020204" pitchFamily="34" charset="-122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481"/>
          </p14:sldIdLst>
        </p14:section>
        <p14:section name="首屏" id="{1A23F21D-9E13-4D8D-BF01-FA4656BE6E6D}">
          <p14:sldIdLst>
            <p14:sldId id="328"/>
          </p14:sldIdLst>
        </p14:section>
        <p14:section name="自我介绍" id="{166231FE-5770-4E9E-A2AE-F66924A3062F}">
          <p14:sldIdLst>
            <p14:sldId id="331"/>
          </p14:sldIdLst>
        </p14:section>
        <p14:section name="分享大纲" id="{05F591AE-37C6-44D7-B5D5-5B2F2E701E6D}">
          <p14:sldIdLst>
            <p14:sldId id="357"/>
          </p14:sldIdLst>
        </p14:section>
        <p14:section name="ch1" id="{CDED221A-8C98-4581-AA83-9BB223C65A25}">
          <p14:sldIdLst>
            <p14:sldId id="278"/>
            <p14:sldId id="460"/>
            <p14:sldId id="461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ch2" id="{AA915A87-9C0A-4E09-BA79-0DE651E901AA}">
          <p14:sldIdLst>
            <p14:sldId id="378"/>
            <p14:sldId id="477"/>
            <p14:sldId id="462"/>
            <p14:sldId id="476"/>
            <p14:sldId id="465"/>
            <p14:sldId id="463"/>
            <p14:sldId id="478"/>
          </p14:sldIdLst>
        </p14:section>
        <p14:section name="ch3" id="{E58B9C04-F6A0-45D1-8D78-36C4B354908B}">
          <p14:sldIdLst>
            <p14:sldId id="377"/>
            <p14:sldId id="479"/>
          </p14:sldIdLst>
        </p14:section>
        <p14:section name="ch4" id="{C2B820EA-09C2-4A45-9D55-1974CC7F0DFC}">
          <p14:sldIdLst>
            <p14:sldId id="466"/>
            <p14:sldId id="467"/>
            <p14:sldId id="480"/>
          </p14:sldIdLst>
        </p14:section>
        <p14:section name="ch5" id="{8AA4D5CF-BB3F-4E16-9C9D-E771D33C1501}">
          <p14:sldIdLst>
            <p14:sldId id="439"/>
            <p14:sldId id="418"/>
          </p14:sldIdLst>
        </p14:section>
        <p14:section name="end" id="{708F5718-353B-40D5-987C-E440F5819B6B}">
          <p14:sldIdLst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4"/>
    <p:restoredTop sz="70631"/>
  </p:normalViewPr>
  <p:slideViewPr>
    <p:cSldViewPr snapToGrid="0" snapToObjects="1">
      <p:cViewPr varScale="1">
        <p:scale>
          <a:sx n="63" d="100"/>
          <a:sy n="6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huanet.com/fortune/2019-10/29/c_1125164238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inance.sina.com.cn/china/2018-04-07/doc-ifyvtmxc6273579.s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75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客服系统是前人千面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从单一软件到“系统”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http://www.xinhuanet.com/fortune/2019-10/29/c_1125164238.htm</a:t>
            </a:r>
            <a:endParaRPr 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智能客服成银行“标配” 用户体验参差不齐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4"/>
              </a:rPr>
              <a:t>http://finance.sina.com.cn/china/2018-04-07/doc-ifyvtmxc6273579.shtml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2019</a:t>
            </a:r>
            <a:r>
              <a:rPr lang="zh-CN" altLang="en-US" dirty="0"/>
              <a:t>年在线客服市场约</a:t>
            </a:r>
            <a:r>
              <a:rPr lang="en-US" altLang="zh-CN" dirty="0"/>
              <a:t>780</a:t>
            </a:r>
            <a:r>
              <a:rPr lang="zh-CN" altLang="en-US" dirty="0"/>
              <a:t>亿元，呼叫中心约</a:t>
            </a:r>
            <a:r>
              <a:rPr lang="en-US" altLang="zh-CN" dirty="0"/>
              <a:t>1300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29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03BE68-BA89-4BA4-A7F4-1F820B3AF639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D37625-369A-4C97-B5EC-69B7ED718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87D52D-65EC-44FE-A6ED-5AC7D3300896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2474B-0F06-4830-9C35-2F213E6013E6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CB175B-2F70-421D-BB43-F3DC867AA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CE756B-3046-4E07-BBCA-E90F62716E17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商业上的成功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343522" y="1576824"/>
            <a:ext cx="5827236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客服系统提供方成为平台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9E836F-8E8C-0544-BFC2-D7081163CF65}"/>
              </a:ext>
            </a:extLst>
          </p:cNvPr>
          <p:cNvSpPr/>
          <p:nvPr/>
        </p:nvSpPr>
        <p:spPr>
          <a:xfrm>
            <a:off x="6517481" y="1946156"/>
            <a:ext cx="4454782" cy="4075578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A6191B-9512-A045-9A41-9FB7C1FD5567}"/>
              </a:ext>
            </a:extLst>
          </p:cNvPr>
          <p:cNvSpPr/>
          <p:nvPr/>
        </p:nvSpPr>
        <p:spPr>
          <a:xfrm>
            <a:off x="6517481" y="2527282"/>
            <a:ext cx="3055308" cy="3062177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F1C5CF-6FE5-CD45-A1FA-3972C20EFEAF}"/>
              </a:ext>
            </a:extLst>
          </p:cNvPr>
          <p:cNvSpPr/>
          <p:nvPr/>
        </p:nvSpPr>
        <p:spPr>
          <a:xfrm>
            <a:off x="6517482" y="3058912"/>
            <a:ext cx="1844720" cy="1850066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fontAlgn="auto" hangingPunct="0">
              <a:lnSpc>
                <a:spcPct val="150000"/>
              </a:lnSpc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sz="28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84E17-0EAA-1D4E-9B8F-2200EE0F2365}"/>
              </a:ext>
            </a:extLst>
          </p:cNvPr>
          <p:cNvSpPr txBox="1"/>
          <p:nvPr/>
        </p:nvSpPr>
        <p:spPr>
          <a:xfrm>
            <a:off x="8468418" y="3172349"/>
            <a:ext cx="737446" cy="175067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FAEBE2-E1C9-434F-91DA-6BA135329E11}"/>
              </a:ext>
            </a:extLst>
          </p:cNvPr>
          <p:cNvSpPr/>
          <p:nvPr/>
        </p:nvSpPr>
        <p:spPr>
          <a:xfrm>
            <a:off x="9764180" y="2822276"/>
            <a:ext cx="737446" cy="2303451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企业客户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E7EC3-A1BC-524C-A6D3-B33FD40A02B3}"/>
              </a:ext>
            </a:extLst>
          </p:cNvPr>
          <p:cNvSpPr/>
          <p:nvPr/>
        </p:nvSpPr>
        <p:spPr>
          <a:xfrm>
            <a:off x="325578" y="2764556"/>
            <a:ext cx="377539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开发者提供插件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022A5-6E2D-5749-A23E-B2638135AE67}"/>
              </a:ext>
            </a:extLst>
          </p:cNvPr>
          <p:cNvSpPr/>
          <p:nvPr/>
        </p:nvSpPr>
        <p:spPr>
          <a:xfrm>
            <a:off x="325577" y="3769426"/>
            <a:ext cx="428835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企业客户购买插件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157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日益流行的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BC82B-BC76-2349-AFBE-07065369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54"/>
            <a:ext cx="12192000" cy="61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客服系统的市场容量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343522" y="1836400"/>
            <a:ext cx="5545401" cy="367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巨大的市场和激烈的竞争一定导致“应用中心”式客服系统的出现。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8E3C1-BFFC-5F4D-B1F9-2AD359CF4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75" y="2131915"/>
            <a:ext cx="5199133" cy="3567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42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企业微信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E956760-1C54-BE4B-B336-63662BF4BD21}"/>
              </a:ext>
            </a:extLst>
          </p:cNvPr>
          <p:cNvSpPr txBox="1"/>
          <p:nvPr/>
        </p:nvSpPr>
        <p:spPr>
          <a:xfrm>
            <a:off x="584893" y="1362767"/>
            <a:ext cx="9747274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偏向企业内部协作，主要定位于</a:t>
            </a: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OA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1148822" y="2448961"/>
            <a:ext cx="480131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无法形成全渠道客服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3E085-B686-6245-8A4B-C666AB0790F3}"/>
              </a:ext>
            </a:extLst>
          </p:cNvPr>
          <p:cNvSpPr/>
          <p:nvPr/>
        </p:nvSpPr>
        <p:spPr>
          <a:xfrm>
            <a:off x="1148822" y="3556955"/>
            <a:ext cx="9930924" cy="183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通过第三方应用集成实现客服的可能性大，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主要提供账号认证和企业内部协作功能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9BA50-A9FD-344A-8ECB-34CF06EEE8E2}"/>
              </a:ext>
            </a:extLst>
          </p:cNvPr>
          <p:cNvSpPr/>
          <p:nvPr/>
        </p:nvSpPr>
        <p:spPr>
          <a:xfrm>
            <a:off x="1148822" y="5376358"/>
            <a:ext cx="852669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只有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SaaS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模式，不适应私有部署情况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08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春松客服的愿景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426276" y="1758198"/>
            <a:ext cx="9462003" cy="275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为企业提供客服系统及应用商店；为开发者提供基础软件并支持插件模式，分发插件。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7">
            <a:extLst>
              <a:ext uri="{FF2B5EF4-FFF2-40B4-BE49-F238E27FC236}">
                <a16:creationId xmlns:a16="http://schemas.microsoft.com/office/drawing/2014/main" id="{1A78C5C1-59B4-8946-AD5D-7BE3FDBE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春松客服的插件机制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4B4CF42C-7E16-2E4B-9216-24FA5A660BB7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0EE2B75-B141-024A-B9CC-1D48088CB798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3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支持插件的基本要求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30EFF-22A1-2B4D-B3D4-C3EE981BF046}"/>
              </a:ext>
            </a:extLst>
          </p:cNvPr>
          <p:cNvSpPr/>
          <p:nvPr/>
        </p:nvSpPr>
        <p:spPr>
          <a:xfrm>
            <a:off x="1988876" y="4850510"/>
            <a:ext cx="1107996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85676E1A-C7EC-7C48-AB3B-04E777F51D8E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3B5B5EAB-90B8-9D48-91B4-7CB3F23A2B3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AADBF-AD5B-3B4F-A9B1-66E737EAE090}"/>
              </a:ext>
            </a:extLst>
          </p:cNvPr>
          <p:cNvSpPr/>
          <p:nvPr/>
        </p:nvSpPr>
        <p:spPr>
          <a:xfrm>
            <a:off x="5267496" y="4858019"/>
            <a:ext cx="1107996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安装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A7FE6F-6CB7-8E4C-ADA3-E29200E97616}"/>
              </a:ext>
            </a:extLst>
          </p:cNvPr>
          <p:cNvSpPr/>
          <p:nvPr/>
        </p:nvSpPr>
        <p:spPr>
          <a:xfrm>
            <a:off x="8714882" y="4858019"/>
            <a:ext cx="1107996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卸载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23C018-A75D-CE46-BF76-C1AA9C6D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41" y="2902387"/>
            <a:ext cx="1834460" cy="1834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05D0E-B03B-F146-B476-79EAD2F6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066" y="3055892"/>
            <a:ext cx="1527449" cy="1527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BA233-0CEA-8244-A499-755CC780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146" y="3184616"/>
            <a:ext cx="1497458" cy="1497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E5BD3-43EF-564B-90DD-E4B98E67B827}"/>
              </a:ext>
            </a:extLst>
          </p:cNvPr>
          <p:cNvSpPr txBox="1"/>
          <p:nvPr/>
        </p:nvSpPr>
        <p:spPr>
          <a:xfrm>
            <a:off x="449995" y="157682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最基本的生命周期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支持插件的理想实现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391911" y="1260514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F5F27-1DC1-344A-AC61-FDF506875A16}"/>
              </a:ext>
            </a:extLst>
          </p:cNvPr>
          <p:cNvSpPr/>
          <p:nvPr/>
        </p:nvSpPr>
        <p:spPr>
          <a:xfrm>
            <a:off x="382068" y="2195774"/>
            <a:ext cx="449270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项目：调试，打包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CFC3E-00E6-154A-86DD-0D8EDDC6CA06}"/>
              </a:ext>
            </a:extLst>
          </p:cNvPr>
          <p:cNvSpPr/>
          <p:nvPr/>
        </p:nvSpPr>
        <p:spPr>
          <a:xfrm>
            <a:off x="382068" y="3880521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安装过程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D6244-C369-694E-B8EB-9F86BF9DED47}"/>
              </a:ext>
            </a:extLst>
          </p:cNvPr>
          <p:cNvSpPr/>
          <p:nvPr/>
        </p:nvSpPr>
        <p:spPr>
          <a:xfrm>
            <a:off x="5952122" y="1193371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激活过程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4438F-A882-384D-AAA1-8CB7D53FD064}"/>
              </a:ext>
            </a:extLst>
          </p:cNvPr>
          <p:cNvSpPr/>
          <p:nvPr/>
        </p:nvSpPr>
        <p:spPr>
          <a:xfrm>
            <a:off x="5963047" y="3880521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卸载过程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899F0-103B-1245-B8B1-0D0BFBA51D21}"/>
              </a:ext>
            </a:extLst>
          </p:cNvPr>
          <p:cNvSpPr/>
          <p:nvPr/>
        </p:nvSpPr>
        <p:spPr>
          <a:xfrm>
            <a:off x="391911" y="2956168"/>
            <a:ext cx="408862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View, Model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1FC8C-AA45-5C42-8875-05F38DF0EC42}"/>
              </a:ext>
            </a:extLst>
          </p:cNvPr>
          <p:cNvSpPr/>
          <p:nvPr/>
        </p:nvSpPr>
        <p:spPr>
          <a:xfrm>
            <a:off x="382068" y="4794256"/>
            <a:ext cx="341632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春松客服启动后安装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C81AF-E789-264C-99C1-97EE44A1ABB3}"/>
              </a:ext>
            </a:extLst>
          </p:cNvPr>
          <p:cNvSpPr/>
          <p:nvPr/>
        </p:nvSpPr>
        <p:spPr>
          <a:xfrm>
            <a:off x="5972890" y="2152430"/>
            <a:ext cx="341632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生成签名及授权证书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077B3-3E1E-0B43-95CE-98ED2133BE52}"/>
              </a:ext>
            </a:extLst>
          </p:cNvPr>
          <p:cNvSpPr/>
          <p:nvPr/>
        </p:nvSpPr>
        <p:spPr>
          <a:xfrm>
            <a:off x="5963047" y="4787372"/>
            <a:ext cx="3057247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安装后在页面卸载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4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春松客服目前的实现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16D3C-312C-0042-A9D6-650FC6F6E000}"/>
              </a:ext>
            </a:extLst>
          </p:cNvPr>
          <p:cNvSpPr/>
          <p:nvPr/>
        </p:nvSpPr>
        <p:spPr>
          <a:xfrm>
            <a:off x="391911" y="1260514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CFC3E-00E6-154A-86DD-0D8EDDC6CA06}"/>
              </a:ext>
            </a:extLst>
          </p:cNvPr>
          <p:cNvSpPr/>
          <p:nvPr/>
        </p:nvSpPr>
        <p:spPr>
          <a:xfrm>
            <a:off x="391911" y="4302418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安装过程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D6244-C369-694E-B8EB-9F86BF9DED47}"/>
              </a:ext>
            </a:extLst>
          </p:cNvPr>
          <p:cNvSpPr/>
          <p:nvPr/>
        </p:nvSpPr>
        <p:spPr>
          <a:xfrm>
            <a:off x="5952122" y="1193371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激活过程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4438F-A882-384D-AAA1-8CB7D53FD064}"/>
              </a:ext>
            </a:extLst>
          </p:cNvPr>
          <p:cNvSpPr/>
          <p:nvPr/>
        </p:nvSpPr>
        <p:spPr>
          <a:xfrm>
            <a:off x="5972890" y="4302418"/>
            <a:ext cx="223651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卸载过程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899F0-103B-1245-B8B1-0D0BFBA51D21}"/>
              </a:ext>
            </a:extLst>
          </p:cNvPr>
          <p:cNvSpPr/>
          <p:nvPr/>
        </p:nvSpPr>
        <p:spPr>
          <a:xfrm>
            <a:off x="343522" y="2899818"/>
            <a:ext cx="4806765" cy="1308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View, Model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现有代码有少量侵入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C81AF-E789-264C-99C1-97EE44A1ABB3}"/>
              </a:ext>
            </a:extLst>
          </p:cNvPr>
          <p:cNvSpPr/>
          <p:nvPr/>
        </p:nvSpPr>
        <p:spPr>
          <a:xfrm>
            <a:off x="5972890" y="2152430"/>
            <a:ext cx="54373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E39C71-277C-7442-BB19-CA1158B11D13}"/>
              </a:ext>
            </a:extLst>
          </p:cNvPr>
          <p:cNvSpPr/>
          <p:nvPr/>
        </p:nvSpPr>
        <p:spPr>
          <a:xfrm>
            <a:off x="391911" y="5200387"/>
            <a:ext cx="341632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春松客服打包中安装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077B3-3E1E-0B43-95CE-98ED2133BE52}"/>
              </a:ext>
            </a:extLst>
          </p:cNvPr>
          <p:cNvSpPr/>
          <p:nvPr/>
        </p:nvSpPr>
        <p:spPr>
          <a:xfrm>
            <a:off x="5972890" y="5209269"/>
            <a:ext cx="4493538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重新打包，不加入插件代码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9904D1-287F-0543-9F5C-47CADADA1DA4}"/>
              </a:ext>
            </a:extLst>
          </p:cNvPr>
          <p:cNvSpPr/>
          <p:nvPr/>
        </p:nvSpPr>
        <p:spPr>
          <a:xfrm>
            <a:off x="343522" y="2199142"/>
            <a:ext cx="4493538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春松客服中调试，独立打包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59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9A6A308-2A3F-0645-85AF-7BA0D29CFA68}"/>
              </a:ext>
            </a:extLst>
          </p:cNvPr>
          <p:cNvSpPr txBox="1"/>
          <p:nvPr/>
        </p:nvSpPr>
        <p:spPr>
          <a:xfrm>
            <a:off x="343522" y="2500030"/>
            <a:ext cx="6167865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提供插件的注册接口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85676E1A-C7EC-7C48-AB3B-04E777F51D8E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3B5B5EAB-90B8-9D48-91B4-7CB3F23A2B3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C70B0F43-F0AF-2643-A4DC-4529FE7CF5FA}"/>
              </a:ext>
            </a:extLst>
          </p:cNvPr>
          <p:cNvSpPr txBox="1"/>
          <p:nvPr/>
        </p:nvSpPr>
        <p:spPr>
          <a:xfrm>
            <a:off x="343522" y="3543901"/>
            <a:ext cx="1120732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依靠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Spring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bean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的依赖注入实现服务松耦合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8633FAD2-3797-394E-AC2C-2F100D9B131C}"/>
              </a:ext>
            </a:extLst>
          </p:cNvPr>
          <p:cNvSpPr txBox="1"/>
          <p:nvPr/>
        </p:nvSpPr>
        <p:spPr>
          <a:xfrm>
            <a:off x="343522" y="4595721"/>
            <a:ext cx="1120732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视图层基于一系列的约定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8569CD81-4457-C643-807F-248D3CAFDBE1}"/>
              </a:ext>
            </a:extLst>
          </p:cNvPr>
          <p:cNvSpPr txBox="1"/>
          <p:nvPr/>
        </p:nvSpPr>
        <p:spPr>
          <a:xfrm>
            <a:off x="343522" y="1456160"/>
            <a:ext cx="1120732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依靠快捷方式加入插件代码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6601F232-CBCB-4C41-8F59-95315DCBD5A0}"/>
              </a:ext>
            </a:extLst>
          </p:cNvPr>
          <p:cNvSpPr txBox="1"/>
          <p:nvPr/>
        </p:nvSpPr>
        <p:spPr>
          <a:xfrm>
            <a:off x="343522" y="5611382"/>
            <a:ext cx="1120732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插件的数据表结构在基础产品中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58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101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F799C-AB73-F54C-820A-3C88AA286E48}"/>
              </a:ext>
            </a:extLst>
          </p:cNvPr>
          <p:cNvSpPr/>
          <p:nvPr/>
        </p:nvSpPr>
        <p:spPr>
          <a:xfrm>
            <a:off x="408832" y="1304772"/>
            <a:ext cx="7366119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插件代码具有一个标准目录结构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6795B9E4-6044-BB45-95D2-87629A034BD3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8A76695D-065C-9342-B746-615A630B5DB1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D56C4-604F-AB49-BFF8-E7643E527092}"/>
              </a:ext>
            </a:extLst>
          </p:cNvPr>
          <p:cNvSpPr/>
          <p:nvPr/>
        </p:nvSpPr>
        <p:spPr>
          <a:xfrm>
            <a:off x="409934" y="2293432"/>
            <a:ext cx="993092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提供安装脚本检查插件目录并创建快捷方式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100F9-4233-8A46-B6AD-1D0DC037EC0F}"/>
              </a:ext>
            </a:extLst>
          </p:cNvPr>
          <p:cNvSpPr/>
          <p:nvPr/>
        </p:nvSpPr>
        <p:spPr>
          <a:xfrm>
            <a:off x="409934" y="3302020"/>
            <a:ext cx="3262432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打包春松客服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844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F799C-AB73-F54C-820A-3C88AA286E48}"/>
              </a:ext>
            </a:extLst>
          </p:cNvPr>
          <p:cNvSpPr/>
          <p:nvPr/>
        </p:nvSpPr>
        <p:spPr>
          <a:xfrm>
            <a:off x="408832" y="1576824"/>
            <a:ext cx="993092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重新打包：不进行插件安装或去掉快捷方式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6795B9E4-6044-BB45-95D2-87629A034BD3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8A76695D-065C-9342-B746-615A630B5DB1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76CCE-798B-6C45-994A-AA22E0C1D5AA}"/>
              </a:ext>
            </a:extLst>
          </p:cNvPr>
          <p:cNvSpPr/>
          <p:nvPr/>
        </p:nvSpPr>
        <p:spPr>
          <a:xfrm>
            <a:off x="408832" y="2448961"/>
            <a:ext cx="5827236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提供删除快捷方式的脚本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7768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机器人客服插件示例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F105948A-90BB-914A-AD05-BDE976D30815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1AE454D-A951-D642-A12C-288E2249F3C8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机器人客服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F799C-AB73-F54C-820A-3C88AA286E48}"/>
              </a:ext>
            </a:extLst>
          </p:cNvPr>
          <p:cNvSpPr/>
          <p:nvPr/>
        </p:nvSpPr>
        <p:spPr>
          <a:xfrm>
            <a:off x="408832" y="1758198"/>
            <a:ext cx="2324675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插件示例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6795B9E4-6044-BB45-95D2-87629A034BD3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8A76695D-065C-9342-B746-615A630B5DB1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3CC1E-47C8-EA46-B50D-126C81527AF5}"/>
              </a:ext>
            </a:extLst>
          </p:cNvPr>
          <p:cNvSpPr/>
          <p:nvPr/>
        </p:nvSpPr>
        <p:spPr>
          <a:xfrm>
            <a:off x="440892" y="2711479"/>
            <a:ext cx="479086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开源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Apache2.0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授权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18" name="组合 27">
            <a:extLst>
              <a:ext uri="{FF2B5EF4-FFF2-40B4-BE49-F238E27FC236}">
                <a16:creationId xmlns:a16="http://schemas.microsoft.com/office/drawing/2014/main" id="{235E4098-C16C-3144-A6BE-0400F2789F4E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E7A04564-E4C5-D24A-BD38-421400C4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206461B-80D2-054C-8FCB-B1A87F32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C2367A0-5837-1148-A029-16E17E45B0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ECD1B10-C854-1C4F-B278-1919EA016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6D4C1691-394D-254B-A6D0-C3F1D6271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829C54A-2E28-E043-AC52-C4EF379D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F22B5DB-592D-B743-AB4C-FE6902F3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6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插件化的未来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02F0634E-7B9D-E041-A7D0-0DE9B2F16E41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6C9A7FD-B66C-DB4E-A885-8FEFBAB4A765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86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当前机制的问题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429B2-E7EA-C449-A78F-297485C4F4C4}"/>
              </a:ext>
            </a:extLst>
          </p:cNvPr>
          <p:cNvSpPr/>
          <p:nvPr/>
        </p:nvSpPr>
        <p:spPr>
          <a:xfrm>
            <a:off x="408832" y="1576824"/>
            <a:ext cx="787908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开发环境与基础代码在一个项目中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C4946F3D-9FC2-0144-86DC-E9DB7E22A34B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C4E1A90-F9FF-5645-B370-4D48FB987F77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ECBBD-C3FE-6141-9F13-1027A9096F3D}"/>
              </a:ext>
            </a:extLst>
          </p:cNvPr>
          <p:cNvSpPr/>
          <p:nvPr/>
        </p:nvSpPr>
        <p:spPr>
          <a:xfrm>
            <a:off x="408832" y="2499088"/>
            <a:ext cx="905889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View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需要支持插件之间不同视图的嵌入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78572-5DF5-554A-AE36-F58092D880CC}"/>
              </a:ext>
            </a:extLst>
          </p:cNvPr>
          <p:cNvSpPr/>
          <p:nvPr/>
        </p:nvSpPr>
        <p:spPr>
          <a:xfrm>
            <a:off x="408832" y="3442509"/>
            <a:ext cx="7879080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安装不灵活，依赖在源码打包过程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9713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优化中的新机制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062F0-FD5F-3944-8D46-E45485FC4FCC}"/>
              </a:ext>
            </a:extLst>
          </p:cNvPr>
          <p:cNvSpPr/>
          <p:nvPr/>
        </p:nvSpPr>
        <p:spPr>
          <a:xfrm>
            <a:off x="724624" y="1758198"/>
            <a:ext cx="10200228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模块化，将基础代码发布为可依赖的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Artifact</a:t>
            </a: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9D101CEC-6D2E-AF4D-8AB0-8E93CCEB034D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CD1FE16A-7A67-B341-80DE-D14F3936E102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2557E-94FC-0242-B38B-881337B0E771}"/>
              </a:ext>
            </a:extLst>
          </p:cNvPr>
          <p:cNvSpPr/>
          <p:nvPr/>
        </p:nvSpPr>
        <p:spPr>
          <a:xfrm>
            <a:off x="724624" y="2676882"/>
            <a:ext cx="7625806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标准化春松客服一级菜单的添加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E0552-4952-E349-B0C7-EDB0118E163F}"/>
              </a:ext>
            </a:extLst>
          </p:cNvPr>
          <p:cNvSpPr/>
          <p:nvPr/>
        </p:nvSpPr>
        <p:spPr>
          <a:xfrm>
            <a:off x="724624" y="3574074"/>
            <a:ext cx="480131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数据库表结构的创建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2B48E-B56B-8743-A0C3-4D4A467D7178}"/>
              </a:ext>
            </a:extLst>
          </p:cNvPr>
          <p:cNvSpPr/>
          <p:nvPr/>
        </p:nvSpPr>
        <p:spPr>
          <a:xfrm>
            <a:off x="724624" y="4471266"/>
            <a:ext cx="7366119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插件和数据库表结构的版本对应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56612-CC21-2045-B275-5DA0A6721F23}"/>
              </a:ext>
            </a:extLst>
          </p:cNvPr>
          <p:cNvSpPr/>
          <p:nvPr/>
        </p:nvSpPr>
        <p:spPr>
          <a:xfrm>
            <a:off x="724623" y="5378117"/>
            <a:ext cx="480131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插件的模块权限设计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4693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代码阅读提示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C0F3BF95-5EE8-4546-A59B-E7275DEC3A6B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071C0C2-7975-C54E-964A-95F1EF84949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9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92846" y="1871100"/>
            <a:ext cx="4104456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Templates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Controller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Proxy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Model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2DEFFAC-5BCA-214B-BBEA-265F1421EA6E}"/>
              </a:ext>
            </a:extLst>
          </p:cNvPr>
          <p:cNvSpPr/>
          <p:nvPr/>
        </p:nvSpPr>
        <p:spPr>
          <a:xfrm>
            <a:off x="4123309" y="3487478"/>
            <a:ext cx="680484" cy="51036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F720-49A2-154C-8EB7-4B2C2A2A255D}"/>
              </a:ext>
            </a:extLst>
          </p:cNvPr>
          <p:cNvSpPr/>
          <p:nvPr/>
        </p:nvSpPr>
        <p:spPr>
          <a:xfrm>
            <a:off x="4960366" y="4526441"/>
            <a:ext cx="2466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Database</a:t>
            </a:r>
            <a:endParaRPr lang="en-US" sz="40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53CEF89-1C4A-F74A-B3D6-09B06802572E}"/>
              </a:ext>
            </a:extLst>
          </p:cNvPr>
          <p:cNvSpPr/>
          <p:nvPr/>
        </p:nvSpPr>
        <p:spPr>
          <a:xfrm>
            <a:off x="5659867" y="2966263"/>
            <a:ext cx="1067505" cy="129717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grpSp>
        <p:nvGrpSpPr>
          <p:cNvPr id="9" name="组合 27">
            <a:extLst>
              <a:ext uri="{FF2B5EF4-FFF2-40B4-BE49-F238E27FC236}">
                <a16:creationId xmlns:a16="http://schemas.microsoft.com/office/drawing/2014/main" id="{3CF6BD5F-5ADF-954A-9C68-2A7378186158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132AE03-0C74-B54F-AD46-B229885F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ECC4F80-C195-2E4E-9463-B5C8CAF2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07B9C60-3EE6-A74B-9F45-2D2CDC065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CE49937-654A-2341-90DF-D0642F50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6C7430A-9A14-C840-9333-56FCB93C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AF6D1F9-5397-0C4E-AD79-2CBAB39F4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2353FB2-2B76-8540-8B50-47BCEB5E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58">
            <a:extLst>
              <a:ext uri="{FF2B5EF4-FFF2-40B4-BE49-F238E27FC236}">
                <a16:creationId xmlns:a16="http://schemas.microsoft.com/office/drawing/2014/main" id="{43F87881-FCF5-D94F-B705-0D51055AB960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9EA98C43-3B72-6D4C-9D4F-38DF910046D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8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D5FC334B-9346-42E6-AE92-6210E12F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3C135BEC-54D9-4FF4-8734-706C2917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0604661A-D257-4D45-B7F5-B716BFA2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55F1302-7683-4C50-AC06-2D95E93977EB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3C09CAC-72CD-4184-A1DF-ABDA1BC7381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A9DB0E-2F41-4B28-A4BD-317A11E8A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EF027D22-7CF2-4956-BEFE-6B8783E6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AC557471-C8C5-411F-A0BD-5BCC2A81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53C38F-B0A1-45C4-BFC8-F2CC93AA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5B6896E-F98E-4383-AF3D-0015A1265AC9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5F7E1E-BE67-420B-89BB-F61D73C6F5F1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95E9677-96DD-408B-92D1-6C34D58A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9D49ACE1-77F9-4E3D-A973-AB9EA83AB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5435AA-81FE-48DC-B121-10ABE7431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305AD54-D846-456C-900B-156DDBAE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0DFC42-1444-4C5E-9AAB-1C83C056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45AA0D9-71F0-4923-9C68-3638B583BEF3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" b="1691"/>
          <a:stretch/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5" y="296872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07522" y="1622435"/>
            <a:ext cx="8591319" cy="65556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设计插件机制的必要性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春松客服的插件机制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机器人客服插件示例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插件化的未来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EFB89D66-8BF6-4D2E-ABBB-64AA5BF304DC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116982DE-56D5-4891-9DF8-842D732B1933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设计插件机制的必要性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AF8F2C0C-AEB9-4148-8646-09509B438537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E969FCF-65C8-484A-B835-C9A3C44FA650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定制化的客服系统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95191-0F20-E943-9583-940F6D1492C4}"/>
              </a:ext>
            </a:extLst>
          </p:cNvPr>
          <p:cNvSpPr/>
          <p:nvPr/>
        </p:nvSpPr>
        <p:spPr>
          <a:xfrm>
            <a:off x="343522" y="2483675"/>
            <a:ext cx="7366119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企业的业务不同带来代码的差异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E11A4D25-86F2-C544-B5D5-B376B9162329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03F7CCC-124F-5145-9476-4B566D8CA5E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22B2B1-A949-5E42-A39A-35956AD58DCB}"/>
              </a:ext>
            </a:extLst>
          </p:cNvPr>
          <p:cNvSpPr/>
          <p:nvPr/>
        </p:nvSpPr>
        <p:spPr>
          <a:xfrm>
            <a:off x="343522" y="1576824"/>
            <a:ext cx="4801314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标准化和创新相矛盾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7F96-EADD-0B4A-8010-00FDF41D16AC}"/>
              </a:ext>
            </a:extLst>
          </p:cNvPr>
          <p:cNvSpPr/>
          <p:nvPr/>
        </p:nvSpPr>
        <p:spPr>
          <a:xfrm>
            <a:off x="2366645" y="3843951"/>
            <a:ext cx="5827236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企业上线周期长，成本高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A989EF-EF90-3742-99B8-AD881C3FF68B}"/>
              </a:ext>
            </a:extLst>
          </p:cNvPr>
          <p:cNvSpPr/>
          <p:nvPr/>
        </p:nvSpPr>
        <p:spPr>
          <a:xfrm>
            <a:off x="2366645" y="4611568"/>
            <a:ext cx="7366119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企业和客服系统提供商都不容易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85194-CBFD-5A40-B89B-B255CCA59898}"/>
              </a:ext>
            </a:extLst>
          </p:cNvPr>
          <p:cNvSpPr/>
          <p:nvPr/>
        </p:nvSpPr>
        <p:spPr>
          <a:xfrm>
            <a:off x="827762" y="4226847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造成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44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插件化的软件案例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E1684-0097-074C-8FA1-BDE5F1042133}"/>
              </a:ext>
            </a:extLst>
          </p:cNvPr>
          <p:cNvSpPr/>
          <p:nvPr/>
        </p:nvSpPr>
        <p:spPr>
          <a:xfrm>
            <a:off x="1036380" y="2888233"/>
            <a:ext cx="5281382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Atlassian Confluence</a:t>
            </a: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512760FB-F33C-924A-8C61-F5DFBAEFD002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157855C-048C-DF44-B5DD-814E4D3DAA82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FD0D9-3D67-9740-8D87-0863273E86DD}"/>
              </a:ext>
            </a:extLst>
          </p:cNvPr>
          <p:cNvSpPr/>
          <p:nvPr/>
        </p:nvSpPr>
        <p:spPr>
          <a:xfrm>
            <a:off x="1036380" y="3795084"/>
            <a:ext cx="3330527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Atlassian Jira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639D8-1408-FB4D-9173-33326C025E3E}"/>
              </a:ext>
            </a:extLst>
          </p:cNvPr>
          <p:cNvSpPr/>
          <p:nvPr/>
        </p:nvSpPr>
        <p:spPr>
          <a:xfrm>
            <a:off x="1036380" y="4701935"/>
            <a:ext cx="1963999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Jenkins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32F95-68D3-AA45-89BE-49096D60A266}"/>
              </a:ext>
            </a:extLst>
          </p:cNvPr>
          <p:cNvSpPr/>
          <p:nvPr/>
        </p:nvSpPr>
        <p:spPr>
          <a:xfrm>
            <a:off x="7032248" y="4654412"/>
            <a:ext cx="185557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JMeter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635C8A-FB40-1F42-AACC-67ABD86A2499}"/>
              </a:ext>
            </a:extLst>
          </p:cNvPr>
          <p:cNvSpPr/>
          <p:nvPr/>
        </p:nvSpPr>
        <p:spPr>
          <a:xfrm>
            <a:off x="7032248" y="2888233"/>
            <a:ext cx="2168351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Android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659F6-B48A-7344-B84B-74C09D6DB407}"/>
              </a:ext>
            </a:extLst>
          </p:cNvPr>
          <p:cNvSpPr/>
          <p:nvPr/>
        </p:nvSpPr>
        <p:spPr>
          <a:xfrm>
            <a:off x="7032248" y="3795084"/>
            <a:ext cx="3081421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IntelliJ IDEA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DF2F9E-A7EB-E040-8AAE-4FB3B0782A91}"/>
              </a:ext>
            </a:extLst>
          </p:cNvPr>
          <p:cNvSpPr/>
          <p:nvPr/>
        </p:nvSpPr>
        <p:spPr>
          <a:xfrm>
            <a:off x="2221932" y="1618198"/>
            <a:ext cx="7363298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开发的那些成功的软件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530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4CF5D1D9-C0F2-294F-BF1A-75696EF0B665}"/>
              </a:ext>
            </a:extLst>
          </p:cNvPr>
          <p:cNvSpPr/>
          <p:nvPr/>
        </p:nvSpPr>
        <p:spPr>
          <a:xfrm>
            <a:off x="6517480" y="1790809"/>
            <a:ext cx="4454782" cy="4075578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51CCA8-A377-A940-B841-9EC0F99EFF23}"/>
              </a:ext>
            </a:extLst>
          </p:cNvPr>
          <p:cNvSpPr/>
          <p:nvPr/>
        </p:nvSpPr>
        <p:spPr>
          <a:xfrm>
            <a:off x="6517480" y="2371935"/>
            <a:ext cx="3055308" cy="3062177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产品的创新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D57C6431-CF30-E84A-8029-006E98E5D156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春松客服的插件实现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80733A1-8998-7442-ABA1-D74EF6683F09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B72DA-FB59-BF4F-8DCF-8F420CF5B7D2}"/>
              </a:ext>
            </a:extLst>
          </p:cNvPr>
          <p:cNvSpPr/>
          <p:nvPr/>
        </p:nvSpPr>
        <p:spPr>
          <a:xfrm>
            <a:off x="237306" y="4000650"/>
            <a:ext cx="4912069" cy="183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“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应用商店”实现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大规模应用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B039F0-6657-AB4D-B9C3-CE5A554302D2}"/>
              </a:ext>
            </a:extLst>
          </p:cNvPr>
          <p:cNvSpPr/>
          <p:nvPr/>
        </p:nvSpPr>
        <p:spPr>
          <a:xfrm>
            <a:off x="6517481" y="2903565"/>
            <a:ext cx="1844720" cy="1850066"/>
          </a:xfrm>
          <a:prstGeom prst="ellipse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fontAlgn="auto" hangingPunct="0">
              <a:lnSpc>
                <a:spcPct val="150000"/>
              </a:lnSpc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sz="28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6E59-D757-FA4E-937E-03DC05E0945B}"/>
              </a:ext>
            </a:extLst>
          </p:cNvPr>
          <p:cNvSpPr txBox="1"/>
          <p:nvPr/>
        </p:nvSpPr>
        <p:spPr>
          <a:xfrm>
            <a:off x="8468417" y="3229652"/>
            <a:ext cx="737446" cy="119789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893E8-32C1-4C47-82AD-ED4A45BC0D53}"/>
              </a:ext>
            </a:extLst>
          </p:cNvPr>
          <p:cNvSpPr/>
          <p:nvPr/>
        </p:nvSpPr>
        <p:spPr>
          <a:xfrm>
            <a:off x="9764179" y="2666929"/>
            <a:ext cx="737446" cy="2303451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应用商店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CDFBBE-B08B-2140-A006-2B2DBB9C6D1E}"/>
              </a:ext>
            </a:extLst>
          </p:cNvPr>
          <p:cNvSpPr/>
          <p:nvPr/>
        </p:nvSpPr>
        <p:spPr>
          <a:xfrm>
            <a:off x="226232" y="1795860"/>
            <a:ext cx="492314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基础软件是一个盒子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DE2D99-4F7F-A944-9436-3BC2990D5D71}"/>
              </a:ext>
            </a:extLst>
          </p:cNvPr>
          <p:cNvSpPr/>
          <p:nvPr/>
        </p:nvSpPr>
        <p:spPr>
          <a:xfrm>
            <a:off x="237306" y="2921747"/>
            <a:ext cx="428835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插件增强系统能力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385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17" grpId="0"/>
      <p:bldP spid="4" grpId="0"/>
      <p:bldP spid="5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</TotalTime>
  <Words>1137</Words>
  <Application>Microsoft Office PowerPoint</Application>
  <PresentationFormat>宽屏</PresentationFormat>
  <Paragraphs>207</Paragraphs>
  <Slides>30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微软雅黑</vt:lpstr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设计插件机制的必要性</vt:lpstr>
      <vt:lpstr>定制化的客服系统</vt:lpstr>
      <vt:lpstr>插件化的软件案例</vt:lpstr>
      <vt:lpstr>产品的创新</vt:lpstr>
      <vt:lpstr>商业上的成功</vt:lpstr>
      <vt:lpstr>日益流行的Wiki软件</vt:lpstr>
      <vt:lpstr>客服系统的市场容量</vt:lpstr>
      <vt:lpstr>企业微信</vt:lpstr>
      <vt:lpstr>春松客服的愿景</vt:lpstr>
      <vt:lpstr>春松客服的插件机制</vt:lpstr>
      <vt:lpstr>支持插件的基本要求</vt:lpstr>
      <vt:lpstr>支持插件的理想实现</vt:lpstr>
      <vt:lpstr>春松客服目前的实现</vt:lpstr>
      <vt:lpstr>开发</vt:lpstr>
      <vt:lpstr>安装</vt:lpstr>
      <vt:lpstr>卸载</vt:lpstr>
      <vt:lpstr>机器人客服插件示例</vt:lpstr>
      <vt:lpstr>机器人客服</vt:lpstr>
      <vt:lpstr>插件化的未来</vt:lpstr>
      <vt:lpstr>当前机制的问题</vt:lpstr>
      <vt:lpstr>优化中的新机制</vt:lpstr>
      <vt:lpstr>代码阅读提示</vt:lpstr>
      <vt:lpstr>代码结构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1814</cp:revision>
  <dcterms:created xsi:type="dcterms:W3CDTF">2018-12-15T14:21:46Z</dcterms:created>
  <dcterms:modified xsi:type="dcterms:W3CDTF">2021-11-28T11:52:03Z</dcterms:modified>
</cp:coreProperties>
</file>