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935b52dd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935b52d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393b4c13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393b4c1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935b52d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935b52d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338ea54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338ea54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935b52dd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935b52dd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93b4c1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93b4c1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93b4c1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93b4c1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93b4c1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93b4c1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93b4c13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93b4c13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93b4c13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93b4c13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619fe9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619fe9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93b4c1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393b4c1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93b4c13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93b4c13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93b4c13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93b4c13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93b4c13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393b4c1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93b4c13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93b4c13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93b4c13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393b4c13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93b4c13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93b4c13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393b4c13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393b4c13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393b4c13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393b4c13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338ea54a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338ea54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338ea54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338ea54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338ea54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338ea54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338ea54a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338ea54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338ea54a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338ea54a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338ea54a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338ea54a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338ea54a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338ea54a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338ea54a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338ea54a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338ea54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338ea54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338ea54a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338ea54a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338ea54a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338ea54a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338ea54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338ea54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619fe9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619fe9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338ea54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338ea54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338ea54a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338ea54a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338ea54a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338ea54a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338ea54a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338ea54a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338ea54a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338ea54a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338ea54a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338ea54a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338ea54a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338ea54a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338ea54a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338ea54a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338ea54a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338ea54a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619fe9d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619fe9d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93b4c1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93b4c1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93b4c13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93b4c1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935b52dd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935b52dd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93b4c1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93b4c1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spreadsheets/d/1wpdO31Ecp8iri9IS7LqwskXYSOc59QmI24_gG7gxgMc/edit#gid=1196740167" TargetMode="External"/><Relationship Id="rId4" Type="http://schemas.openxmlformats.org/officeDocument/2006/relationships/hyperlink" Target="https://github.com/cbnuswoss/web-skills/issu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orms/d/1QJzmLIepolCWWBnCfoggLo5FEol6t7q5zG1AHfEt9DQ/edit#response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ndreasbm.github.io/web-skills/" TargetMode="External"/><Relationship Id="rId4" Type="http://schemas.openxmlformats.org/officeDocument/2006/relationships/hyperlink" Target="http://javascript.info/" TargetMode="External"/><Relationship Id="rId5" Type="http://schemas.openxmlformats.org/officeDocument/2006/relationships/hyperlink" Target="https://github.com/javascript-tutorial/en.javascript.info" TargetMode="External"/><Relationship Id="rId6" Type="http://schemas.openxmlformats.org/officeDocument/2006/relationships/hyperlink" Target="https://github.com/javascript-tutorial/ko.javascript.info" TargetMode="External"/><Relationship Id="rId7" Type="http://schemas.openxmlformats.org/officeDocument/2006/relationships/hyperlink" Target="https://www.oss.kr/notice/show/18f215a2-a650-4c46-aaab-b4cf7d41484e?page=1" TargetMode="External"/><Relationship Id="rId8" Type="http://schemas.openxmlformats.org/officeDocument/2006/relationships/hyperlink" Target="https://opensource.samsung.com/community/master/masterList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icrosoft.com/en-us/contribute/get-started-setup-local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github.com/cbnuswoss/web-skills" TargetMode="External"/><Relationship Id="rId5" Type="http://schemas.openxmlformats.org/officeDocument/2006/relationships/hyperlink" Target="https://github.com/javascript-tutorial/ko.javascript.inf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164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충북지역</a:t>
            </a:r>
            <a:r>
              <a:rPr b="1" lang="ko"/>
              <a:t> 학생과 함께하는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오픈소스 SW 커뮤니티 프로그램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(git / GitHub 활용)</a:t>
            </a:r>
            <a:endParaRPr b="1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665" y="867750"/>
            <a:ext cx="2770650" cy="20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로컬에 저장소 clone 하기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211725" y="1143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디렉토리 만들기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mkdir cb-opensource-program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cd cb-opensource-program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저장소 clone 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clone https://github.com/내유저이름/web-skills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이력 살펴보기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프로젝트 이력 살펴보기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cd cb-opensource-program/web-skills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log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빠져나가기 `q`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git log --pretty=oneline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git log -p: 각 커밋의 diff결과를 보여줌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프로젝트 살펴보기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053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node.js기반 웹 프로젝트의 구조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package.json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프로젝트에 필요한 패키지 설치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npm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프로젝트 실행하기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npm run *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package.json의 scripts 프로퍼티 확인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088" y="3213875"/>
            <a:ext cx="5335826" cy="15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 하기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https://docs.google.com/spreadsheets/d/1wpdO31Ecp8iri9IS7LqwskXYSOc59QmI24_gG7gxgMc/edit#gid=1196740167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작업할 부분 선택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이슈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https://github.com/cbnuswoss/web-skills/issues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번역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상태 확인하기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status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775" y="1661575"/>
            <a:ext cx="6902451" cy="327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 준비하기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add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add 파일경로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add  </a:t>
            </a:r>
            <a:r>
              <a:rPr lang="ko"/>
              <a:t>src/data/fundamentals.js</a:t>
            </a:r>
            <a:r>
              <a:rPr lang="ko"/>
              <a:t> 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049" y="2171500"/>
            <a:ext cx="5959901" cy="28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commit -m “커밋 메시지”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100"/>
              <a:t>git commit -m “HTML Syntax 개요(#1)”</a:t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 하기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60902" l="0" r="0" t="0"/>
          <a:stretch/>
        </p:blipFill>
        <p:spPr>
          <a:xfrm>
            <a:off x="990313" y="1869600"/>
            <a:ext cx="7163376" cy="3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push</a:t>
            </a:r>
            <a:endParaRPr/>
          </a:p>
        </p:txBody>
      </p:sp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저장소에 push</a:t>
            </a:r>
            <a:r>
              <a:rPr lang="ko"/>
              <a:t> 하기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5811" l="6818" r="7733" t="9956"/>
          <a:stretch/>
        </p:blipFill>
        <p:spPr>
          <a:xfrm>
            <a:off x="1176450" y="1552200"/>
            <a:ext cx="6791100" cy="35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/>
          <p:nvPr/>
        </p:nvSpPr>
        <p:spPr>
          <a:xfrm rot="-3570222">
            <a:off x="5432825" y="3294584"/>
            <a:ext cx="2352199" cy="28524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 rot="-3516779">
            <a:off x="6361894" y="3367108"/>
            <a:ext cx="995937" cy="207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push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push 전</a:t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저장소에 push 하기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23529" l="0" r="0" t="0"/>
          <a:stretch/>
        </p:blipFill>
        <p:spPr>
          <a:xfrm>
            <a:off x="1264575" y="1615749"/>
            <a:ext cx="6614850" cy="286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</a:t>
            </a:r>
            <a:r>
              <a:rPr lang="ko"/>
              <a:t>push</a:t>
            </a:r>
            <a:endParaRPr/>
          </a:p>
        </p:txBody>
      </p:sp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저장소에 push 하기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75604" l="0" r="0" t="0"/>
          <a:stretch/>
        </p:blipFill>
        <p:spPr>
          <a:xfrm>
            <a:off x="617175" y="1873474"/>
            <a:ext cx="8215126" cy="217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소개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475" y="1077675"/>
            <a:ext cx="588905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push 후</a:t>
            </a:r>
            <a:endParaRPr/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저장소에 push 하기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3">
            <a:alphaModFix/>
          </a:blip>
          <a:srcRect b="21123" l="0" r="0" t="0"/>
          <a:stretch/>
        </p:blipFill>
        <p:spPr>
          <a:xfrm>
            <a:off x="878700" y="1816250"/>
            <a:ext cx="7386601" cy="28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Request </a:t>
            </a:r>
            <a:r>
              <a:rPr lang="ko"/>
              <a:t>하기</a:t>
            </a:r>
            <a:endParaRPr/>
          </a:p>
        </p:txBody>
      </p:sp>
      <p:grpSp>
        <p:nvGrpSpPr>
          <p:cNvPr id="189" name="Google Shape;189;p33"/>
          <p:cNvGrpSpPr/>
          <p:nvPr/>
        </p:nvGrpSpPr>
        <p:grpSpPr>
          <a:xfrm>
            <a:off x="1128373" y="1213725"/>
            <a:ext cx="6887276" cy="3729950"/>
            <a:chOff x="1128361" y="1073125"/>
            <a:chExt cx="6887276" cy="3729950"/>
          </a:xfrm>
        </p:grpSpPr>
        <p:pic>
          <p:nvPicPr>
            <p:cNvPr id="190" name="Google Shape;190;p33"/>
            <p:cNvPicPr preferRelativeResize="0"/>
            <p:nvPr/>
          </p:nvPicPr>
          <p:blipFill rotWithShape="1">
            <a:blip r:embed="rId3">
              <a:alphaModFix/>
            </a:blip>
            <a:srcRect b="5968" l="6267" r="7406" t="11821"/>
            <a:stretch/>
          </p:blipFill>
          <p:spPr>
            <a:xfrm>
              <a:off x="1128361" y="1073125"/>
              <a:ext cx="6887276" cy="372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33"/>
            <p:cNvSpPr/>
            <p:nvPr/>
          </p:nvSpPr>
          <p:spPr>
            <a:xfrm rot="-4168">
              <a:off x="3632774" y="1641775"/>
              <a:ext cx="1979701" cy="393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Request 하기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638" y="1073925"/>
            <a:ext cx="720871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Request 하기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75" y="1631925"/>
            <a:ext cx="6151450" cy="32831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upstream 저장소의 master브랜치로← 내 저장소의 master 브랜치를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Request 하기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125" y="1096125"/>
            <a:ext cx="56277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Request 하기</a:t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438" y="1154775"/>
            <a:ext cx="60891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저장소 최신으로 업데이트하기</a:t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 rotWithShape="1">
          <a:blip r:embed="rId3">
            <a:alphaModFix/>
          </a:blip>
          <a:srcRect b="3443" l="1880" r="1678" t="1958"/>
          <a:stretch/>
        </p:blipFill>
        <p:spPr>
          <a:xfrm>
            <a:off x="809888" y="1062000"/>
            <a:ext cx="7524225" cy="3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/>
          <p:nvPr/>
        </p:nvSpPr>
        <p:spPr>
          <a:xfrm rot="-7626927">
            <a:off x="2181810" y="2793553"/>
            <a:ext cx="2352082" cy="756006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upstream 저장소 추가하기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remote -v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현재 연결된 저장소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remote add upstream &lt;저장소 주소&gt;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remote add upstream </a:t>
            </a:r>
            <a:r>
              <a:rPr lang="ko">
                <a:solidFill>
                  <a:schemeClr val="dk1"/>
                </a:solidFill>
              </a:rPr>
              <a:t>https://github.com/cbnuswoss/web-skills.git</a:t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 rotWithShape="1">
          <a:blip r:embed="rId3">
            <a:alphaModFix/>
          </a:blip>
          <a:srcRect b="75370" l="0" r="0" t="0"/>
          <a:stretch/>
        </p:blipFill>
        <p:spPr>
          <a:xfrm>
            <a:off x="931513" y="2571750"/>
            <a:ext cx="7280976" cy="194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upstream 저장소 내용 반영하기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fetch 명령어로 변경 정보 받아오기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fetch upstream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merge로 upstream 저장소 변경 정보 반영하기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merge upstream/sangmyung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참고: pull == fetch + merge</a:t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 rotWithShape="1">
          <a:blip r:embed="rId3">
            <a:alphaModFix/>
          </a:blip>
          <a:srcRect b="0" l="0" r="0" t="3549"/>
          <a:stretch/>
        </p:blipFill>
        <p:spPr>
          <a:xfrm>
            <a:off x="779600" y="1946012"/>
            <a:ext cx="7584801" cy="8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branch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branch: 커밋을 가리키는 포인터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브랜치는 어떤 ‘특정한 목표’를 가지고 코드를 수정하기 시작할 때 만든다.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기능 추가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버그 수정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기타...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설문조사 결과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https://docs.google.com/forms/d/1QJzmLIepolCWWBnCfoggLo5FEol6t7q5zG1AHfEt9DQ/edit#responses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branch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branch: 커밋을 가리키는 포인터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브랜치는 어떤 ‘특정한 목표’를 가지고 코드를 수정하기 시작할 때 만든다.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기능 추가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버그 수정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기타...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HEAD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작업중인 브랜치의 최신 </a:t>
            </a:r>
            <a:r>
              <a:rPr lang="ko">
                <a:solidFill>
                  <a:srgbClr val="000000"/>
                </a:solidFill>
              </a:rPr>
              <a:t>커밋을 가리키는 포인터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checkout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작업할 브랜치 명시하기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작업할 커밋도 명시할 수 있음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merge</a:t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두 브랜치를 합칠 때 사용하는 명령어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주의사항: </a:t>
            </a:r>
            <a:r>
              <a:rPr lang="ko">
                <a:solidFill>
                  <a:srgbClr val="000000"/>
                </a:solidFill>
              </a:rPr>
              <a:t>피 </a:t>
            </a:r>
            <a:r>
              <a:rPr lang="ko">
                <a:solidFill>
                  <a:srgbClr val="000000"/>
                </a:solidFill>
              </a:rPr>
              <a:t>병합 </a:t>
            </a:r>
            <a:r>
              <a:rPr lang="ko">
                <a:solidFill>
                  <a:srgbClr val="000000"/>
                </a:solidFill>
              </a:rPr>
              <a:t>브랜치</a:t>
            </a:r>
            <a:r>
              <a:rPr lang="ko">
                <a:solidFill>
                  <a:srgbClr val="000000"/>
                </a:solidFill>
              </a:rPr>
              <a:t>를 checkout한 상태에서 입력해야한다!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sz="1800">
                <a:solidFill>
                  <a:srgbClr val="000000"/>
                </a:solidFill>
              </a:rPr>
              <a:t>develop(병합하려는 브랜치) → master(피 병합 브랜치)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$ git checkout master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$ git merge develop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 해결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자동 머지 메커니즘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 머지</a:t>
            </a:r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62" y="1282425"/>
            <a:ext cx="6397476" cy="35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 머지</a:t>
            </a:r>
            <a:endParaRPr/>
          </a:p>
        </p:txBody>
      </p:sp>
      <p:pic>
        <p:nvPicPr>
          <p:cNvPr id="285" name="Google Shape;2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63" y="1119500"/>
            <a:ext cx="61672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</a:t>
            </a:r>
            <a:endParaRPr/>
          </a:p>
        </p:txBody>
      </p:sp>
      <p:pic>
        <p:nvPicPr>
          <p:cNvPr id="291" name="Google Shape;2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63" y="1129625"/>
            <a:ext cx="61672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</a:t>
            </a:r>
            <a:endParaRPr/>
          </a:p>
        </p:txBody>
      </p:sp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&lt;&lt;&lt;&lt;&lt;&lt;&lt;&lt;  HEAD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……   							←  현재 체크아웃한 브랜치의 소스코드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============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……   							←  병합하려는 브랜치의 소스코드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&gt;&gt;&gt;&gt;&gt;&gt; 병합하려는 브랜치이름이나 커밋 id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</a:t>
            </a:r>
            <a:endParaRPr/>
          </a:p>
        </p:txBody>
      </p:sp>
      <p:sp>
        <p:nvSpPr>
          <p:cNvPr id="303" name="Google Shape;30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&lt;&lt;&lt;&lt;&lt;&lt;&lt;&lt;  HEAD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……   							←  현재 체크아웃한 브랜치의 소스코드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||||||||| merged common ancestors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…….  							← 두 브랜치의 공통 조상에 있는 소스코드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============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……   							←  병합하려는 브랜치의 소스코드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&gt;&gt;&gt;&gt;&gt;&gt; 병합하려는 브랜치이름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소개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80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Web Skills 프로젝트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https://andreasbm.github.io/web-skills/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우리학교 CS 커리큘럼 페이지 만들기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프론트엔드 개발자 로드맵, 백엔드 개발자 로드맵 만들기 등으로 응용가능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모던 JavaScript 튜토리얼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http://javascript.info/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sz="1100" u="sng">
                <a:solidFill>
                  <a:schemeClr val="hlink"/>
                </a:solidFill>
                <a:hlinkClick r:id="rId5"/>
              </a:rPr>
              <a:t>https://github.com/javascript-tutorial/en.javascript.info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sz="1100" u="sng">
                <a:solidFill>
                  <a:schemeClr val="hlink"/>
                </a:solidFill>
                <a:hlinkClick r:id="rId6"/>
              </a:rPr>
              <a:t>https://github.com/javascript-tutorial/ko.javascript.info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2020 오픈소스 컨트리뷰톤(컨트리뷰트+마라톤)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sz="1100" u="sng">
                <a:solidFill>
                  <a:schemeClr val="hlink"/>
                </a:solidFill>
                <a:hlinkClick r:id="rId7"/>
              </a:rPr>
              <a:t>https://www.oss.kr/notice/show/18f215a2-a650-4c46-aaab-b4cf7d41484e?page=1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삼성 오픈소스 마스터즈 프로그램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sz="1100" u="sng">
                <a:solidFill>
                  <a:schemeClr val="hlink"/>
                </a:solidFill>
                <a:hlinkClick r:id="rId8"/>
              </a:rPr>
              <a:t>https://opensource.samsung.com/community/master/masterList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 해결</a:t>
            </a:r>
            <a:endParaRPr/>
          </a:p>
        </p:txBody>
      </p:sp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merge vs. git rebase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rebase</a:t>
            </a:r>
            <a:endParaRPr/>
          </a:p>
        </p:txBody>
      </p:sp>
      <p:sp>
        <p:nvSpPr>
          <p:cNvPr id="320" name="Google Shape;32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머지 커밋을 만들지 않으면서 두 브랜치를 병합할 때 사용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소스코드를 최신으로 유지할 때 사용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git fetch origin master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git rebase origin/master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브랜칭 전략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flow</a:t>
            </a:r>
            <a:endParaRPr/>
          </a:p>
        </p:txBody>
      </p:sp>
      <p:sp>
        <p:nvSpPr>
          <p:cNvPr id="331" name="Google Shape;33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가장 널리 사용되는 브랜칭 전략으로, 이 전략을 사용해 브랜치를 만들고 병합함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github flow, gitlab flow 등이 있음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flow</a:t>
            </a:r>
            <a:endParaRPr/>
          </a:p>
        </p:txBody>
      </p:sp>
      <p:sp>
        <p:nvSpPr>
          <p:cNvPr id="337" name="Google Shape;33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가장 널리 사용되는 브랜칭 전략으로, 이 전략을 사용해 브랜치를 만들고 병합함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master : 제품으로 출시될 수 있는 브랜치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develop : 다음 출시 버전을 개발하는 브랜치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feature : 기능을 개발하는 브랜치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release : 이번 출시 버전을 준비하는 브랜치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hotfix : 출시 버전에서 발생한 버그를 수정 하는 브랜치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flow</a:t>
            </a:r>
            <a:endParaRPr/>
          </a:p>
        </p:txBody>
      </p:sp>
      <p:sp>
        <p:nvSpPr>
          <p:cNvPr id="343" name="Google Shape;34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가장 널리 사용되는 브랜칭 전략으로, 이 전략을 사용해 브랜치를 만들고 병합함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master : 제품으로 출시될 수 있는 브랜치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develop : 다음 출시 버전을 개발하는 브랜치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feature : 기능을 개발하는 브랜치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 strike="sngStrike">
                <a:solidFill>
                  <a:srgbClr val="000000"/>
                </a:solidFill>
              </a:rPr>
              <a:t>release : 이번 출시 버전을 준비하는 브랜치</a:t>
            </a:r>
            <a:endParaRPr strike="sngStrike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 strike="sngStrike">
                <a:solidFill>
                  <a:srgbClr val="000000"/>
                </a:solidFill>
              </a:rPr>
              <a:t>hotfix : 출시 버전에서 발생한 버그를 수정 하는 브랜치</a:t>
            </a:r>
            <a:endParaRPr strike="sng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자주 나오는 질문</a:t>
            </a:r>
            <a:endParaRPr/>
          </a:p>
        </p:txBody>
      </p:sp>
      <p:sp>
        <p:nvSpPr>
          <p:cNvPr id="349" name="Google Shape;34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ko">
                <a:solidFill>
                  <a:srgbClr val="434343"/>
                </a:solidFill>
              </a:rPr>
              <a:t>origin master vs. origin/master vs. master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ko">
                <a:solidFill>
                  <a:srgbClr val="434343"/>
                </a:solidFill>
              </a:rPr>
              <a:t>origin/master vs. master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ko">
                <a:solidFill>
                  <a:srgbClr val="434343"/>
                </a:solidFill>
              </a:rPr>
              <a:t>둘 다 브랜치 이름!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추천할만한 git 학습자료</a:t>
            </a:r>
            <a:endParaRPr/>
          </a:p>
        </p:txBody>
      </p:sp>
      <p:sp>
        <p:nvSpPr>
          <p:cNvPr id="355" name="Google Shape;355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fork 하기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92925" y="4911600"/>
            <a:ext cx="8520600" cy="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800"/>
              <a:t>그림 원본 출처: </a:t>
            </a:r>
            <a:r>
              <a:rPr lang="ko" sz="800" u="sng">
                <a:solidFill>
                  <a:schemeClr val="hlink"/>
                </a:solidFill>
                <a:hlinkClick r:id="rId3"/>
              </a:rPr>
              <a:t>https://docs.microsoft.com/en-us/contribute/get-started-setup-local</a:t>
            </a:r>
            <a:endParaRPr sz="80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b="3443" l="1880" r="1678" t="1958"/>
          <a:stretch/>
        </p:blipFill>
        <p:spPr>
          <a:xfrm>
            <a:off x="809888" y="1062000"/>
            <a:ext cx="7524225" cy="3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1101150" y="1380800"/>
            <a:ext cx="6941700" cy="1073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fork 하기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025" y="2017026"/>
            <a:ext cx="7351926" cy="19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https://github.com/cbnuswoss/web-skills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100" u="sng">
                <a:solidFill>
                  <a:schemeClr val="hlink"/>
                </a:solidFill>
                <a:hlinkClick r:id="rId5"/>
              </a:rPr>
              <a:t>https://github.com/javascript-tutorial/ko.javascript.info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fork 하기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75" y="1261950"/>
            <a:ext cx="7078101" cy="34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 저장소에</a:t>
            </a:r>
            <a:r>
              <a:rPr lang="ko"/>
              <a:t> clone 하기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3443" l="1880" r="1678" t="1958"/>
          <a:stretch/>
        </p:blipFill>
        <p:spPr>
          <a:xfrm>
            <a:off x="809888" y="1083075"/>
            <a:ext cx="7524225" cy="3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/>
          <p:nvPr/>
        </p:nvSpPr>
        <p:spPr>
          <a:xfrm rot="-3570222">
            <a:off x="4838104" y="2801178"/>
            <a:ext cx="2352199" cy="75592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로컬에 저장소 clone 하기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13" y="1133125"/>
            <a:ext cx="80849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