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aven Pro" charset="0"/>
      <p:regular r:id="rId18"/>
      <p:bold r:id="rId19"/>
    </p:embeddedFont>
    <p:embeddedFont>
      <p:font typeface="Nunito" charset="0"/>
      <p:regular r:id="rId20"/>
      <p:bold r:id="rId21"/>
      <p:italic r:id="rId22"/>
      <p:boldItalic r:id="rId23"/>
    </p:embeddedFont>
    <p:embeddedFont>
      <p:font typeface="Roboto" charset="0"/>
      <p:regular r:id="rId24"/>
      <p:bold r:id="rId25"/>
      <p:italic r:id="rId26"/>
      <p:boldItalic r:id="rId27"/>
    </p:embeddedFont>
    <p:embeddedFont>
      <p:font typeface="Georgia"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3a50758d7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3a50758d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23a50758d7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23a50758d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23a50758d7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23a50758d7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23a50758d7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23a50758d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3d4e9b32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23d4e9b32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23a50758d7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23a50758d7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3a50758d7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3a50758d7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3a50758d7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3a50758d7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3a50758d7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3a50758d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3a50758d7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3a50758d7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3a50758d7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3a50758d7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3a50758d7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3a50758d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23a50758d7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23a50758d7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3a50758d7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3a50758d7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HEART DISEASE PREDICTION</a:t>
            </a:r>
            <a:endParaRPr/>
          </a:p>
        </p:txBody>
      </p:sp>
      <p:sp>
        <p:nvSpPr>
          <p:cNvPr id="278" name="Google Shape;278;p13"/>
          <p:cNvSpPr txBox="1">
            <a:spLocks noGrp="1"/>
          </p:cNvSpPr>
          <p:nvPr>
            <p:ph type="subTitle" idx="1"/>
          </p:nvPr>
        </p:nvSpPr>
        <p:spPr>
          <a:xfrm>
            <a:off x="824000" y="3596300"/>
            <a:ext cx="4255500" cy="990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smtClean="0"/>
              <a:t>Malla </a:t>
            </a:r>
            <a:r>
              <a:rPr lang="en" dirty="0" smtClean="0"/>
              <a:t>Abhishek(RA1911003010973)</a:t>
            </a:r>
          </a:p>
          <a:p>
            <a:pPr marL="0" lvl="0" indent="0" algn="l" rtl="0">
              <a:spcBef>
                <a:spcPts val="0"/>
              </a:spcBef>
              <a:spcAft>
                <a:spcPts val="0"/>
              </a:spcAft>
              <a:buNone/>
            </a:pPr>
            <a:r>
              <a:rPr lang="en" dirty="0" smtClean="0"/>
              <a:t>C.Saraswathi(RA1911003010998)</a:t>
            </a:r>
          </a:p>
          <a:p>
            <a:pPr marL="0" lvl="0" indent="0" algn="l" rtl="0">
              <a:spcBef>
                <a:spcPts val="0"/>
              </a:spcBef>
              <a:spcAft>
                <a:spcPts val="0"/>
              </a:spcAft>
              <a:buNone/>
            </a:pPr>
            <a:r>
              <a:rPr lang="en-US" dirty="0" err="1" smtClean="0"/>
              <a:t>Dhev</a:t>
            </a:r>
            <a:r>
              <a:rPr lang="en-US" dirty="0" smtClean="0"/>
              <a:t> </a:t>
            </a:r>
            <a:r>
              <a:rPr lang="en-US" dirty="0" err="1" smtClean="0"/>
              <a:t>Darshan</a:t>
            </a:r>
            <a:r>
              <a:rPr lang="en-US" dirty="0" smtClean="0"/>
              <a:t> R(RA1911003010997)</a:t>
            </a:r>
          </a:p>
          <a:p>
            <a:pPr marL="0" lvl="0" indent="0" algn="l" rtl="0">
              <a:spcBef>
                <a:spcPts val="0"/>
              </a:spcBef>
              <a:spcAft>
                <a:spcPts val="0"/>
              </a:spcAft>
              <a:buNone/>
            </a:pPr>
            <a:r>
              <a:rPr lang="en-US" dirty="0" err="1" smtClean="0"/>
              <a:t>Sai</a:t>
            </a:r>
            <a:r>
              <a:rPr lang="en-US" dirty="0" smtClean="0"/>
              <a:t> </a:t>
            </a:r>
            <a:r>
              <a:rPr lang="en-US" dirty="0" err="1" smtClean="0"/>
              <a:t>Manoj</a:t>
            </a:r>
            <a:r>
              <a:rPr lang="en-US" smtClean="0"/>
              <a:t>(RA1911003010977)</a:t>
            </a:r>
            <a:endParaRPr lang="en-US" dirty="0" smtClean="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238400" y="565900"/>
            <a:ext cx="7030500" cy="999300"/>
          </a:xfrm>
          <a:prstGeom prst="rect">
            <a:avLst/>
          </a:prstGeom>
        </p:spPr>
        <p:txBody>
          <a:bodyPr spcFirstLastPara="1" wrap="square" lIns="91425" tIns="91425" rIns="91425" bIns="91425" anchor="t" anchorCtr="0">
            <a:normAutofit/>
          </a:bodyPr>
          <a:lstStyle/>
          <a:p>
            <a:pPr marL="0" lvl="0" indent="0" algn="just" rtl="0">
              <a:lnSpc>
                <a:spcPct val="130000"/>
              </a:lnSpc>
              <a:spcBef>
                <a:spcPts val="400"/>
              </a:spcBef>
              <a:spcAft>
                <a:spcPts val="0"/>
              </a:spcAft>
              <a:buNone/>
            </a:pPr>
            <a:r>
              <a:rPr lang="en" sz="2200" b="0">
                <a:solidFill>
                  <a:srgbClr val="610B38"/>
                </a:solidFill>
                <a:highlight>
                  <a:srgbClr val="FFFFFF"/>
                </a:highlight>
                <a:latin typeface="Arial"/>
                <a:ea typeface="Arial"/>
                <a:cs typeface="Arial"/>
                <a:sym typeface="Arial"/>
              </a:rPr>
              <a:t>Support Vector Machine</a:t>
            </a:r>
            <a:endParaRPr sz="2200" b="0">
              <a:solidFill>
                <a:srgbClr val="610B38"/>
              </a:solidFill>
              <a:highlight>
                <a:srgbClr val="FFFFFF"/>
              </a:highlight>
              <a:latin typeface="Arial"/>
              <a:ea typeface="Arial"/>
              <a:cs typeface="Arial"/>
              <a:sym typeface="Arial"/>
            </a:endParaRPr>
          </a:p>
          <a:p>
            <a:pPr marL="0" lvl="0" indent="0" algn="l" rtl="0">
              <a:spcBef>
                <a:spcPts val="600"/>
              </a:spcBef>
              <a:spcAft>
                <a:spcPts val="0"/>
              </a:spcAft>
              <a:buNone/>
            </a:pPr>
            <a:endParaRPr/>
          </a:p>
        </p:txBody>
      </p:sp>
      <p:sp>
        <p:nvSpPr>
          <p:cNvPr id="335" name="Google Shape;335;p22"/>
          <p:cNvSpPr txBox="1">
            <a:spLocks noGrp="1"/>
          </p:cNvSpPr>
          <p:nvPr>
            <p:ph type="body" idx="1"/>
          </p:nvPr>
        </p:nvSpPr>
        <p:spPr>
          <a:xfrm>
            <a:off x="1238400" y="226872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Roboto"/>
                <a:ea typeface="Roboto"/>
                <a:cs typeface="Roboto"/>
                <a:sym typeface="Roboto"/>
              </a:rPr>
              <a:t>The goal of </a:t>
            </a:r>
            <a:r>
              <a:rPr lang="en" sz="1400">
                <a:solidFill>
                  <a:srgbClr val="610B38"/>
                </a:solidFill>
                <a:highlight>
                  <a:srgbClr val="FFFFFF"/>
                </a:highlight>
                <a:latin typeface="Arial"/>
                <a:ea typeface="Arial"/>
                <a:cs typeface="Arial"/>
                <a:sym typeface="Arial"/>
              </a:rPr>
              <a:t>Support Vector Machine(svm) </a:t>
            </a:r>
            <a:r>
              <a:rPr lang="en" sz="1400">
                <a:solidFill>
                  <a:srgbClr val="333333"/>
                </a:solidFill>
                <a:highlight>
                  <a:srgbClr val="FFFFFF"/>
                </a:highlight>
                <a:latin typeface="Roboto"/>
                <a:ea typeface="Roboto"/>
                <a:cs typeface="Roboto"/>
                <a:sym typeface="Roboto"/>
              </a:rPr>
              <a:t> the algorithm is to create the best line or decision boundary that can segregate n-dimensional space into classes so that we can easily put the new data point in the correct category in the future. This best decision boundary is called a hyperplane.</a:t>
            </a:r>
            <a:endParaRPr sz="14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r>
              <a:rPr lang="en" sz="1400">
                <a:solidFill>
                  <a:srgbClr val="333333"/>
                </a:solidFill>
                <a:highlight>
                  <a:srgbClr val="FFFFFF"/>
                </a:highlight>
                <a:latin typeface="Roboto"/>
                <a:ea typeface="Roboto"/>
                <a:cs typeface="Roboto"/>
                <a:sym typeface="Roboto"/>
              </a:rPr>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endParaRPr sz="15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a:solidFill>
                <a:srgbClr val="333333"/>
              </a:solidFill>
              <a:highlight>
                <a:srgbClr val="FFFFFF"/>
              </a:highlight>
              <a:latin typeface="Roboto"/>
              <a:ea typeface="Roboto"/>
              <a:cs typeface="Roboto"/>
              <a:sym typeface="Roboto"/>
            </a:endParaRPr>
          </a:p>
        </p:txBody>
      </p:sp>
      <p:pic>
        <p:nvPicPr>
          <p:cNvPr id="336" name="Google Shape;336;p22" descr="Support Vector Machine Algorithm"/>
          <p:cNvPicPr preferRelativeResize="0"/>
          <p:nvPr/>
        </p:nvPicPr>
        <p:blipFill>
          <a:blip r:embed="rId3">
            <a:alphaModFix/>
          </a:blip>
          <a:stretch>
            <a:fillRect/>
          </a:stretch>
        </p:blipFill>
        <p:spPr>
          <a:xfrm>
            <a:off x="5176000" y="326775"/>
            <a:ext cx="3661624" cy="183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0">
                <a:solidFill>
                  <a:srgbClr val="292929"/>
                </a:solidFill>
                <a:highlight>
                  <a:srgbClr val="FFFFFF"/>
                </a:highlight>
                <a:latin typeface="Georgia"/>
                <a:ea typeface="Georgia"/>
                <a:cs typeface="Georgia"/>
                <a:sym typeface="Georgia"/>
              </a:rPr>
              <a:t>k-nearest neighbors (KNN)</a:t>
            </a:r>
            <a:endParaRPr sz="3700"/>
          </a:p>
        </p:txBody>
      </p:sp>
      <p:sp>
        <p:nvSpPr>
          <p:cNvPr id="342" name="Google Shape;342;p23"/>
          <p:cNvSpPr txBox="1">
            <a:spLocks noGrp="1"/>
          </p:cNvSpPr>
          <p:nvPr>
            <p:ph type="body" idx="1"/>
          </p:nvPr>
        </p:nvSpPr>
        <p:spPr>
          <a:xfrm>
            <a:off x="1303800" y="19791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292929"/>
                </a:solidFill>
                <a:highlight>
                  <a:schemeClr val="lt1"/>
                </a:highlight>
                <a:latin typeface="Georgia"/>
                <a:ea typeface="Georgia"/>
                <a:cs typeface="Georgia"/>
                <a:sym typeface="Georgia"/>
              </a:rPr>
              <a:t>The k-nearest neighbors (KNN) algorithm is a simple, supervised machine learning algorithm that can be used to solve both classification and regression problems. It’s easy to implement and understand, but has a major drawback of becoming significantly slows as the size of that data in use grows.</a:t>
            </a:r>
            <a:endParaRPr sz="1500">
              <a:solidFill>
                <a:srgbClr val="292929"/>
              </a:solidFill>
              <a:highlight>
                <a:schemeClr val="lt1"/>
              </a:highlight>
              <a:latin typeface="Georgia"/>
              <a:ea typeface="Georgia"/>
              <a:cs typeface="Georgia"/>
              <a:sym typeface="Georgia"/>
            </a:endParaRPr>
          </a:p>
          <a:p>
            <a:pPr marL="0" lvl="0" indent="0" algn="l" rtl="0">
              <a:spcBef>
                <a:spcPts val="1200"/>
              </a:spcBef>
              <a:spcAft>
                <a:spcPts val="1200"/>
              </a:spcAft>
              <a:buNone/>
            </a:pPr>
            <a:r>
              <a:rPr lang="en" sz="1500">
                <a:solidFill>
                  <a:srgbClr val="292929"/>
                </a:solidFill>
                <a:highlight>
                  <a:schemeClr val="lt1"/>
                </a:highlight>
                <a:latin typeface="Georgia"/>
                <a:ea typeface="Georgia"/>
                <a:cs typeface="Georgia"/>
                <a:sym typeface="Georgia"/>
              </a:rPr>
              <a:t>KNN works by finding the distances between a query and all the examples in the data, selecting the specified number examples (K) closest to the query, then votes for the most frequent label (in the case of classification) or averages the labels (in the case of regression).</a:t>
            </a:r>
            <a:endParaRPr sz="1500">
              <a:solidFill>
                <a:srgbClr val="292929"/>
              </a:solidFill>
              <a:highlight>
                <a:schemeClr val="lt1"/>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2400">
              <a:solidFill>
                <a:srgbClr val="273239"/>
              </a:solidFill>
              <a:highlight>
                <a:srgbClr val="FFFFFF"/>
              </a:highlight>
              <a:latin typeface="Arial"/>
              <a:ea typeface="Arial"/>
              <a:cs typeface="Arial"/>
              <a:sym typeface="Arial"/>
            </a:endParaRPr>
          </a:p>
          <a:p>
            <a:pPr marL="0" lvl="0" indent="0" algn="l" rtl="0">
              <a:spcBef>
                <a:spcPts val="0"/>
              </a:spcBef>
              <a:spcAft>
                <a:spcPts val="0"/>
              </a:spcAft>
              <a:buNone/>
            </a:pPr>
            <a:r>
              <a:rPr lang="en"/>
              <a:t> XG BOOST</a:t>
            </a:r>
            <a:endParaRPr/>
          </a:p>
        </p:txBody>
      </p:sp>
      <p:sp>
        <p:nvSpPr>
          <p:cNvPr id="348" name="Google Shape;348;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02124"/>
                </a:solidFill>
                <a:highlight>
                  <a:srgbClr val="FFFFFF"/>
                </a:highlight>
                <a:latin typeface="Arial"/>
                <a:ea typeface="Arial"/>
                <a:cs typeface="Arial"/>
                <a:sym typeface="Arial"/>
              </a:rPr>
              <a:t>XGBoost, which stands for Extreme Gradient Boosting, is a scalable, distributed gradient-boosted decision tree (GBDT) machine learning library. It provides parallel tree boosting and is the leading machine learning library for regression, classification, and ranking problems</a:t>
            </a:r>
            <a:endParaRPr>
              <a:solidFill>
                <a:srgbClr val="202124"/>
              </a:solidFill>
              <a:highlight>
                <a:srgbClr val="FFFFFF"/>
              </a:highlight>
              <a:latin typeface="Arial"/>
              <a:ea typeface="Arial"/>
              <a:cs typeface="Arial"/>
              <a:sym typeface="Arial"/>
            </a:endParaRPr>
          </a:p>
          <a:p>
            <a:pPr marL="0" lvl="0" indent="0" algn="l" rtl="0">
              <a:spcBef>
                <a:spcPts val="1200"/>
              </a:spcBef>
              <a:spcAft>
                <a:spcPts val="0"/>
              </a:spcAft>
              <a:buNone/>
            </a:pPr>
            <a:r>
              <a:rPr lang="en">
                <a:solidFill>
                  <a:srgbClr val="202124"/>
                </a:solidFill>
                <a:highlight>
                  <a:srgbClr val="FFFFFF"/>
                </a:highlight>
                <a:latin typeface="Arial"/>
                <a:ea typeface="Arial"/>
                <a:cs typeface="Arial"/>
                <a:sym typeface="Arial"/>
              </a:rPr>
              <a:t>XGBoost dominates structured or tabular datasets on classification and regression predictive modeling problems. The evidence is that it is the go-to algorithm for competition winners on the Kaggle competitive data science platform.</a:t>
            </a:r>
            <a:endParaRPr sz="1400" b="1">
              <a:solidFill>
                <a:srgbClr val="202124"/>
              </a:solidFill>
              <a:highlight>
                <a:srgbClr val="FFFFFF"/>
              </a:highlight>
              <a:latin typeface="Arial"/>
              <a:ea typeface="Arial"/>
              <a:cs typeface="Arial"/>
              <a:sym typeface="Arial"/>
            </a:endParaRPr>
          </a:p>
          <a:p>
            <a:pPr marL="0" lvl="0" indent="0" algn="l" rtl="0">
              <a:spcBef>
                <a:spcPts val="1200"/>
              </a:spcBef>
              <a:spcAft>
                <a:spcPts val="1200"/>
              </a:spcAft>
              <a:buNone/>
            </a:pPr>
            <a:r>
              <a:rPr lang="en" sz="1400">
                <a:solidFill>
                  <a:srgbClr val="202124"/>
                </a:solidFill>
                <a:highlight>
                  <a:srgbClr val="FFFFFF"/>
                </a:highlight>
                <a:latin typeface="Arial"/>
                <a:ea typeface="Arial"/>
                <a:cs typeface="Arial"/>
                <a:sym typeface="Arial"/>
              </a:rPr>
              <a:t>It is second most priority algortihm used in heart disease prediction</a:t>
            </a:r>
            <a:endParaRPr sz="1400">
              <a:solidFill>
                <a:srgbClr val="202124"/>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a:t>
            </a:r>
            <a:endParaRPr/>
          </a:p>
        </p:txBody>
      </p:sp>
      <p:sp>
        <p:nvSpPr>
          <p:cNvPr id="354" name="Google Shape;354;p25"/>
          <p:cNvSpPr txBox="1">
            <a:spLocks noGrp="1"/>
          </p:cNvSpPr>
          <p:nvPr>
            <p:ph type="body" idx="1"/>
          </p:nvPr>
        </p:nvSpPr>
        <p:spPr>
          <a:xfrm>
            <a:off x="1303800" y="19682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50">
                <a:solidFill>
                  <a:srgbClr val="222222"/>
                </a:solidFill>
                <a:highlight>
                  <a:srgbClr val="FFFFFF"/>
                </a:highlight>
                <a:latin typeface="Arial"/>
                <a:ea typeface="Arial"/>
                <a:cs typeface="Arial"/>
                <a:sym typeface="Arial"/>
              </a:rPr>
              <a:t>Random forest is a </a:t>
            </a:r>
            <a:r>
              <a:rPr lang="en" sz="1550" i="1">
                <a:solidFill>
                  <a:srgbClr val="222222"/>
                </a:solidFill>
                <a:highlight>
                  <a:srgbClr val="FFFFFF"/>
                </a:highlight>
                <a:latin typeface="Arial"/>
                <a:ea typeface="Arial"/>
                <a:cs typeface="Arial"/>
                <a:sym typeface="Arial"/>
              </a:rPr>
              <a:t>Supervised Machine Learning Algorithm</a:t>
            </a:r>
            <a:r>
              <a:rPr lang="en" sz="1550">
                <a:solidFill>
                  <a:srgbClr val="222222"/>
                </a:solidFill>
                <a:highlight>
                  <a:srgbClr val="FFFFFF"/>
                </a:highlight>
                <a:latin typeface="Arial"/>
                <a:ea typeface="Arial"/>
                <a:cs typeface="Arial"/>
                <a:sym typeface="Arial"/>
              </a:rPr>
              <a:t> that is </a:t>
            </a:r>
            <a:r>
              <a:rPr lang="en" sz="1550" i="1">
                <a:solidFill>
                  <a:srgbClr val="222222"/>
                </a:solidFill>
                <a:highlight>
                  <a:srgbClr val="FFFFFF"/>
                </a:highlight>
                <a:latin typeface="Arial"/>
                <a:ea typeface="Arial"/>
                <a:cs typeface="Arial"/>
                <a:sym typeface="Arial"/>
              </a:rPr>
              <a:t>used widely in Classification and Regression problems</a:t>
            </a:r>
            <a:r>
              <a:rPr lang="en" sz="1550">
                <a:solidFill>
                  <a:srgbClr val="222222"/>
                </a:solidFill>
                <a:highlight>
                  <a:srgbClr val="FFFFFF"/>
                </a:highlight>
                <a:latin typeface="Arial"/>
                <a:ea typeface="Arial"/>
                <a:cs typeface="Arial"/>
                <a:sym typeface="Arial"/>
              </a:rPr>
              <a:t>. It builds decision trees on different samples and takes their majority vote for classification and average in case of regression.</a:t>
            </a:r>
            <a:endParaRPr sz="1550">
              <a:solidFill>
                <a:srgbClr val="222222"/>
              </a:solidFill>
              <a:highlight>
                <a:srgbClr val="FFFFFF"/>
              </a:highlight>
              <a:latin typeface="Arial"/>
              <a:ea typeface="Arial"/>
              <a:cs typeface="Arial"/>
              <a:sym typeface="Arial"/>
            </a:endParaRPr>
          </a:p>
          <a:p>
            <a:pPr marL="0" lvl="0" indent="0" algn="l" rtl="0">
              <a:spcBef>
                <a:spcPts val="1200"/>
              </a:spcBef>
              <a:spcAft>
                <a:spcPts val="1200"/>
              </a:spcAft>
              <a:buNone/>
            </a:pPr>
            <a:r>
              <a:rPr lang="en" sz="1550">
                <a:solidFill>
                  <a:srgbClr val="222222"/>
                </a:solidFill>
                <a:highlight>
                  <a:srgbClr val="FFFFFF"/>
                </a:highlight>
                <a:latin typeface="Arial"/>
                <a:ea typeface="Arial"/>
                <a:cs typeface="Arial"/>
                <a:sym typeface="Arial"/>
              </a:rPr>
              <a:t>One of the most important features of the Random Forest Algorithm is that it can handle the data set containing </a:t>
            </a:r>
            <a:r>
              <a:rPr lang="en" sz="1550" i="1">
                <a:solidFill>
                  <a:srgbClr val="222222"/>
                </a:solidFill>
                <a:highlight>
                  <a:srgbClr val="FFFFFF"/>
                </a:highlight>
                <a:latin typeface="Arial"/>
                <a:ea typeface="Arial"/>
                <a:cs typeface="Arial"/>
                <a:sym typeface="Arial"/>
              </a:rPr>
              <a:t>continuous variables</a:t>
            </a:r>
            <a:r>
              <a:rPr lang="en" sz="1550">
                <a:solidFill>
                  <a:srgbClr val="222222"/>
                </a:solidFill>
                <a:highlight>
                  <a:srgbClr val="FFFFFF"/>
                </a:highlight>
                <a:latin typeface="Arial"/>
                <a:ea typeface="Arial"/>
                <a:cs typeface="Arial"/>
                <a:sym typeface="Arial"/>
              </a:rPr>
              <a:t> as in the case of regression and </a:t>
            </a:r>
            <a:r>
              <a:rPr lang="en" sz="1550" i="1">
                <a:solidFill>
                  <a:srgbClr val="222222"/>
                </a:solidFill>
                <a:highlight>
                  <a:srgbClr val="FFFFFF"/>
                </a:highlight>
                <a:latin typeface="Arial"/>
                <a:ea typeface="Arial"/>
                <a:cs typeface="Arial"/>
                <a:sym typeface="Arial"/>
              </a:rPr>
              <a:t>categorical variables</a:t>
            </a:r>
            <a:r>
              <a:rPr lang="en" sz="1550">
                <a:solidFill>
                  <a:srgbClr val="222222"/>
                </a:solidFill>
                <a:highlight>
                  <a:srgbClr val="FFFFFF"/>
                </a:highlight>
                <a:latin typeface="Arial"/>
                <a:ea typeface="Arial"/>
                <a:cs typeface="Arial"/>
                <a:sym typeface="Arial"/>
              </a:rPr>
              <a:t> as in the case of classification. It performs better results for classification problems.</a:t>
            </a:r>
            <a:endParaRPr sz="1550">
              <a:solidFill>
                <a:srgbClr val="222222"/>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26"/>
          <p:cNvPicPr preferRelativeResize="0"/>
          <p:nvPr/>
        </p:nvPicPr>
        <p:blipFill>
          <a:blip r:embed="rId3">
            <a:alphaModFix/>
          </a:blip>
          <a:stretch>
            <a:fillRect/>
          </a:stretch>
        </p:blipFill>
        <p:spPr>
          <a:xfrm>
            <a:off x="1180275" y="599650"/>
            <a:ext cx="7106475" cy="428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a:t>
            </a:r>
            <a:endParaRPr/>
          </a:p>
        </p:txBody>
      </p:sp>
      <p:sp>
        <p:nvSpPr>
          <p:cNvPr id="365" name="Google Shape;365;p27"/>
          <p:cNvSpPr txBox="1">
            <a:spLocks noGrp="1"/>
          </p:cNvSpPr>
          <p:nvPr>
            <p:ph type="body" idx="1"/>
          </p:nvPr>
        </p:nvSpPr>
        <p:spPr>
          <a:xfrm>
            <a:off x="1303800" y="1457325"/>
            <a:ext cx="7030500" cy="336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4292F"/>
                </a:solidFill>
                <a:highlight>
                  <a:srgbClr val="FFFFFF"/>
                </a:highlight>
                <a:latin typeface="Arial"/>
                <a:ea typeface="Arial"/>
                <a:cs typeface="Arial"/>
                <a:sym typeface="Arial"/>
              </a:rPr>
              <a:t>Random Forest Algorithm gives the Highest Accuracy of 95%</a:t>
            </a:r>
            <a:endParaRPr sz="1200">
              <a:solidFill>
                <a:srgbClr val="24292F"/>
              </a:solidFill>
              <a:highlight>
                <a:srgbClr val="FFFFFF"/>
              </a:highlight>
              <a:latin typeface="Arial"/>
              <a:ea typeface="Arial"/>
              <a:cs typeface="Arial"/>
              <a:sym typeface="Arial"/>
            </a:endParaRPr>
          </a:p>
          <a:p>
            <a:pPr marL="0" lvl="0" indent="0" algn="l" rtl="0">
              <a:spcBef>
                <a:spcPts val="1200"/>
              </a:spcBef>
              <a:spcAft>
                <a:spcPts val="0"/>
              </a:spcAft>
              <a:buNone/>
            </a:pPr>
            <a:endParaRPr sz="1200">
              <a:solidFill>
                <a:srgbClr val="24292F"/>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pic>
        <p:nvPicPr>
          <p:cNvPr id="366" name="Google Shape;366;p27"/>
          <p:cNvPicPr preferRelativeResize="0"/>
          <p:nvPr/>
        </p:nvPicPr>
        <p:blipFill>
          <a:blip r:embed="rId3">
            <a:alphaModFix/>
          </a:blip>
          <a:stretch>
            <a:fillRect/>
          </a:stretch>
        </p:blipFill>
        <p:spPr>
          <a:xfrm>
            <a:off x="1424650" y="1875225"/>
            <a:ext cx="7053250" cy="318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521625"/>
            <a:ext cx="7030500" cy="30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According to the World Health Organization, every year 12 million deaths occur worldwide due to Heart Disease.</a:t>
            </a:r>
            <a:endParaRPr sz="1200">
              <a:solidFill>
                <a:srgbClr val="000000"/>
              </a:solidFill>
            </a:endParaRPr>
          </a:p>
          <a:p>
            <a:pPr marL="0" lvl="0" indent="0" algn="l" rtl="0">
              <a:spcBef>
                <a:spcPts val="1200"/>
              </a:spcBef>
              <a:spcAft>
                <a:spcPts val="0"/>
              </a:spcAft>
              <a:buNone/>
            </a:pPr>
            <a:r>
              <a:rPr lang="en" sz="1200">
                <a:solidFill>
                  <a:srgbClr val="000000"/>
                </a:solidFill>
              </a:rPr>
              <a:t>The load of cardiovascular disease is rapidly increasing all over the world from the past few years.</a:t>
            </a:r>
            <a:endParaRPr sz="1200">
              <a:solidFill>
                <a:srgbClr val="000000"/>
              </a:solidFill>
            </a:endParaRPr>
          </a:p>
          <a:p>
            <a:pPr marL="0" lvl="0" indent="0" algn="l" rtl="0">
              <a:spcBef>
                <a:spcPts val="1200"/>
              </a:spcBef>
              <a:spcAft>
                <a:spcPts val="0"/>
              </a:spcAft>
              <a:buNone/>
            </a:pPr>
            <a:r>
              <a:rPr lang="en" sz="1200">
                <a:solidFill>
                  <a:srgbClr val="000000"/>
                </a:solidFill>
              </a:rPr>
              <a:t>Many researches have been conducted in attempt to pinpoint the most influential factors of heart disease as well as accurately predict the overall risk</a:t>
            </a:r>
            <a:endParaRPr sz="1200">
              <a:solidFill>
                <a:srgbClr val="000000"/>
              </a:solidFill>
            </a:endParaRPr>
          </a:p>
          <a:p>
            <a:pPr marL="0" marR="482600" lvl="0" indent="0" algn="just" rtl="0">
              <a:lnSpc>
                <a:spcPct val="150000"/>
              </a:lnSpc>
              <a:spcBef>
                <a:spcPts val="1200"/>
              </a:spcBef>
              <a:spcAft>
                <a:spcPts val="0"/>
              </a:spcAft>
              <a:buNone/>
            </a:pPr>
            <a:r>
              <a:rPr lang="en" sz="1200">
                <a:solidFill>
                  <a:srgbClr val="000000"/>
                </a:solidFill>
              </a:rPr>
              <a:t>The early diagnosis of heart disease plays a vital role in making decisions on lifestyle changes in high-risk patients and in turn reduce the complications. This project aims to predict future Heart Disease by analyzing data of patients which classifies whether they have heart disease or not using machine-learning algorithms.</a:t>
            </a:r>
            <a:endParaRPr sz="1200">
              <a:solidFill>
                <a:srgbClr val="000000"/>
              </a:solidFill>
            </a:endParaRPr>
          </a:p>
          <a:p>
            <a:pPr marL="0" lvl="0" indent="0" algn="l" rtl="0">
              <a:spcBef>
                <a:spcPts val="0"/>
              </a:spcBef>
              <a:spcAft>
                <a:spcPts val="1200"/>
              </a:spcAft>
              <a:buNone/>
            </a:pPr>
            <a:endParaRPr sz="1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PROBLEM DEFINITION</a:t>
            </a:r>
            <a:endParaRPr sz="3600" b="0"/>
          </a:p>
        </p:txBody>
      </p:sp>
      <p:sp>
        <p:nvSpPr>
          <p:cNvPr id="290" name="Google Shape;290;p15"/>
          <p:cNvSpPr txBox="1">
            <a:spLocks noGrp="1"/>
          </p:cNvSpPr>
          <p:nvPr>
            <p:ph type="body" idx="1"/>
          </p:nvPr>
        </p:nvSpPr>
        <p:spPr>
          <a:xfrm>
            <a:off x="1303800" y="1735925"/>
            <a:ext cx="7030500" cy="279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The major challenge in heart disease is its detection. There are instruments available which can predict heart disease but either they are expensive or are not efficient to calculate chance of heart disease in human. </a:t>
            </a:r>
            <a:endParaRPr sz="1200">
              <a:solidFill>
                <a:srgbClr val="000000"/>
              </a:solidFill>
            </a:endParaRPr>
          </a:p>
          <a:p>
            <a:pPr marL="63500" marR="482600" lvl="0" indent="0" algn="just" rtl="0">
              <a:lnSpc>
                <a:spcPct val="150000"/>
              </a:lnSpc>
              <a:spcBef>
                <a:spcPts val="1200"/>
              </a:spcBef>
              <a:spcAft>
                <a:spcPts val="0"/>
              </a:spcAft>
              <a:buNone/>
            </a:pPr>
            <a:r>
              <a:rPr lang="en" sz="1200">
                <a:solidFill>
                  <a:srgbClr val="000000"/>
                </a:solidFill>
              </a:rPr>
              <a:t>Early detection of cardiac diseases can decrease the mortality rate and overall complications.However,it is not possible to monitor patients everyday in all cases accurately and consultation of a patient for 24 hours by a doctor is not available since it requires more sapience,time and expertise. Since we have a good amount of data in today’s world, we can use various machine learning algorithms to analyze the data for hidden patterns. The hidden patterns can be used for health diagnosis in medicinal data.</a:t>
            </a:r>
            <a:endParaRPr sz="1200">
              <a:solidFill>
                <a:srgbClr val="000000"/>
              </a:solidFill>
            </a:endParaRPr>
          </a:p>
          <a:p>
            <a:pPr marL="0" lvl="0" indent="0" algn="l" rtl="0">
              <a:spcBef>
                <a:spcPts val="0"/>
              </a:spcBef>
              <a:spcAft>
                <a:spcPts val="1200"/>
              </a:spcAft>
              <a:buNone/>
            </a:pP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SETS</a:t>
            </a:r>
            <a:endParaRPr/>
          </a:p>
        </p:txBody>
      </p:sp>
      <p:sp>
        <p:nvSpPr>
          <p:cNvPr id="296" name="Google Shape;296;p16"/>
          <p:cNvSpPr txBox="1">
            <a:spLocks noGrp="1"/>
          </p:cNvSpPr>
          <p:nvPr>
            <p:ph type="body" idx="1"/>
          </p:nvPr>
        </p:nvSpPr>
        <p:spPr>
          <a:xfrm>
            <a:off x="1303800" y="1350175"/>
            <a:ext cx="7030500" cy="31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data set used is Heart Disease UCI which is taken from kaggle.</a:t>
            </a:r>
            <a:endParaRPr sz="1000"/>
          </a:p>
          <a:p>
            <a:pPr marL="0" lvl="0" indent="0" algn="l" rtl="0">
              <a:spcBef>
                <a:spcPts val="1200"/>
              </a:spcBef>
              <a:spcAft>
                <a:spcPts val="0"/>
              </a:spcAft>
              <a:buNone/>
            </a:pPr>
            <a:r>
              <a:rPr lang="en" sz="1000"/>
              <a:t>The dataset contains 14 columns such as :</a:t>
            </a:r>
            <a:endParaRPr sz="1000"/>
          </a:p>
          <a:p>
            <a:pPr marL="457200" lvl="0" indent="-292100" algn="l" rtl="0">
              <a:spcBef>
                <a:spcPts val="1200"/>
              </a:spcBef>
              <a:spcAft>
                <a:spcPts val="0"/>
              </a:spcAft>
              <a:buSzPts val="1000"/>
              <a:buChar char="●"/>
            </a:pPr>
            <a:r>
              <a:rPr lang="en" sz="1000"/>
              <a:t>Age</a:t>
            </a:r>
            <a:endParaRPr sz="1000"/>
          </a:p>
          <a:p>
            <a:pPr marL="457200" lvl="0" indent="-292100" algn="l" rtl="0">
              <a:spcBef>
                <a:spcPts val="0"/>
              </a:spcBef>
              <a:spcAft>
                <a:spcPts val="0"/>
              </a:spcAft>
              <a:buSzPts val="1000"/>
              <a:buChar char="●"/>
            </a:pPr>
            <a:r>
              <a:rPr lang="en" sz="1000"/>
              <a:t>Sex</a:t>
            </a:r>
            <a:endParaRPr sz="1000"/>
          </a:p>
          <a:p>
            <a:pPr marL="457200" lvl="0" indent="-292100" algn="l" rtl="0">
              <a:spcBef>
                <a:spcPts val="0"/>
              </a:spcBef>
              <a:spcAft>
                <a:spcPts val="0"/>
              </a:spcAft>
              <a:buSzPts val="1000"/>
              <a:buChar char="●"/>
            </a:pPr>
            <a:r>
              <a:rPr lang="en" sz="1000"/>
              <a:t>Chest Pain Type</a:t>
            </a:r>
            <a:endParaRPr sz="1000"/>
          </a:p>
          <a:p>
            <a:pPr marL="457200" lvl="0" indent="-292100" algn="l" rtl="0">
              <a:spcBef>
                <a:spcPts val="0"/>
              </a:spcBef>
              <a:spcAft>
                <a:spcPts val="0"/>
              </a:spcAft>
              <a:buSzPts val="1000"/>
              <a:buChar char="●"/>
            </a:pPr>
            <a:r>
              <a:rPr lang="en" sz="1000"/>
              <a:t>Resting Blood Pressure</a:t>
            </a:r>
            <a:endParaRPr sz="1000"/>
          </a:p>
          <a:p>
            <a:pPr marL="457200" lvl="0" indent="-292100" algn="l" rtl="0">
              <a:spcBef>
                <a:spcPts val="0"/>
              </a:spcBef>
              <a:spcAft>
                <a:spcPts val="0"/>
              </a:spcAft>
              <a:buSzPts val="1000"/>
              <a:buChar char="●"/>
            </a:pPr>
            <a:r>
              <a:rPr lang="en" sz="1000"/>
              <a:t>Serum Cholestorol in mg/dl</a:t>
            </a:r>
            <a:endParaRPr sz="1000"/>
          </a:p>
          <a:p>
            <a:pPr marL="457200" lvl="0" indent="-292100" algn="l" rtl="0">
              <a:spcBef>
                <a:spcPts val="0"/>
              </a:spcBef>
              <a:spcAft>
                <a:spcPts val="0"/>
              </a:spcAft>
              <a:buSzPts val="1000"/>
              <a:buChar char="●"/>
            </a:pPr>
            <a:r>
              <a:rPr lang="en" sz="1000"/>
              <a:t>Fasting Blood Sugar</a:t>
            </a:r>
            <a:endParaRPr sz="1000"/>
          </a:p>
          <a:p>
            <a:pPr marL="457200" lvl="0" indent="-292100" algn="l" rtl="0">
              <a:spcBef>
                <a:spcPts val="0"/>
              </a:spcBef>
              <a:spcAft>
                <a:spcPts val="0"/>
              </a:spcAft>
              <a:buSzPts val="1000"/>
              <a:buChar char="●"/>
            </a:pPr>
            <a:r>
              <a:rPr lang="en" sz="1000"/>
              <a:t>resting electrocardiographic results (values 0,1,2)</a:t>
            </a:r>
            <a:endParaRPr sz="1000"/>
          </a:p>
          <a:p>
            <a:pPr marL="457200" lvl="0" indent="-292100" algn="l" rtl="0">
              <a:spcBef>
                <a:spcPts val="0"/>
              </a:spcBef>
              <a:spcAft>
                <a:spcPts val="0"/>
              </a:spcAft>
              <a:buSzPts val="1000"/>
              <a:buChar char="●"/>
            </a:pPr>
            <a:r>
              <a:rPr lang="en" sz="1000"/>
              <a:t>maximum heart rate achieved</a:t>
            </a:r>
            <a:endParaRPr sz="1000"/>
          </a:p>
          <a:p>
            <a:pPr marL="457200" lvl="0" indent="-292100" algn="l" rtl="0">
              <a:spcBef>
                <a:spcPts val="0"/>
              </a:spcBef>
              <a:spcAft>
                <a:spcPts val="0"/>
              </a:spcAft>
              <a:buSzPts val="1000"/>
              <a:buChar char="●"/>
            </a:pPr>
            <a:r>
              <a:rPr lang="en" sz="1000"/>
              <a:t>exercise induced angina</a:t>
            </a:r>
            <a:endParaRPr sz="1000"/>
          </a:p>
          <a:p>
            <a:pPr marL="457200" lvl="0" indent="-292100" algn="l" rtl="0">
              <a:spcBef>
                <a:spcPts val="0"/>
              </a:spcBef>
              <a:spcAft>
                <a:spcPts val="0"/>
              </a:spcAft>
              <a:buSzPts val="1000"/>
              <a:buChar char="●"/>
            </a:pPr>
            <a:r>
              <a:rPr lang="en" sz="1000"/>
              <a:t>oldpeak = ST depression induced by exercise relative to rest</a:t>
            </a:r>
            <a:endParaRPr sz="1000"/>
          </a:p>
          <a:p>
            <a:pPr marL="457200" lvl="0" indent="-292100" algn="l" rtl="0">
              <a:spcBef>
                <a:spcPts val="0"/>
              </a:spcBef>
              <a:spcAft>
                <a:spcPts val="0"/>
              </a:spcAft>
              <a:buSzPts val="1000"/>
              <a:buChar char="●"/>
            </a:pPr>
            <a:r>
              <a:rPr lang="en" sz="1000"/>
              <a:t>the slope of the peak exercise ST segment</a:t>
            </a:r>
            <a:endParaRPr sz="1000"/>
          </a:p>
          <a:p>
            <a:pPr marL="457200" lvl="0" indent="-292100" algn="l" rtl="0">
              <a:spcBef>
                <a:spcPts val="0"/>
              </a:spcBef>
              <a:spcAft>
                <a:spcPts val="0"/>
              </a:spcAft>
              <a:buSzPts val="1000"/>
              <a:buChar char="●"/>
            </a:pPr>
            <a:r>
              <a:rPr lang="en" sz="1000"/>
              <a:t>number of major vessels (0-3) colored by flourosopy</a:t>
            </a:r>
            <a:endParaRPr sz="1000"/>
          </a:p>
          <a:p>
            <a:pPr marL="457200" lvl="0" indent="-292100" algn="l" rtl="0">
              <a:spcBef>
                <a:spcPts val="0"/>
              </a:spcBef>
              <a:spcAft>
                <a:spcPts val="0"/>
              </a:spcAft>
              <a:buSzPts val="1000"/>
              <a:buChar char="●"/>
            </a:pPr>
            <a:r>
              <a:rPr lang="en" sz="1000"/>
              <a:t>thal: 0 = normal; 1 = fixed defect; 2 = reversable defect</a:t>
            </a:r>
            <a:endParaRPr sz="1000"/>
          </a:p>
          <a:p>
            <a:pPr marL="457200" lvl="0" indent="0" algn="l" rtl="0">
              <a:spcBef>
                <a:spcPts val="2700"/>
              </a:spcBef>
              <a:spcAft>
                <a:spcPts val="12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Essential Libraries:</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212121"/>
                </a:solidFill>
              </a:rPr>
              <a:t>numpy </a:t>
            </a:r>
            <a:endParaRPr sz="1600">
              <a:solidFill>
                <a:srgbClr val="212121"/>
              </a:solidFill>
            </a:endParaRPr>
          </a:p>
          <a:p>
            <a:pPr marL="0" lvl="0" indent="0" algn="l" rtl="0">
              <a:spcBef>
                <a:spcPts val="1200"/>
              </a:spcBef>
              <a:spcAft>
                <a:spcPts val="0"/>
              </a:spcAft>
              <a:buNone/>
            </a:pPr>
            <a:r>
              <a:rPr lang="en" sz="1600">
                <a:solidFill>
                  <a:srgbClr val="212121"/>
                </a:solidFill>
              </a:rPr>
              <a:t>pandas </a:t>
            </a:r>
            <a:endParaRPr sz="1600">
              <a:solidFill>
                <a:srgbClr val="212121"/>
              </a:solidFill>
            </a:endParaRPr>
          </a:p>
          <a:p>
            <a:pPr marL="0" lvl="0" indent="0" algn="l" rtl="0">
              <a:spcBef>
                <a:spcPts val="1200"/>
              </a:spcBef>
              <a:spcAft>
                <a:spcPts val="0"/>
              </a:spcAft>
              <a:buNone/>
            </a:pPr>
            <a:r>
              <a:rPr lang="en" sz="1600">
                <a:solidFill>
                  <a:srgbClr val="212121"/>
                </a:solidFill>
              </a:rPr>
              <a:t>matplotlib</a:t>
            </a:r>
            <a:endParaRPr sz="1600">
              <a:solidFill>
                <a:srgbClr val="212121"/>
              </a:solidFill>
            </a:endParaRPr>
          </a:p>
          <a:p>
            <a:pPr marL="0" lvl="0" indent="0" algn="l" rtl="0">
              <a:lnSpc>
                <a:spcPct val="110795"/>
              </a:lnSpc>
              <a:spcBef>
                <a:spcPts val="1200"/>
              </a:spcBef>
              <a:spcAft>
                <a:spcPts val="0"/>
              </a:spcAft>
              <a:buNone/>
            </a:pPr>
            <a:r>
              <a:rPr lang="en" sz="1600">
                <a:solidFill>
                  <a:srgbClr val="212121"/>
                </a:solidFill>
              </a:rPr>
              <a:t>Seaborn</a:t>
            </a:r>
            <a:endParaRPr sz="1600">
              <a:solidFill>
                <a:srgbClr val="212121"/>
              </a:solidFill>
            </a:endParaRPr>
          </a:p>
          <a:p>
            <a:pPr marL="0" lvl="0" indent="0" algn="l" rtl="0">
              <a:lnSpc>
                <a:spcPct val="110795"/>
              </a:lnSpc>
              <a:spcBef>
                <a:spcPts val="0"/>
              </a:spcBef>
              <a:spcAft>
                <a:spcPts val="0"/>
              </a:spcAft>
              <a:buNone/>
            </a:pPr>
            <a:endParaRPr sz="1600">
              <a:solidFill>
                <a:srgbClr val="212121"/>
              </a:solidFill>
            </a:endParaRPr>
          </a:p>
          <a:p>
            <a:pPr marL="0" lvl="0" indent="0" algn="l" rtl="0">
              <a:lnSpc>
                <a:spcPct val="110795"/>
              </a:lnSpc>
              <a:spcBef>
                <a:spcPts val="0"/>
              </a:spcBef>
              <a:spcAft>
                <a:spcPts val="0"/>
              </a:spcAft>
              <a:buNone/>
            </a:pPr>
            <a:r>
              <a:rPr lang="en" sz="1600">
                <a:solidFill>
                  <a:srgbClr val="212121"/>
                </a:solidFill>
              </a:rPr>
              <a:t>warnings</a:t>
            </a:r>
            <a:endParaRPr sz="1600">
              <a:solidFill>
                <a:srgbClr val="212121"/>
              </a:solidFill>
            </a:endParaRPr>
          </a:p>
          <a:p>
            <a:pPr marL="0" lvl="0" indent="0" algn="l" rtl="0">
              <a:lnSpc>
                <a:spcPct val="110795"/>
              </a:lnSpc>
              <a:spcBef>
                <a:spcPts val="0"/>
              </a:spcBef>
              <a:spcAft>
                <a:spcPts val="0"/>
              </a:spcAft>
              <a:buNone/>
            </a:pPr>
            <a:r>
              <a:rPr lang="en" sz="2000">
                <a:solidFill>
                  <a:srgbClr val="212121"/>
                </a:solidFill>
              </a:rPr>
              <a:t> </a:t>
            </a:r>
            <a:endParaRPr sz="2000">
              <a:solidFill>
                <a:srgbClr val="212121"/>
              </a:solidFill>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Steps in Prediction:</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1800"/>
              </a:spcBef>
              <a:spcAft>
                <a:spcPts val="0"/>
              </a:spcAft>
              <a:buSzPts val="1300"/>
              <a:buChar char="●"/>
            </a:pPr>
            <a:r>
              <a:rPr lang="en" sz="1700">
                <a:solidFill>
                  <a:srgbClr val="000000"/>
                </a:solidFill>
                <a:highlight>
                  <a:srgbClr val="FFFFFF"/>
                </a:highlight>
              </a:rPr>
              <a:t>Importing essential libraries</a:t>
            </a:r>
            <a:endParaRPr sz="1700">
              <a:solidFill>
                <a:srgbClr val="000000"/>
              </a:solidFill>
              <a:highlight>
                <a:srgbClr val="FFFFFF"/>
              </a:highlight>
            </a:endParaRPr>
          </a:p>
          <a:p>
            <a:pPr marL="457200" marR="190500" lvl="0" indent="-311150" algn="l" rtl="0">
              <a:spcBef>
                <a:spcPts val="0"/>
              </a:spcBef>
              <a:spcAft>
                <a:spcPts val="0"/>
              </a:spcAft>
              <a:buSzPts val="1300"/>
              <a:buChar char="●"/>
            </a:pPr>
            <a:r>
              <a:rPr lang="en" sz="1700">
                <a:solidFill>
                  <a:srgbClr val="000000"/>
                </a:solidFill>
              </a:rPr>
              <a:t>Importing and understanding our dataset</a:t>
            </a:r>
            <a:endParaRPr sz="1700">
              <a:solidFill>
                <a:srgbClr val="000000"/>
              </a:solidFill>
            </a:endParaRPr>
          </a:p>
          <a:p>
            <a:pPr marL="457200" marR="190500" lvl="0" indent="-311150" algn="l" rtl="0">
              <a:spcBef>
                <a:spcPts val="0"/>
              </a:spcBef>
              <a:spcAft>
                <a:spcPts val="0"/>
              </a:spcAft>
              <a:buSzPts val="1300"/>
              <a:buChar char="●"/>
            </a:pPr>
            <a:r>
              <a:rPr lang="en" sz="1700">
                <a:solidFill>
                  <a:srgbClr val="000000"/>
                </a:solidFill>
                <a:highlight>
                  <a:srgbClr val="FFFFFF"/>
                </a:highlight>
              </a:rPr>
              <a:t>Exploratory Data Analysis (EDA)</a:t>
            </a:r>
            <a:endParaRPr sz="1700">
              <a:solidFill>
                <a:srgbClr val="000000"/>
              </a:solidFill>
              <a:highlight>
                <a:srgbClr val="FFFFFF"/>
              </a:highlight>
            </a:endParaRPr>
          </a:p>
          <a:p>
            <a:pPr marL="457200" lvl="0" indent="-311150" algn="l" rtl="0">
              <a:spcBef>
                <a:spcPts val="0"/>
              </a:spcBef>
              <a:spcAft>
                <a:spcPts val="0"/>
              </a:spcAft>
              <a:buSzPts val="1300"/>
              <a:buChar char="●"/>
            </a:pPr>
            <a:r>
              <a:rPr lang="en" sz="1700">
                <a:solidFill>
                  <a:srgbClr val="000000"/>
                </a:solidFill>
                <a:highlight>
                  <a:srgbClr val="FFFFFF"/>
                </a:highlight>
              </a:rPr>
              <a:t>Train Test split</a:t>
            </a:r>
            <a:endParaRPr sz="1700">
              <a:solidFill>
                <a:srgbClr val="000000"/>
              </a:solidFill>
              <a:highlight>
                <a:srgbClr val="FFFFFF"/>
              </a:highlight>
            </a:endParaRPr>
          </a:p>
          <a:p>
            <a:pPr marL="457200" lvl="0" indent="-311150" algn="l" rtl="0">
              <a:spcBef>
                <a:spcPts val="0"/>
              </a:spcBef>
              <a:spcAft>
                <a:spcPts val="0"/>
              </a:spcAft>
              <a:buSzPts val="1300"/>
              <a:buChar char="●"/>
            </a:pPr>
            <a:r>
              <a:rPr lang="en" sz="1700">
                <a:solidFill>
                  <a:srgbClr val="000000"/>
                </a:solidFill>
                <a:highlight>
                  <a:srgbClr val="FFFFFF"/>
                </a:highlight>
              </a:rPr>
              <a:t>Model Training</a:t>
            </a:r>
            <a:endParaRPr sz="1700">
              <a:solidFill>
                <a:srgbClr val="000000"/>
              </a:solidFill>
              <a:highlight>
                <a:srgbClr val="FFFFFF"/>
              </a:highlight>
            </a:endParaRPr>
          </a:p>
          <a:p>
            <a:pPr marL="457200" lvl="0" indent="-336550" algn="l" rtl="0">
              <a:spcBef>
                <a:spcPts val="0"/>
              </a:spcBef>
              <a:spcAft>
                <a:spcPts val="0"/>
              </a:spcAft>
              <a:buClr>
                <a:srgbClr val="000000"/>
              </a:buClr>
              <a:buSzPts val="1700"/>
              <a:buChar char="●"/>
            </a:pPr>
            <a:r>
              <a:rPr lang="en" sz="1700">
                <a:solidFill>
                  <a:srgbClr val="000000"/>
                </a:solidFill>
                <a:highlight>
                  <a:srgbClr val="FFFFFF"/>
                </a:highlight>
              </a:rPr>
              <a:t>Model Evaluation</a:t>
            </a:r>
            <a:endParaRPr sz="1700">
              <a:solidFill>
                <a:srgbClr val="000000"/>
              </a:solidFill>
              <a:highlight>
                <a:srgbClr val="FFFFFF"/>
              </a:highlight>
            </a:endParaRPr>
          </a:p>
          <a:p>
            <a:pPr marL="457200" lvl="0" indent="-336550" algn="l" rtl="0">
              <a:spcBef>
                <a:spcPts val="0"/>
              </a:spcBef>
              <a:spcAft>
                <a:spcPts val="0"/>
              </a:spcAft>
              <a:buClr>
                <a:srgbClr val="000000"/>
              </a:buClr>
              <a:buSzPts val="1700"/>
              <a:buChar char="●"/>
            </a:pPr>
            <a:r>
              <a:rPr lang="en" sz="1700">
                <a:solidFill>
                  <a:srgbClr val="000000"/>
                </a:solidFill>
                <a:highlight>
                  <a:srgbClr val="FFFFFF"/>
                </a:highlight>
              </a:rPr>
              <a:t>Building a Predictive System</a:t>
            </a:r>
            <a:endParaRPr sz="1700">
              <a:solidFill>
                <a:srgbClr val="000000"/>
              </a:solidFill>
              <a:highlight>
                <a:srgbClr val="FFFFFF"/>
              </a:highlight>
            </a:endParaRPr>
          </a:p>
          <a:p>
            <a:pPr marL="457200" lvl="0" indent="0" algn="l" rtl="0">
              <a:spcBef>
                <a:spcPts val="4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200" b="0">
              <a:solidFill>
                <a:srgbClr val="24292F"/>
              </a:solidFill>
              <a:highlight>
                <a:srgbClr val="FFFFFF"/>
              </a:highlight>
            </a:endParaRPr>
          </a:p>
          <a:p>
            <a:pPr marL="0" lvl="0" indent="0" algn="l" rtl="0">
              <a:lnSpc>
                <a:spcPct val="115000"/>
              </a:lnSpc>
              <a:spcBef>
                <a:spcPts val="1200"/>
              </a:spcBef>
              <a:spcAft>
                <a:spcPts val="1200"/>
              </a:spcAft>
              <a:buNone/>
            </a:pPr>
            <a:r>
              <a:rPr lang="en" sz="1600">
                <a:solidFill>
                  <a:srgbClr val="24292F"/>
                </a:solidFill>
                <a:highlight>
                  <a:srgbClr val="FFFFFF"/>
                </a:highlight>
              </a:rPr>
              <a:t>ALGORITHMS USED:</a:t>
            </a:r>
            <a:endParaRPr sz="3900"/>
          </a:p>
        </p:txBody>
      </p:sp>
      <p:sp>
        <p:nvSpPr>
          <p:cNvPr id="314" name="Google Shape;314;p19"/>
          <p:cNvSpPr txBox="1">
            <a:spLocks noGrp="1"/>
          </p:cNvSpPr>
          <p:nvPr>
            <p:ph type="body" idx="1"/>
          </p:nvPr>
        </p:nvSpPr>
        <p:spPr>
          <a:xfrm>
            <a:off x="1303800" y="1735925"/>
            <a:ext cx="7030500" cy="279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a:solidFill>
                <a:srgbClr val="24292F"/>
              </a:solidFill>
              <a:highlight>
                <a:srgbClr val="FFFFFF"/>
              </a:highlight>
              <a:latin typeface="Arial"/>
              <a:ea typeface="Arial"/>
              <a:cs typeface="Arial"/>
              <a:sym typeface="Arial"/>
            </a:endParaRPr>
          </a:p>
          <a:p>
            <a:pPr marL="457200" lvl="0" indent="-304800" algn="l" rtl="0">
              <a:spcBef>
                <a:spcPts val="1200"/>
              </a:spcBef>
              <a:spcAft>
                <a:spcPts val="0"/>
              </a:spcAft>
              <a:buClr>
                <a:srgbClr val="24292F"/>
              </a:buClr>
              <a:buSzPts val="1200"/>
              <a:buFont typeface="Arial"/>
              <a:buAutoNum type="arabicPeriod"/>
            </a:pPr>
            <a:r>
              <a:rPr lang="en" sz="1200">
                <a:solidFill>
                  <a:srgbClr val="24292F"/>
                </a:solidFill>
                <a:highlight>
                  <a:srgbClr val="FFFFFF"/>
                </a:highlight>
              </a:rPr>
              <a:t>Logistic Regression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 sz="1200">
                <a:solidFill>
                  <a:srgbClr val="24292F"/>
                </a:solidFill>
                <a:highlight>
                  <a:srgbClr val="FFFFFF"/>
                </a:highlight>
              </a:rPr>
              <a:t>Naive Bayes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 sz="1200">
                <a:solidFill>
                  <a:srgbClr val="24292F"/>
                </a:solidFill>
                <a:highlight>
                  <a:srgbClr val="FFFFFF"/>
                </a:highlight>
              </a:rPr>
              <a:t>Support Vector Machine (Linear)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 sz="1200">
                <a:solidFill>
                  <a:srgbClr val="24292F"/>
                </a:solidFill>
                <a:highlight>
                  <a:srgbClr val="FFFFFF"/>
                </a:highlight>
              </a:rPr>
              <a:t>K-Nearest Neighbours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 sz="1200">
                <a:solidFill>
                  <a:srgbClr val="24292F"/>
                </a:solidFill>
                <a:highlight>
                  <a:srgbClr val="FFFFFF"/>
                </a:highlight>
              </a:rPr>
              <a:t>Decision Tree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 sz="1200">
                <a:solidFill>
                  <a:srgbClr val="24292F"/>
                </a:solidFill>
                <a:highlight>
                  <a:srgbClr val="FFFFFF"/>
                </a:highlight>
              </a:rPr>
              <a:t>Random Forest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 sz="1200">
                <a:solidFill>
                  <a:srgbClr val="24292F"/>
                </a:solidFill>
                <a:highlight>
                  <a:srgbClr val="FFFFFF"/>
                </a:highlight>
              </a:rPr>
              <a:t>XGBoost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 sz="1200">
                <a:solidFill>
                  <a:srgbClr val="24292F"/>
                </a:solidFill>
                <a:highlight>
                  <a:srgbClr val="FFFFFF"/>
                </a:highlight>
              </a:rPr>
              <a:t>Artificial Neural Network with 1 Hidden layer (Keras)</a:t>
            </a: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400">
                <a:solidFill>
                  <a:srgbClr val="273239"/>
                </a:solidFill>
                <a:highlight>
                  <a:srgbClr val="FFFFFF"/>
                </a:highlight>
                <a:latin typeface="Arial"/>
                <a:ea typeface="Arial"/>
                <a:cs typeface="Arial"/>
                <a:sym typeface="Arial"/>
              </a:rPr>
              <a:t> Logistic Regression</a:t>
            </a:r>
            <a:endParaRPr sz="2400">
              <a:solidFill>
                <a:srgbClr val="273239"/>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sp>
        <p:nvSpPr>
          <p:cNvPr id="320" name="Google Shape;320;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73239"/>
                </a:solidFill>
                <a:highlight>
                  <a:srgbClr val="FFFFFF"/>
                </a:highlight>
                <a:latin typeface="Arial"/>
                <a:ea typeface="Arial"/>
                <a:cs typeface="Arial"/>
                <a:sym typeface="Arial"/>
              </a:rPr>
              <a:t>Logistic regression is basically a supervised classification algorithm. In a classification problem, the target variable(or output), y, can take only discrete values for a given set of features(or inputs), X.</a:t>
            </a:r>
            <a:endParaRPr>
              <a:solidFill>
                <a:srgbClr val="273239"/>
              </a:solidFill>
              <a:highlight>
                <a:srgbClr val="FFFFFF"/>
              </a:highlight>
              <a:latin typeface="Arial"/>
              <a:ea typeface="Arial"/>
              <a:cs typeface="Arial"/>
              <a:sym typeface="Arial"/>
            </a:endParaRPr>
          </a:p>
          <a:p>
            <a:pPr marL="0" lvl="0" indent="0" algn="l" rtl="0">
              <a:spcBef>
                <a:spcPts val="1200"/>
              </a:spcBef>
              <a:spcAft>
                <a:spcPts val="0"/>
              </a:spcAft>
              <a:buNone/>
            </a:pPr>
            <a:endParaRPr>
              <a:solidFill>
                <a:srgbClr val="273239"/>
              </a:solidFill>
              <a:highlight>
                <a:srgbClr val="FFFFFF"/>
              </a:highlight>
              <a:latin typeface="Arial"/>
              <a:ea typeface="Arial"/>
              <a:cs typeface="Arial"/>
              <a:sym typeface="Arial"/>
            </a:endParaRPr>
          </a:p>
          <a:p>
            <a:pPr marL="0" lvl="0" indent="0" algn="l" rtl="0">
              <a:spcBef>
                <a:spcPts val="1200"/>
              </a:spcBef>
              <a:spcAft>
                <a:spcPts val="1200"/>
              </a:spcAft>
              <a:buNone/>
            </a:pPr>
            <a:r>
              <a:rPr lang="en">
                <a:solidFill>
                  <a:srgbClr val="273239"/>
                </a:solidFill>
                <a:highlight>
                  <a:srgbClr val="FFFFFF"/>
                </a:highlight>
                <a:latin typeface="Arial"/>
                <a:ea typeface="Arial"/>
                <a:cs typeface="Arial"/>
                <a:sym typeface="Arial"/>
              </a:rPr>
              <a:t>Logistic regression becomes a classification technique only when a decision threshold is brought into the picture. The setting of the threshold value is a very important aspect of Logistic regression and is dependent on the classification problem itself.</a:t>
            </a:r>
            <a:endParaRPr>
              <a:solidFill>
                <a:srgbClr val="273239"/>
              </a:solidFill>
              <a:highlight>
                <a:srgbClr val="FFFFFF"/>
              </a:highlight>
              <a:latin typeface="Arial"/>
              <a:ea typeface="Arial"/>
              <a:cs typeface="Arial"/>
              <a:sym typeface="Arial"/>
            </a:endParaRPr>
          </a:p>
        </p:txBody>
      </p:sp>
      <p:pic>
        <p:nvPicPr>
          <p:cNvPr id="321" name="Google Shape;321;p20" descr="Lightbox"/>
          <p:cNvPicPr preferRelativeResize="0"/>
          <p:nvPr/>
        </p:nvPicPr>
        <p:blipFill>
          <a:blip r:embed="rId3">
            <a:alphaModFix/>
          </a:blip>
          <a:stretch>
            <a:fillRect/>
          </a:stretch>
        </p:blipFill>
        <p:spPr>
          <a:xfrm>
            <a:off x="5880375" y="536875"/>
            <a:ext cx="2857500" cy="1314450"/>
          </a:xfrm>
          <a:prstGeom prst="rect">
            <a:avLst/>
          </a:prstGeom>
          <a:noFill/>
          <a:ln w="28575" cap="flat" cmpd="sng">
            <a:solidFill>
              <a:srgbClr val="FFFFFF"/>
            </a:solidFill>
            <a:prstDash val="solid"/>
            <a:miter lim="8000"/>
            <a:headEnd type="none" w="sm" len="sm"/>
            <a:tailEnd type="none" w="sm" len="sm"/>
          </a:ln>
        </p:spPr>
      </p:pic>
      <p:sp>
        <p:nvSpPr>
          <p:cNvPr id="322" name="Google Shape;322;p20"/>
          <p:cNvSpPr txBox="1"/>
          <p:nvPr/>
        </p:nvSpPr>
        <p:spPr>
          <a:xfrm>
            <a:off x="1303800" y="1990050"/>
            <a:ext cx="71292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Naive Bayes </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222222"/>
                </a:solidFill>
                <a:highlight>
                  <a:srgbClr val="FFFFFF"/>
                </a:highlight>
                <a:latin typeface="Arial"/>
                <a:ea typeface="Arial"/>
                <a:cs typeface="Arial"/>
                <a:sym typeface="Arial"/>
              </a:rPr>
              <a:t>Naive Bayes model is easy to build and particularly useful for very large data sets. Along with simplicity, Naive Bayes is known to outperform even highly sophisticated classification methods.</a:t>
            </a:r>
            <a:endParaRPr sz="135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
                <a:solidFill>
                  <a:srgbClr val="191919"/>
                </a:solidFill>
                <a:highlight>
                  <a:srgbClr val="FFFAFA"/>
                </a:highlight>
                <a:latin typeface="Roboto"/>
                <a:ea typeface="Roboto"/>
                <a:cs typeface="Roboto"/>
                <a:sym typeface="Roboto"/>
              </a:rPr>
              <a:t>The most important assumption that Naive Bayes makes is that all the features are independent of each other. You might also need to convert the continuous variables into discrete variables.</a:t>
            </a:r>
            <a:endParaRPr sz="1450">
              <a:solidFill>
                <a:srgbClr val="222222"/>
              </a:solidFill>
              <a:highlight>
                <a:srgbClr val="FFFFFF"/>
              </a:highlight>
              <a:latin typeface="Arial"/>
              <a:ea typeface="Arial"/>
              <a:cs typeface="Arial"/>
              <a:sym typeface="Arial"/>
            </a:endParaRPr>
          </a:p>
          <a:p>
            <a:pPr marL="0" lvl="0" indent="0" algn="l" rtl="0">
              <a:spcBef>
                <a:spcPts val="1200"/>
              </a:spcBef>
              <a:spcAft>
                <a:spcPts val="1200"/>
              </a:spcAft>
              <a:buNone/>
            </a:pPr>
            <a:r>
              <a:rPr lang="en">
                <a:solidFill>
                  <a:srgbClr val="191919"/>
                </a:solidFill>
                <a:highlight>
                  <a:srgbClr val="FFFAFA"/>
                </a:highlight>
                <a:latin typeface="Roboto"/>
                <a:ea typeface="Roboto"/>
                <a:cs typeface="Roboto"/>
                <a:sym typeface="Roboto"/>
              </a:rPr>
              <a:t>It is fast, intuitive, and is used for text classification tasks. Since it can be used for multiclass classification as well, it is considered a very versatile and flexible classifier.</a:t>
            </a:r>
            <a:r>
              <a:rPr lang="en" sz="1200">
                <a:solidFill>
                  <a:srgbClr val="191919"/>
                </a:solidFill>
                <a:highlight>
                  <a:srgbClr val="FFFAFA"/>
                </a:highlight>
                <a:latin typeface="Roboto"/>
                <a:ea typeface="Roboto"/>
                <a:cs typeface="Roboto"/>
                <a:sym typeface="Roboto"/>
              </a:rPr>
              <a:t> </a:t>
            </a:r>
            <a:endParaRPr sz="1350">
              <a:solidFill>
                <a:srgbClr val="222222"/>
              </a:solidFill>
              <a:highlight>
                <a:srgbClr val="FFFFFF"/>
              </a:highlight>
              <a:latin typeface="Arial"/>
              <a:ea typeface="Arial"/>
              <a:cs typeface="Arial"/>
              <a:sym typeface="Arial"/>
            </a:endParaRPr>
          </a:p>
        </p:txBody>
      </p:sp>
      <p:pic>
        <p:nvPicPr>
          <p:cNvPr id="329" name="Google Shape;329;p21"/>
          <p:cNvPicPr preferRelativeResize="0"/>
          <p:nvPr/>
        </p:nvPicPr>
        <p:blipFill>
          <a:blip r:embed="rId3">
            <a:alphaModFix/>
          </a:blip>
          <a:stretch>
            <a:fillRect/>
          </a:stretch>
        </p:blipFill>
        <p:spPr>
          <a:xfrm>
            <a:off x="5976525" y="216075"/>
            <a:ext cx="2857500" cy="16383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1030</Words>
  <PresentationFormat>On-screen Show (16:9)</PresentationFormat>
  <Paragraphs>80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Maven Pro</vt:lpstr>
      <vt:lpstr>Nunito</vt:lpstr>
      <vt:lpstr>Times New Roman</vt:lpstr>
      <vt:lpstr>Roboto</vt:lpstr>
      <vt:lpstr>Georgia</vt:lpstr>
      <vt:lpstr>Momentum</vt:lpstr>
      <vt:lpstr>HEART DISEASE PREDICTION</vt:lpstr>
      <vt:lpstr>INTRODUCTION</vt:lpstr>
      <vt:lpstr>PROBLEM DEFINITION</vt:lpstr>
      <vt:lpstr>DATA SETS</vt:lpstr>
      <vt:lpstr>Essential Libraries:</vt:lpstr>
      <vt:lpstr>Steps in Prediction:</vt:lpstr>
      <vt:lpstr> ALGORITHMS USED:</vt:lpstr>
      <vt:lpstr> Logistic Regression </vt:lpstr>
      <vt:lpstr>Naive Bayes </vt:lpstr>
      <vt:lpstr>Support Vector Machine </vt:lpstr>
      <vt:lpstr>k-nearest neighbors (KNN)</vt:lpstr>
      <vt:lpstr>  XG BOOST</vt:lpstr>
      <vt:lpstr>Random Forest:</vt:lpstr>
      <vt:lpstr>Slide 14</vt:lpstr>
      <vt:lpstr>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USER</dc:creator>
  <cp:lastModifiedBy>USER</cp:lastModifiedBy>
  <cp:revision>1</cp:revision>
  <dcterms:modified xsi:type="dcterms:W3CDTF">2022-04-26T09:13:50Z</dcterms:modified>
</cp:coreProperties>
</file>