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68" r:id="rId2"/>
    <p:sldId id="256" r:id="rId3"/>
    <p:sldId id="257" r:id="rId4"/>
    <p:sldId id="258" r:id="rId5"/>
    <p:sldId id="270" r:id="rId6"/>
    <p:sldId id="272" r:id="rId7"/>
    <p:sldId id="271" r:id="rId8"/>
    <p:sldId id="260" r:id="rId9"/>
    <p:sldId id="273" r:id="rId10"/>
    <p:sldId id="274" r:id="rId11"/>
    <p:sldId id="286" r:id="rId12"/>
    <p:sldId id="287" r:id="rId13"/>
    <p:sldId id="288" r:id="rId14"/>
    <p:sldId id="294" r:id="rId15"/>
    <p:sldId id="262" r:id="rId16"/>
    <p:sldId id="261" r:id="rId17"/>
    <p:sldId id="264" r:id="rId18"/>
    <p:sldId id="263" r:id="rId19"/>
    <p:sldId id="266" r:id="rId20"/>
    <p:sldId id="265" r:id="rId21"/>
    <p:sldId id="289" r:id="rId22"/>
    <p:sldId id="290" r:id="rId23"/>
    <p:sldId id="291" r:id="rId24"/>
    <p:sldId id="292" r:id="rId25"/>
    <p:sldId id="293" r:id="rId26"/>
    <p:sldId id="27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Decision%20Analysis\all%20togeth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/>
              <a:t>Utility</a:t>
            </a:r>
            <a:r>
              <a:rPr lang="en-CA" b="1" baseline="0"/>
              <a:t> Graphs</a:t>
            </a:r>
          </a:p>
        </c:rich>
      </c:tx>
      <c:overlay val="0"/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594602305146639E-2"/>
          <c:y val="5.1054411309808617E-2"/>
          <c:w val="0.81705371067746968"/>
          <c:h val="0.8152644083268181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'[all together.xlsx]Solar'!$C$61</c:f>
              <c:strCache>
                <c:ptCount val="1"/>
                <c:pt idx="0">
                  <c:v>U(G)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trendline>
            <c:name>Poly. (G)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'[all together.xlsx]Solar'!$B$62:$B$93</c:f>
              <c:numCache>
                <c:formatCode>General</c:formatCode>
                <c:ptCount val="32"/>
                <c:pt idx="0">
                  <c:v>173000</c:v>
                </c:pt>
                <c:pt idx="1">
                  <c:v>170000</c:v>
                </c:pt>
                <c:pt idx="2">
                  <c:v>165000</c:v>
                </c:pt>
                <c:pt idx="3">
                  <c:v>160000</c:v>
                </c:pt>
                <c:pt idx="4">
                  <c:v>155000</c:v>
                </c:pt>
                <c:pt idx="5">
                  <c:v>150000</c:v>
                </c:pt>
                <c:pt idx="6">
                  <c:v>145000</c:v>
                </c:pt>
                <c:pt idx="7">
                  <c:v>140000</c:v>
                </c:pt>
                <c:pt idx="8">
                  <c:v>135000</c:v>
                </c:pt>
                <c:pt idx="9">
                  <c:v>130000</c:v>
                </c:pt>
                <c:pt idx="10">
                  <c:v>125000</c:v>
                </c:pt>
                <c:pt idx="11">
                  <c:v>120000</c:v>
                </c:pt>
                <c:pt idx="12">
                  <c:v>115000</c:v>
                </c:pt>
                <c:pt idx="13">
                  <c:v>110000</c:v>
                </c:pt>
                <c:pt idx="14">
                  <c:v>105000</c:v>
                </c:pt>
                <c:pt idx="15">
                  <c:v>100000</c:v>
                </c:pt>
                <c:pt idx="16">
                  <c:v>95000</c:v>
                </c:pt>
                <c:pt idx="17">
                  <c:v>90000</c:v>
                </c:pt>
                <c:pt idx="18">
                  <c:v>85000</c:v>
                </c:pt>
                <c:pt idx="19">
                  <c:v>80000</c:v>
                </c:pt>
                <c:pt idx="20">
                  <c:v>75000</c:v>
                </c:pt>
                <c:pt idx="21">
                  <c:v>70000</c:v>
                </c:pt>
                <c:pt idx="22">
                  <c:v>65000</c:v>
                </c:pt>
                <c:pt idx="23">
                  <c:v>60000</c:v>
                </c:pt>
                <c:pt idx="24">
                  <c:v>55000</c:v>
                </c:pt>
                <c:pt idx="25">
                  <c:v>50000</c:v>
                </c:pt>
                <c:pt idx="26">
                  <c:v>45000</c:v>
                </c:pt>
                <c:pt idx="27">
                  <c:v>40000</c:v>
                </c:pt>
                <c:pt idx="28">
                  <c:v>35000</c:v>
                </c:pt>
                <c:pt idx="29">
                  <c:v>30000</c:v>
                </c:pt>
                <c:pt idx="30">
                  <c:v>25000</c:v>
                </c:pt>
                <c:pt idx="31">
                  <c:v>20000</c:v>
                </c:pt>
              </c:numCache>
            </c:numRef>
          </c:xVal>
          <c:yVal>
            <c:numRef>
              <c:f>'[all together.xlsx]Solar'!$C$62:$C$93</c:f>
              <c:numCache>
                <c:formatCode>General</c:formatCode>
                <c:ptCount val="32"/>
                <c:pt idx="0">
                  <c:v>1</c:v>
                </c:pt>
                <c:pt idx="3">
                  <c:v>0.98</c:v>
                </c:pt>
                <c:pt idx="6">
                  <c:v>0.97</c:v>
                </c:pt>
                <c:pt idx="10">
                  <c:v>0.95</c:v>
                </c:pt>
                <c:pt idx="14">
                  <c:v>0.92</c:v>
                </c:pt>
                <c:pt idx="16">
                  <c:v>0.87</c:v>
                </c:pt>
                <c:pt idx="19">
                  <c:v>0.78</c:v>
                </c:pt>
                <c:pt idx="21">
                  <c:v>0.64</c:v>
                </c:pt>
                <c:pt idx="24">
                  <c:v>0.4</c:v>
                </c:pt>
                <c:pt idx="29">
                  <c:v>0.16</c:v>
                </c:pt>
                <c:pt idx="3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C5-459A-B1C1-17BDDC32F463}"/>
            </c:ext>
          </c:extLst>
        </c:ser>
        <c:ser>
          <c:idx val="1"/>
          <c:order val="1"/>
          <c:tx>
            <c:strRef>
              <c:f>'[all together.xlsx]Solar'!$D$61</c:f>
              <c:strCache>
                <c:ptCount val="1"/>
                <c:pt idx="0">
                  <c:v>U(M)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Log. (M)</c:nam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'[all together.xlsx]Solar'!$B$62:$B$93</c:f>
              <c:numCache>
                <c:formatCode>General</c:formatCode>
                <c:ptCount val="32"/>
                <c:pt idx="0">
                  <c:v>173000</c:v>
                </c:pt>
                <c:pt idx="1">
                  <c:v>170000</c:v>
                </c:pt>
                <c:pt idx="2">
                  <c:v>165000</c:v>
                </c:pt>
                <c:pt idx="3">
                  <c:v>160000</c:v>
                </c:pt>
                <c:pt idx="4">
                  <c:v>155000</c:v>
                </c:pt>
                <c:pt idx="5">
                  <c:v>150000</c:v>
                </c:pt>
                <c:pt idx="6">
                  <c:v>145000</c:v>
                </c:pt>
                <c:pt idx="7">
                  <c:v>140000</c:v>
                </c:pt>
                <c:pt idx="8">
                  <c:v>135000</c:v>
                </c:pt>
                <c:pt idx="9">
                  <c:v>130000</c:v>
                </c:pt>
                <c:pt idx="10">
                  <c:v>125000</c:v>
                </c:pt>
                <c:pt idx="11">
                  <c:v>120000</c:v>
                </c:pt>
                <c:pt idx="12">
                  <c:v>115000</c:v>
                </c:pt>
                <c:pt idx="13">
                  <c:v>110000</c:v>
                </c:pt>
                <c:pt idx="14">
                  <c:v>105000</c:v>
                </c:pt>
                <c:pt idx="15">
                  <c:v>100000</c:v>
                </c:pt>
                <c:pt idx="16">
                  <c:v>95000</c:v>
                </c:pt>
                <c:pt idx="17">
                  <c:v>90000</c:v>
                </c:pt>
                <c:pt idx="18">
                  <c:v>85000</c:v>
                </c:pt>
                <c:pt idx="19">
                  <c:v>80000</c:v>
                </c:pt>
                <c:pt idx="20">
                  <c:v>75000</c:v>
                </c:pt>
                <c:pt idx="21">
                  <c:v>70000</c:v>
                </c:pt>
                <c:pt idx="22">
                  <c:v>65000</c:v>
                </c:pt>
                <c:pt idx="23">
                  <c:v>60000</c:v>
                </c:pt>
                <c:pt idx="24">
                  <c:v>55000</c:v>
                </c:pt>
                <c:pt idx="25">
                  <c:v>50000</c:v>
                </c:pt>
                <c:pt idx="26">
                  <c:v>45000</c:v>
                </c:pt>
                <c:pt idx="27">
                  <c:v>40000</c:v>
                </c:pt>
                <c:pt idx="28">
                  <c:v>35000</c:v>
                </c:pt>
                <c:pt idx="29">
                  <c:v>30000</c:v>
                </c:pt>
                <c:pt idx="30">
                  <c:v>25000</c:v>
                </c:pt>
                <c:pt idx="31">
                  <c:v>20000</c:v>
                </c:pt>
              </c:numCache>
            </c:numRef>
          </c:xVal>
          <c:yVal>
            <c:numRef>
              <c:f>'[all together.xlsx]Solar'!$D$62:$D$93</c:f>
              <c:numCache>
                <c:formatCode>General</c:formatCode>
                <c:ptCount val="32"/>
                <c:pt idx="0">
                  <c:v>1</c:v>
                </c:pt>
                <c:pt idx="5">
                  <c:v>0.87</c:v>
                </c:pt>
                <c:pt idx="11">
                  <c:v>0.78400000000000003</c:v>
                </c:pt>
                <c:pt idx="19">
                  <c:v>0.64</c:v>
                </c:pt>
                <c:pt idx="25">
                  <c:v>0.4</c:v>
                </c:pt>
                <c:pt idx="29">
                  <c:v>0.16</c:v>
                </c:pt>
                <c:pt idx="3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9C5-459A-B1C1-17BDDC32F463}"/>
            </c:ext>
          </c:extLst>
        </c:ser>
        <c:ser>
          <c:idx val="2"/>
          <c:order val="2"/>
          <c:tx>
            <c:strRef>
              <c:f>'[all together.xlsx]Solar'!$E$61</c:f>
              <c:strCache>
                <c:ptCount val="1"/>
                <c:pt idx="0">
                  <c:v>U(V)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name>Poly. (V)</c:nam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'[all together.xlsx]Solar'!$B$62:$B$93</c:f>
              <c:numCache>
                <c:formatCode>General</c:formatCode>
                <c:ptCount val="32"/>
                <c:pt idx="0">
                  <c:v>173000</c:v>
                </c:pt>
                <c:pt idx="1">
                  <c:v>170000</c:v>
                </c:pt>
                <c:pt idx="2">
                  <c:v>165000</c:v>
                </c:pt>
                <c:pt idx="3">
                  <c:v>160000</c:v>
                </c:pt>
                <c:pt idx="4">
                  <c:v>155000</c:v>
                </c:pt>
                <c:pt idx="5">
                  <c:v>150000</c:v>
                </c:pt>
                <c:pt idx="6">
                  <c:v>145000</c:v>
                </c:pt>
                <c:pt idx="7">
                  <c:v>140000</c:v>
                </c:pt>
                <c:pt idx="8">
                  <c:v>135000</c:v>
                </c:pt>
                <c:pt idx="9">
                  <c:v>130000</c:v>
                </c:pt>
                <c:pt idx="10">
                  <c:v>125000</c:v>
                </c:pt>
                <c:pt idx="11">
                  <c:v>120000</c:v>
                </c:pt>
                <c:pt idx="12">
                  <c:v>115000</c:v>
                </c:pt>
                <c:pt idx="13">
                  <c:v>110000</c:v>
                </c:pt>
                <c:pt idx="14">
                  <c:v>105000</c:v>
                </c:pt>
                <c:pt idx="15">
                  <c:v>100000</c:v>
                </c:pt>
                <c:pt idx="16">
                  <c:v>95000</c:v>
                </c:pt>
                <c:pt idx="17">
                  <c:v>90000</c:v>
                </c:pt>
                <c:pt idx="18">
                  <c:v>85000</c:v>
                </c:pt>
                <c:pt idx="19">
                  <c:v>80000</c:v>
                </c:pt>
                <c:pt idx="20">
                  <c:v>75000</c:v>
                </c:pt>
                <c:pt idx="21">
                  <c:v>70000</c:v>
                </c:pt>
                <c:pt idx="22">
                  <c:v>65000</c:v>
                </c:pt>
                <c:pt idx="23">
                  <c:v>60000</c:v>
                </c:pt>
                <c:pt idx="24">
                  <c:v>55000</c:v>
                </c:pt>
                <c:pt idx="25">
                  <c:v>50000</c:v>
                </c:pt>
                <c:pt idx="26">
                  <c:v>45000</c:v>
                </c:pt>
                <c:pt idx="27">
                  <c:v>40000</c:v>
                </c:pt>
                <c:pt idx="28">
                  <c:v>35000</c:v>
                </c:pt>
                <c:pt idx="29">
                  <c:v>30000</c:v>
                </c:pt>
                <c:pt idx="30">
                  <c:v>25000</c:v>
                </c:pt>
                <c:pt idx="31">
                  <c:v>20000</c:v>
                </c:pt>
              </c:numCache>
            </c:numRef>
          </c:xVal>
          <c:yVal>
            <c:numRef>
              <c:f>'[all together.xlsx]Solar'!$E$62:$E$93</c:f>
              <c:numCache>
                <c:formatCode>General</c:formatCode>
                <c:ptCount val="32"/>
                <c:pt idx="0">
                  <c:v>1</c:v>
                </c:pt>
                <c:pt idx="4">
                  <c:v>0.78400000000000003</c:v>
                </c:pt>
                <c:pt idx="8">
                  <c:v>0.64</c:v>
                </c:pt>
                <c:pt idx="15">
                  <c:v>0.4</c:v>
                </c:pt>
                <c:pt idx="22">
                  <c:v>0.16</c:v>
                </c:pt>
                <c:pt idx="26">
                  <c:v>6.4000000000000001E-2</c:v>
                </c:pt>
                <c:pt idx="3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9C5-459A-B1C1-17BDDC32F463}"/>
            </c:ext>
          </c:extLst>
        </c:ser>
        <c:ser>
          <c:idx val="3"/>
          <c:order val="3"/>
          <c:tx>
            <c:strRef>
              <c:f>'[all together.xlsx]Solar'!$F$61</c:f>
              <c:strCache>
                <c:ptCount val="1"/>
                <c:pt idx="0">
                  <c:v>U(N)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name>Liner (N)</c:nam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'[all together.xlsx]Solar'!$B$62:$B$93</c:f>
              <c:numCache>
                <c:formatCode>General</c:formatCode>
                <c:ptCount val="32"/>
                <c:pt idx="0">
                  <c:v>173000</c:v>
                </c:pt>
                <c:pt idx="1">
                  <c:v>170000</c:v>
                </c:pt>
                <c:pt idx="2">
                  <c:v>165000</c:v>
                </c:pt>
                <c:pt idx="3">
                  <c:v>160000</c:v>
                </c:pt>
                <c:pt idx="4">
                  <c:v>155000</c:v>
                </c:pt>
                <c:pt idx="5">
                  <c:v>150000</c:v>
                </c:pt>
                <c:pt idx="6">
                  <c:v>145000</c:v>
                </c:pt>
                <c:pt idx="7">
                  <c:v>140000</c:v>
                </c:pt>
                <c:pt idx="8">
                  <c:v>135000</c:v>
                </c:pt>
                <c:pt idx="9">
                  <c:v>130000</c:v>
                </c:pt>
                <c:pt idx="10">
                  <c:v>125000</c:v>
                </c:pt>
                <c:pt idx="11">
                  <c:v>120000</c:v>
                </c:pt>
                <c:pt idx="12">
                  <c:v>115000</c:v>
                </c:pt>
                <c:pt idx="13">
                  <c:v>110000</c:v>
                </c:pt>
                <c:pt idx="14">
                  <c:v>105000</c:v>
                </c:pt>
                <c:pt idx="15">
                  <c:v>100000</c:v>
                </c:pt>
                <c:pt idx="16">
                  <c:v>95000</c:v>
                </c:pt>
                <c:pt idx="17">
                  <c:v>90000</c:v>
                </c:pt>
                <c:pt idx="18">
                  <c:v>85000</c:v>
                </c:pt>
                <c:pt idx="19">
                  <c:v>80000</c:v>
                </c:pt>
                <c:pt idx="20">
                  <c:v>75000</c:v>
                </c:pt>
                <c:pt idx="21">
                  <c:v>70000</c:v>
                </c:pt>
                <c:pt idx="22">
                  <c:v>65000</c:v>
                </c:pt>
                <c:pt idx="23">
                  <c:v>60000</c:v>
                </c:pt>
                <c:pt idx="24">
                  <c:v>55000</c:v>
                </c:pt>
                <c:pt idx="25">
                  <c:v>50000</c:v>
                </c:pt>
                <c:pt idx="26">
                  <c:v>45000</c:v>
                </c:pt>
                <c:pt idx="27">
                  <c:v>40000</c:v>
                </c:pt>
                <c:pt idx="28">
                  <c:v>35000</c:v>
                </c:pt>
                <c:pt idx="29">
                  <c:v>30000</c:v>
                </c:pt>
                <c:pt idx="30">
                  <c:v>25000</c:v>
                </c:pt>
                <c:pt idx="31">
                  <c:v>20000</c:v>
                </c:pt>
              </c:numCache>
            </c:numRef>
          </c:xVal>
          <c:yVal>
            <c:numRef>
              <c:f>'[all together.xlsx]Solar'!$F$62:$F$93</c:f>
              <c:numCache>
                <c:formatCode>General</c:formatCode>
                <c:ptCount val="32"/>
                <c:pt idx="0">
                  <c:v>1</c:v>
                </c:pt>
                <c:pt idx="5">
                  <c:v>0.78400000000000003</c:v>
                </c:pt>
                <c:pt idx="9">
                  <c:v>0.64</c:v>
                </c:pt>
                <c:pt idx="18">
                  <c:v>0.4</c:v>
                </c:pt>
                <c:pt idx="25">
                  <c:v>0.16</c:v>
                </c:pt>
                <c:pt idx="28">
                  <c:v>6.4000000000000001E-2</c:v>
                </c:pt>
                <c:pt idx="3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9C5-459A-B1C1-17BDDC32F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012688"/>
        <c:axId val="713009488"/>
      </c:scatterChart>
      <c:valAx>
        <c:axId val="71301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Net</a:t>
                </a:r>
                <a:r>
                  <a:rPr lang="en-CA" b="1" baseline="0"/>
                  <a:t> Present Worth (NPW)</a:t>
                </a:r>
                <a:endParaRPr lang="en-CA" b="1"/>
              </a:p>
            </c:rich>
          </c:tx>
          <c:layout>
            <c:manualLayout>
              <c:xMode val="edge"/>
              <c:yMode val="edge"/>
              <c:x val="0.34327841398347769"/>
              <c:y val="0.91890603050819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09488"/>
        <c:crosses val="autoZero"/>
        <c:crossBetween val="midCat"/>
      </c:valAx>
      <c:valAx>
        <c:axId val="7130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/>
                  <a:t>Utility</a:t>
                </a:r>
                <a:r>
                  <a:rPr lang="en-CA"/>
                  <a:t> </a:t>
                </a:r>
              </a:p>
            </c:rich>
          </c:tx>
          <c:layout>
            <c:manualLayout>
              <c:xMode val="edge"/>
              <c:yMode val="edge"/>
              <c:x val="1.8555027252696279E-2"/>
              <c:y val="0.470863114852212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12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8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6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4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3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6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22.emf"/><Relationship Id="rId4" Type="http://schemas.openxmlformats.org/officeDocument/2006/relationships/package" Target="../embeddings/Microsoft_Excel_Worksheet9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Excel_Worksheet14.xlsx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A7DB-1D3F-4F0F-B2A4-D0F56589E50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314325"/>
            <a:ext cx="9144000" cy="2000250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Residential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C1D4-2081-47AD-97DA-BD9DFBA5450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387" y="2743200"/>
            <a:ext cx="12087225" cy="394335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Analysis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BLDG 6581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Dr. T. Stathopoulos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Gianina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Martinez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Vivekkumar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Chatrola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Nishit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Jagdishkumar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Kadia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Mehmood Syed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89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5425F-B007-43DC-A438-E9F0F42DD76F}"/>
              </a:ext>
            </a:extLst>
          </p:cNvPr>
          <p:cNvSpPr txBox="1"/>
          <p:nvPr/>
        </p:nvSpPr>
        <p:spPr>
          <a:xfrm>
            <a:off x="643813" y="2517379"/>
            <a:ext cx="3890865" cy="102636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 dirty="0">
                <a:solidFill>
                  <a:srgbClr val="FFFEFF"/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SMALL PANEL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7CC71-1881-40A4-BFB3-A313CBD115D3}"/>
              </a:ext>
            </a:extLst>
          </p:cNvPr>
          <p:cNvSpPr/>
          <p:nvPr/>
        </p:nvSpPr>
        <p:spPr>
          <a:xfrm>
            <a:off x="4648165" y="571128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calculation of Net Present Worth is carried as under</a:t>
            </a: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: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6BB72-AA34-4D72-BFA0-076FE2DA9255}"/>
              </a:ext>
            </a:extLst>
          </p:cNvPr>
          <p:cNvSpPr/>
          <p:nvPr/>
        </p:nvSpPr>
        <p:spPr>
          <a:xfrm>
            <a:off x="4648165" y="1361917"/>
            <a:ext cx="7313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NPW = PV (rate, years, annual savings) - (Initial Cost + Govt. Benefits)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4E284-D26C-497B-B3B1-460B5FDB65D7}"/>
              </a:ext>
            </a:extLst>
          </p:cNvPr>
          <p:cNvSpPr/>
          <p:nvPr/>
        </p:nvSpPr>
        <p:spPr>
          <a:xfrm>
            <a:off x="4722810" y="534608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calculation of EMV for NPW = </a:t>
            </a:r>
            <a:r>
              <a:rPr lang="en-US" sz="2600" spc="-150" dirty="0">
                <a:highlight>
                  <a:srgbClr val="C0C0C0"/>
                </a:highlight>
                <a:latin typeface="Bahnschrift SemiLight Condensed" panose="020B0502040204020203" pitchFamily="34" charset="0"/>
                <a:ea typeface="+mj-ea"/>
                <a:cs typeface="+mj-cs"/>
              </a:rPr>
              <a:t>$76,784.69 </a:t>
            </a:r>
          </a:p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While the EMV for ROR = </a:t>
            </a:r>
            <a:r>
              <a:rPr lang="en-US" sz="2600" spc="-150" dirty="0">
                <a:highlight>
                  <a:srgbClr val="C0C0C0"/>
                </a:highlight>
                <a:latin typeface="Bahnschrift SemiLight Condensed" panose="020B0502040204020203" pitchFamily="34" charset="0"/>
                <a:ea typeface="+mj-ea"/>
                <a:cs typeface="+mj-cs"/>
              </a:rPr>
              <a:t>15.10% </a:t>
            </a:r>
            <a:endParaRPr lang="en-CA" sz="2600" spc="-150" dirty="0">
              <a:highlight>
                <a:srgbClr val="C0C0C0"/>
              </a:highlight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FD688-6FD7-4A2F-B5F8-56FC9799C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64040"/>
              </p:ext>
            </p:extLst>
          </p:nvPr>
        </p:nvGraphicFramePr>
        <p:xfrm>
          <a:off x="4722810" y="2625623"/>
          <a:ext cx="7283625" cy="221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Worksheet" r:id="rId3" imgW="4435053" imgH="1348551" progId="Excel.Sheet.12">
                  <p:embed/>
                </p:oleObj>
              </mc:Choice>
              <mc:Fallback>
                <p:oleObj name="Worksheet" r:id="rId3" imgW="4435053" imgH="1348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2810" y="2625623"/>
                        <a:ext cx="7283625" cy="221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12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E650-78D3-4B85-912C-DB39833F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Sensitivity Analysis: 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F1496-85E5-4434-9A4E-22F42361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712" y="2654047"/>
            <a:ext cx="6281738" cy="35768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4DD6B7-23E3-4B02-A592-D4A77B848192}"/>
              </a:ext>
            </a:extLst>
          </p:cNvPr>
          <p:cNvSpPr/>
          <p:nvPr/>
        </p:nvSpPr>
        <p:spPr>
          <a:xfrm>
            <a:off x="5304712" y="11012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Sensitivity analysis for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SolarWall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carried out to find out the variations that can happen in the NPW with the variations in the efficiency of the panel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variation of +20% for each case of High and Low efficiency.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42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E0E7-BD46-4917-8378-070DCB0A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Preposterior Analysis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DB8E-6211-455B-859B-98C5A87E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114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the test is $2000.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table obtained from the effectiveness of the test is shown as under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6A03B-EF36-472D-81FD-A69F79E3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05" y="1917611"/>
            <a:ext cx="2895600" cy="1114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4DA3E4-35BB-4068-A6F7-50EB6FE6E88C}"/>
              </a:ext>
            </a:extLst>
          </p:cNvPr>
          <p:cNvSpPr/>
          <p:nvPr/>
        </p:nvSpPr>
        <p:spPr>
          <a:xfrm>
            <a:off x="5118447" y="3116481"/>
            <a:ext cx="6184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level of uncertainty is due to the changing weather conditions, but the better probabilities are obtained because of factoring the certainty of the location. 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AC986-1C95-4AAE-88AC-82F98FBC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7" y="3973751"/>
            <a:ext cx="6184922" cy="28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59EFAE-5B5A-478F-A08E-64CDAF0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Preposterior Analysis 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81A489-26EC-4993-B48A-BD0EBEFFC74A}"/>
              </a:ext>
            </a:extLst>
          </p:cNvPr>
          <p:cNvGrpSpPr/>
          <p:nvPr/>
        </p:nvGrpSpPr>
        <p:grpSpPr>
          <a:xfrm>
            <a:off x="4862320" y="618287"/>
            <a:ext cx="6842268" cy="3463275"/>
            <a:chOff x="4806335" y="2789852"/>
            <a:chExt cx="6842268" cy="3463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F91D75-2501-44B7-A0FF-A83E12916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335" y="2789852"/>
              <a:ext cx="6842268" cy="346327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D8C6E3-49E7-405C-89DD-ED8394B078F1}"/>
                </a:ext>
              </a:extLst>
            </p:cNvPr>
            <p:cNvSpPr/>
            <p:nvPr/>
          </p:nvSpPr>
          <p:spPr>
            <a:xfrm>
              <a:off x="10702211" y="3000899"/>
              <a:ext cx="946392" cy="2928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AB899E-1CD6-4512-BDEA-130BEEF4B308}"/>
                </a:ext>
              </a:extLst>
            </p:cNvPr>
            <p:cNvSpPr/>
            <p:nvPr/>
          </p:nvSpPr>
          <p:spPr>
            <a:xfrm>
              <a:off x="5368211" y="2789852"/>
              <a:ext cx="946392" cy="2928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60F5F-9740-40DC-9FCD-4FB12693E611}"/>
              </a:ext>
            </a:extLst>
          </p:cNvPr>
          <p:cNvSpPr/>
          <p:nvPr/>
        </p:nvSpPr>
        <p:spPr>
          <a:xfrm>
            <a:off x="4862320" y="4176277"/>
            <a:ext cx="67542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final EMV of the test alternative is obtained as, EMV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(test)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$81,036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Rate of Return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(test)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14.35% 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EMV the preference is obtained 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$82,779.63 &gt; $81,036 &gt; $76,784.89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Large Panel ≻ Test Alternative ≻ Small Panel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1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5289-E437-443D-B427-C1699EC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23E1-FF08-42CA-AE1D-0DE6D66C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4552585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Information is calculated as: 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 = EMV(T) – EMV(a*)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$81,036 - $82,779.63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= -$1,743.63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test is not justified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4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E4B16-4AD3-42C2-BEDF-4193DC2BB828}"/>
              </a:ext>
            </a:extLst>
          </p:cNvPr>
          <p:cNvSpPr/>
          <p:nvPr/>
        </p:nvSpPr>
        <p:spPr>
          <a:xfrm>
            <a:off x="740664" y="1655064"/>
            <a:ext cx="3776472" cy="3611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365ED-0512-4480-A4AE-BAE6E9D971B7}"/>
              </a:ext>
            </a:extLst>
          </p:cNvPr>
          <p:cNvSpPr/>
          <p:nvPr/>
        </p:nvSpPr>
        <p:spPr>
          <a:xfrm>
            <a:off x="-32132" y="0"/>
            <a:ext cx="25340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F9A-1A9A-4A44-AF09-EEDA1162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81" y="227200"/>
            <a:ext cx="6154319" cy="646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9384A-0B53-4866-93F2-2C7008E9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50" y="227200"/>
            <a:ext cx="2803134" cy="6467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5E9C5-C8B1-444C-AA6D-0CEB0A1CB711}"/>
              </a:ext>
            </a:extLst>
          </p:cNvPr>
          <p:cNvSpPr txBox="1"/>
          <p:nvPr/>
        </p:nvSpPr>
        <p:spPr>
          <a:xfrm>
            <a:off x="160356" y="27635"/>
            <a:ext cx="237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402E2-25E9-4552-A2B1-D2518C0089B6}"/>
              </a:ext>
            </a:extLst>
          </p:cNvPr>
          <p:cNvSpPr txBox="1"/>
          <p:nvPr/>
        </p:nvSpPr>
        <p:spPr>
          <a:xfrm>
            <a:off x="115311" y="2922394"/>
            <a:ext cx="2693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DECISION TREE</a:t>
            </a:r>
          </a:p>
          <a:p>
            <a:r>
              <a:rPr lang="en-CA" sz="3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(MOTION S LIGHTS)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A42A6-E095-4717-BAB3-88CA89BB8362}"/>
              </a:ext>
            </a:extLst>
          </p:cNvPr>
          <p:cNvSpPr/>
          <p:nvPr/>
        </p:nvSpPr>
        <p:spPr>
          <a:xfrm>
            <a:off x="2429302" y="940"/>
            <a:ext cx="7264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9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44644-E04F-4A58-8034-1E61189ADD1B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MOTION SENSING LIGHTS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00F5B5B-68F5-4496-A13A-E7238069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961" y="2406915"/>
            <a:ext cx="2474214" cy="2715501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br>
              <a:rPr lang="en-CA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br>
              <a:rPr lang="en-CA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CA" sz="32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C7ED78-2D6A-4943-8B84-6F5F6874C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40005"/>
              </p:ext>
            </p:extLst>
          </p:nvPr>
        </p:nvGraphicFramePr>
        <p:xfrm>
          <a:off x="4019551" y="1971675"/>
          <a:ext cx="805815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Worksheet" r:id="rId3" imgW="5676935" imgH="2605899" progId="Excel.Sheet.12">
                  <p:embed/>
                </p:oleObj>
              </mc:Choice>
              <mc:Fallback>
                <p:oleObj name="Worksheet" r:id="rId3" imgW="5676935" imgH="2605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9551" y="1971675"/>
                        <a:ext cx="8058150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9BF605-24B4-46B0-BD03-5A561B508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43" y="5211217"/>
            <a:ext cx="1730683" cy="1274265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6EF25D3-3668-45A9-8DE1-065C58BF3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00864"/>
              </p:ext>
            </p:extLst>
          </p:nvPr>
        </p:nvGraphicFramePr>
        <p:xfrm>
          <a:off x="1650112" y="1945875"/>
          <a:ext cx="2369439" cy="338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r:id="rId6" imgW="2103120" imgH="3002107" progId="Excel.Sheet.12">
                  <p:embed/>
                </p:oleObj>
              </mc:Choice>
              <mc:Fallback>
                <p:oleObj name="Worksheet" r:id="rId6" imgW="2103120" imgH="30021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0112" y="1945875"/>
                        <a:ext cx="2369439" cy="338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94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44644-E04F-4A58-8034-1E61189ADD1B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MOTION SENSING LIGHTS (100 W)</a:t>
            </a: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F605-24B4-46B0-BD03-5A561B50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63" y="5583734"/>
            <a:ext cx="1730683" cy="127426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CD53568-046C-4244-AAFD-B9F83277C280}"/>
              </a:ext>
            </a:extLst>
          </p:cNvPr>
          <p:cNvSpPr/>
          <p:nvPr/>
        </p:nvSpPr>
        <p:spPr>
          <a:xfrm>
            <a:off x="5185630" y="2528743"/>
            <a:ext cx="1972422" cy="584775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7FB0E6A-0989-458E-8264-9C10596DB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08832"/>
              </p:ext>
            </p:extLst>
          </p:nvPr>
        </p:nvGraphicFramePr>
        <p:xfrm>
          <a:off x="1717675" y="2097088"/>
          <a:ext cx="284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Worksheet" r:id="rId4" imgW="1432418" imgH="738967" progId="Excel.Sheet.12">
                  <p:embed/>
                </p:oleObj>
              </mc:Choice>
              <mc:Fallback>
                <p:oleObj name="Worksheet" r:id="rId4" imgW="1432418" imgH="738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5" y="2097088"/>
                        <a:ext cx="28448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C1CC357-4B24-4D89-94D0-F5AE7D729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28696"/>
              </p:ext>
            </p:extLst>
          </p:nvPr>
        </p:nvGraphicFramePr>
        <p:xfrm>
          <a:off x="7781925" y="2089150"/>
          <a:ext cx="26924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Worksheet" r:id="rId6" imgW="1432418" imgH="1234440" progId="Excel.Sheet.12">
                  <p:embed/>
                </p:oleObj>
              </mc:Choice>
              <mc:Fallback>
                <p:oleObj name="Worksheet" r:id="rId6" imgW="1432418" imgH="1234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1925" y="2089150"/>
                        <a:ext cx="2692400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E92D16C-1683-45FA-8058-CF85D9224C51}"/>
              </a:ext>
            </a:extLst>
          </p:cNvPr>
          <p:cNvSpPr/>
          <p:nvPr/>
        </p:nvSpPr>
        <p:spPr>
          <a:xfrm>
            <a:off x="1864713" y="4193305"/>
            <a:ext cx="8226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No. of hours convention lights used in a year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=No. Floors * Lights each/floor * Hours per day * Days per year					14x10x24x365= 1226400 </a:t>
            </a:r>
            <a:r>
              <a:rPr lang="en-US" sz="32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hr</a:t>
            </a:r>
            <a:r>
              <a:rPr lang="en-US" sz="3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/</a:t>
            </a:r>
            <a:r>
              <a:rPr lang="en-US" sz="32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yr</a:t>
            </a:r>
            <a:r>
              <a:rPr lang="en-US" sz="28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	</a:t>
            </a: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99679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44644-E04F-4A58-8034-1E61189ADD1B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MOTION SENSING LIGHTS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48E97-D015-4DB1-A2E5-D91E67DCA033}"/>
              </a:ext>
            </a:extLst>
          </p:cNvPr>
          <p:cNvSpPr txBox="1"/>
          <p:nvPr/>
        </p:nvSpPr>
        <p:spPr>
          <a:xfrm>
            <a:off x="1626743" y="3741112"/>
            <a:ext cx="119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100 WATTS Lights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DF09F2E-14A2-4CFA-9105-BB9214D46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07821"/>
              </p:ext>
            </p:extLst>
          </p:nvPr>
        </p:nvGraphicFramePr>
        <p:xfrm>
          <a:off x="2843213" y="1993900"/>
          <a:ext cx="922020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Worksheet" r:id="rId3" imgW="6530517" imgH="3573937" progId="Excel.Sheet.12">
                  <p:embed/>
                </p:oleObj>
              </mc:Choice>
              <mc:Fallback>
                <p:oleObj name="Worksheet" r:id="rId3" imgW="6530517" imgH="35739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993900"/>
                        <a:ext cx="9220200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9BF605-24B4-46B0-BD03-5A561B508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942" y="919994"/>
            <a:ext cx="1730683" cy="12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44644-E04F-4A58-8034-1E61189ADD1B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MOTION SENSING LIGHTS (60 W)</a:t>
            </a: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F605-24B4-46B0-BD03-5A561B50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63" y="5583734"/>
            <a:ext cx="1730683" cy="127426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CD53568-046C-4244-AAFD-B9F83277C280}"/>
              </a:ext>
            </a:extLst>
          </p:cNvPr>
          <p:cNvSpPr/>
          <p:nvPr/>
        </p:nvSpPr>
        <p:spPr>
          <a:xfrm>
            <a:off x="5185630" y="2528743"/>
            <a:ext cx="1700945" cy="584775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92D16C-1683-45FA-8058-CF85D9224C51}"/>
              </a:ext>
            </a:extLst>
          </p:cNvPr>
          <p:cNvSpPr/>
          <p:nvPr/>
        </p:nvSpPr>
        <p:spPr>
          <a:xfrm>
            <a:off x="1864713" y="4292600"/>
            <a:ext cx="822685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= No. of floors * Lights in each floor * No. of apartments in each floor * No. of time turned on * seconds it stays on * Days per year / 3600</a:t>
            </a:r>
            <a:r>
              <a:rPr lang="en-US" sz="24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	</a:t>
            </a:r>
            <a:r>
              <a:rPr lang="en-US" sz="1600" dirty="0"/>
              <a:t>				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6BE1705-A7AB-49A9-B6D0-3E3E15DBA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09955"/>
              </p:ext>
            </p:extLst>
          </p:nvPr>
        </p:nvGraphicFramePr>
        <p:xfrm>
          <a:off x="1698200" y="2044843"/>
          <a:ext cx="3134274" cy="146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Worksheet" r:id="rId4" imgW="1585102" imgH="738967" progId="Excel.Sheet.12">
                  <p:embed/>
                </p:oleObj>
              </mc:Choice>
              <mc:Fallback>
                <p:oleObj name="Worksheet" r:id="rId4" imgW="1585102" imgH="738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200" y="2044843"/>
                        <a:ext cx="3134274" cy="146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0A3BCEE-8000-4C6C-AF43-661FAE068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69176"/>
              </p:ext>
            </p:extLst>
          </p:nvPr>
        </p:nvGraphicFramePr>
        <p:xfrm>
          <a:off x="7115175" y="2044700"/>
          <a:ext cx="33591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Worksheet" r:id="rId6" imgW="1585102" imgH="1059243" progId="Excel.Sheet.12">
                  <p:embed/>
                </p:oleObj>
              </mc:Choice>
              <mc:Fallback>
                <p:oleObj name="Worksheet" r:id="rId6" imgW="1585102" imgH="10592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5175" y="2044700"/>
                        <a:ext cx="335915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9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79993D-1F03-4ADC-AD15-CE24833C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177" y="1342685"/>
            <a:ext cx="8562809" cy="590322"/>
          </a:xfrm>
        </p:spPr>
        <p:txBody>
          <a:bodyPr>
            <a:noAutofit/>
          </a:bodyPr>
          <a:lstStyle/>
          <a:p>
            <a:pPr algn="l"/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ENERGY EFFICIENCY DESIGNS ON RESIDENTIALS BUILDINGS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A70A-8070-484C-BCAD-79D2EADBEB1E}"/>
              </a:ext>
            </a:extLst>
          </p:cNvPr>
          <p:cNvSpPr txBox="1"/>
          <p:nvPr/>
        </p:nvSpPr>
        <p:spPr>
          <a:xfrm>
            <a:off x="1680591" y="2948571"/>
            <a:ext cx="4487958" cy="177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CA" sz="24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USING MOTION SENSING LIGHTS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CA" sz="24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USING SOLAR 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786F3-90A7-45DF-9853-300D7DE3D16C}"/>
              </a:ext>
            </a:extLst>
          </p:cNvPr>
          <p:cNvSpPr txBox="1"/>
          <p:nvPr/>
        </p:nvSpPr>
        <p:spPr>
          <a:xfrm>
            <a:off x="1680592" y="2061286"/>
            <a:ext cx="873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CHOSING THE BEST DESICION TO DECREASE A RESIDENCIAL BUILDING’S ENERGY CONSUMPTION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376A2-9723-43B7-B247-11AB8127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153" y="2959007"/>
            <a:ext cx="2164589" cy="2597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E3942-EF2A-42B6-83D4-68E4A6EEC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7" t="33952" r="43692" b="35374"/>
          <a:stretch/>
        </p:blipFill>
        <p:spPr>
          <a:xfrm>
            <a:off x="8512065" y="4154065"/>
            <a:ext cx="2846812" cy="21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44644-E04F-4A58-8034-1E61189ADD1B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MOTION SENSING LIGHTS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48E97-D015-4DB1-A2E5-D91E67DCA033}"/>
              </a:ext>
            </a:extLst>
          </p:cNvPr>
          <p:cNvSpPr txBox="1"/>
          <p:nvPr/>
        </p:nvSpPr>
        <p:spPr>
          <a:xfrm>
            <a:off x="1626743" y="3741112"/>
            <a:ext cx="119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60 WATTS Lights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D481AB-38D0-4CF2-8771-4B0857B60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091830"/>
              </p:ext>
            </p:extLst>
          </p:nvPr>
        </p:nvGraphicFramePr>
        <p:xfrm>
          <a:off x="2874518" y="1993900"/>
          <a:ext cx="8956191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Worksheet" r:id="rId3" imgW="6751249" imgH="3573937" progId="Excel.Sheet.12">
                  <p:embed/>
                </p:oleObj>
              </mc:Choice>
              <mc:Fallback>
                <p:oleObj name="Worksheet" r:id="rId3" imgW="6751249" imgH="35739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4518" y="1993900"/>
                        <a:ext cx="8956191" cy="474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9BF605-24B4-46B0-BD03-5A561B508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026" y="919994"/>
            <a:ext cx="1730683" cy="12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7561525-DF9F-444F-91F8-3AFDD006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80" y="10509"/>
            <a:ext cx="10363231" cy="4037881"/>
          </a:xfrm>
          <a:prstGeom prst="rect">
            <a:avLst/>
          </a:prstGeom>
          <a:ln w="1270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847D6-3442-47DE-A43D-E60A61F88938}"/>
              </a:ext>
            </a:extLst>
          </p:cNvPr>
          <p:cNvSpPr txBox="1"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150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UTILITY  CRITERION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130EE-1DA2-44A3-9BB4-D01D99C6C139}"/>
              </a:ext>
            </a:extLst>
          </p:cNvPr>
          <p:cNvSpPr/>
          <p:nvPr/>
        </p:nvSpPr>
        <p:spPr>
          <a:xfrm>
            <a:off x="2980638" y="1799579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U($50k) =0.4*1=0.4 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0345D-3DD0-4695-9F3E-863C0E422846}"/>
              </a:ext>
            </a:extLst>
          </p:cNvPr>
          <p:cNvSpPr/>
          <p:nvPr/>
        </p:nvSpPr>
        <p:spPr>
          <a:xfrm>
            <a:off x="5978808" y="179957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U($30k) =0.4*0.4=0.16 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24B13-98F7-49CE-A5E7-B4C9DE700824}"/>
              </a:ext>
            </a:extLst>
          </p:cNvPr>
          <p:cNvSpPr/>
          <p:nvPr/>
        </p:nvSpPr>
        <p:spPr>
          <a:xfrm>
            <a:off x="8691500" y="1823680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U($80k) =0.4*1.0+0.6*0.4=0.64 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A10CA-C561-48AD-B958-F924400763A2}"/>
              </a:ext>
            </a:extLst>
          </p:cNvPr>
          <p:cNvSpPr/>
          <p:nvPr/>
        </p:nvSpPr>
        <p:spPr>
          <a:xfrm>
            <a:off x="1740290" y="3715366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U($120k) =0.4*1+0.6*0.64=0.784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7270-93B5-4A37-B5FB-B338A006A892}"/>
              </a:ext>
            </a:extLst>
          </p:cNvPr>
          <p:cNvSpPr/>
          <p:nvPr/>
        </p:nvSpPr>
        <p:spPr>
          <a:xfrm>
            <a:off x="5506808" y="3734064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U($150k) =0.4*1+0.6*0.784=0.87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99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E4B16-4AD3-42C2-BEDF-4193DC2BB828}"/>
              </a:ext>
            </a:extLst>
          </p:cNvPr>
          <p:cNvSpPr/>
          <p:nvPr/>
        </p:nvSpPr>
        <p:spPr>
          <a:xfrm>
            <a:off x="521366" y="1655064"/>
            <a:ext cx="3776472" cy="3611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A29B7-D534-47C0-B93B-4E331249FB17}"/>
              </a:ext>
            </a:extLst>
          </p:cNvPr>
          <p:cNvSpPr txBox="1"/>
          <p:nvPr/>
        </p:nvSpPr>
        <p:spPr>
          <a:xfrm>
            <a:off x="78395" y="88051"/>
            <a:ext cx="24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5C4BE-CC2B-4E98-B28A-4B8BC6B1370A}"/>
              </a:ext>
            </a:extLst>
          </p:cNvPr>
          <p:cNvSpPr/>
          <p:nvPr/>
        </p:nvSpPr>
        <p:spPr>
          <a:xfrm>
            <a:off x="-30203" y="17269"/>
            <a:ext cx="355717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89261-1DB9-4D04-8AE9-A409F1BA6BBD}"/>
              </a:ext>
            </a:extLst>
          </p:cNvPr>
          <p:cNvSpPr txBox="1"/>
          <p:nvPr/>
        </p:nvSpPr>
        <p:spPr>
          <a:xfrm>
            <a:off x="0" y="119299"/>
            <a:ext cx="2693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UTILITY CRITERION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AA959-0199-492A-9D15-6702FA94FF9D}"/>
              </a:ext>
            </a:extLst>
          </p:cNvPr>
          <p:cNvSpPr/>
          <p:nvPr/>
        </p:nvSpPr>
        <p:spPr>
          <a:xfrm>
            <a:off x="3428013" y="-8391"/>
            <a:ext cx="7264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7D2D9B3-0114-4F98-AE5C-E19599C6C29E}"/>
              </a:ext>
            </a:extLst>
          </p:cNvPr>
          <p:cNvGraphicFramePr>
            <a:graphicFrameLocks/>
          </p:cNvGraphicFramePr>
          <p:nvPr/>
        </p:nvGraphicFramePr>
        <p:xfrm>
          <a:off x="3835945" y="119299"/>
          <a:ext cx="7651101" cy="6626718"/>
        </p:xfrm>
        <a:graphic>
          <a:graphicData uri="http://schemas.openxmlformats.org/drawingml/2006/table">
            <a:tbl>
              <a:tblPr firstRow="1" firstCol="1" bandRow="1"/>
              <a:tblGrid>
                <a:gridCol w="1322001">
                  <a:extLst>
                    <a:ext uri="{9D8B030D-6E8A-4147-A177-3AD203B41FA5}">
                      <a16:colId xmlns:a16="http://schemas.microsoft.com/office/drawing/2014/main" val="3030443200"/>
                    </a:ext>
                  </a:extLst>
                </a:gridCol>
                <a:gridCol w="1479603">
                  <a:extLst>
                    <a:ext uri="{9D8B030D-6E8A-4147-A177-3AD203B41FA5}">
                      <a16:colId xmlns:a16="http://schemas.microsoft.com/office/drawing/2014/main" val="3400395232"/>
                    </a:ext>
                  </a:extLst>
                </a:gridCol>
                <a:gridCol w="1501850">
                  <a:extLst>
                    <a:ext uri="{9D8B030D-6E8A-4147-A177-3AD203B41FA5}">
                      <a16:colId xmlns:a16="http://schemas.microsoft.com/office/drawing/2014/main" val="2024434837"/>
                    </a:ext>
                  </a:extLst>
                </a:gridCol>
                <a:gridCol w="1603830">
                  <a:extLst>
                    <a:ext uri="{9D8B030D-6E8A-4147-A177-3AD203B41FA5}">
                      <a16:colId xmlns:a16="http://schemas.microsoft.com/office/drawing/2014/main" val="2194204608"/>
                    </a:ext>
                  </a:extLst>
                </a:gridCol>
                <a:gridCol w="1743817">
                  <a:extLst>
                    <a:ext uri="{9D8B030D-6E8A-4147-A177-3AD203B41FA5}">
                      <a16:colId xmlns:a16="http://schemas.microsoft.com/office/drawing/2014/main" val="3163575435"/>
                    </a:ext>
                  </a:extLst>
                </a:gridCol>
              </a:tblGrid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NPW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U(G)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U(M)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U(V)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U(N)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4124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173000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36639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170000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2323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165000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24038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160000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0.98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3321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155000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0.784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03963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150000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0.87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0.784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7339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145000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6781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140000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45248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135000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18665"/>
                  </a:ext>
                </a:extLst>
              </a:tr>
              <a:tr h="159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130000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842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125000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0.95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23089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120000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0.784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57956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115000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88660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110000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6483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0.92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23177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100000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97654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95000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0.87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33161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90000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24582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85000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03610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80000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0.78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5676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75000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4900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70000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20067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65000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5588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60000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41054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317961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46197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45000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186658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40000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7915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35000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0.064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57688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30000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0.16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5877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25000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99740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20000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36739"/>
                  </a:ext>
                </a:extLst>
              </a:tr>
              <a:tr h="5539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C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y = -6E-11x</a:t>
                      </a:r>
                      <a:r>
                        <a:rPr lang="en-CA" sz="1600" b="1" baseline="30000" dirty="0">
                          <a:effectLst/>
                        </a:rPr>
                        <a:t>2</a:t>
                      </a:r>
                      <a:r>
                        <a:rPr lang="en-CA" sz="1600" b="1" dirty="0">
                          <a:effectLst/>
                        </a:rPr>
                        <a:t> + 2E-05x - 0.3478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y = 0.4527ln(x) - 4.4933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y = 2E-11x</a:t>
                      </a:r>
                      <a:r>
                        <a:rPr lang="en-CA" sz="1600" b="1" baseline="30000" dirty="0">
                          <a:effectLst/>
                        </a:rPr>
                        <a:t>2</a:t>
                      </a:r>
                      <a:r>
                        <a:rPr lang="en-CA" sz="1600" b="1" dirty="0">
                          <a:effectLst/>
                        </a:rPr>
                        <a:t> + 2E-06x - 0.0589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</a:rPr>
                        <a:t>y = 6E-06x -0.1513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91745"/>
                  </a:ext>
                </a:extLst>
              </a:tr>
              <a:tr h="179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 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R² = 0.9906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R² = 0.9962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R² = 0.9977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R² = 0.9944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214" marR="4321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17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26B91E-985F-47FC-9897-C4E740119E41}"/>
              </a:ext>
            </a:extLst>
          </p:cNvPr>
          <p:cNvSpPr txBox="1"/>
          <p:nvPr/>
        </p:nvSpPr>
        <p:spPr>
          <a:xfrm>
            <a:off x="-30203" y="923730"/>
            <a:ext cx="331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The utility values for the range of monetary values from $20 to $173K have been determined</a:t>
            </a:r>
            <a:endParaRPr lang="en-CA" sz="22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54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5739-3747-407A-A566-5BCD0009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sz="4100" dirty="0"/>
              <a:t>A Utility function of money (NPW</a:t>
            </a:r>
            <a:r>
              <a:rPr lang="en-CA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160943-66C3-4CC3-B8A4-A4EFDA7FF0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6902" y="1371599"/>
          <a:ext cx="10778412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9BE50E6-7D91-46B5-96C9-A748978BA47B}"/>
              </a:ext>
            </a:extLst>
          </p:cNvPr>
          <p:cNvSpPr txBox="1">
            <a:spLocks/>
          </p:cNvSpPr>
          <p:nvPr/>
        </p:nvSpPr>
        <p:spPr>
          <a:xfrm>
            <a:off x="595604" y="564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A Utility function of money (NPW)</a:t>
            </a:r>
            <a:br>
              <a:rPr kumimoji="0" lang="en-CA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</a:br>
            <a:endParaRPr kumimoji="0" lang="en-CA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8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AB44-B65F-4CCD-9398-A7EBB11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700" dirty="0">
                <a:latin typeface="Bahnschrift SemiLight Condensed" panose="020B0502040204020203" pitchFamily="34" charset="0"/>
              </a:rPr>
              <a:t>Utility Values for SolarWall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34395-465D-419D-AE43-BB7A2A7C7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45" y="1488803"/>
            <a:ext cx="6281738" cy="4953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981B9B-3B8E-41CB-9CC5-008260310C87}"/>
              </a:ext>
            </a:extLst>
          </p:cNvPr>
          <p:cNvSpPr/>
          <p:nvPr/>
        </p:nvSpPr>
        <p:spPr>
          <a:xfrm>
            <a:off x="1107231" y="588029"/>
            <a:ext cx="9809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Equation y = (6*10</a:t>
            </a:r>
            <a:r>
              <a:rPr lang="en-US" sz="2800" baseline="30000" dirty="0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-6</a:t>
            </a:r>
            <a:r>
              <a:rPr lang="en-US" sz="2800" dirty="0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x) – (0.1513) associated with Utility(N) is used to obtain utility values of various </a:t>
            </a:r>
            <a:r>
              <a:rPr lang="en-US" sz="2800" dirty="0" err="1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SolarWall</a:t>
            </a:r>
            <a:r>
              <a:rPr lang="en-US" sz="2800" dirty="0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 alternatives in consideration as under</a:t>
            </a:r>
            <a:endParaRPr lang="en-CA" sz="2800" dirty="0">
              <a:solidFill>
                <a:sysClr val="windowText" lastClr="000000"/>
              </a:solidFill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C04971-8DDB-4E8D-B0BB-8D2EA27DE505}"/>
              </a:ext>
            </a:extLst>
          </p:cNvPr>
          <p:cNvSpPr/>
          <p:nvPr/>
        </p:nvSpPr>
        <p:spPr>
          <a:xfrm>
            <a:off x="10459616" y="2425959"/>
            <a:ext cx="578498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5BA57-ECAF-494A-860C-CDAF6627630E}"/>
              </a:ext>
            </a:extLst>
          </p:cNvPr>
          <p:cNvSpPr/>
          <p:nvPr/>
        </p:nvSpPr>
        <p:spPr>
          <a:xfrm>
            <a:off x="5643818" y="64420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Large Panel (Direct Installation)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≻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Test Alternative 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A7CD7-42E3-4B2B-A845-A32E4BCA80E6}"/>
              </a:ext>
            </a:extLst>
          </p:cNvPr>
          <p:cNvSpPr/>
          <p:nvPr/>
        </p:nvSpPr>
        <p:spPr>
          <a:xfrm>
            <a:off x="8820537" y="2027854"/>
            <a:ext cx="578498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0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AB44-B65F-4CCD-9398-A7EBB11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700" dirty="0">
                <a:latin typeface="Bahnschrift SemiLight Condensed" panose="020B0502040204020203" pitchFamily="34" charset="0"/>
              </a:rPr>
              <a:t>Utility Values for Motion Sensing Lights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81B9B-3B8E-41CB-9CC5-008260310C87}"/>
              </a:ext>
            </a:extLst>
          </p:cNvPr>
          <p:cNvSpPr/>
          <p:nvPr/>
        </p:nvSpPr>
        <p:spPr>
          <a:xfrm>
            <a:off x="1107231" y="588029"/>
            <a:ext cx="9809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Equation y = (6*10-6x) – (0.1513) associated with Utility(N) is used to obtain utility values of Motion Sensing Lights alternatives in consideration as under</a:t>
            </a:r>
            <a:endParaRPr lang="en-CA" sz="2800" dirty="0">
              <a:solidFill>
                <a:sysClr val="windowText" lastClr="000000"/>
              </a:solidFill>
              <a:latin typeface="Bahnschrift SemiLigh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30477-7791-4165-A761-AC583465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3" y="1495481"/>
            <a:ext cx="5682342" cy="49497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59238EF-3ABE-486B-A3A7-75401EA3CBC1}"/>
              </a:ext>
            </a:extLst>
          </p:cNvPr>
          <p:cNvSpPr/>
          <p:nvPr/>
        </p:nvSpPr>
        <p:spPr>
          <a:xfrm>
            <a:off x="9862458" y="2659226"/>
            <a:ext cx="578498" cy="606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84CF1-F1DE-4A10-AD53-64E072E2136D}"/>
              </a:ext>
            </a:extLst>
          </p:cNvPr>
          <p:cNvSpPr/>
          <p:nvPr/>
        </p:nvSpPr>
        <p:spPr>
          <a:xfrm>
            <a:off x="4963883" y="6488668"/>
            <a:ext cx="587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100W Motion Sensing Lights </a:t>
            </a:r>
            <a:r>
              <a:rPr lang="en-CA" dirty="0">
                <a:solidFill>
                  <a:srgbClr val="000000"/>
                </a:solidFill>
                <a:latin typeface="Cambria Math" panose="02040503050406030204" pitchFamily="18" charset="0"/>
              </a:rPr>
              <a:t>≻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60W Motion Sensing Lights 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E44FC-0C4B-4345-83B5-B7A8798648E7}"/>
              </a:ext>
            </a:extLst>
          </p:cNvPr>
          <p:cNvSpPr/>
          <p:nvPr/>
        </p:nvSpPr>
        <p:spPr>
          <a:xfrm>
            <a:off x="-83977" y="5713819"/>
            <a:ext cx="447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100W Motion Sensing Lights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≻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Large Panel (Direct Installation)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4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5425F-B007-43DC-A438-E9F0F42DD76F}"/>
              </a:ext>
            </a:extLst>
          </p:cNvPr>
          <p:cNvSpPr txBox="1"/>
          <p:nvPr/>
        </p:nvSpPr>
        <p:spPr>
          <a:xfrm>
            <a:off x="643813" y="2517379"/>
            <a:ext cx="3890865" cy="1026368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92500" lnSpcReduction="10000"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 dirty="0">
                <a:solidFill>
                  <a:srgbClr val="FFFEFF"/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MULTIPLE OBJETIVE 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AAA8E23-9F1D-421F-BA01-7F16755690C2}"/>
              </a:ext>
            </a:extLst>
          </p:cNvPr>
          <p:cNvSpPr txBox="1">
            <a:spLocks/>
          </p:cNvSpPr>
          <p:nvPr/>
        </p:nvSpPr>
        <p:spPr>
          <a:xfrm>
            <a:off x="4674638" y="424541"/>
            <a:ext cx="7165910" cy="369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Considering the conditions of the project, four objectives are decided to be considered as follows: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• Net Present Worth (NPW) - 		   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• Rate of Return - 			   B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• Convenience to Tenants - 		   C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  <a:cs typeface="Times New Roman" panose="02020603050405020304" pitchFamily="18" charset="0"/>
              </a:rPr>
              <a:t>• Chance of Successful Implementation – 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The weights to each of the parameters are given as under: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22C48F-5E47-4BA8-9C2C-03DC1E7E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96551"/>
              </p:ext>
            </p:extLst>
          </p:nvPr>
        </p:nvGraphicFramePr>
        <p:xfrm>
          <a:off x="4800212" y="3998168"/>
          <a:ext cx="6460906" cy="88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Worksheet" r:id="rId3" imgW="2628794" imgH="358030" progId="Excel.Sheet.12">
                  <p:embed/>
                </p:oleObj>
              </mc:Choice>
              <mc:Fallback>
                <p:oleObj name="Worksheet" r:id="rId3" imgW="2628794" imgH="3580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212" y="3998168"/>
                        <a:ext cx="6460906" cy="881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47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5425F-B007-43DC-A438-E9F0F42DD76F}"/>
              </a:ext>
            </a:extLst>
          </p:cNvPr>
          <p:cNvSpPr txBox="1"/>
          <p:nvPr/>
        </p:nvSpPr>
        <p:spPr>
          <a:xfrm>
            <a:off x="643813" y="2517379"/>
            <a:ext cx="3890865" cy="1026368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92500" lnSpcReduction="10000"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 dirty="0">
                <a:solidFill>
                  <a:srgbClr val="FFFEFF"/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MULTIPLE OBJETIVE ANALYSIS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5AB8C2-B39F-4095-8414-6FD8FCF09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67324"/>
              </p:ext>
            </p:extLst>
          </p:nvPr>
        </p:nvGraphicFramePr>
        <p:xfrm>
          <a:off x="4800600" y="1400175"/>
          <a:ext cx="64611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Worksheet" r:id="rId3" imgW="3749040" imgH="1142811" progId="Excel.Sheet.12">
                  <p:embed/>
                </p:oleObj>
              </mc:Choice>
              <mc:Fallback>
                <p:oleObj name="Worksheet" r:id="rId3" imgW="3749040" imgH="11428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1400175"/>
                        <a:ext cx="6461125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E1D1AD1-BA6A-4A5F-8DE2-C62189CCB46E}"/>
              </a:ext>
            </a:extLst>
          </p:cNvPr>
          <p:cNvSpPr/>
          <p:nvPr/>
        </p:nvSpPr>
        <p:spPr>
          <a:xfrm>
            <a:off x="4800212" y="642554"/>
            <a:ext cx="6096000" cy="6955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table below shows the probabilities for the Multi-Objective parameters 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D93697D-8C59-4342-9773-9868A254F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63487"/>
              </p:ext>
            </p:extLst>
          </p:nvPr>
        </p:nvGraphicFramePr>
        <p:xfrm>
          <a:off x="4800212" y="4073436"/>
          <a:ext cx="3248155" cy="223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Worksheet" r:id="rId5" imgW="1630609" imgH="1120329" progId="Excel.Sheet.12">
                  <p:embed/>
                </p:oleObj>
              </mc:Choice>
              <mc:Fallback>
                <p:oleObj name="Worksheet" r:id="rId5" imgW="1630609" imgH="11203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212" y="4073436"/>
                        <a:ext cx="3248155" cy="2232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FB04FC6-9F98-42FA-9FAA-1DD18F5F8E07}"/>
              </a:ext>
            </a:extLst>
          </p:cNvPr>
          <p:cNvSpPr/>
          <p:nvPr/>
        </p:nvSpPr>
        <p:spPr>
          <a:xfrm>
            <a:off x="4757967" y="3618394"/>
            <a:ext cx="480639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results are obtained as under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467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3F2-121F-4B93-AACC-FC8F128F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latin typeface="Bahnschrift SemiLigh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162F-722D-4259-B25A-CD98A7D3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338" y="261258"/>
            <a:ext cx="6800461" cy="6231618"/>
          </a:xfrm>
        </p:spPr>
        <p:txBody>
          <a:bodyPr>
            <a:normAutofit/>
          </a:bodyPr>
          <a:lstStyle/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Based on prior analysis of the </a:t>
            </a:r>
            <a:r>
              <a:rPr lang="en-US" sz="2800" spc="-150" dirty="0" err="1">
                <a:latin typeface="Bahnschrift SemiLight Condensed" panose="020B0502040204020203" pitchFamily="34" charset="0"/>
                <a:ea typeface="+mj-ea"/>
                <a:cs typeface="+mj-cs"/>
              </a:rPr>
              <a:t>SolarWall</a:t>
            </a: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 alternative large panels should be installed instead of small panels when compared using Net Present Worth.</a:t>
            </a:r>
          </a:p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While the independent analysis for the two alternatives of Motion Sensing Light shows that the NPW of 100W option yields higher NPW</a:t>
            </a:r>
          </a:p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according the Expected Monetary Value (EMV) the criteria of 100W is most preferred</a:t>
            </a:r>
          </a:p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Also, NPW has been obtained using the Utility theory</a:t>
            </a:r>
          </a:p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Motion Sensing Light of 100W has higher EUV then the best alternative of </a:t>
            </a:r>
            <a:r>
              <a:rPr lang="en-US" sz="2800" spc="-150" dirty="0" err="1">
                <a:latin typeface="Bahnschrift SemiLight Condensed" panose="020B0502040204020203" pitchFamily="34" charset="0"/>
                <a:ea typeface="+mj-ea"/>
                <a:cs typeface="+mj-cs"/>
              </a:rPr>
              <a:t>SolarWall</a:t>
            </a:r>
            <a:endParaRPr lang="en-US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  <a:p>
            <a:pPr mar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Finally, Multiple objective analysis has been carried and according to it alternative of 100W motion sensing light must be preferred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7500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9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78B57-0D5B-49B5-AF26-3B86F4DC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Thank  You</a:t>
            </a: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C210A-454E-4B1E-B5C4-2084B5D4AEFF}"/>
              </a:ext>
            </a:extLst>
          </p:cNvPr>
          <p:cNvSpPr txBox="1"/>
          <p:nvPr/>
        </p:nvSpPr>
        <p:spPr>
          <a:xfrm>
            <a:off x="1717249" y="1274265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GENERAL PARAMETERS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66AC6B-0096-43AC-A9CE-86D0CF4A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961" y="2406915"/>
            <a:ext cx="5084624" cy="2715501"/>
          </a:xfrm>
        </p:spPr>
        <p:txBody>
          <a:bodyPr>
            <a:normAutofit fontScale="90000"/>
          </a:bodyPr>
          <a:lstStyle/>
          <a:p>
            <a:pPr lvl="0" algn="l">
              <a:lnSpc>
                <a:spcPct val="150000"/>
              </a:lnSpc>
            </a:pPr>
            <a:br>
              <a:rPr lang="en-CA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1.        Lifetime of this project = 30 years</a:t>
            </a:r>
            <a:b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</a:br>
            <a: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2.        Natural gas price,  fixed rate = $0.55/m </a:t>
            </a:r>
            <a:r>
              <a:rPr lang="en-CA" sz="3000" baseline="30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3</a:t>
            </a:r>
            <a: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         </a:t>
            </a:r>
            <a:b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</a:br>
            <a: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3.        Price of electricity = $0.05/kwh</a:t>
            </a:r>
            <a:b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</a:br>
            <a:r>
              <a:rPr lang="en-CA" sz="3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+mn-ea"/>
                <a:cs typeface="+mn-cs"/>
              </a:rPr>
              <a:t>4.        Interest rate = 4%</a:t>
            </a:r>
            <a:br>
              <a:rPr lang="en-CA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CA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853B7-C28A-46A9-887E-FD602369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66" y="3204182"/>
            <a:ext cx="455410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E4B16-4AD3-42C2-BEDF-4193DC2BB828}"/>
              </a:ext>
            </a:extLst>
          </p:cNvPr>
          <p:cNvSpPr/>
          <p:nvPr/>
        </p:nvSpPr>
        <p:spPr>
          <a:xfrm>
            <a:off x="740664" y="1655064"/>
            <a:ext cx="3776472" cy="3611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FC94D-7780-4471-AB35-D57A5FD4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1" y="0"/>
            <a:ext cx="6831710" cy="6795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1A98EB-D165-4DC8-B2CA-4CCF7FDE1592}"/>
              </a:ext>
            </a:extLst>
          </p:cNvPr>
          <p:cNvSpPr/>
          <p:nvPr/>
        </p:nvSpPr>
        <p:spPr>
          <a:xfrm>
            <a:off x="-1" y="0"/>
            <a:ext cx="38481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E9C5-C8B1-444C-AA6D-0CEB0A1CB711}"/>
              </a:ext>
            </a:extLst>
          </p:cNvPr>
          <p:cNvSpPr txBox="1"/>
          <p:nvPr/>
        </p:nvSpPr>
        <p:spPr>
          <a:xfrm>
            <a:off x="365569" y="3105834"/>
            <a:ext cx="32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F1414-3717-4659-9B33-24EEF1ABC238}"/>
              </a:ext>
            </a:extLst>
          </p:cNvPr>
          <p:cNvSpPr/>
          <p:nvPr/>
        </p:nvSpPr>
        <p:spPr>
          <a:xfrm>
            <a:off x="3228975" y="0"/>
            <a:ext cx="4191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91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44E5-C7A8-45F5-9613-F0F5A2A4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604" y="2001610"/>
            <a:ext cx="8673427" cy="407261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SolarWall</a:t>
            </a: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is used to substitute the building heating system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It captures the heat from the sun as passes it to the building ventilation system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Cost of the Solar Wall as per manufacturer is $285/m2 (included the cost of installation, material and labor)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Heating obtained from </a:t>
            </a:r>
            <a:r>
              <a:rPr lang="en-US" sz="2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SolarWall</a:t>
            </a: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 is calculated  to  m3  of natural gas saved per m2 of </a:t>
            </a:r>
            <a:r>
              <a:rPr lang="en-US" sz="2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SolarWall</a:t>
            </a: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. </a:t>
            </a:r>
          </a:p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Thus to calculate annual savings:</a:t>
            </a: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Annual Savings = Size Solar Wall (m2) x Price Natural Gas ($/m3) x Efficiency (m3/m2)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847D6-3442-47DE-A43D-E60A61F88938}"/>
              </a:ext>
            </a:extLst>
          </p:cNvPr>
          <p:cNvSpPr txBox="1"/>
          <p:nvPr/>
        </p:nvSpPr>
        <p:spPr>
          <a:xfrm>
            <a:off x="1675163" y="1336759"/>
            <a:ext cx="875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SOLARWALLS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2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E4B16-4AD3-42C2-BEDF-4193DC2BB828}"/>
              </a:ext>
            </a:extLst>
          </p:cNvPr>
          <p:cNvSpPr/>
          <p:nvPr/>
        </p:nvSpPr>
        <p:spPr>
          <a:xfrm>
            <a:off x="740664" y="1655064"/>
            <a:ext cx="3776472" cy="3611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A98EB-D165-4DC8-B2CA-4CCF7FDE1592}"/>
              </a:ext>
            </a:extLst>
          </p:cNvPr>
          <p:cNvSpPr/>
          <p:nvPr/>
        </p:nvSpPr>
        <p:spPr>
          <a:xfrm>
            <a:off x="-1" y="0"/>
            <a:ext cx="38481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E9C5-C8B1-444C-AA6D-0CEB0A1CB711}"/>
              </a:ext>
            </a:extLst>
          </p:cNvPr>
          <p:cNvSpPr txBox="1"/>
          <p:nvPr/>
        </p:nvSpPr>
        <p:spPr>
          <a:xfrm>
            <a:off x="104774" y="95080"/>
            <a:ext cx="32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SOLARWALLS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F1414-3717-4659-9B33-24EEF1ABC238}"/>
              </a:ext>
            </a:extLst>
          </p:cNvPr>
          <p:cNvSpPr/>
          <p:nvPr/>
        </p:nvSpPr>
        <p:spPr>
          <a:xfrm>
            <a:off x="3228975" y="0"/>
            <a:ext cx="4191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A9F637-19DE-471A-B7D7-70637A955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63"/>
          <a:stretch/>
        </p:blipFill>
        <p:spPr>
          <a:xfrm>
            <a:off x="4833696" y="1444458"/>
            <a:ext cx="6307056" cy="4792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A5EBCF-2F35-425D-9C7C-9DB0A735711C}"/>
              </a:ext>
            </a:extLst>
          </p:cNvPr>
          <p:cNvSpPr txBox="1"/>
          <p:nvPr/>
        </p:nvSpPr>
        <p:spPr>
          <a:xfrm flipH="1">
            <a:off x="5681409" y="559837"/>
            <a:ext cx="400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 err="1"/>
              <a:t>SolarWall</a:t>
            </a:r>
            <a:r>
              <a:rPr lang="fr-CA" sz="3200" b="1" dirty="0"/>
              <a:t> System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5136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8847D6-3442-47DE-A43D-E60A61F88938}"/>
              </a:ext>
            </a:extLst>
          </p:cNvPr>
          <p:cNvSpPr txBox="1"/>
          <p:nvPr/>
        </p:nvSpPr>
        <p:spPr>
          <a:xfrm>
            <a:off x="921930" y="1290908"/>
            <a:ext cx="3654569" cy="204272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 dirty="0">
                <a:solidFill>
                  <a:srgbClr val="FFFEFF"/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SOLAR WALLS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165D76-74E2-474E-805C-A2DA79B25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57052"/>
              </p:ext>
            </p:extLst>
          </p:nvPr>
        </p:nvGraphicFramePr>
        <p:xfrm>
          <a:off x="6423602" y="380253"/>
          <a:ext cx="3660674" cy="234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Worksheet" r:id="rId3" imgW="1752671" imgH="959979" progId="Excel.Sheet.12">
                  <p:embed/>
                </p:oleObj>
              </mc:Choice>
              <mc:Fallback>
                <p:oleObj name="Worksheet" r:id="rId3" imgW="1752671" imgH="9599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3602" y="380253"/>
                        <a:ext cx="3660674" cy="2344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8959F5-F1F4-47DF-85DA-66FE6A28C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47664"/>
              </p:ext>
            </p:extLst>
          </p:nvPr>
        </p:nvGraphicFramePr>
        <p:xfrm>
          <a:off x="5981700" y="3203575"/>
          <a:ext cx="467995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Worksheet" r:id="rId5" imgW="2727889" imgH="1546656" progId="Excel.Sheet.12">
                  <p:embed/>
                </p:oleObj>
              </mc:Choice>
              <mc:Fallback>
                <p:oleObj name="Worksheet" r:id="rId5" imgW="2727889" imgH="15466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1700" y="3203575"/>
                        <a:ext cx="4679950" cy="270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E4B16-4AD3-42C2-BEDF-4193DC2BB828}"/>
              </a:ext>
            </a:extLst>
          </p:cNvPr>
          <p:cNvSpPr/>
          <p:nvPr/>
        </p:nvSpPr>
        <p:spPr>
          <a:xfrm>
            <a:off x="740664" y="1655064"/>
            <a:ext cx="3776472" cy="3611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68E13E-C1A5-4CE0-AFA0-1F6E1D46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"/>
          <a:stretch/>
        </p:blipFill>
        <p:spPr>
          <a:xfrm>
            <a:off x="5388955" y="970114"/>
            <a:ext cx="6498245" cy="5706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2500D-F4D8-4679-A93B-6B86EB4D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87" y="208217"/>
            <a:ext cx="2579575" cy="6505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A29B7-D534-47C0-B93B-4E331249FB17}"/>
              </a:ext>
            </a:extLst>
          </p:cNvPr>
          <p:cNvSpPr txBox="1"/>
          <p:nvPr/>
        </p:nvSpPr>
        <p:spPr>
          <a:xfrm>
            <a:off x="78395" y="88051"/>
            <a:ext cx="24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5C4BE-CC2B-4E98-B28A-4B8BC6B1370A}"/>
              </a:ext>
            </a:extLst>
          </p:cNvPr>
          <p:cNvSpPr/>
          <p:nvPr/>
        </p:nvSpPr>
        <p:spPr>
          <a:xfrm>
            <a:off x="0" y="0"/>
            <a:ext cx="24552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89261-1DB9-4D04-8AE9-A409F1BA6BBD}"/>
              </a:ext>
            </a:extLst>
          </p:cNvPr>
          <p:cNvSpPr txBox="1"/>
          <p:nvPr/>
        </p:nvSpPr>
        <p:spPr>
          <a:xfrm>
            <a:off x="104775" y="95080"/>
            <a:ext cx="2693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DECISION TREE</a:t>
            </a:r>
          </a:p>
          <a:p>
            <a:r>
              <a:rPr lang="en-CA" sz="34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(SOLARWALLS)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AA959-0199-492A-9D15-6702FA94FF9D}"/>
              </a:ext>
            </a:extLst>
          </p:cNvPr>
          <p:cNvSpPr/>
          <p:nvPr/>
        </p:nvSpPr>
        <p:spPr>
          <a:xfrm>
            <a:off x="2353102" y="940"/>
            <a:ext cx="7264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00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E5425F-B007-43DC-A438-E9F0F42DD76F}"/>
              </a:ext>
            </a:extLst>
          </p:cNvPr>
          <p:cNvSpPr txBox="1"/>
          <p:nvPr/>
        </p:nvSpPr>
        <p:spPr>
          <a:xfrm>
            <a:off x="643813" y="2517379"/>
            <a:ext cx="3890865" cy="102636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 dirty="0">
                <a:solidFill>
                  <a:srgbClr val="FFFEFF"/>
                </a:solidFill>
                <a:latin typeface="Bahnschrift SemiLight Condensed" panose="020B0502040204020203" pitchFamily="34" charset="0"/>
                <a:ea typeface="+mj-ea"/>
                <a:cs typeface="+mj-cs"/>
              </a:rPr>
              <a:t>LARGE PANEL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619DCD0-40D9-4C24-9A85-C48D10F2D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96619"/>
              </p:ext>
            </p:extLst>
          </p:nvPr>
        </p:nvGraphicFramePr>
        <p:xfrm>
          <a:off x="4648165" y="2517379"/>
          <a:ext cx="7228427" cy="219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Worksheet" r:id="rId3" imgW="4435053" imgH="1348551" progId="Excel.Sheet.12">
                  <p:embed/>
                </p:oleObj>
              </mc:Choice>
              <mc:Fallback>
                <p:oleObj name="Worksheet" r:id="rId3" imgW="4435053" imgH="1348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165" y="2517379"/>
                        <a:ext cx="7228427" cy="219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997CC71-1881-40A4-BFB3-A313CBD115D3}"/>
              </a:ext>
            </a:extLst>
          </p:cNvPr>
          <p:cNvSpPr/>
          <p:nvPr/>
        </p:nvSpPr>
        <p:spPr>
          <a:xfrm>
            <a:off x="4648165" y="571128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calculation of Net Present Worth is carried as under</a:t>
            </a:r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: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6BB72-AA34-4D72-BFA0-076FE2DA9255}"/>
              </a:ext>
            </a:extLst>
          </p:cNvPr>
          <p:cNvSpPr/>
          <p:nvPr/>
        </p:nvSpPr>
        <p:spPr>
          <a:xfrm>
            <a:off x="4648165" y="1361917"/>
            <a:ext cx="7313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NPW = PV (rate, years, annual savings) - (Initial Cost + Govt. Benefits)</a:t>
            </a:r>
            <a:endParaRPr lang="en-CA" sz="2800" spc="-150" dirty="0"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4E284-D26C-497B-B3B1-460B5FDB65D7}"/>
              </a:ext>
            </a:extLst>
          </p:cNvPr>
          <p:cNvSpPr/>
          <p:nvPr/>
        </p:nvSpPr>
        <p:spPr>
          <a:xfrm>
            <a:off x="4722810" y="534608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The calculation of EMV for NPW = </a:t>
            </a:r>
            <a:r>
              <a:rPr lang="en-US" sz="2600" spc="-150" dirty="0">
                <a:highlight>
                  <a:srgbClr val="C0C0C0"/>
                </a:highlight>
                <a:latin typeface="Bahnschrift SemiLight Condensed" panose="020B0502040204020203" pitchFamily="34" charset="0"/>
                <a:ea typeface="+mj-ea"/>
                <a:cs typeface="+mj-cs"/>
              </a:rPr>
              <a:t>$82,779.63 </a:t>
            </a:r>
          </a:p>
          <a:p>
            <a:r>
              <a:rPr lang="en-US" sz="2600" spc="-150" dirty="0">
                <a:latin typeface="Bahnschrift SemiLight Condensed" panose="020B0502040204020203" pitchFamily="34" charset="0"/>
                <a:ea typeface="+mj-ea"/>
                <a:cs typeface="+mj-cs"/>
              </a:rPr>
              <a:t>While the EMV for ROR = </a:t>
            </a:r>
            <a:r>
              <a:rPr lang="en-US" sz="2600" spc="-150" dirty="0">
                <a:highlight>
                  <a:srgbClr val="C0C0C0"/>
                </a:highlight>
                <a:latin typeface="Bahnschrift SemiLight Condensed" panose="020B0502040204020203" pitchFamily="34" charset="0"/>
                <a:ea typeface="+mj-ea"/>
                <a:cs typeface="+mj-cs"/>
              </a:rPr>
              <a:t>10.75% </a:t>
            </a:r>
            <a:endParaRPr lang="en-CA" sz="2600" spc="-150" dirty="0">
              <a:highlight>
                <a:srgbClr val="C0C0C0"/>
              </a:highlight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968</Words>
  <Application>Microsoft Office PowerPoint</Application>
  <PresentationFormat>Widescreen</PresentationFormat>
  <Paragraphs>191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Bahnschrift SemiLight Condensed</vt:lpstr>
      <vt:lpstr>Calibri</vt:lpstr>
      <vt:lpstr>Cambria Math</vt:lpstr>
      <vt:lpstr>Corbel</vt:lpstr>
      <vt:lpstr>Times New Roman</vt:lpstr>
      <vt:lpstr>Wingdings</vt:lpstr>
      <vt:lpstr>Atlas</vt:lpstr>
      <vt:lpstr>Worksheet</vt:lpstr>
      <vt:lpstr>Microsoft Excel Worksheet</vt:lpstr>
      <vt:lpstr>Energy Conservation in Residential Building</vt:lpstr>
      <vt:lpstr>PowerPoint Presentation</vt:lpstr>
      <vt:lpstr> 1.        Lifetime of this project = 30 years 2.        Natural gas price,  fixed rate = $0.55/m 3          3.        Price of electricity = $0.05/kwh 4.        Interest rate = 4%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Analysis: </vt:lpstr>
      <vt:lpstr>Preposterior Analysis </vt:lpstr>
      <vt:lpstr>Preposterior Analysis </vt:lpstr>
      <vt:lpstr>Value of Information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Utility function of money (NPW) </vt:lpstr>
      <vt:lpstr>Utility Values for SolarWall</vt:lpstr>
      <vt:lpstr>Utility Values for Motion Sensing Lights</vt:lpstr>
      <vt:lpstr>PowerPoint Presentation</vt:lpstr>
      <vt:lpstr>PowerPoint Presentation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Conservation in Residential Building</dc:title>
  <dc:creator>Nishit Kadia</dc:creator>
  <cp:lastModifiedBy>HIMANSI PATEL</cp:lastModifiedBy>
  <cp:revision>27</cp:revision>
  <dcterms:created xsi:type="dcterms:W3CDTF">2019-06-19T00:29:11Z</dcterms:created>
  <dcterms:modified xsi:type="dcterms:W3CDTF">2019-06-19T18:19:38Z</dcterms:modified>
</cp:coreProperties>
</file>