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9" r:id="rId1"/>
  </p:sldMasterIdLst>
  <p:notesMasterIdLst>
    <p:notesMasterId r:id="rId37"/>
  </p:notesMasterIdLst>
  <p:handoutMasterIdLst>
    <p:handoutMasterId r:id="rId38"/>
  </p:handoutMasterIdLst>
  <p:sldIdLst>
    <p:sldId id="257" r:id="rId2"/>
    <p:sldId id="291"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9" r:id="rId17"/>
    <p:sldId id="271" r:id="rId18"/>
    <p:sldId id="272" r:id="rId19"/>
    <p:sldId id="273" r:id="rId20"/>
    <p:sldId id="274" r:id="rId21"/>
    <p:sldId id="275" r:id="rId22"/>
    <p:sldId id="276" r:id="rId23"/>
    <p:sldId id="277" r:id="rId24"/>
    <p:sldId id="278" r:id="rId25"/>
    <p:sldId id="279" r:id="rId26"/>
    <p:sldId id="282" r:id="rId27"/>
    <p:sldId id="280" r:id="rId28"/>
    <p:sldId id="281" r:id="rId29"/>
    <p:sldId id="283" r:id="rId30"/>
    <p:sldId id="284" r:id="rId31"/>
    <p:sldId id="285" r:id="rId32"/>
    <p:sldId id="286" r:id="rId33"/>
    <p:sldId id="287" r:id="rId34"/>
    <p:sldId id="288"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E4233D6-EF92-444B-B844-47D50CC41C7D}">
          <p14:sldIdLst>
            <p14:sldId id="257"/>
            <p14:sldId id="291"/>
            <p14:sldId id="258"/>
            <p14:sldId id="259"/>
            <p14:sldId id="260"/>
            <p14:sldId id="261"/>
            <p14:sldId id="262"/>
            <p14:sldId id="263"/>
            <p14:sldId id="264"/>
            <p14:sldId id="265"/>
            <p14:sldId id="266"/>
            <p14:sldId id="267"/>
            <p14:sldId id="268"/>
            <p14:sldId id="269"/>
            <p14:sldId id="270"/>
            <p14:sldId id="289"/>
            <p14:sldId id="271"/>
            <p14:sldId id="272"/>
            <p14:sldId id="273"/>
            <p14:sldId id="274"/>
            <p14:sldId id="275"/>
            <p14:sldId id="276"/>
            <p14:sldId id="277"/>
            <p14:sldId id="278"/>
            <p14:sldId id="279"/>
            <p14:sldId id="282"/>
            <p14:sldId id="280"/>
            <p14:sldId id="281"/>
            <p14:sldId id="283"/>
            <p14:sldId id="284"/>
            <p14:sldId id="285"/>
            <p14:sldId id="286"/>
            <p14:sldId id="287"/>
          </p14:sldIdLst>
        </p14:section>
        <p14:section name="Untitled Section" id="{55AAFD8F-1A58-47FA-9CBD-EEFBB49A3820}">
          <p14:sldIdLst>
            <p14:sldId id="288"/>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CC00FF"/>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8" autoAdjust="0"/>
    <p:restoredTop sz="94660"/>
  </p:normalViewPr>
  <p:slideViewPr>
    <p:cSldViewPr snapToGrid="0">
      <p:cViewPr varScale="1">
        <p:scale>
          <a:sx n="85" d="100"/>
          <a:sy n="85" d="100"/>
        </p:scale>
        <p:origin x="67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69D1A8-700A-48B3-B157-5E18ADB9999A}" type="doc">
      <dgm:prSet loTypeId="urn:microsoft.com/office/officeart/2011/layout/RadialPictureList" loCatId="officeonline" qsTypeId="urn:microsoft.com/office/officeart/2005/8/quickstyle/simple1" qsCatId="simple" csTypeId="urn:microsoft.com/office/officeart/2005/8/colors/accent3_1" csCatId="accent3" phldr="1"/>
      <dgm:spPr/>
      <dgm:t>
        <a:bodyPr/>
        <a:lstStyle/>
        <a:p>
          <a:endParaRPr lang="en-IN"/>
        </a:p>
      </dgm:t>
    </dgm:pt>
    <dgm:pt modelId="{3B74754E-CD45-4900-A4F1-A3644216BE44}">
      <dgm:prSet phldrT="[Text]"/>
      <dgm:spPr>
        <a:solidFill>
          <a:schemeClr val="accent3">
            <a:lumMod val="40000"/>
            <a:lumOff val="60000"/>
          </a:schemeClr>
        </a:solidFill>
      </dgm:spPr>
      <dgm:t>
        <a:bodyPr/>
        <a:lstStyle/>
        <a:p>
          <a:r>
            <a:rPr lang="en-IN" b="1" dirty="0">
              <a:latin typeface="Times New Roman" panose="02020603050405020304" pitchFamily="18" charset="0"/>
              <a:cs typeface="Times New Roman" panose="02020603050405020304" pitchFamily="18" charset="0"/>
            </a:rPr>
            <a:t>Software project type to which COCOMO is applied</a:t>
          </a:r>
        </a:p>
      </dgm:t>
    </dgm:pt>
    <dgm:pt modelId="{2E3C4FE3-BA7C-4DCA-90FB-6297DA9A6B6B}" type="parTrans" cxnId="{48E58984-DB78-4645-B1BD-1B2C7FF69196}">
      <dgm:prSet/>
      <dgm:spPr/>
      <dgm:t>
        <a:bodyPr/>
        <a:lstStyle/>
        <a:p>
          <a:endParaRPr lang="en-IN"/>
        </a:p>
      </dgm:t>
    </dgm:pt>
    <dgm:pt modelId="{E7F1AED7-C6C8-4DD4-8826-EBA1B18C610A}" type="sibTrans" cxnId="{48E58984-DB78-4645-B1BD-1B2C7FF69196}">
      <dgm:prSet/>
      <dgm:spPr/>
      <dgm:t>
        <a:bodyPr/>
        <a:lstStyle/>
        <a:p>
          <a:endParaRPr lang="en-IN"/>
        </a:p>
      </dgm:t>
    </dgm:pt>
    <dgm:pt modelId="{50B6D968-6E6F-47F9-98A0-499208763391}">
      <dgm:prSet phldrT="[Text]"/>
      <dgm:spPr/>
      <dgm:t>
        <a:bodyPr/>
        <a:lstStyle/>
        <a:p>
          <a:r>
            <a:rPr lang="en-IN" b="1" dirty="0">
              <a:latin typeface="Times New Roman" panose="02020603050405020304" pitchFamily="18" charset="0"/>
              <a:cs typeface="Times New Roman" panose="02020603050405020304" pitchFamily="18" charset="0"/>
            </a:rPr>
            <a:t>Semi-detached</a:t>
          </a:r>
        </a:p>
        <a:p>
          <a:r>
            <a:rPr lang="en-IN" b="1" dirty="0">
              <a:latin typeface="Times New Roman" panose="02020603050405020304" pitchFamily="18" charset="0"/>
              <a:cs typeface="Times New Roman" panose="02020603050405020304" pitchFamily="18" charset="0"/>
            </a:rPr>
            <a:t>(&gt;=50 KLOC)</a:t>
          </a:r>
        </a:p>
      </dgm:t>
    </dgm:pt>
    <dgm:pt modelId="{0A1D4496-AA88-4E30-AE05-9E725330CE41}" type="parTrans" cxnId="{DD0098C0-283F-4F8C-AD59-E9FB8C43EE8D}">
      <dgm:prSet/>
      <dgm:spPr/>
      <dgm:t>
        <a:bodyPr/>
        <a:lstStyle/>
        <a:p>
          <a:endParaRPr lang="en-IN"/>
        </a:p>
      </dgm:t>
    </dgm:pt>
    <dgm:pt modelId="{E85A4601-7C2E-4F1D-801E-2F152D3E3C49}" type="sibTrans" cxnId="{DD0098C0-283F-4F8C-AD59-E9FB8C43EE8D}">
      <dgm:prSet/>
      <dgm:spPr/>
      <dgm:t>
        <a:bodyPr/>
        <a:lstStyle/>
        <a:p>
          <a:endParaRPr lang="en-IN"/>
        </a:p>
      </dgm:t>
    </dgm:pt>
    <dgm:pt modelId="{F333FF8D-667A-4205-8C8F-944D146D74F8}">
      <dgm:prSet phldrT="[Text]"/>
      <dgm:spPr/>
      <dgm:t>
        <a:bodyPr/>
        <a:lstStyle/>
        <a:p>
          <a:r>
            <a:rPr lang="en-IN" b="1" dirty="0">
              <a:latin typeface="Times New Roman" panose="02020603050405020304" pitchFamily="18" charset="0"/>
              <a:cs typeface="Times New Roman" panose="02020603050405020304" pitchFamily="18" charset="0"/>
            </a:rPr>
            <a:t>Embedded</a:t>
          </a:r>
        </a:p>
        <a:p>
          <a:r>
            <a:rPr lang="en-IN" b="1" dirty="0">
              <a:latin typeface="Times New Roman" panose="02020603050405020304" pitchFamily="18" charset="0"/>
              <a:cs typeface="Times New Roman" panose="02020603050405020304" pitchFamily="18" charset="0"/>
            </a:rPr>
            <a:t>(&gt;300KLOC)</a:t>
          </a:r>
        </a:p>
      </dgm:t>
    </dgm:pt>
    <dgm:pt modelId="{EECAD0B5-20C6-4831-A280-16DC0C448FCA}" type="parTrans" cxnId="{2FFE8809-5646-4331-973F-9CDB6E9CF3EA}">
      <dgm:prSet/>
      <dgm:spPr/>
      <dgm:t>
        <a:bodyPr/>
        <a:lstStyle/>
        <a:p>
          <a:endParaRPr lang="en-IN"/>
        </a:p>
      </dgm:t>
    </dgm:pt>
    <dgm:pt modelId="{1B2B24FB-7127-479E-8F3B-1EEA747A43B0}" type="sibTrans" cxnId="{2FFE8809-5646-4331-973F-9CDB6E9CF3EA}">
      <dgm:prSet/>
      <dgm:spPr/>
      <dgm:t>
        <a:bodyPr/>
        <a:lstStyle/>
        <a:p>
          <a:endParaRPr lang="en-IN"/>
        </a:p>
      </dgm:t>
    </dgm:pt>
    <dgm:pt modelId="{4FF3CADA-60A9-4AEC-8736-15FDA73A9614}">
      <dgm:prSet phldrT="[Text]"/>
      <dgm:spPr/>
      <dgm:t>
        <a:bodyPr/>
        <a:lstStyle/>
        <a:p>
          <a:r>
            <a:rPr lang="en-IN" b="1" dirty="0">
              <a:latin typeface="Times New Roman" panose="02020603050405020304" pitchFamily="18" charset="0"/>
              <a:cs typeface="Times New Roman" panose="02020603050405020304" pitchFamily="18" charset="0"/>
            </a:rPr>
            <a:t>Organic</a:t>
          </a:r>
        </a:p>
        <a:p>
          <a:r>
            <a:rPr lang="en-IN" b="1" dirty="0">
              <a:latin typeface="Times New Roman" panose="02020603050405020304" pitchFamily="18" charset="0"/>
              <a:cs typeface="Times New Roman" panose="02020603050405020304" pitchFamily="18" charset="0"/>
            </a:rPr>
            <a:t>(&lt;50 KLOC)</a:t>
          </a:r>
        </a:p>
      </dgm:t>
    </dgm:pt>
    <dgm:pt modelId="{2833607E-03CC-4671-A851-A4F15CA3287F}" type="sibTrans" cxnId="{FEA6E178-70E9-48A7-B864-309804CF428E}">
      <dgm:prSet/>
      <dgm:spPr/>
      <dgm:t>
        <a:bodyPr/>
        <a:lstStyle/>
        <a:p>
          <a:endParaRPr lang="en-IN"/>
        </a:p>
      </dgm:t>
    </dgm:pt>
    <dgm:pt modelId="{64409D41-2687-42D6-9144-367CD9F5FC61}" type="parTrans" cxnId="{FEA6E178-70E9-48A7-B864-309804CF428E}">
      <dgm:prSet/>
      <dgm:spPr/>
      <dgm:t>
        <a:bodyPr/>
        <a:lstStyle/>
        <a:p>
          <a:endParaRPr lang="en-IN"/>
        </a:p>
      </dgm:t>
    </dgm:pt>
    <dgm:pt modelId="{539A0C5D-B922-4EAB-B3F5-994AE396AAD1}" type="pres">
      <dgm:prSet presAssocID="{7069D1A8-700A-48B3-B157-5E18ADB9999A}" presName="Name0" presStyleCnt="0">
        <dgm:presLayoutVars>
          <dgm:chMax val="1"/>
          <dgm:chPref val="1"/>
          <dgm:dir/>
          <dgm:resizeHandles/>
        </dgm:presLayoutVars>
      </dgm:prSet>
      <dgm:spPr/>
    </dgm:pt>
    <dgm:pt modelId="{696104B1-2CDC-4124-9301-ED925A97970A}" type="pres">
      <dgm:prSet presAssocID="{3B74754E-CD45-4900-A4F1-A3644216BE44}" presName="Parent" presStyleLbl="node1" presStyleIdx="0" presStyleCnt="2" custScaleY="96027" custLinFactNeighborX="0">
        <dgm:presLayoutVars>
          <dgm:chMax val="4"/>
          <dgm:chPref val="3"/>
        </dgm:presLayoutVars>
      </dgm:prSet>
      <dgm:spPr/>
    </dgm:pt>
    <dgm:pt modelId="{0B9EDE7D-0028-43C6-8F20-6CDA5340DCC7}" type="pres">
      <dgm:prSet presAssocID="{4FF3CADA-60A9-4AEC-8736-15FDA73A9614}" presName="Accent" presStyleLbl="node1" presStyleIdx="1" presStyleCnt="2"/>
      <dgm:spPr/>
    </dgm:pt>
    <dgm:pt modelId="{94045126-7B8A-44C4-B252-64AAF88CB973}" type="pres">
      <dgm:prSet presAssocID="{4FF3CADA-60A9-4AEC-8736-15FDA73A9614}" presName="Image1" presStyleLbl="fgImgPlace1" presStyleIdx="0" presStyleCnt="3" custLinFactNeighborX="6489" custLinFactNeighborY="446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AD1DA05C-52BA-4D84-AA73-67E38816461A}" type="pres">
      <dgm:prSet presAssocID="{4FF3CADA-60A9-4AEC-8736-15FDA73A9614}" presName="Child1" presStyleLbl="revTx" presStyleIdx="0" presStyleCnt="3">
        <dgm:presLayoutVars>
          <dgm:chMax val="0"/>
          <dgm:chPref val="0"/>
          <dgm:bulletEnabled val="1"/>
        </dgm:presLayoutVars>
      </dgm:prSet>
      <dgm:spPr/>
    </dgm:pt>
    <dgm:pt modelId="{6C908EA5-6267-4C21-A2E5-18D1D3A62CD5}" type="pres">
      <dgm:prSet presAssocID="{50B6D968-6E6F-47F9-98A0-499208763391}" presName="Image2" presStyleCnt="0"/>
      <dgm:spPr/>
    </dgm:pt>
    <dgm:pt modelId="{AA2ED25B-2E84-4842-851E-53715FD12AEA}" type="pres">
      <dgm:prSet presAssocID="{50B6D968-6E6F-47F9-98A0-499208763391}" presName="Image" presStyleLbl="fgImgPlac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Processor"/>
        </a:ext>
      </dgm:extLst>
    </dgm:pt>
    <dgm:pt modelId="{5AE0E466-AFDB-477F-850E-C7CB468F2649}" type="pres">
      <dgm:prSet presAssocID="{50B6D968-6E6F-47F9-98A0-499208763391}" presName="Child2" presStyleLbl="revTx" presStyleIdx="1" presStyleCnt="3">
        <dgm:presLayoutVars>
          <dgm:chMax val="0"/>
          <dgm:chPref val="0"/>
          <dgm:bulletEnabled val="1"/>
        </dgm:presLayoutVars>
      </dgm:prSet>
      <dgm:spPr/>
    </dgm:pt>
    <dgm:pt modelId="{7B05A3F9-EA33-4C30-9D41-3E02C4F1483D}" type="pres">
      <dgm:prSet presAssocID="{F333FF8D-667A-4205-8C8F-944D146D74F8}" presName="Image3" presStyleCnt="0"/>
      <dgm:spPr/>
    </dgm:pt>
    <dgm:pt modelId="{10500131-345F-4B98-A672-19711D92F0B3}" type="pres">
      <dgm:prSet presAssocID="{F333FF8D-667A-4205-8C8F-944D146D74F8}" presName="Image" presStyleLbl="fgImgPlac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Server"/>
        </a:ext>
      </dgm:extLst>
    </dgm:pt>
    <dgm:pt modelId="{C6C18E97-FEBA-4B9A-B215-CD389E1E804D}" type="pres">
      <dgm:prSet presAssocID="{F333FF8D-667A-4205-8C8F-944D146D74F8}" presName="Child3" presStyleLbl="revTx" presStyleIdx="2" presStyleCnt="3">
        <dgm:presLayoutVars>
          <dgm:chMax val="0"/>
          <dgm:chPref val="0"/>
          <dgm:bulletEnabled val="1"/>
        </dgm:presLayoutVars>
      </dgm:prSet>
      <dgm:spPr/>
    </dgm:pt>
  </dgm:ptLst>
  <dgm:cxnLst>
    <dgm:cxn modelId="{DC979A08-4E8F-49D0-9DFA-79DABD83DA48}" type="presOf" srcId="{50B6D968-6E6F-47F9-98A0-499208763391}" destId="{5AE0E466-AFDB-477F-850E-C7CB468F2649}" srcOrd="0" destOrd="0" presId="urn:microsoft.com/office/officeart/2011/layout/RadialPictureList"/>
    <dgm:cxn modelId="{2FFE8809-5646-4331-973F-9CDB6E9CF3EA}" srcId="{3B74754E-CD45-4900-A4F1-A3644216BE44}" destId="{F333FF8D-667A-4205-8C8F-944D146D74F8}" srcOrd="2" destOrd="0" parTransId="{EECAD0B5-20C6-4831-A280-16DC0C448FCA}" sibTransId="{1B2B24FB-7127-479E-8F3B-1EEA747A43B0}"/>
    <dgm:cxn modelId="{1F33CF3D-DE7B-4CA6-AB26-2DA366029F6E}" type="presOf" srcId="{7069D1A8-700A-48B3-B157-5E18ADB9999A}" destId="{539A0C5D-B922-4EAB-B3F5-994AE396AAD1}" srcOrd="0" destOrd="0" presId="urn:microsoft.com/office/officeart/2011/layout/RadialPictureList"/>
    <dgm:cxn modelId="{FEA6E178-70E9-48A7-B864-309804CF428E}" srcId="{3B74754E-CD45-4900-A4F1-A3644216BE44}" destId="{4FF3CADA-60A9-4AEC-8736-15FDA73A9614}" srcOrd="0" destOrd="0" parTransId="{64409D41-2687-42D6-9144-367CD9F5FC61}" sibTransId="{2833607E-03CC-4671-A851-A4F15CA3287F}"/>
    <dgm:cxn modelId="{48E58984-DB78-4645-B1BD-1B2C7FF69196}" srcId="{7069D1A8-700A-48B3-B157-5E18ADB9999A}" destId="{3B74754E-CD45-4900-A4F1-A3644216BE44}" srcOrd="0" destOrd="0" parTransId="{2E3C4FE3-BA7C-4DCA-90FB-6297DA9A6B6B}" sibTransId="{E7F1AED7-C6C8-4DD4-8826-EBA1B18C610A}"/>
    <dgm:cxn modelId="{082CE8A9-251D-4360-BE83-BC475B848981}" type="presOf" srcId="{F333FF8D-667A-4205-8C8F-944D146D74F8}" destId="{C6C18E97-FEBA-4B9A-B215-CD389E1E804D}" srcOrd="0" destOrd="0" presId="urn:microsoft.com/office/officeart/2011/layout/RadialPictureList"/>
    <dgm:cxn modelId="{8877C3B8-EC25-40C4-B468-CAD14C17F13C}" type="presOf" srcId="{4FF3CADA-60A9-4AEC-8736-15FDA73A9614}" destId="{AD1DA05C-52BA-4D84-AA73-67E38816461A}" srcOrd="0" destOrd="0" presId="urn:microsoft.com/office/officeart/2011/layout/RadialPictureList"/>
    <dgm:cxn modelId="{DD0098C0-283F-4F8C-AD59-E9FB8C43EE8D}" srcId="{3B74754E-CD45-4900-A4F1-A3644216BE44}" destId="{50B6D968-6E6F-47F9-98A0-499208763391}" srcOrd="1" destOrd="0" parTransId="{0A1D4496-AA88-4E30-AE05-9E725330CE41}" sibTransId="{E85A4601-7C2E-4F1D-801E-2F152D3E3C49}"/>
    <dgm:cxn modelId="{1DD65ED3-1D2E-4E62-9323-CF2116FBA2A6}" type="presOf" srcId="{3B74754E-CD45-4900-A4F1-A3644216BE44}" destId="{696104B1-2CDC-4124-9301-ED925A97970A}" srcOrd="0" destOrd="0" presId="urn:microsoft.com/office/officeart/2011/layout/RadialPictureList"/>
    <dgm:cxn modelId="{765DFFD3-9213-4846-8F8F-03498FBBA5D6}" type="presParOf" srcId="{539A0C5D-B922-4EAB-B3F5-994AE396AAD1}" destId="{696104B1-2CDC-4124-9301-ED925A97970A}" srcOrd="0" destOrd="0" presId="urn:microsoft.com/office/officeart/2011/layout/RadialPictureList"/>
    <dgm:cxn modelId="{A8CC5722-F825-43E5-9012-1BD8674E9F8C}" type="presParOf" srcId="{539A0C5D-B922-4EAB-B3F5-994AE396AAD1}" destId="{0B9EDE7D-0028-43C6-8F20-6CDA5340DCC7}" srcOrd="1" destOrd="0" presId="urn:microsoft.com/office/officeart/2011/layout/RadialPictureList"/>
    <dgm:cxn modelId="{B1D25C8D-6996-4078-8514-A3B8870EE5B5}" type="presParOf" srcId="{539A0C5D-B922-4EAB-B3F5-994AE396AAD1}" destId="{94045126-7B8A-44C4-B252-64AAF88CB973}" srcOrd="2" destOrd="0" presId="urn:microsoft.com/office/officeart/2011/layout/RadialPictureList"/>
    <dgm:cxn modelId="{2DA35ADE-8F52-4D9C-AE9C-5B3E33369062}" type="presParOf" srcId="{539A0C5D-B922-4EAB-B3F5-994AE396AAD1}" destId="{AD1DA05C-52BA-4D84-AA73-67E38816461A}" srcOrd="3" destOrd="0" presId="urn:microsoft.com/office/officeart/2011/layout/RadialPictureList"/>
    <dgm:cxn modelId="{C6E26F37-2C51-4BB4-9C3B-4174B86C7D98}" type="presParOf" srcId="{539A0C5D-B922-4EAB-B3F5-994AE396AAD1}" destId="{6C908EA5-6267-4C21-A2E5-18D1D3A62CD5}" srcOrd="4" destOrd="0" presId="urn:microsoft.com/office/officeart/2011/layout/RadialPictureList"/>
    <dgm:cxn modelId="{FA70595E-880C-4CB9-AA43-117C6AE67AEB}" type="presParOf" srcId="{6C908EA5-6267-4C21-A2E5-18D1D3A62CD5}" destId="{AA2ED25B-2E84-4842-851E-53715FD12AEA}" srcOrd="0" destOrd="0" presId="urn:microsoft.com/office/officeart/2011/layout/RadialPictureList"/>
    <dgm:cxn modelId="{86CC0A34-6EF8-4F73-BB12-D592BE53023A}" type="presParOf" srcId="{539A0C5D-B922-4EAB-B3F5-994AE396AAD1}" destId="{5AE0E466-AFDB-477F-850E-C7CB468F2649}" srcOrd="5" destOrd="0" presId="urn:microsoft.com/office/officeart/2011/layout/RadialPictureList"/>
    <dgm:cxn modelId="{7A38C868-E006-4A41-9F58-FFF4920401B2}" type="presParOf" srcId="{539A0C5D-B922-4EAB-B3F5-994AE396AAD1}" destId="{7B05A3F9-EA33-4C30-9D41-3E02C4F1483D}" srcOrd="6" destOrd="0" presId="urn:microsoft.com/office/officeart/2011/layout/RadialPictureList"/>
    <dgm:cxn modelId="{02D584C0-08A1-4A0A-B49D-942F414196EC}" type="presParOf" srcId="{7B05A3F9-EA33-4C30-9D41-3E02C4F1483D}" destId="{10500131-345F-4B98-A672-19711D92F0B3}" srcOrd="0" destOrd="0" presId="urn:microsoft.com/office/officeart/2011/layout/RadialPictureList"/>
    <dgm:cxn modelId="{E622D111-EE0A-46D6-BF24-5DF1DBFC346D}" type="presParOf" srcId="{539A0C5D-B922-4EAB-B3F5-994AE396AAD1}" destId="{C6C18E97-FEBA-4B9A-B215-CD389E1E804D}" srcOrd="7" destOrd="0" presId="urn:microsoft.com/office/officeart/2011/layout/RadialPictureList"/>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104B1-2CDC-4124-9301-ED925A97970A}">
      <dsp:nvSpPr>
        <dsp:cNvPr id="0" name=""/>
        <dsp:cNvSpPr/>
      </dsp:nvSpPr>
      <dsp:spPr>
        <a:xfrm>
          <a:off x="2041859" y="877081"/>
          <a:ext cx="1522994" cy="1462558"/>
        </a:xfrm>
        <a:prstGeom prst="ellipse">
          <a:avLst/>
        </a:prstGeom>
        <a:solidFill>
          <a:schemeClr val="accent3">
            <a:lumMod val="40000"/>
            <a:lumOff val="6000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N" sz="1500" b="1" kern="1200" dirty="0">
              <a:latin typeface="Times New Roman" panose="02020603050405020304" pitchFamily="18" charset="0"/>
              <a:cs typeface="Times New Roman" panose="02020603050405020304" pitchFamily="18" charset="0"/>
            </a:rPr>
            <a:t>Software project type to which COCOMO is applied</a:t>
          </a:r>
        </a:p>
      </dsp:txBody>
      <dsp:txXfrm>
        <a:off x="2264896" y="1091268"/>
        <a:ext cx="1076920" cy="1034184"/>
      </dsp:txXfrm>
    </dsp:sp>
    <dsp:sp modelId="{0B9EDE7D-0028-43C6-8F20-6CDA5340DCC7}">
      <dsp:nvSpPr>
        <dsp:cNvPr id="0" name=""/>
        <dsp:cNvSpPr/>
      </dsp:nvSpPr>
      <dsp:spPr>
        <a:xfrm>
          <a:off x="1256472" y="0"/>
          <a:ext cx="3070105" cy="3200399"/>
        </a:xfrm>
        <a:prstGeom prst="blockArc">
          <a:avLst>
            <a:gd name="adj1" fmla="val 17527788"/>
            <a:gd name="adj2" fmla="val 4119114"/>
            <a:gd name="adj3" fmla="val 5750"/>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045126-7B8A-44C4-B252-64AAF88CB973}">
      <dsp:nvSpPr>
        <dsp:cNvPr id="0" name=""/>
        <dsp:cNvSpPr/>
      </dsp:nvSpPr>
      <dsp:spPr>
        <a:xfrm>
          <a:off x="3570017" y="306232"/>
          <a:ext cx="815873" cy="816101"/>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D1DA05C-52BA-4D84-AA73-67E38816461A}">
      <dsp:nvSpPr>
        <dsp:cNvPr id="0" name=""/>
        <dsp:cNvSpPr/>
      </dsp:nvSpPr>
      <dsp:spPr>
        <a:xfrm>
          <a:off x="4394833" y="282915"/>
          <a:ext cx="1092078" cy="789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l" defTabSz="577850">
            <a:lnSpc>
              <a:spcPct val="90000"/>
            </a:lnSpc>
            <a:spcBef>
              <a:spcPct val="0"/>
            </a:spcBef>
            <a:spcAft>
              <a:spcPct val="10000"/>
            </a:spcAft>
            <a:buNone/>
          </a:pPr>
          <a:r>
            <a:rPr lang="en-IN" sz="1300" b="1" kern="1200" dirty="0">
              <a:latin typeface="Times New Roman" panose="02020603050405020304" pitchFamily="18" charset="0"/>
              <a:cs typeface="Times New Roman" panose="02020603050405020304" pitchFamily="18" charset="0"/>
            </a:rPr>
            <a:t>Organic</a:t>
          </a:r>
        </a:p>
        <a:p>
          <a:pPr marL="0" lvl="0" indent="0" algn="l" defTabSz="577850">
            <a:lnSpc>
              <a:spcPct val="90000"/>
            </a:lnSpc>
            <a:spcBef>
              <a:spcPct val="0"/>
            </a:spcBef>
            <a:spcAft>
              <a:spcPct val="10000"/>
            </a:spcAft>
            <a:buNone/>
          </a:pPr>
          <a:r>
            <a:rPr lang="en-IN" sz="1300" b="1" kern="1200" dirty="0">
              <a:latin typeface="Times New Roman" panose="02020603050405020304" pitchFamily="18" charset="0"/>
              <a:cs typeface="Times New Roman" panose="02020603050405020304" pitchFamily="18" charset="0"/>
            </a:rPr>
            <a:t>(&lt;50 KLOC)</a:t>
          </a:r>
        </a:p>
      </dsp:txBody>
      <dsp:txXfrm>
        <a:off x="4394833" y="282915"/>
        <a:ext cx="1092078" cy="789858"/>
      </dsp:txXfrm>
    </dsp:sp>
    <dsp:sp modelId="{AA2ED25B-2E84-4842-851E-53715FD12AEA}">
      <dsp:nvSpPr>
        <dsp:cNvPr id="0" name=""/>
        <dsp:cNvSpPr/>
      </dsp:nvSpPr>
      <dsp:spPr>
        <a:xfrm>
          <a:off x="3832413" y="1198229"/>
          <a:ext cx="815873" cy="816101"/>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E0E466-AFDB-477F-850E-C7CB468F2649}">
      <dsp:nvSpPr>
        <dsp:cNvPr id="0" name=""/>
        <dsp:cNvSpPr/>
      </dsp:nvSpPr>
      <dsp:spPr>
        <a:xfrm>
          <a:off x="4714721" y="1209750"/>
          <a:ext cx="1092078" cy="789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l" defTabSz="577850">
            <a:lnSpc>
              <a:spcPct val="90000"/>
            </a:lnSpc>
            <a:spcBef>
              <a:spcPct val="0"/>
            </a:spcBef>
            <a:spcAft>
              <a:spcPct val="10000"/>
            </a:spcAft>
            <a:buNone/>
          </a:pPr>
          <a:r>
            <a:rPr lang="en-IN" sz="1300" b="1" kern="1200" dirty="0">
              <a:latin typeface="Times New Roman" panose="02020603050405020304" pitchFamily="18" charset="0"/>
              <a:cs typeface="Times New Roman" panose="02020603050405020304" pitchFamily="18" charset="0"/>
            </a:rPr>
            <a:t>Semi-detached</a:t>
          </a:r>
        </a:p>
        <a:p>
          <a:pPr marL="0" lvl="0" indent="0" algn="l" defTabSz="577850">
            <a:lnSpc>
              <a:spcPct val="90000"/>
            </a:lnSpc>
            <a:spcBef>
              <a:spcPct val="0"/>
            </a:spcBef>
            <a:spcAft>
              <a:spcPct val="10000"/>
            </a:spcAft>
            <a:buNone/>
          </a:pPr>
          <a:r>
            <a:rPr lang="en-IN" sz="1300" b="1" kern="1200" dirty="0">
              <a:latin typeface="Times New Roman" panose="02020603050405020304" pitchFamily="18" charset="0"/>
              <a:cs typeface="Times New Roman" panose="02020603050405020304" pitchFamily="18" charset="0"/>
            </a:rPr>
            <a:t>(&gt;=50 KLOC)</a:t>
          </a:r>
        </a:p>
      </dsp:txBody>
      <dsp:txXfrm>
        <a:off x="4714721" y="1209750"/>
        <a:ext cx="1092078" cy="789858"/>
      </dsp:txXfrm>
    </dsp:sp>
    <dsp:sp modelId="{10500131-345F-4B98-A672-19711D92F0B3}">
      <dsp:nvSpPr>
        <dsp:cNvPr id="0" name=""/>
        <dsp:cNvSpPr/>
      </dsp:nvSpPr>
      <dsp:spPr>
        <a:xfrm>
          <a:off x="3517075" y="2139786"/>
          <a:ext cx="815873" cy="816101"/>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C18E97-FEBA-4B9A-B215-CD389E1E804D}">
      <dsp:nvSpPr>
        <dsp:cNvPr id="0" name=""/>
        <dsp:cNvSpPr/>
      </dsp:nvSpPr>
      <dsp:spPr>
        <a:xfrm>
          <a:off x="4394833" y="2156428"/>
          <a:ext cx="1092078" cy="789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l" defTabSz="577850">
            <a:lnSpc>
              <a:spcPct val="90000"/>
            </a:lnSpc>
            <a:spcBef>
              <a:spcPct val="0"/>
            </a:spcBef>
            <a:spcAft>
              <a:spcPct val="10000"/>
            </a:spcAft>
            <a:buNone/>
          </a:pPr>
          <a:r>
            <a:rPr lang="en-IN" sz="1300" b="1" kern="1200" dirty="0">
              <a:latin typeface="Times New Roman" panose="02020603050405020304" pitchFamily="18" charset="0"/>
              <a:cs typeface="Times New Roman" panose="02020603050405020304" pitchFamily="18" charset="0"/>
            </a:rPr>
            <a:t>Embedded</a:t>
          </a:r>
        </a:p>
        <a:p>
          <a:pPr marL="0" lvl="0" indent="0" algn="l" defTabSz="577850">
            <a:lnSpc>
              <a:spcPct val="90000"/>
            </a:lnSpc>
            <a:spcBef>
              <a:spcPct val="0"/>
            </a:spcBef>
            <a:spcAft>
              <a:spcPct val="10000"/>
            </a:spcAft>
            <a:buNone/>
          </a:pPr>
          <a:r>
            <a:rPr lang="en-IN" sz="1300" b="1" kern="1200" dirty="0">
              <a:latin typeface="Times New Roman" panose="02020603050405020304" pitchFamily="18" charset="0"/>
              <a:cs typeface="Times New Roman" panose="02020603050405020304" pitchFamily="18" charset="0"/>
            </a:rPr>
            <a:t>(&gt;300KLOC)</a:t>
          </a:r>
        </a:p>
      </dsp:txBody>
      <dsp:txXfrm>
        <a:off x="4394833" y="2156428"/>
        <a:ext cx="1092078" cy="789858"/>
      </dsp:txXfrm>
    </dsp:sp>
  </dsp:spTree>
</dsp:drawing>
</file>

<file path=ppt/diagrams/layout1.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5DD923F-BC92-B73E-9A70-2E55EF4DD61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5FD4556C-2D10-6AA3-4BDE-1F9ABA5ECFF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B07AC3-2144-4B61-9CA8-FD221A6B6071}" type="datetimeFigureOut">
              <a:rPr lang="en-IN" smtClean="0"/>
              <a:t>20-11-2022</a:t>
            </a:fld>
            <a:endParaRPr lang="en-IN"/>
          </a:p>
        </p:txBody>
      </p:sp>
      <p:sp>
        <p:nvSpPr>
          <p:cNvPr id="4" name="Footer Placeholder 3">
            <a:extLst>
              <a:ext uri="{FF2B5EF4-FFF2-40B4-BE49-F238E27FC236}">
                <a16:creationId xmlns:a16="http://schemas.microsoft.com/office/drawing/2014/main" id="{AB14E40B-88A1-BED0-0832-C9CCF891A9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0EFBBC57-7A8B-FE4D-B2FF-E3646915ED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D35967-688C-4286-BFEE-EE6FDC0A5D1D}" type="slidenum">
              <a:rPr lang="en-IN" smtClean="0"/>
              <a:t>‹#›</a:t>
            </a:fld>
            <a:endParaRPr lang="en-IN"/>
          </a:p>
        </p:txBody>
      </p:sp>
    </p:spTree>
    <p:extLst>
      <p:ext uri="{BB962C8B-B14F-4D97-AF65-F5344CB8AC3E}">
        <p14:creationId xmlns:p14="http://schemas.microsoft.com/office/powerpoint/2010/main" val="2867595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7FDA5D-1923-4807-A64C-CDF01BBEE701}" type="datetimeFigureOut">
              <a:rPr lang="en-IN" smtClean="0"/>
              <a:t>20-11-2022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4E3BC9-2CE1-4272-B7A7-1B94F2CB5871}" type="slidenum">
              <a:rPr lang="en-IN" smtClean="0"/>
              <a:t>‹#›</a:t>
            </a:fld>
            <a:endParaRPr lang="en-IN"/>
          </a:p>
        </p:txBody>
      </p:sp>
    </p:spTree>
    <p:extLst>
      <p:ext uri="{BB962C8B-B14F-4D97-AF65-F5344CB8AC3E}">
        <p14:creationId xmlns:p14="http://schemas.microsoft.com/office/powerpoint/2010/main" val="2922264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0A66CB-355E-4FE4-8EF9-44043628580E}" type="datetime1">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680098-1805-475B-9FDE-81C82CAD7DF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319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9C9BDB-46B6-45D6-882B-FE82CDEFD1FA}" type="datetime1">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680098-1805-475B-9FDE-81C82CAD7DF0}" type="slidenum">
              <a:rPr lang="en-IN" smtClean="0"/>
              <a:t>‹#›</a:t>
            </a:fld>
            <a:endParaRPr lang="en-IN"/>
          </a:p>
        </p:txBody>
      </p:sp>
    </p:spTree>
    <p:extLst>
      <p:ext uri="{BB962C8B-B14F-4D97-AF65-F5344CB8AC3E}">
        <p14:creationId xmlns:p14="http://schemas.microsoft.com/office/powerpoint/2010/main" val="3207254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26A9A3-6CAE-4CE0-8919-A80F0200E7E8}" type="datetime1">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680098-1805-475B-9FDE-81C82CAD7DF0}" type="slidenum">
              <a:rPr lang="en-IN" smtClean="0"/>
              <a:t>‹#›</a:t>
            </a:fld>
            <a:endParaRPr lang="en-IN"/>
          </a:p>
        </p:txBody>
      </p:sp>
    </p:spTree>
    <p:extLst>
      <p:ext uri="{BB962C8B-B14F-4D97-AF65-F5344CB8AC3E}">
        <p14:creationId xmlns:p14="http://schemas.microsoft.com/office/powerpoint/2010/main" val="1018611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EF9AA4-4016-4B9E-824A-C89592EB6D6A}" type="datetime1">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680098-1805-475B-9FDE-81C82CAD7DF0}" type="slidenum">
              <a:rPr lang="en-IN" smtClean="0"/>
              <a:t>‹#›</a:t>
            </a:fld>
            <a:endParaRPr lang="en-IN"/>
          </a:p>
        </p:txBody>
      </p:sp>
    </p:spTree>
    <p:extLst>
      <p:ext uri="{BB962C8B-B14F-4D97-AF65-F5344CB8AC3E}">
        <p14:creationId xmlns:p14="http://schemas.microsoft.com/office/powerpoint/2010/main" val="1199655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AD4311-A3EA-4E80-A83F-7A6ECFF02169}" type="datetime1">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680098-1805-475B-9FDE-81C82CAD7DF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502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A6D50E-6AF0-4FF1-A640-835FC97FEDC5}" type="datetime1">
              <a:rPr lang="en-IN" smtClean="0"/>
              <a:t>20-11-2022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680098-1805-475B-9FDE-81C82CAD7DF0}" type="slidenum">
              <a:rPr lang="en-IN" smtClean="0"/>
              <a:t>‹#›</a:t>
            </a:fld>
            <a:endParaRPr lang="en-IN"/>
          </a:p>
        </p:txBody>
      </p:sp>
    </p:spTree>
    <p:extLst>
      <p:ext uri="{BB962C8B-B14F-4D97-AF65-F5344CB8AC3E}">
        <p14:creationId xmlns:p14="http://schemas.microsoft.com/office/powerpoint/2010/main" val="1275747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DF41C2-2374-4DE8-926F-0AA3A1906C3B}" type="datetime1">
              <a:rPr lang="en-IN" smtClean="0"/>
              <a:t>20-11-2022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680098-1805-475B-9FDE-81C82CAD7DF0}" type="slidenum">
              <a:rPr lang="en-IN" smtClean="0"/>
              <a:t>‹#›</a:t>
            </a:fld>
            <a:endParaRPr lang="en-IN"/>
          </a:p>
        </p:txBody>
      </p:sp>
    </p:spTree>
    <p:extLst>
      <p:ext uri="{BB962C8B-B14F-4D97-AF65-F5344CB8AC3E}">
        <p14:creationId xmlns:p14="http://schemas.microsoft.com/office/powerpoint/2010/main" val="352609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60FE28-ECFD-460C-8FDB-ED7A63EB2AD5}" type="datetime1">
              <a:rPr lang="en-IN" smtClean="0"/>
              <a:t>20-11-2022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680098-1805-475B-9FDE-81C82CAD7DF0}" type="slidenum">
              <a:rPr lang="en-IN" smtClean="0"/>
              <a:t>‹#›</a:t>
            </a:fld>
            <a:endParaRPr lang="en-IN"/>
          </a:p>
        </p:txBody>
      </p:sp>
    </p:spTree>
    <p:extLst>
      <p:ext uri="{BB962C8B-B14F-4D97-AF65-F5344CB8AC3E}">
        <p14:creationId xmlns:p14="http://schemas.microsoft.com/office/powerpoint/2010/main" val="977653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5A87B5C-B5E8-4F8E-A9C5-336D5C2AD5BE}" type="datetime1">
              <a:rPr lang="en-IN" smtClean="0"/>
              <a:t>20-11-2022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8680098-1805-475B-9FDE-81C82CAD7DF0}" type="slidenum">
              <a:rPr lang="en-IN" smtClean="0"/>
              <a:t>‹#›</a:t>
            </a:fld>
            <a:endParaRPr lang="en-IN"/>
          </a:p>
        </p:txBody>
      </p:sp>
    </p:spTree>
    <p:extLst>
      <p:ext uri="{BB962C8B-B14F-4D97-AF65-F5344CB8AC3E}">
        <p14:creationId xmlns:p14="http://schemas.microsoft.com/office/powerpoint/2010/main" val="4111240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C8B95D7-7CFC-4D5E-8E2B-F8E96F754BC7}" type="datetime1">
              <a:rPr lang="en-IN" smtClean="0"/>
              <a:t>20-11-2022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8680098-1805-475B-9FDE-81C82CAD7DF0}" type="slidenum">
              <a:rPr lang="en-IN" smtClean="0"/>
              <a:t>‹#›</a:t>
            </a:fld>
            <a:endParaRPr lang="en-IN"/>
          </a:p>
        </p:txBody>
      </p:sp>
    </p:spTree>
    <p:extLst>
      <p:ext uri="{BB962C8B-B14F-4D97-AF65-F5344CB8AC3E}">
        <p14:creationId xmlns:p14="http://schemas.microsoft.com/office/powerpoint/2010/main" val="1723975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C336D1-BEC2-4F70-BED0-95CCD65D7180}" type="datetime1">
              <a:rPr lang="en-IN" smtClean="0"/>
              <a:t>20-11-2022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680098-1805-475B-9FDE-81C82CAD7DF0}" type="slidenum">
              <a:rPr lang="en-IN" smtClean="0"/>
              <a:t>‹#›</a:t>
            </a:fld>
            <a:endParaRPr lang="en-IN"/>
          </a:p>
        </p:txBody>
      </p:sp>
    </p:spTree>
    <p:extLst>
      <p:ext uri="{BB962C8B-B14F-4D97-AF65-F5344CB8AC3E}">
        <p14:creationId xmlns:p14="http://schemas.microsoft.com/office/powerpoint/2010/main" val="2809967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0292ED2-E643-47B7-8D21-B4DD5DF73640}" type="datetime1">
              <a:rPr lang="en-IN" smtClean="0"/>
              <a:t>20-11-2022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8680098-1805-475B-9FDE-81C82CAD7DF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7437670"/>
      </p:ext>
    </p:extLst>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hyperlink" Target="https://www.slideshare.net/" TargetMode="External"/><Relationship Id="rId13" Type="http://schemas.openxmlformats.org/officeDocument/2006/relationships/hyperlink" Target="https://youtube.com/@Amit.Thinks" TargetMode="External"/><Relationship Id="rId3" Type="http://schemas.openxmlformats.org/officeDocument/2006/relationships/hyperlink" Target="https://www.eclipse.org/" TargetMode="External"/><Relationship Id="rId7" Type="http://schemas.openxmlformats.org/officeDocument/2006/relationships/hyperlink" Target="https://www.geeksforgeeks.org/" TargetMode="External"/><Relationship Id="rId12" Type="http://schemas.openxmlformats.org/officeDocument/2006/relationships/hyperlink" Target="https://youtube.com/@CSCORNERSunitaRai" TargetMode="External"/><Relationship Id="rId2" Type="http://schemas.openxmlformats.org/officeDocument/2006/relationships/hyperlink" Target="https://www.java.com/en/" TargetMode="External"/><Relationship Id="rId1" Type="http://schemas.openxmlformats.org/officeDocument/2006/relationships/slideLayout" Target="../slideLayouts/slideLayout7.xml"/><Relationship Id="rId6" Type="http://schemas.openxmlformats.org/officeDocument/2006/relationships/hyperlink" Target="https://docs.oracle.com/en/java/" TargetMode="External"/><Relationship Id="rId11" Type="http://schemas.openxmlformats.org/officeDocument/2006/relationships/hyperlink" Target="https://youtube.com/c/BroCodez" TargetMode="External"/><Relationship Id="rId5" Type="http://schemas.openxmlformats.org/officeDocument/2006/relationships/hyperlink" Target="https://www.w3schools.com/" TargetMode="External"/><Relationship Id="rId10" Type="http://schemas.openxmlformats.org/officeDocument/2006/relationships/hyperlink" Target="https://www.codewithharry.com/" TargetMode="External"/><Relationship Id="rId4" Type="http://schemas.openxmlformats.org/officeDocument/2006/relationships/hyperlink" Target="https://www.mysql.com/" TargetMode="External"/><Relationship Id="rId9" Type="http://schemas.openxmlformats.org/officeDocument/2006/relationships/hyperlink" Target="https://www.javatpoint.com/" TargetMode="External"/><Relationship Id="rId14" Type="http://schemas.openxmlformats.org/officeDocument/2006/relationships/hyperlink" Target="https://www.wikipedia.or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A61EA5-C623-2F11-1606-D9DD1C5D994A}"/>
              </a:ext>
            </a:extLst>
          </p:cNvPr>
          <p:cNvSpPr>
            <a:spLocks noGrp="1"/>
          </p:cNvSpPr>
          <p:nvPr>
            <p:ph type="sldNum" sz="quarter" idx="12"/>
          </p:nvPr>
        </p:nvSpPr>
        <p:spPr/>
        <p:txBody>
          <a:bodyPr/>
          <a:lstStyle/>
          <a:p>
            <a:fld id="{68680098-1805-475B-9FDE-81C82CAD7DF0}" type="slidenum">
              <a:rPr lang="en-IN" smtClean="0"/>
              <a:t>1</a:t>
            </a:fld>
            <a:endParaRPr lang="en-IN"/>
          </a:p>
        </p:txBody>
      </p:sp>
      <p:pic>
        <p:nvPicPr>
          <p:cNvPr id="3" name="Picture 2" descr="Image">
            <a:extLst>
              <a:ext uri="{FF2B5EF4-FFF2-40B4-BE49-F238E27FC236}">
                <a16:creationId xmlns:a16="http://schemas.microsoft.com/office/drawing/2014/main" id="{02767A0E-1327-E3B7-4843-264B1E264DB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591" y="287322"/>
            <a:ext cx="2551038" cy="606265"/>
          </a:xfrm>
          <a:prstGeom prst="rect">
            <a:avLst/>
          </a:prstGeom>
          <a:noFill/>
        </p:spPr>
      </p:pic>
      <p:pic>
        <p:nvPicPr>
          <p:cNvPr id="4" name="Picture 3">
            <a:extLst>
              <a:ext uri="{FF2B5EF4-FFF2-40B4-BE49-F238E27FC236}">
                <a16:creationId xmlns:a16="http://schemas.microsoft.com/office/drawing/2014/main" id="{E0787B50-A7BE-5497-6FB0-613B20C0A3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01469" y="287322"/>
            <a:ext cx="1128531" cy="1122142"/>
          </a:xfrm>
          <a:prstGeom prst="rect">
            <a:avLst/>
          </a:prstGeom>
          <a:noFill/>
        </p:spPr>
      </p:pic>
      <p:sp>
        <p:nvSpPr>
          <p:cNvPr id="7" name="Rectangle 6">
            <a:extLst>
              <a:ext uri="{FF2B5EF4-FFF2-40B4-BE49-F238E27FC236}">
                <a16:creationId xmlns:a16="http://schemas.microsoft.com/office/drawing/2014/main" id="{7079543D-0579-17ED-8CC7-98AF990B5390}"/>
              </a:ext>
            </a:extLst>
          </p:cNvPr>
          <p:cNvSpPr/>
          <p:nvPr/>
        </p:nvSpPr>
        <p:spPr>
          <a:xfrm>
            <a:off x="239486" y="235844"/>
            <a:ext cx="11723914" cy="6045213"/>
          </a:xfrm>
          <a:prstGeom prst="rect">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9C126F43-A8BB-D4CE-2E14-5A327E6A0D84}"/>
              </a:ext>
            </a:extLst>
          </p:cNvPr>
          <p:cNvSpPr txBox="1"/>
          <p:nvPr/>
        </p:nvSpPr>
        <p:spPr>
          <a:xfrm>
            <a:off x="1128333" y="152779"/>
            <a:ext cx="10421409" cy="6278642"/>
          </a:xfrm>
          <a:prstGeom prst="rect">
            <a:avLst/>
          </a:prstGeom>
          <a:noFill/>
        </p:spPr>
        <p:txBody>
          <a:bodyPr wrap="square">
            <a:spAutoFit/>
          </a:bodyPr>
          <a:lstStyle/>
          <a:p>
            <a:pPr algn="ctr"/>
            <a:r>
              <a:rPr lang="en-US" sz="2800" b="1" u="sng" dirty="0">
                <a:effectLst/>
                <a:latin typeface="Times New Roman" panose="02020603050405020304" pitchFamily="18" charset="0"/>
                <a:ea typeface="Times New Roman" panose="02020603050405020304" pitchFamily="18" charset="0"/>
              </a:rPr>
              <a:t>Inventory </a:t>
            </a:r>
            <a:r>
              <a:rPr lang="en-US" sz="3200" b="1" u="sng" dirty="0">
                <a:effectLst/>
                <a:latin typeface="Times New Roman" panose="02020603050405020304" pitchFamily="18" charset="0"/>
                <a:ea typeface="Times New Roman" panose="02020603050405020304" pitchFamily="18" charset="0"/>
              </a:rPr>
              <a:t>Management</a:t>
            </a:r>
            <a:r>
              <a:rPr lang="en-US" sz="2800" b="1" u="sng" dirty="0">
                <a:effectLst/>
                <a:latin typeface="Times New Roman" panose="02020603050405020304" pitchFamily="18" charset="0"/>
                <a:ea typeface="Times New Roman" panose="02020603050405020304" pitchFamily="18" charset="0"/>
              </a:rPr>
              <a:t> System</a:t>
            </a:r>
            <a:endParaRPr lang="en-IN" sz="2800" u="sng" dirty="0">
              <a:effectLst/>
              <a:latin typeface="Times New Roman" panose="02020603050405020304" pitchFamily="18" charset="0"/>
              <a:ea typeface="Times New Roman" panose="02020603050405020304" pitchFamily="18" charset="0"/>
            </a:endParaRPr>
          </a:p>
          <a:p>
            <a:endParaRPr lang="en-IN" sz="1400" dirty="0">
              <a:effectLst/>
              <a:latin typeface="Times New Roman" panose="02020603050405020304" pitchFamily="18" charset="0"/>
              <a:ea typeface="Times New Roman" panose="02020603050405020304" pitchFamily="18" charset="0"/>
            </a:endParaRPr>
          </a:p>
          <a:p>
            <a:endParaRPr lang="en-IN" sz="1400" dirty="0">
              <a:latin typeface="Times New Roman" panose="02020603050405020304" pitchFamily="18" charset="0"/>
              <a:ea typeface="Times New Roman" panose="02020603050405020304" pitchFamily="18" charset="0"/>
            </a:endParaRPr>
          </a:p>
          <a:p>
            <a:endParaRPr lang="en-IN" sz="1400" dirty="0">
              <a:latin typeface="Times New Roman" panose="02020603050405020304" pitchFamily="18" charset="0"/>
              <a:ea typeface="Times New Roman" panose="02020603050405020304" pitchFamily="18" charset="0"/>
            </a:endParaRPr>
          </a:p>
          <a:p>
            <a:endParaRPr lang="en-IN" sz="1400" dirty="0">
              <a:latin typeface="Times New Roman" panose="02020603050405020304" pitchFamily="18" charset="0"/>
              <a:ea typeface="Times New Roman" panose="02020603050405020304" pitchFamily="18" charset="0"/>
            </a:endParaRPr>
          </a:p>
          <a:p>
            <a:endParaRPr lang="en-IN" sz="1400" dirty="0">
              <a:effectLst/>
              <a:latin typeface="Times New Roman" panose="02020603050405020304" pitchFamily="18" charset="0"/>
              <a:ea typeface="Times New Roman" panose="02020603050405020304" pitchFamily="18" charset="0"/>
            </a:endParaRPr>
          </a:p>
          <a:p>
            <a:pPr algn="ctr"/>
            <a:r>
              <a:rPr lang="en-US" sz="2000" b="1" dirty="0">
                <a:effectLst/>
                <a:latin typeface="Times New Roman" panose="02020603050405020304" pitchFamily="18" charset="0"/>
                <a:ea typeface="Times New Roman" panose="02020603050405020304" pitchFamily="18" charset="0"/>
              </a:rPr>
              <a:t>A Project Report for Minor Project</a:t>
            </a:r>
          </a:p>
          <a:p>
            <a:pPr algn="ctr"/>
            <a:r>
              <a:rPr lang="en-US" sz="2000" b="1" dirty="0">
                <a:effectLst/>
                <a:latin typeface="Times New Roman" panose="02020603050405020304" pitchFamily="18" charset="0"/>
                <a:ea typeface="Times New Roman" panose="02020603050405020304" pitchFamily="18" charset="0"/>
              </a:rPr>
              <a:t>Submitted By </a:t>
            </a:r>
          </a:p>
          <a:p>
            <a:pPr algn="ctr"/>
            <a:endParaRPr lang="en-IN" sz="1400" dirty="0">
              <a:effectLst/>
              <a:latin typeface="Times New Roman" panose="02020603050405020304" pitchFamily="18" charset="0"/>
              <a:ea typeface="Times New Roman" panose="02020603050405020304" pitchFamily="18" charset="0"/>
            </a:endParaRPr>
          </a:p>
          <a:p>
            <a:pPr algn="ctr"/>
            <a:r>
              <a:rPr lang="en-US" sz="1800" b="1" dirty="0">
                <a:effectLst/>
                <a:latin typeface="Times New Roman" panose="02020603050405020304" pitchFamily="18" charset="0"/>
                <a:ea typeface="Times New Roman" panose="02020603050405020304" pitchFamily="18" charset="0"/>
              </a:rPr>
              <a:t>Devanjana Ghosh (30901220147)</a:t>
            </a:r>
            <a:endParaRPr lang="en-IN" sz="1400" dirty="0">
              <a:effectLst/>
              <a:latin typeface="Times New Roman" panose="02020603050405020304" pitchFamily="18" charset="0"/>
              <a:ea typeface="Times New Roman" panose="02020603050405020304" pitchFamily="18" charset="0"/>
            </a:endParaRPr>
          </a:p>
          <a:p>
            <a:pPr algn="ctr"/>
            <a:r>
              <a:rPr lang="en-US" sz="1800" b="1" dirty="0">
                <a:effectLst/>
                <a:latin typeface="Times New Roman" panose="02020603050405020304" pitchFamily="18" charset="0"/>
                <a:ea typeface="Times New Roman" panose="02020603050405020304" pitchFamily="18" charset="0"/>
              </a:rPr>
              <a:t>Ananya Chatterjee (30901220149)</a:t>
            </a:r>
            <a:endParaRPr lang="en-IN" sz="1400" dirty="0">
              <a:effectLst/>
              <a:latin typeface="Times New Roman" panose="02020603050405020304" pitchFamily="18" charset="0"/>
              <a:ea typeface="Times New Roman" panose="02020603050405020304" pitchFamily="18" charset="0"/>
            </a:endParaRPr>
          </a:p>
          <a:p>
            <a:pPr algn="ctr"/>
            <a:r>
              <a:rPr lang="en-US" sz="1800" b="1" dirty="0">
                <a:effectLst/>
                <a:latin typeface="Times New Roman" panose="02020603050405020304" pitchFamily="18" charset="0"/>
                <a:ea typeface="Times New Roman" panose="02020603050405020304" pitchFamily="18" charset="0"/>
              </a:rPr>
              <a:t>Ayan Pradhan (30901220150)</a:t>
            </a:r>
            <a:endParaRPr lang="en-IN" sz="1400" dirty="0">
              <a:effectLst/>
              <a:latin typeface="Times New Roman" panose="02020603050405020304" pitchFamily="18" charset="0"/>
              <a:ea typeface="Times New Roman" panose="02020603050405020304" pitchFamily="18" charset="0"/>
            </a:endParaRPr>
          </a:p>
          <a:p>
            <a:pPr algn="ctr"/>
            <a:r>
              <a:rPr lang="en-US" sz="1800" b="1" dirty="0" err="1">
                <a:effectLst/>
                <a:latin typeface="Times New Roman" panose="02020603050405020304" pitchFamily="18" charset="0"/>
                <a:ea typeface="Times New Roman" panose="02020603050405020304" pitchFamily="18" charset="0"/>
              </a:rPr>
              <a:t>Deepsikha</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Santra</a:t>
            </a:r>
            <a:r>
              <a:rPr lang="en-US" sz="1800" b="1" dirty="0">
                <a:effectLst/>
                <a:latin typeface="Times New Roman" panose="02020603050405020304" pitchFamily="18" charset="0"/>
                <a:ea typeface="Times New Roman" panose="02020603050405020304" pitchFamily="18" charset="0"/>
              </a:rPr>
              <a:t> (30901220166) </a:t>
            </a:r>
          </a:p>
          <a:p>
            <a:pPr algn="ctr"/>
            <a:endParaRPr lang="en-IN" sz="1400" dirty="0">
              <a:effectLst/>
              <a:latin typeface="Times New Roman" panose="02020603050405020304" pitchFamily="18" charset="0"/>
              <a:ea typeface="Times New Roman" panose="02020603050405020304" pitchFamily="18" charset="0"/>
            </a:endParaRPr>
          </a:p>
          <a:p>
            <a:pPr algn="ctr"/>
            <a:r>
              <a:rPr lang="en-US" sz="2400" b="1" i="1" dirty="0">
                <a:effectLst/>
                <a:latin typeface="Times New Roman" panose="02020603050405020304" pitchFamily="18" charset="0"/>
                <a:ea typeface="Times New Roman" panose="02020603050405020304" pitchFamily="18" charset="0"/>
              </a:rPr>
              <a:t>In partial fulfilment for the award of the degree </a:t>
            </a:r>
            <a:endParaRPr lang="en-IN" sz="1400" dirty="0">
              <a:effectLst/>
              <a:latin typeface="Times New Roman" panose="02020603050405020304" pitchFamily="18" charset="0"/>
              <a:ea typeface="Times New Roman" panose="02020603050405020304" pitchFamily="18" charset="0"/>
            </a:endParaRPr>
          </a:p>
          <a:p>
            <a:pPr algn="ctr"/>
            <a:r>
              <a:rPr lang="en-US" sz="1800" b="1" dirty="0">
                <a:effectLst/>
                <a:latin typeface="Times New Roman" panose="02020603050405020304" pitchFamily="18" charset="0"/>
                <a:ea typeface="Times New Roman" panose="02020603050405020304" pitchFamily="18" charset="0"/>
              </a:rPr>
              <a:t>Of</a:t>
            </a:r>
            <a:endParaRPr lang="en-IN" sz="1400" dirty="0">
              <a:effectLst/>
              <a:latin typeface="Times New Roman" panose="02020603050405020304" pitchFamily="18" charset="0"/>
              <a:ea typeface="Times New Roman" panose="02020603050405020304" pitchFamily="18" charset="0"/>
            </a:endParaRPr>
          </a:p>
          <a:p>
            <a:pPr algn="ctr"/>
            <a:r>
              <a:rPr lang="en-US" sz="1800" b="1"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Bachelor of Computer Application </a:t>
            </a:r>
          </a:p>
          <a:p>
            <a:pPr algn="ctr"/>
            <a:endParaRPr lang="en-IN" sz="1400" dirty="0">
              <a:effectLst/>
              <a:latin typeface="Times New Roman" panose="02020603050405020304" pitchFamily="18" charset="0"/>
              <a:ea typeface="Times New Roman" panose="02020603050405020304" pitchFamily="18" charset="0"/>
            </a:endParaRPr>
          </a:p>
          <a:p>
            <a:pPr algn="ctr"/>
            <a:r>
              <a:rPr lang="en-US" sz="2000" b="1"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College Code: 309</a:t>
            </a:r>
            <a:r>
              <a:rPr lang="en-IN" sz="1400" dirty="0">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Subject Code:</a:t>
            </a:r>
            <a:r>
              <a:rPr lang="en-US" sz="14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BCAD581</a:t>
            </a:r>
          </a:p>
          <a:p>
            <a:pPr algn="ctr"/>
            <a:endParaRPr lang="en-IN" sz="1400" dirty="0">
              <a:effectLst/>
              <a:latin typeface="Times New Roman" panose="02020603050405020304" pitchFamily="18" charset="0"/>
              <a:ea typeface="Times New Roman" panose="02020603050405020304" pitchFamily="18" charset="0"/>
            </a:endParaRPr>
          </a:p>
          <a:p>
            <a:pPr algn="ctr"/>
            <a:r>
              <a:rPr lang="en-US" sz="1800" b="1" dirty="0">
                <a:effectLst/>
                <a:latin typeface="Times New Roman" panose="02020603050405020304" pitchFamily="18" charset="0"/>
                <a:ea typeface="Times New Roman" panose="02020603050405020304" pitchFamily="18" charset="0"/>
              </a:rPr>
              <a:t> Guide Name:</a:t>
            </a:r>
            <a:r>
              <a:rPr lang="en-US" sz="1400"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Anindya</a:t>
            </a:r>
            <a:r>
              <a:rPr lang="en-US" sz="1800" b="1" dirty="0">
                <a:effectLst/>
                <a:latin typeface="Times New Roman" panose="02020603050405020304" pitchFamily="18" charset="0"/>
                <a:ea typeface="Times New Roman" panose="02020603050405020304" pitchFamily="18" charset="0"/>
              </a:rPr>
              <a:t> Mukherjee</a:t>
            </a:r>
          </a:p>
          <a:p>
            <a:pPr algn="ctr"/>
            <a:endParaRPr lang="en-IN" sz="1400" dirty="0">
              <a:latin typeface="Times New Roman" panose="02020603050405020304" pitchFamily="18" charset="0"/>
              <a:ea typeface="Times New Roman" panose="02020603050405020304" pitchFamily="18" charset="0"/>
            </a:endParaRPr>
          </a:p>
          <a:p>
            <a:pPr algn="ctr"/>
            <a:r>
              <a:rPr lang="en-US" sz="1800" b="1" dirty="0">
                <a:effectLst/>
                <a:latin typeface="Times New Roman" panose="02020603050405020304" pitchFamily="18" charset="0"/>
                <a:ea typeface="Times New Roman" panose="02020603050405020304" pitchFamily="18" charset="0"/>
              </a:rPr>
              <a:t> Session</a:t>
            </a:r>
            <a:r>
              <a:rPr lang="en-US" sz="1800" b="1">
                <a:effectLst/>
                <a:latin typeface="Times New Roman" panose="02020603050405020304" pitchFamily="18" charset="0"/>
                <a:ea typeface="Times New Roman" panose="02020603050405020304" pitchFamily="18" charset="0"/>
              </a:rPr>
              <a:t>:2020-2023</a:t>
            </a:r>
            <a:endParaRPr lang="en-IN" sz="1400" dirty="0">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F3F1F512-49EA-8031-2BC1-32C9ADE8557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29113" y="748541"/>
            <a:ext cx="1032352" cy="9556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9532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F26E430-B712-DE56-16AA-6AE6FBD013D5}"/>
              </a:ext>
            </a:extLst>
          </p:cNvPr>
          <p:cNvSpPr/>
          <p:nvPr/>
        </p:nvSpPr>
        <p:spPr>
          <a:xfrm>
            <a:off x="637592" y="503853"/>
            <a:ext cx="10916816" cy="5682343"/>
          </a:xfrm>
          <a:prstGeom prst="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924C1F9B-686E-7BA1-5095-DA68B8F5BAE8}"/>
              </a:ext>
            </a:extLst>
          </p:cNvPr>
          <p:cNvSpPr txBox="1"/>
          <p:nvPr/>
        </p:nvSpPr>
        <p:spPr>
          <a:xfrm>
            <a:off x="958722" y="869497"/>
            <a:ext cx="6097554" cy="460895"/>
          </a:xfrm>
          <a:prstGeom prst="rect">
            <a:avLst/>
          </a:prstGeom>
          <a:noFill/>
        </p:spPr>
        <p:txBody>
          <a:bodyPr wrap="square">
            <a:spAutoFit/>
          </a:bodyPr>
          <a:lstStyle/>
          <a:p>
            <a:pPr marL="342900" indent="-342900">
              <a:lnSpc>
                <a:spcPct val="107000"/>
              </a:lnSpc>
              <a:spcAft>
                <a:spcPts val="800"/>
              </a:spcAft>
              <a:buFont typeface="Wingdings" panose="05000000000000000000" pitchFamily="2" charset="2"/>
              <a:buChar char="Ø"/>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Level 1 DFD:</a:t>
            </a:r>
          </a:p>
        </p:txBody>
      </p:sp>
      <p:sp>
        <p:nvSpPr>
          <p:cNvPr id="6" name="Rectangle 5">
            <a:extLst>
              <a:ext uri="{FF2B5EF4-FFF2-40B4-BE49-F238E27FC236}">
                <a16:creationId xmlns:a16="http://schemas.microsoft.com/office/drawing/2014/main" id="{93D8396B-2EA2-CE18-9004-D3EBC58C07BD}"/>
              </a:ext>
            </a:extLst>
          </p:cNvPr>
          <p:cNvSpPr/>
          <p:nvPr/>
        </p:nvSpPr>
        <p:spPr>
          <a:xfrm>
            <a:off x="1908107" y="1500479"/>
            <a:ext cx="8528179" cy="4488024"/>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id="{6FB69B84-C465-A07C-9825-23712F4EA3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6037" y="1891297"/>
            <a:ext cx="8052317" cy="3706388"/>
          </a:xfrm>
          <a:prstGeom prst="rect">
            <a:avLst/>
          </a:prstGeom>
          <a:ln>
            <a:noFill/>
          </a:ln>
          <a:effectLst>
            <a:outerShdw blurRad="190500" algn="tl" rotWithShape="0">
              <a:srgbClr val="000000">
                <a:alpha val="70000"/>
              </a:srgbClr>
            </a:outerShdw>
          </a:effectLst>
        </p:spPr>
      </p:pic>
      <p:sp>
        <p:nvSpPr>
          <p:cNvPr id="8" name="Slide Number Placeholder 7">
            <a:extLst>
              <a:ext uri="{FF2B5EF4-FFF2-40B4-BE49-F238E27FC236}">
                <a16:creationId xmlns:a16="http://schemas.microsoft.com/office/drawing/2014/main" id="{1FE3A9E4-643B-3F05-330C-8D01FF240686}"/>
              </a:ext>
            </a:extLst>
          </p:cNvPr>
          <p:cNvSpPr>
            <a:spLocks noGrp="1"/>
          </p:cNvSpPr>
          <p:nvPr>
            <p:ph type="sldNum" sz="quarter" idx="12"/>
          </p:nvPr>
        </p:nvSpPr>
        <p:spPr/>
        <p:txBody>
          <a:bodyPr/>
          <a:lstStyle/>
          <a:p>
            <a:fld id="{68680098-1805-475B-9FDE-81C82CAD7DF0}" type="slidenum">
              <a:rPr lang="en-IN" smtClean="0"/>
              <a:t>10</a:t>
            </a:fld>
            <a:endParaRPr lang="en-IN"/>
          </a:p>
        </p:txBody>
      </p:sp>
    </p:spTree>
    <p:extLst>
      <p:ext uri="{BB962C8B-B14F-4D97-AF65-F5344CB8AC3E}">
        <p14:creationId xmlns:p14="http://schemas.microsoft.com/office/powerpoint/2010/main" val="2830100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4361312-15FC-8674-5819-FA6F753E1127}"/>
              </a:ext>
            </a:extLst>
          </p:cNvPr>
          <p:cNvSpPr/>
          <p:nvPr/>
        </p:nvSpPr>
        <p:spPr>
          <a:xfrm>
            <a:off x="774441" y="587829"/>
            <a:ext cx="10524930" cy="5635689"/>
          </a:xfrm>
          <a:prstGeom prst="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044AA719-F144-EBED-4FD8-E1AD57BE2C2F}"/>
              </a:ext>
            </a:extLst>
          </p:cNvPr>
          <p:cNvSpPr/>
          <p:nvPr/>
        </p:nvSpPr>
        <p:spPr>
          <a:xfrm>
            <a:off x="1635967" y="1337191"/>
            <a:ext cx="8920065" cy="4739951"/>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2" name="Picture 1">
            <a:extLst>
              <a:ext uri="{FF2B5EF4-FFF2-40B4-BE49-F238E27FC236}">
                <a16:creationId xmlns:a16="http://schemas.microsoft.com/office/drawing/2014/main" id="{1E848244-3F37-C607-B705-27AB03026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8543" y="1637522"/>
            <a:ext cx="8294914" cy="4139290"/>
          </a:xfrm>
          <a:prstGeom prst="rect">
            <a:avLst/>
          </a:prstGeom>
          <a:ln>
            <a:solidFill>
              <a:schemeClr val="tx1">
                <a:lumMod val="95000"/>
                <a:lumOff val="5000"/>
              </a:schemeClr>
            </a:solid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CB43EB17-6BC6-19E6-9475-8CD0DEBD9642}"/>
              </a:ext>
            </a:extLst>
          </p:cNvPr>
          <p:cNvSpPr txBox="1"/>
          <p:nvPr/>
        </p:nvSpPr>
        <p:spPr>
          <a:xfrm>
            <a:off x="1080019" y="729922"/>
            <a:ext cx="6097554" cy="460895"/>
          </a:xfrm>
          <a:prstGeom prst="rect">
            <a:avLst/>
          </a:prstGeom>
          <a:noFill/>
        </p:spPr>
        <p:txBody>
          <a:bodyPr wrap="square">
            <a:spAutoFit/>
          </a:bodyPr>
          <a:lstStyle/>
          <a:p>
            <a:pPr marL="342900" indent="-342900">
              <a:lnSpc>
                <a:spcPct val="107000"/>
              </a:lnSpc>
              <a:spcAft>
                <a:spcPts val="800"/>
              </a:spcAft>
              <a:buFont typeface="Wingdings" panose="05000000000000000000" pitchFamily="2" charset="2"/>
              <a:buChar char="Ø"/>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Level 2 DFD:</a:t>
            </a:r>
          </a:p>
        </p:txBody>
      </p:sp>
      <p:sp>
        <p:nvSpPr>
          <p:cNvPr id="7" name="Slide Number Placeholder 6">
            <a:extLst>
              <a:ext uri="{FF2B5EF4-FFF2-40B4-BE49-F238E27FC236}">
                <a16:creationId xmlns:a16="http://schemas.microsoft.com/office/drawing/2014/main" id="{4D1933B5-FFD7-712E-D1DF-831B87BD5A3B}"/>
              </a:ext>
            </a:extLst>
          </p:cNvPr>
          <p:cNvSpPr>
            <a:spLocks noGrp="1"/>
          </p:cNvSpPr>
          <p:nvPr>
            <p:ph type="sldNum" sz="quarter" idx="12"/>
          </p:nvPr>
        </p:nvSpPr>
        <p:spPr/>
        <p:txBody>
          <a:bodyPr/>
          <a:lstStyle/>
          <a:p>
            <a:fld id="{68680098-1805-475B-9FDE-81C82CAD7DF0}" type="slidenum">
              <a:rPr lang="en-IN" smtClean="0"/>
              <a:t>11</a:t>
            </a:fld>
            <a:endParaRPr lang="en-IN"/>
          </a:p>
        </p:txBody>
      </p:sp>
    </p:spTree>
    <p:extLst>
      <p:ext uri="{BB962C8B-B14F-4D97-AF65-F5344CB8AC3E}">
        <p14:creationId xmlns:p14="http://schemas.microsoft.com/office/powerpoint/2010/main" val="2397877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79BC43B-9B38-BC74-33AE-1C783A2097E0}"/>
              </a:ext>
            </a:extLst>
          </p:cNvPr>
          <p:cNvSpPr/>
          <p:nvPr/>
        </p:nvSpPr>
        <p:spPr>
          <a:xfrm>
            <a:off x="783771" y="503853"/>
            <a:ext cx="10478278" cy="5551714"/>
          </a:xfrm>
          <a:prstGeom prst="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A02EA317-FFF9-E09F-C78C-ADAC1443A4FC}"/>
              </a:ext>
            </a:extLst>
          </p:cNvPr>
          <p:cNvSpPr txBox="1"/>
          <p:nvPr/>
        </p:nvSpPr>
        <p:spPr>
          <a:xfrm>
            <a:off x="1052027" y="692649"/>
            <a:ext cx="10359312" cy="1160639"/>
          </a:xfrm>
          <a:prstGeom prst="rect">
            <a:avLst/>
          </a:prstGeom>
          <a:noFill/>
        </p:spPr>
        <p:txBody>
          <a:bodyPr wrap="square">
            <a:spAutoFit/>
          </a:bodyPr>
          <a:lstStyle/>
          <a:p>
            <a:pPr marL="342900" indent="-342900">
              <a:lnSpc>
                <a:spcPct val="107000"/>
              </a:lnSpc>
              <a:spcAft>
                <a:spcPts val="800"/>
              </a:spcAft>
              <a:buFont typeface="Wingdings" panose="05000000000000000000" pitchFamily="2" charset="2"/>
              <a:buChar char="q"/>
            </a:pPr>
            <a:r>
              <a:rPr lang="en-IN" sz="20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Use Case Diagram:</a:t>
            </a:r>
          </a:p>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 use case diagram is used to represent the dynamic behaviour of a system. It encapsulates the system's functionality by incorporating use cases, actors, and their relationships.</a:t>
            </a:r>
          </a:p>
        </p:txBody>
      </p:sp>
      <p:pic>
        <p:nvPicPr>
          <p:cNvPr id="4" name="Picture 3">
            <a:extLst>
              <a:ext uri="{FF2B5EF4-FFF2-40B4-BE49-F238E27FC236}">
                <a16:creationId xmlns:a16="http://schemas.microsoft.com/office/drawing/2014/main" id="{595104E7-D5BA-C82D-D313-E2624075B8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519" y="2177376"/>
            <a:ext cx="8126962" cy="3604260"/>
          </a:xfrm>
          <a:prstGeom prst="rect">
            <a:avLst/>
          </a:prstGeom>
          <a:ln>
            <a:noFill/>
          </a:ln>
          <a:effectLst>
            <a:outerShdw blurRad="190500" algn="tl" rotWithShape="0">
              <a:srgbClr val="000000">
                <a:alpha val="70000"/>
              </a:srgbClr>
            </a:outerShdw>
          </a:effectLst>
        </p:spPr>
      </p:pic>
      <p:sp>
        <p:nvSpPr>
          <p:cNvPr id="6" name="Slide Number Placeholder 5">
            <a:extLst>
              <a:ext uri="{FF2B5EF4-FFF2-40B4-BE49-F238E27FC236}">
                <a16:creationId xmlns:a16="http://schemas.microsoft.com/office/drawing/2014/main" id="{05A445AF-C0FD-6BF1-5E72-865B5B4C2564}"/>
              </a:ext>
            </a:extLst>
          </p:cNvPr>
          <p:cNvSpPr>
            <a:spLocks noGrp="1"/>
          </p:cNvSpPr>
          <p:nvPr>
            <p:ph type="sldNum" sz="quarter" idx="12"/>
          </p:nvPr>
        </p:nvSpPr>
        <p:spPr/>
        <p:txBody>
          <a:bodyPr/>
          <a:lstStyle/>
          <a:p>
            <a:fld id="{68680098-1805-475B-9FDE-81C82CAD7DF0}" type="slidenum">
              <a:rPr lang="en-IN" smtClean="0"/>
              <a:t>12</a:t>
            </a:fld>
            <a:endParaRPr lang="en-IN"/>
          </a:p>
        </p:txBody>
      </p:sp>
    </p:spTree>
    <p:extLst>
      <p:ext uri="{BB962C8B-B14F-4D97-AF65-F5344CB8AC3E}">
        <p14:creationId xmlns:p14="http://schemas.microsoft.com/office/powerpoint/2010/main" val="460740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343E97-BAA8-5FDF-4762-57BCABF617AD}"/>
              </a:ext>
            </a:extLst>
          </p:cNvPr>
          <p:cNvSpPr>
            <a:spLocks noGrp="1"/>
          </p:cNvSpPr>
          <p:nvPr>
            <p:ph type="sldNum" sz="quarter" idx="12"/>
          </p:nvPr>
        </p:nvSpPr>
        <p:spPr/>
        <p:txBody>
          <a:bodyPr/>
          <a:lstStyle/>
          <a:p>
            <a:fld id="{68680098-1805-475B-9FDE-81C82CAD7DF0}" type="slidenum">
              <a:rPr lang="en-IN" smtClean="0"/>
              <a:t>13</a:t>
            </a:fld>
            <a:endParaRPr lang="en-IN"/>
          </a:p>
        </p:txBody>
      </p:sp>
      <p:sp>
        <p:nvSpPr>
          <p:cNvPr id="4" name="TextBox 3">
            <a:extLst>
              <a:ext uri="{FF2B5EF4-FFF2-40B4-BE49-F238E27FC236}">
                <a16:creationId xmlns:a16="http://schemas.microsoft.com/office/drawing/2014/main" id="{F867F116-3626-34BB-E1CC-6483FA01B57F}"/>
              </a:ext>
            </a:extLst>
          </p:cNvPr>
          <p:cNvSpPr txBox="1"/>
          <p:nvPr/>
        </p:nvSpPr>
        <p:spPr>
          <a:xfrm>
            <a:off x="1026367" y="729345"/>
            <a:ext cx="10186116" cy="4305474"/>
          </a:xfrm>
          <a:prstGeom prst="rect">
            <a:avLst/>
          </a:prstGeom>
          <a:noFill/>
        </p:spPr>
        <p:txBody>
          <a:bodyPr wrap="square">
            <a:spAutoFit/>
          </a:bodyPr>
          <a:lstStyle/>
          <a:p>
            <a:pPr algn="ctr">
              <a:lnSpc>
                <a:spcPct val="107000"/>
              </a:lnSpc>
              <a:spcAft>
                <a:spcPts val="800"/>
              </a:spcAft>
            </a:pPr>
            <a:r>
              <a:rPr lang="en-IN" sz="3200" b="1" u="sng"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Testing</a:t>
            </a:r>
            <a:endParaRPr lang="en-IN" sz="3200" u="sng"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480"/>
              </a:spcBef>
              <a:spcAft>
                <a:spcPts val="600"/>
              </a:spcAf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Tests are frequently grouped by where they are added in the software development process, or by the level of specificity of the test.</a:t>
            </a:r>
            <a:endParaRPr lang="en-IN" sz="24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07000"/>
              </a:lnSpc>
              <a:spcBef>
                <a:spcPts val="480"/>
              </a:spcBef>
              <a:spcAft>
                <a:spcPts val="600"/>
              </a:spcAft>
              <a:buFont typeface="Wingdings" panose="05000000000000000000" pitchFamily="2" charset="2"/>
              <a:buChar char="Ø"/>
            </a:pPr>
            <a:r>
              <a:rPr lang="en-IN" sz="24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Unit testing:</a:t>
            </a:r>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spcBef>
                <a:spcPts val="480"/>
              </a:spcBef>
              <a:spcAft>
                <a:spcPts val="600"/>
              </a:spcAf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Unit testing refers to tests that verify the functionality of a specific section of code, usually at the function level. In an object-oriented environment, this is usually at the class level, and the minimal unit tests include the constructors and destructors.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6FF393C2-AF56-FB0A-B26F-682C554B6B73}"/>
              </a:ext>
            </a:extLst>
          </p:cNvPr>
          <p:cNvSpPr/>
          <p:nvPr/>
        </p:nvSpPr>
        <p:spPr>
          <a:xfrm>
            <a:off x="998375" y="737118"/>
            <a:ext cx="10478277" cy="5057192"/>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496548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114755-5362-9B0A-0DF4-48BEC69EC855}"/>
              </a:ext>
            </a:extLst>
          </p:cNvPr>
          <p:cNvSpPr>
            <a:spLocks noGrp="1"/>
          </p:cNvSpPr>
          <p:nvPr>
            <p:ph type="sldNum" sz="quarter" idx="12"/>
          </p:nvPr>
        </p:nvSpPr>
        <p:spPr/>
        <p:txBody>
          <a:bodyPr/>
          <a:lstStyle/>
          <a:p>
            <a:fld id="{68680098-1805-475B-9FDE-81C82CAD7DF0}" type="slidenum">
              <a:rPr lang="en-IN" smtClean="0"/>
              <a:t>14</a:t>
            </a:fld>
            <a:endParaRPr lang="en-IN"/>
          </a:p>
        </p:txBody>
      </p:sp>
      <p:graphicFrame>
        <p:nvGraphicFramePr>
          <p:cNvPr id="6" name="Table 5">
            <a:extLst>
              <a:ext uri="{FF2B5EF4-FFF2-40B4-BE49-F238E27FC236}">
                <a16:creationId xmlns:a16="http://schemas.microsoft.com/office/drawing/2014/main" id="{8FB91176-2FE1-FF30-205F-33B35B78F095}"/>
              </a:ext>
            </a:extLst>
          </p:cNvPr>
          <p:cNvGraphicFramePr>
            <a:graphicFrameLocks noGrp="1"/>
          </p:cNvGraphicFramePr>
          <p:nvPr>
            <p:extLst>
              <p:ext uri="{D42A27DB-BD31-4B8C-83A1-F6EECF244321}">
                <p14:modId xmlns:p14="http://schemas.microsoft.com/office/powerpoint/2010/main" val="3243725964"/>
              </p:ext>
            </p:extLst>
          </p:nvPr>
        </p:nvGraphicFramePr>
        <p:xfrm>
          <a:off x="485192" y="391887"/>
          <a:ext cx="11215396" cy="5766318"/>
        </p:xfrm>
        <a:graphic>
          <a:graphicData uri="http://schemas.openxmlformats.org/drawingml/2006/table">
            <a:tbl>
              <a:tblPr firstRow="1" firstCol="1" bandRow="1">
                <a:tableStyleId>{5C22544A-7EE6-4342-B048-85BDC9FD1C3A}</a:tableStyleId>
              </a:tblPr>
              <a:tblGrid>
                <a:gridCol w="1952128">
                  <a:extLst>
                    <a:ext uri="{9D8B030D-6E8A-4147-A177-3AD203B41FA5}">
                      <a16:colId xmlns:a16="http://schemas.microsoft.com/office/drawing/2014/main" val="425568421"/>
                    </a:ext>
                  </a:extLst>
                </a:gridCol>
                <a:gridCol w="2315817">
                  <a:extLst>
                    <a:ext uri="{9D8B030D-6E8A-4147-A177-3AD203B41FA5}">
                      <a16:colId xmlns:a16="http://schemas.microsoft.com/office/drawing/2014/main" val="1886843067"/>
                    </a:ext>
                  </a:extLst>
                </a:gridCol>
                <a:gridCol w="2315817">
                  <a:extLst>
                    <a:ext uri="{9D8B030D-6E8A-4147-A177-3AD203B41FA5}">
                      <a16:colId xmlns:a16="http://schemas.microsoft.com/office/drawing/2014/main" val="3256383905"/>
                    </a:ext>
                  </a:extLst>
                </a:gridCol>
                <a:gridCol w="3334679">
                  <a:extLst>
                    <a:ext uri="{9D8B030D-6E8A-4147-A177-3AD203B41FA5}">
                      <a16:colId xmlns:a16="http://schemas.microsoft.com/office/drawing/2014/main" val="287930558"/>
                    </a:ext>
                  </a:extLst>
                </a:gridCol>
                <a:gridCol w="1296955">
                  <a:extLst>
                    <a:ext uri="{9D8B030D-6E8A-4147-A177-3AD203B41FA5}">
                      <a16:colId xmlns:a16="http://schemas.microsoft.com/office/drawing/2014/main" val="3999319987"/>
                    </a:ext>
                  </a:extLst>
                </a:gridCol>
              </a:tblGrid>
              <a:tr h="305102">
                <a:tc>
                  <a:txBody>
                    <a:bodyPr/>
                    <a:lstStyle/>
                    <a:p>
                      <a:pPr>
                        <a:lnSpc>
                          <a:spcPct val="107000"/>
                        </a:lnSpc>
                        <a:spcAft>
                          <a:spcPts val="800"/>
                        </a:spcAft>
                      </a:pPr>
                      <a:r>
                        <a:rPr lang="en-IN" sz="1400">
                          <a:solidFill>
                            <a:schemeClr val="tx1">
                              <a:lumMod val="95000"/>
                              <a:lumOff val="5000"/>
                            </a:schemeClr>
                          </a:solidFill>
                          <a:effectLst/>
                          <a:latin typeface="Times New Roman" panose="02020603050405020304" pitchFamily="18" charset="0"/>
                          <a:cs typeface="Times New Roman" panose="02020603050405020304" pitchFamily="18" charset="0"/>
                        </a:rPr>
                        <a:t>Tested By:</a:t>
                      </a:r>
                      <a:endParaRPr lang="en-IN" sz="1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349" marR="37349" marT="0" marB="0"/>
                </a:tc>
                <a:tc gridSpan="4">
                  <a:txBody>
                    <a:bodyPr/>
                    <a:lstStyle/>
                    <a:p>
                      <a:pPr>
                        <a:lnSpc>
                          <a:spcPct val="107000"/>
                        </a:lnSpc>
                        <a:spcAft>
                          <a:spcPts val="800"/>
                        </a:spcAft>
                      </a:pPr>
                      <a:r>
                        <a:rPr lang="en-IN" sz="1400">
                          <a:solidFill>
                            <a:schemeClr val="tx1">
                              <a:lumMod val="95000"/>
                              <a:lumOff val="5000"/>
                            </a:schemeClr>
                          </a:solidFill>
                          <a:effectLst/>
                          <a:latin typeface="Times New Roman" panose="02020603050405020304" pitchFamily="18" charset="0"/>
                          <a:cs typeface="Times New Roman" panose="02020603050405020304" pitchFamily="18" charset="0"/>
                        </a:rPr>
                        <a:t>Ayan Pradhan</a:t>
                      </a:r>
                      <a:endParaRPr lang="en-IN" sz="1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349" marR="37349"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45465801"/>
                  </a:ext>
                </a:extLst>
              </a:tr>
              <a:tr h="359070">
                <a:tc>
                  <a:txBody>
                    <a:bodyPr/>
                    <a:lstStyle/>
                    <a:p>
                      <a:pPr>
                        <a:lnSpc>
                          <a:spcPct val="107000"/>
                        </a:lnSpc>
                        <a:spcAft>
                          <a:spcPts val="800"/>
                        </a:spcAft>
                      </a:pPr>
                      <a:r>
                        <a:rPr lang="en-IN" sz="1400">
                          <a:solidFill>
                            <a:schemeClr val="tx1">
                              <a:lumMod val="95000"/>
                              <a:lumOff val="5000"/>
                            </a:schemeClr>
                          </a:solidFill>
                          <a:effectLst/>
                          <a:latin typeface="Times New Roman" panose="02020603050405020304" pitchFamily="18" charset="0"/>
                          <a:cs typeface="Times New Roman" panose="02020603050405020304" pitchFamily="18" charset="0"/>
                        </a:rPr>
                        <a:t>Test Type:</a:t>
                      </a:r>
                      <a:endParaRPr lang="en-IN" sz="1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349" marR="37349" marT="0" marB="0"/>
                </a:tc>
                <a:tc gridSpan="4">
                  <a:txBody>
                    <a:bodyPr/>
                    <a:lstStyle/>
                    <a:p>
                      <a:pPr>
                        <a:lnSpc>
                          <a:spcPct val="107000"/>
                        </a:lnSpc>
                        <a:spcAft>
                          <a:spcPts val="800"/>
                        </a:spcAft>
                      </a:pPr>
                      <a:r>
                        <a:rPr lang="en-IN" sz="1400">
                          <a:solidFill>
                            <a:schemeClr val="tx1">
                              <a:lumMod val="95000"/>
                              <a:lumOff val="5000"/>
                            </a:schemeClr>
                          </a:solidFill>
                          <a:effectLst/>
                          <a:latin typeface="Times New Roman" panose="02020603050405020304" pitchFamily="18" charset="0"/>
                          <a:cs typeface="Times New Roman" panose="02020603050405020304" pitchFamily="18" charset="0"/>
                        </a:rPr>
                        <a:t>Unit Testing</a:t>
                      </a:r>
                      <a:endParaRPr lang="en-IN" sz="1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349" marR="37349"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803949537"/>
                  </a:ext>
                </a:extLst>
              </a:tr>
              <a:tr h="612137">
                <a:tc>
                  <a:txBody>
                    <a:bodyPr/>
                    <a:lstStyle/>
                    <a:p>
                      <a:pPr>
                        <a:lnSpc>
                          <a:spcPct val="107000"/>
                        </a:lnSpc>
                        <a:spcAft>
                          <a:spcPts val="800"/>
                        </a:spcAft>
                      </a:pPr>
                      <a:r>
                        <a:rPr lang="en-IN" sz="1400">
                          <a:solidFill>
                            <a:schemeClr val="tx1">
                              <a:lumMod val="95000"/>
                              <a:lumOff val="5000"/>
                            </a:schemeClr>
                          </a:solidFill>
                          <a:effectLst/>
                          <a:latin typeface="Times New Roman" panose="02020603050405020304" pitchFamily="18" charset="0"/>
                          <a:cs typeface="Times New Roman" panose="02020603050405020304" pitchFamily="18" charset="0"/>
                        </a:rPr>
                        <a:t>Modules /Functionalities to be tested</a:t>
                      </a:r>
                      <a:endParaRPr lang="en-IN" sz="1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349" marR="37349" marT="0" marB="0"/>
                </a:tc>
                <a:tc>
                  <a:txBody>
                    <a:bodyPr/>
                    <a:lstStyle/>
                    <a:p>
                      <a:pPr>
                        <a:lnSpc>
                          <a:spcPct val="107000"/>
                        </a:lnSpc>
                        <a:spcAft>
                          <a:spcPts val="800"/>
                        </a:spcAft>
                      </a:pPr>
                      <a:r>
                        <a:rPr lang="en-IN" sz="1400">
                          <a:solidFill>
                            <a:schemeClr val="tx1">
                              <a:lumMod val="95000"/>
                              <a:lumOff val="5000"/>
                            </a:schemeClr>
                          </a:solidFill>
                          <a:effectLst/>
                          <a:latin typeface="Times New Roman" panose="02020603050405020304" pitchFamily="18" charset="0"/>
                          <a:cs typeface="Times New Roman" panose="02020603050405020304" pitchFamily="18" charset="0"/>
                        </a:rPr>
                        <a:t>Input</a:t>
                      </a:r>
                      <a:endParaRPr lang="en-IN" sz="1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349" marR="37349" marT="0" marB="0"/>
                </a:tc>
                <a:tc>
                  <a:txBody>
                    <a:bodyPr/>
                    <a:lstStyle/>
                    <a:p>
                      <a:pPr>
                        <a:lnSpc>
                          <a:spcPct val="107000"/>
                        </a:lnSpc>
                        <a:spcAft>
                          <a:spcPts val="800"/>
                        </a:spcAft>
                      </a:pPr>
                      <a:r>
                        <a:rPr lang="en-IN" sz="1400" dirty="0">
                          <a:solidFill>
                            <a:schemeClr val="tx1">
                              <a:lumMod val="95000"/>
                              <a:lumOff val="5000"/>
                            </a:schemeClr>
                          </a:solidFill>
                          <a:effectLst/>
                          <a:latin typeface="Times New Roman" panose="02020603050405020304" pitchFamily="18" charset="0"/>
                          <a:cs typeface="Times New Roman" panose="02020603050405020304" pitchFamily="18" charset="0"/>
                        </a:rPr>
                        <a:t>Output</a:t>
                      </a:r>
                      <a:endParaRPr lang="en-IN" sz="14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349" marR="37349" marT="0" marB="0"/>
                </a:tc>
                <a:tc>
                  <a:txBody>
                    <a:bodyPr/>
                    <a:lstStyle/>
                    <a:p>
                      <a:pPr>
                        <a:lnSpc>
                          <a:spcPct val="107000"/>
                        </a:lnSpc>
                        <a:spcAft>
                          <a:spcPts val="800"/>
                        </a:spcAft>
                      </a:pPr>
                      <a:r>
                        <a:rPr lang="en-IN" sz="1400">
                          <a:solidFill>
                            <a:schemeClr val="tx1">
                              <a:lumMod val="95000"/>
                              <a:lumOff val="5000"/>
                            </a:schemeClr>
                          </a:solidFill>
                          <a:effectLst/>
                          <a:latin typeface="Times New Roman" panose="02020603050405020304" pitchFamily="18" charset="0"/>
                          <a:cs typeface="Times New Roman" panose="02020603050405020304" pitchFamily="18" charset="0"/>
                        </a:rPr>
                        <a:t>Test Condition</a:t>
                      </a:r>
                      <a:endParaRPr lang="en-IN" sz="1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349" marR="37349" marT="0" marB="0"/>
                </a:tc>
                <a:tc>
                  <a:txBody>
                    <a:bodyPr/>
                    <a:lstStyle/>
                    <a:p>
                      <a:pPr>
                        <a:lnSpc>
                          <a:spcPct val="107000"/>
                        </a:lnSpc>
                        <a:spcAft>
                          <a:spcPts val="800"/>
                        </a:spcAft>
                      </a:pPr>
                      <a:r>
                        <a:rPr lang="en-IN" sz="1400">
                          <a:solidFill>
                            <a:schemeClr val="tx1">
                              <a:lumMod val="95000"/>
                              <a:lumOff val="5000"/>
                            </a:schemeClr>
                          </a:solidFill>
                          <a:effectLst/>
                          <a:latin typeface="Times New Roman" panose="02020603050405020304" pitchFamily="18" charset="0"/>
                          <a:cs typeface="Times New Roman" panose="02020603050405020304" pitchFamily="18" charset="0"/>
                        </a:rPr>
                        <a:t>Result</a:t>
                      </a:r>
                      <a:endParaRPr lang="en-IN" sz="1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349" marR="37349" marT="0" marB="0"/>
                </a:tc>
                <a:extLst>
                  <a:ext uri="{0D108BD9-81ED-4DB2-BD59-A6C34878D82A}">
                    <a16:rowId xmlns:a16="http://schemas.microsoft.com/office/drawing/2014/main" val="2079384242"/>
                  </a:ext>
                </a:extLst>
              </a:tr>
              <a:tr h="1399018">
                <a:tc>
                  <a:txBody>
                    <a:bodyPr/>
                    <a:lstStyle/>
                    <a:p>
                      <a:pPr>
                        <a:lnSpc>
                          <a:spcPct val="107000"/>
                        </a:lnSpc>
                        <a:spcAft>
                          <a:spcPts val="800"/>
                        </a:spcAft>
                      </a:pPr>
                      <a:r>
                        <a:rPr lang="en-IN" sz="1400">
                          <a:solidFill>
                            <a:schemeClr val="tx1">
                              <a:lumMod val="95000"/>
                              <a:lumOff val="5000"/>
                            </a:schemeClr>
                          </a:solidFill>
                          <a:effectLst/>
                          <a:latin typeface="Times New Roman" panose="02020603050405020304" pitchFamily="18" charset="0"/>
                          <a:cs typeface="Times New Roman" panose="02020603050405020304" pitchFamily="18" charset="0"/>
                        </a:rPr>
                        <a:t>Registration</a:t>
                      </a:r>
                      <a:endParaRPr lang="en-IN" sz="1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349" marR="37349" marT="0" marB="0"/>
                </a:tc>
                <a:tc>
                  <a:txBody>
                    <a:bodyPr/>
                    <a:lstStyle/>
                    <a:p>
                      <a:pPr>
                        <a:lnSpc>
                          <a:spcPct val="107000"/>
                        </a:lnSpc>
                        <a:spcAft>
                          <a:spcPts val="800"/>
                        </a:spcAft>
                      </a:pPr>
                      <a:r>
                        <a:rPr lang="en-IN" sz="1400">
                          <a:solidFill>
                            <a:schemeClr val="tx1">
                              <a:lumMod val="95000"/>
                              <a:lumOff val="5000"/>
                            </a:schemeClr>
                          </a:solidFill>
                          <a:effectLst/>
                          <a:latin typeface="Times New Roman" panose="02020603050405020304" pitchFamily="18" charset="0"/>
                          <a:cs typeface="Times New Roman" panose="02020603050405020304" pitchFamily="18" charset="0"/>
                        </a:rPr>
                        <a:t>Registration details such as name, gender, mobile no., email Id, category, shop name and password</a:t>
                      </a:r>
                      <a:endParaRPr lang="en-IN" sz="1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349" marR="37349" marT="0" marB="0"/>
                </a:tc>
                <a:tc>
                  <a:txBody>
                    <a:bodyPr/>
                    <a:lstStyle/>
                    <a:p>
                      <a:pPr>
                        <a:lnSpc>
                          <a:spcPct val="107000"/>
                        </a:lnSpc>
                        <a:spcAft>
                          <a:spcPts val="800"/>
                        </a:spcAft>
                      </a:pPr>
                      <a:r>
                        <a:rPr lang="en-IN" sz="1400">
                          <a:solidFill>
                            <a:schemeClr val="tx1">
                              <a:lumMod val="95000"/>
                              <a:lumOff val="5000"/>
                            </a:schemeClr>
                          </a:solidFill>
                          <a:effectLst/>
                          <a:latin typeface="Times New Roman" panose="02020603050405020304" pitchFamily="18" charset="0"/>
                          <a:cs typeface="Times New Roman" panose="02020603050405020304" pitchFamily="18" charset="0"/>
                        </a:rPr>
                        <a:t>Registration Successful message</a:t>
                      </a:r>
                      <a:endParaRPr lang="en-IN" sz="1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349" marR="37349" marT="0" marB="0"/>
                </a:tc>
                <a:tc>
                  <a:txBody>
                    <a:bodyPr/>
                    <a:lstStyle/>
                    <a:p>
                      <a:pPr>
                        <a:lnSpc>
                          <a:spcPct val="107000"/>
                        </a:lnSpc>
                        <a:spcAft>
                          <a:spcPts val="800"/>
                        </a:spcAft>
                      </a:pPr>
                      <a:r>
                        <a:rPr lang="en-IN" sz="1400">
                          <a:solidFill>
                            <a:schemeClr val="tx1">
                              <a:lumMod val="95000"/>
                              <a:lumOff val="5000"/>
                            </a:schemeClr>
                          </a:solidFill>
                          <a:effectLst/>
                          <a:latin typeface="Times New Roman" panose="02020603050405020304" pitchFamily="18" charset="0"/>
                          <a:cs typeface="Times New Roman" panose="02020603050405020304" pitchFamily="18" charset="0"/>
                        </a:rPr>
                        <a:t>An error message should be displayed if the any of the fields are incorrect empty/invalid mobile no. or name/password and confirm password not same: Enter all the details/Enter wrong data/Password not matched</a:t>
                      </a:r>
                      <a:endParaRPr lang="en-IN" sz="1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349" marR="37349" marT="0" marB="0"/>
                </a:tc>
                <a:tc>
                  <a:txBody>
                    <a:bodyPr/>
                    <a:lstStyle/>
                    <a:p>
                      <a:pPr>
                        <a:lnSpc>
                          <a:spcPct val="107000"/>
                        </a:lnSpc>
                        <a:spcAft>
                          <a:spcPts val="800"/>
                        </a:spcAft>
                      </a:pPr>
                      <a:r>
                        <a:rPr lang="en-IN" sz="1400" dirty="0">
                          <a:solidFill>
                            <a:schemeClr val="tx1">
                              <a:lumMod val="95000"/>
                              <a:lumOff val="5000"/>
                            </a:schemeClr>
                          </a:solidFill>
                          <a:effectLst/>
                          <a:latin typeface="Times New Roman" panose="02020603050405020304" pitchFamily="18" charset="0"/>
                          <a:cs typeface="Times New Roman" panose="02020603050405020304" pitchFamily="18" charset="0"/>
                        </a:rPr>
                        <a:t>Passed</a:t>
                      </a:r>
                      <a:endParaRPr lang="en-IN" sz="14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349" marR="37349" marT="0" marB="0"/>
                </a:tc>
                <a:extLst>
                  <a:ext uri="{0D108BD9-81ED-4DB2-BD59-A6C34878D82A}">
                    <a16:rowId xmlns:a16="http://schemas.microsoft.com/office/drawing/2014/main" val="3798186807"/>
                  </a:ext>
                </a:extLst>
              </a:tr>
              <a:tr h="793603">
                <a:tc>
                  <a:txBody>
                    <a:bodyPr/>
                    <a:lstStyle/>
                    <a:p>
                      <a:pPr>
                        <a:lnSpc>
                          <a:spcPct val="107000"/>
                        </a:lnSpc>
                        <a:spcAft>
                          <a:spcPts val="800"/>
                        </a:spcAft>
                      </a:pPr>
                      <a:r>
                        <a:rPr lang="en-IN" sz="1400">
                          <a:solidFill>
                            <a:schemeClr val="tx1">
                              <a:lumMod val="95000"/>
                              <a:lumOff val="5000"/>
                            </a:schemeClr>
                          </a:solidFill>
                          <a:effectLst/>
                          <a:latin typeface="Times New Roman" panose="02020603050405020304" pitchFamily="18" charset="0"/>
                          <a:cs typeface="Times New Roman" panose="02020603050405020304" pitchFamily="18" charset="0"/>
                        </a:rPr>
                        <a:t>Login</a:t>
                      </a:r>
                      <a:endParaRPr lang="en-IN" sz="1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349" marR="37349" marT="0" marB="0"/>
                </a:tc>
                <a:tc>
                  <a:txBody>
                    <a:bodyPr/>
                    <a:lstStyle/>
                    <a:p>
                      <a:pPr>
                        <a:lnSpc>
                          <a:spcPct val="107000"/>
                        </a:lnSpc>
                        <a:spcAft>
                          <a:spcPts val="800"/>
                        </a:spcAft>
                      </a:pPr>
                      <a:r>
                        <a:rPr lang="en-IN" sz="1400">
                          <a:solidFill>
                            <a:schemeClr val="tx1">
                              <a:lumMod val="95000"/>
                              <a:lumOff val="5000"/>
                            </a:schemeClr>
                          </a:solidFill>
                          <a:effectLst/>
                          <a:latin typeface="Times New Roman" panose="02020603050405020304" pitchFamily="18" charset="0"/>
                          <a:cs typeface="Times New Roman" panose="02020603050405020304" pitchFamily="18" charset="0"/>
                        </a:rPr>
                        <a:t>Login details: User id and password</a:t>
                      </a:r>
                      <a:endParaRPr lang="en-IN" sz="1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349" marR="37349" marT="0" marB="0"/>
                </a:tc>
                <a:tc>
                  <a:txBody>
                    <a:bodyPr/>
                    <a:lstStyle/>
                    <a:p>
                      <a:pPr>
                        <a:lnSpc>
                          <a:spcPct val="107000"/>
                        </a:lnSpc>
                        <a:spcAft>
                          <a:spcPts val="800"/>
                        </a:spcAft>
                      </a:pPr>
                      <a:r>
                        <a:rPr lang="en-IN" sz="1400" dirty="0">
                          <a:solidFill>
                            <a:schemeClr val="tx1">
                              <a:lumMod val="95000"/>
                              <a:lumOff val="5000"/>
                            </a:schemeClr>
                          </a:solidFill>
                          <a:effectLst/>
                          <a:latin typeface="Times New Roman" panose="02020603050405020304" pitchFamily="18" charset="0"/>
                          <a:cs typeface="Times New Roman" panose="02020603050405020304" pitchFamily="18" charset="0"/>
                        </a:rPr>
                        <a:t>Login Successful message and log into the dashboard</a:t>
                      </a:r>
                      <a:endParaRPr lang="en-IN" sz="14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349" marR="37349" marT="0" marB="0"/>
                </a:tc>
                <a:tc>
                  <a:txBody>
                    <a:bodyPr/>
                    <a:lstStyle/>
                    <a:p>
                      <a:pPr>
                        <a:lnSpc>
                          <a:spcPct val="107000"/>
                        </a:lnSpc>
                        <a:spcAft>
                          <a:spcPts val="800"/>
                        </a:spcAft>
                      </a:pPr>
                      <a:r>
                        <a:rPr lang="en-IN" sz="1400">
                          <a:solidFill>
                            <a:schemeClr val="tx1">
                              <a:lumMod val="95000"/>
                              <a:lumOff val="5000"/>
                            </a:schemeClr>
                          </a:solidFill>
                          <a:effectLst/>
                          <a:latin typeface="Times New Roman" panose="02020603050405020304" pitchFamily="18" charset="0"/>
                          <a:cs typeface="Times New Roman" panose="02020603050405020304" pitchFamily="18" charset="0"/>
                        </a:rPr>
                        <a:t>An error message should be displayed if the any of the fields are incorrect or empty: Invalid username or password</a:t>
                      </a:r>
                      <a:endParaRPr lang="en-IN" sz="1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349" marR="37349" marT="0" marB="0"/>
                </a:tc>
                <a:tc>
                  <a:txBody>
                    <a:bodyPr/>
                    <a:lstStyle/>
                    <a:p>
                      <a:pPr>
                        <a:lnSpc>
                          <a:spcPct val="107000"/>
                        </a:lnSpc>
                        <a:spcAft>
                          <a:spcPts val="800"/>
                        </a:spcAft>
                      </a:pPr>
                      <a:r>
                        <a:rPr lang="en-IN" sz="1400">
                          <a:solidFill>
                            <a:schemeClr val="tx1">
                              <a:lumMod val="95000"/>
                              <a:lumOff val="5000"/>
                            </a:schemeClr>
                          </a:solidFill>
                          <a:effectLst/>
                          <a:latin typeface="Times New Roman" panose="02020603050405020304" pitchFamily="18" charset="0"/>
                          <a:cs typeface="Times New Roman" panose="02020603050405020304" pitchFamily="18" charset="0"/>
                        </a:rPr>
                        <a:t>Passed</a:t>
                      </a:r>
                      <a:endParaRPr lang="en-IN" sz="1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349" marR="37349" marT="0" marB="0"/>
                </a:tc>
                <a:extLst>
                  <a:ext uri="{0D108BD9-81ED-4DB2-BD59-A6C34878D82A}">
                    <a16:rowId xmlns:a16="http://schemas.microsoft.com/office/drawing/2014/main" val="3530782568"/>
                  </a:ext>
                </a:extLst>
              </a:tr>
              <a:tr h="995408">
                <a:tc>
                  <a:txBody>
                    <a:bodyPr/>
                    <a:lstStyle/>
                    <a:p>
                      <a:pPr>
                        <a:lnSpc>
                          <a:spcPct val="107000"/>
                        </a:lnSpc>
                        <a:spcAft>
                          <a:spcPts val="800"/>
                        </a:spcAft>
                      </a:pPr>
                      <a:r>
                        <a:rPr lang="en-IN" sz="1400">
                          <a:solidFill>
                            <a:schemeClr val="tx1">
                              <a:lumMod val="95000"/>
                              <a:lumOff val="5000"/>
                            </a:schemeClr>
                          </a:solidFill>
                          <a:effectLst/>
                          <a:latin typeface="Times New Roman" panose="02020603050405020304" pitchFamily="18" charset="0"/>
                          <a:cs typeface="Times New Roman" panose="02020603050405020304" pitchFamily="18" charset="0"/>
                        </a:rPr>
                        <a:t>Add Supplier details</a:t>
                      </a:r>
                      <a:endParaRPr lang="en-IN" sz="1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349" marR="37349" marT="0" marB="0"/>
                </a:tc>
                <a:tc>
                  <a:txBody>
                    <a:bodyPr/>
                    <a:lstStyle/>
                    <a:p>
                      <a:pPr>
                        <a:lnSpc>
                          <a:spcPct val="107000"/>
                        </a:lnSpc>
                        <a:spcAft>
                          <a:spcPts val="800"/>
                        </a:spcAft>
                      </a:pPr>
                      <a:r>
                        <a:rPr lang="en-IN" sz="1400">
                          <a:solidFill>
                            <a:schemeClr val="tx1">
                              <a:lumMod val="95000"/>
                              <a:lumOff val="5000"/>
                            </a:schemeClr>
                          </a:solidFill>
                          <a:effectLst/>
                          <a:latin typeface="Times New Roman" panose="02020603050405020304" pitchFamily="18" charset="0"/>
                          <a:cs typeface="Times New Roman" panose="02020603050405020304" pitchFamily="18" charset="0"/>
                        </a:rPr>
                        <a:t>Supplier info</a:t>
                      </a:r>
                      <a:endParaRPr lang="en-IN" sz="1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349" marR="37349" marT="0" marB="0"/>
                </a:tc>
                <a:tc>
                  <a:txBody>
                    <a:bodyPr/>
                    <a:lstStyle/>
                    <a:p>
                      <a:pPr>
                        <a:lnSpc>
                          <a:spcPct val="107000"/>
                        </a:lnSpc>
                        <a:spcAft>
                          <a:spcPts val="800"/>
                        </a:spcAft>
                      </a:pPr>
                      <a:r>
                        <a:rPr lang="en-IN" sz="1400">
                          <a:solidFill>
                            <a:schemeClr val="tx1">
                              <a:lumMod val="95000"/>
                              <a:lumOff val="5000"/>
                            </a:schemeClr>
                          </a:solidFill>
                          <a:effectLst/>
                          <a:latin typeface="Times New Roman" panose="02020603050405020304" pitchFamily="18" charset="0"/>
                          <a:cs typeface="Times New Roman" panose="02020603050405020304" pitchFamily="18" charset="0"/>
                        </a:rPr>
                        <a:t>Added </a:t>
                      </a:r>
                    </a:p>
                    <a:p>
                      <a:pPr>
                        <a:lnSpc>
                          <a:spcPct val="107000"/>
                        </a:lnSpc>
                        <a:spcAft>
                          <a:spcPts val="800"/>
                        </a:spcAft>
                      </a:pPr>
                      <a:r>
                        <a:rPr lang="en-IN" sz="1400">
                          <a:solidFill>
                            <a:schemeClr val="tx1">
                              <a:lumMod val="95000"/>
                              <a:lumOff val="5000"/>
                            </a:schemeClr>
                          </a:solidFill>
                          <a:effectLst/>
                          <a:latin typeface="Times New Roman" panose="02020603050405020304" pitchFamily="18" charset="0"/>
                          <a:cs typeface="Times New Roman" panose="02020603050405020304" pitchFamily="18" charset="0"/>
                        </a:rPr>
                        <a:t>Successfully message and shows in the table</a:t>
                      </a:r>
                      <a:endParaRPr lang="en-IN" sz="1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349" marR="37349" marT="0" marB="0"/>
                </a:tc>
                <a:tc>
                  <a:txBody>
                    <a:bodyPr/>
                    <a:lstStyle/>
                    <a:p>
                      <a:pPr>
                        <a:lnSpc>
                          <a:spcPct val="107000"/>
                        </a:lnSpc>
                        <a:spcAft>
                          <a:spcPts val="800"/>
                        </a:spcAft>
                      </a:pPr>
                      <a:r>
                        <a:rPr lang="en-IN" sz="1400" dirty="0">
                          <a:solidFill>
                            <a:schemeClr val="tx1">
                              <a:lumMod val="95000"/>
                              <a:lumOff val="5000"/>
                            </a:schemeClr>
                          </a:solidFill>
                          <a:effectLst/>
                          <a:latin typeface="Times New Roman" panose="02020603050405020304" pitchFamily="18" charset="0"/>
                          <a:cs typeface="Times New Roman" panose="02020603050405020304" pitchFamily="18" charset="0"/>
                        </a:rPr>
                        <a:t>An error message should be displayed if any of the fields are empty/contain invalid name or Phone no.: Enter all details/ Invalid name or mobile no.</a:t>
                      </a:r>
                      <a:endParaRPr lang="en-IN" sz="14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349" marR="37349" marT="0" marB="0"/>
                </a:tc>
                <a:tc>
                  <a:txBody>
                    <a:bodyPr/>
                    <a:lstStyle/>
                    <a:p>
                      <a:pPr>
                        <a:lnSpc>
                          <a:spcPct val="107000"/>
                        </a:lnSpc>
                        <a:spcAft>
                          <a:spcPts val="800"/>
                        </a:spcAft>
                      </a:pPr>
                      <a:r>
                        <a:rPr lang="en-IN" sz="1400">
                          <a:solidFill>
                            <a:schemeClr val="tx1">
                              <a:lumMod val="95000"/>
                              <a:lumOff val="5000"/>
                            </a:schemeClr>
                          </a:solidFill>
                          <a:effectLst/>
                          <a:latin typeface="Times New Roman" panose="02020603050405020304" pitchFamily="18" charset="0"/>
                          <a:cs typeface="Times New Roman" panose="02020603050405020304" pitchFamily="18" charset="0"/>
                        </a:rPr>
                        <a:t>Passed</a:t>
                      </a:r>
                      <a:endParaRPr lang="en-IN" sz="1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349" marR="37349" marT="0" marB="0"/>
                </a:tc>
                <a:extLst>
                  <a:ext uri="{0D108BD9-81ED-4DB2-BD59-A6C34878D82A}">
                    <a16:rowId xmlns:a16="http://schemas.microsoft.com/office/drawing/2014/main" val="627598276"/>
                  </a:ext>
                </a:extLst>
              </a:tr>
              <a:tr h="1301980">
                <a:tc>
                  <a:txBody>
                    <a:bodyPr/>
                    <a:lstStyle/>
                    <a:p>
                      <a:pPr>
                        <a:lnSpc>
                          <a:spcPct val="107000"/>
                        </a:lnSpc>
                        <a:spcAft>
                          <a:spcPts val="800"/>
                        </a:spcAft>
                      </a:pPr>
                      <a:r>
                        <a:rPr lang="en-IN" sz="1400">
                          <a:solidFill>
                            <a:schemeClr val="tx1">
                              <a:lumMod val="95000"/>
                              <a:lumOff val="5000"/>
                            </a:schemeClr>
                          </a:solidFill>
                          <a:effectLst/>
                          <a:latin typeface="Times New Roman" panose="02020603050405020304" pitchFamily="18" charset="0"/>
                          <a:cs typeface="Times New Roman" panose="02020603050405020304" pitchFamily="18" charset="0"/>
                        </a:rPr>
                        <a:t>Add/Update Product Details</a:t>
                      </a:r>
                      <a:endParaRPr lang="en-IN" sz="1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349" marR="37349" marT="0" marB="0"/>
                </a:tc>
                <a:tc>
                  <a:txBody>
                    <a:bodyPr/>
                    <a:lstStyle/>
                    <a:p>
                      <a:pPr>
                        <a:lnSpc>
                          <a:spcPct val="107000"/>
                        </a:lnSpc>
                        <a:spcAft>
                          <a:spcPts val="800"/>
                        </a:spcAft>
                      </a:pPr>
                      <a:r>
                        <a:rPr lang="en-IN" sz="1400" dirty="0">
                          <a:solidFill>
                            <a:schemeClr val="tx1">
                              <a:lumMod val="95000"/>
                              <a:lumOff val="5000"/>
                            </a:schemeClr>
                          </a:solidFill>
                          <a:effectLst/>
                          <a:latin typeface="Times New Roman" panose="02020603050405020304" pitchFamily="18" charset="0"/>
                          <a:cs typeface="Times New Roman" panose="02020603050405020304" pitchFamily="18" charset="0"/>
                        </a:rPr>
                        <a:t>Product info</a:t>
                      </a:r>
                      <a:endParaRPr lang="en-IN" sz="14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349" marR="37349" marT="0" marB="0"/>
                </a:tc>
                <a:tc>
                  <a:txBody>
                    <a:bodyPr/>
                    <a:lstStyle/>
                    <a:p>
                      <a:pPr>
                        <a:lnSpc>
                          <a:spcPct val="107000"/>
                        </a:lnSpc>
                        <a:spcAft>
                          <a:spcPts val="800"/>
                        </a:spcAft>
                      </a:pPr>
                      <a:r>
                        <a:rPr lang="en-IN" sz="1400">
                          <a:solidFill>
                            <a:schemeClr val="tx1">
                              <a:lumMod val="95000"/>
                              <a:lumOff val="5000"/>
                            </a:schemeClr>
                          </a:solidFill>
                          <a:effectLst/>
                          <a:latin typeface="Times New Roman" panose="02020603050405020304" pitchFamily="18" charset="0"/>
                          <a:cs typeface="Times New Roman" panose="02020603050405020304" pitchFamily="18" charset="0"/>
                        </a:rPr>
                        <a:t>Added/Updated Successfully message and shows in the table</a:t>
                      </a:r>
                      <a:endParaRPr lang="en-IN" sz="1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349" marR="37349" marT="0" marB="0"/>
                </a:tc>
                <a:tc>
                  <a:txBody>
                    <a:bodyPr/>
                    <a:lstStyle/>
                    <a:p>
                      <a:pPr>
                        <a:lnSpc>
                          <a:spcPct val="107000"/>
                        </a:lnSpc>
                        <a:spcAft>
                          <a:spcPts val="800"/>
                        </a:spcAft>
                      </a:pPr>
                      <a:r>
                        <a:rPr lang="en-IN" sz="1400">
                          <a:solidFill>
                            <a:schemeClr val="tx1">
                              <a:lumMod val="95000"/>
                              <a:lumOff val="5000"/>
                            </a:schemeClr>
                          </a:solidFill>
                          <a:effectLst/>
                          <a:latin typeface="Times New Roman" panose="02020603050405020304" pitchFamily="18" charset="0"/>
                          <a:cs typeface="Times New Roman" panose="02020603050405020304" pitchFamily="18" charset="0"/>
                        </a:rPr>
                        <a:t>An error message should be displayed if any of the fields are empty/price and quantity are characters:</a:t>
                      </a:r>
                    </a:p>
                    <a:p>
                      <a:pPr>
                        <a:lnSpc>
                          <a:spcPct val="107000"/>
                        </a:lnSpc>
                        <a:spcAft>
                          <a:spcPts val="800"/>
                        </a:spcAft>
                      </a:pPr>
                      <a:r>
                        <a:rPr lang="en-IN" sz="1400">
                          <a:solidFill>
                            <a:schemeClr val="tx1">
                              <a:lumMod val="95000"/>
                              <a:lumOff val="5000"/>
                            </a:schemeClr>
                          </a:solidFill>
                          <a:effectLst/>
                          <a:latin typeface="Times New Roman" panose="02020603050405020304" pitchFamily="18" charset="0"/>
                          <a:cs typeface="Times New Roman" panose="02020603050405020304" pitchFamily="18" charset="0"/>
                        </a:rPr>
                        <a:t>Enter all details/Price and quantity cannot be characters</a:t>
                      </a:r>
                      <a:endParaRPr lang="en-IN" sz="1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349" marR="37349" marT="0" marB="0"/>
                </a:tc>
                <a:tc>
                  <a:txBody>
                    <a:bodyPr/>
                    <a:lstStyle/>
                    <a:p>
                      <a:pPr>
                        <a:lnSpc>
                          <a:spcPct val="107000"/>
                        </a:lnSpc>
                        <a:spcAft>
                          <a:spcPts val="800"/>
                        </a:spcAft>
                      </a:pPr>
                      <a:r>
                        <a:rPr lang="en-IN" sz="1400" dirty="0">
                          <a:solidFill>
                            <a:schemeClr val="tx1">
                              <a:lumMod val="95000"/>
                              <a:lumOff val="5000"/>
                            </a:schemeClr>
                          </a:solidFill>
                          <a:effectLst/>
                          <a:latin typeface="Times New Roman" panose="02020603050405020304" pitchFamily="18" charset="0"/>
                          <a:cs typeface="Times New Roman" panose="02020603050405020304" pitchFamily="18" charset="0"/>
                        </a:rPr>
                        <a:t>Passed</a:t>
                      </a:r>
                      <a:endParaRPr lang="en-IN" sz="14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349" marR="37349" marT="0" marB="0"/>
                </a:tc>
                <a:extLst>
                  <a:ext uri="{0D108BD9-81ED-4DB2-BD59-A6C34878D82A}">
                    <a16:rowId xmlns:a16="http://schemas.microsoft.com/office/drawing/2014/main" val="1390522189"/>
                  </a:ext>
                </a:extLst>
              </a:tr>
            </a:tbl>
          </a:graphicData>
        </a:graphic>
      </p:graphicFrame>
    </p:spTree>
    <p:extLst>
      <p:ext uri="{BB962C8B-B14F-4D97-AF65-F5344CB8AC3E}">
        <p14:creationId xmlns:p14="http://schemas.microsoft.com/office/powerpoint/2010/main" val="221455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6E8598-B3C3-DD3B-802F-A716822452EC}"/>
              </a:ext>
            </a:extLst>
          </p:cNvPr>
          <p:cNvSpPr>
            <a:spLocks noGrp="1"/>
          </p:cNvSpPr>
          <p:nvPr>
            <p:ph type="sldNum" sz="quarter" idx="12"/>
          </p:nvPr>
        </p:nvSpPr>
        <p:spPr/>
        <p:txBody>
          <a:bodyPr/>
          <a:lstStyle/>
          <a:p>
            <a:fld id="{68680098-1805-475B-9FDE-81C82CAD7DF0}" type="slidenum">
              <a:rPr lang="en-IN" smtClean="0"/>
              <a:t>15</a:t>
            </a:fld>
            <a:endParaRPr lang="en-IN"/>
          </a:p>
        </p:txBody>
      </p:sp>
      <p:graphicFrame>
        <p:nvGraphicFramePr>
          <p:cNvPr id="3" name="Table 2">
            <a:extLst>
              <a:ext uri="{FF2B5EF4-FFF2-40B4-BE49-F238E27FC236}">
                <a16:creationId xmlns:a16="http://schemas.microsoft.com/office/drawing/2014/main" id="{C1252DE8-5003-8E94-A75C-2B1CA38A7E52}"/>
              </a:ext>
            </a:extLst>
          </p:cNvPr>
          <p:cNvGraphicFramePr>
            <a:graphicFrameLocks noGrp="1"/>
          </p:cNvGraphicFramePr>
          <p:nvPr>
            <p:extLst>
              <p:ext uri="{D42A27DB-BD31-4B8C-83A1-F6EECF244321}">
                <p14:modId xmlns:p14="http://schemas.microsoft.com/office/powerpoint/2010/main" val="3517133376"/>
              </p:ext>
            </p:extLst>
          </p:nvPr>
        </p:nvGraphicFramePr>
        <p:xfrm>
          <a:off x="576942" y="597159"/>
          <a:ext cx="11038115" cy="5181368"/>
        </p:xfrm>
        <a:graphic>
          <a:graphicData uri="http://schemas.openxmlformats.org/drawingml/2006/table">
            <a:tbl>
              <a:tblPr firstRow="1" firstCol="1" bandRow="1">
                <a:tableStyleId>{5C22544A-7EE6-4342-B048-85BDC9FD1C3A}</a:tableStyleId>
              </a:tblPr>
              <a:tblGrid>
                <a:gridCol w="2207623">
                  <a:extLst>
                    <a:ext uri="{9D8B030D-6E8A-4147-A177-3AD203B41FA5}">
                      <a16:colId xmlns:a16="http://schemas.microsoft.com/office/drawing/2014/main" val="1195309572"/>
                    </a:ext>
                  </a:extLst>
                </a:gridCol>
                <a:gridCol w="2207623">
                  <a:extLst>
                    <a:ext uri="{9D8B030D-6E8A-4147-A177-3AD203B41FA5}">
                      <a16:colId xmlns:a16="http://schemas.microsoft.com/office/drawing/2014/main" val="1406647769"/>
                    </a:ext>
                  </a:extLst>
                </a:gridCol>
                <a:gridCol w="2207623">
                  <a:extLst>
                    <a:ext uri="{9D8B030D-6E8A-4147-A177-3AD203B41FA5}">
                      <a16:colId xmlns:a16="http://schemas.microsoft.com/office/drawing/2014/main" val="1580216458"/>
                    </a:ext>
                  </a:extLst>
                </a:gridCol>
                <a:gridCol w="2894355">
                  <a:extLst>
                    <a:ext uri="{9D8B030D-6E8A-4147-A177-3AD203B41FA5}">
                      <a16:colId xmlns:a16="http://schemas.microsoft.com/office/drawing/2014/main" val="1112756210"/>
                    </a:ext>
                  </a:extLst>
                </a:gridCol>
                <a:gridCol w="1520891">
                  <a:extLst>
                    <a:ext uri="{9D8B030D-6E8A-4147-A177-3AD203B41FA5}">
                      <a16:colId xmlns:a16="http://schemas.microsoft.com/office/drawing/2014/main" val="2579793678"/>
                    </a:ext>
                  </a:extLst>
                </a:gridCol>
              </a:tblGrid>
              <a:tr h="1527698">
                <a:tc>
                  <a:txBody>
                    <a:bodyPr/>
                    <a:lstStyle/>
                    <a:p>
                      <a:pPr>
                        <a:lnSpc>
                          <a:spcPct val="107000"/>
                        </a:lnSpc>
                        <a:spcAft>
                          <a:spcPts val="800"/>
                        </a:spcAft>
                      </a:pPr>
                      <a:r>
                        <a:rPr lang="en-IN" sz="1600" dirty="0">
                          <a:solidFill>
                            <a:schemeClr val="tx1">
                              <a:lumMod val="95000"/>
                              <a:lumOff val="5000"/>
                            </a:schemeClr>
                          </a:solidFill>
                          <a:effectLst/>
                          <a:latin typeface="Times New Roman" panose="02020603050405020304" pitchFamily="18" charset="0"/>
                          <a:cs typeface="Times New Roman" panose="02020603050405020304" pitchFamily="18" charset="0"/>
                        </a:rPr>
                        <a:t>Update Supplier/</a:t>
                      </a:r>
                    </a:p>
                    <a:p>
                      <a:pPr>
                        <a:lnSpc>
                          <a:spcPct val="107000"/>
                        </a:lnSpc>
                        <a:spcAft>
                          <a:spcPts val="800"/>
                        </a:spcAft>
                      </a:pPr>
                      <a:r>
                        <a:rPr lang="en-IN" sz="1600" dirty="0">
                          <a:solidFill>
                            <a:schemeClr val="tx1">
                              <a:lumMod val="95000"/>
                              <a:lumOff val="5000"/>
                            </a:schemeClr>
                          </a:solidFill>
                          <a:effectLst/>
                          <a:latin typeface="Times New Roman" panose="02020603050405020304" pitchFamily="18" charset="0"/>
                          <a:cs typeface="Times New Roman" panose="02020603050405020304" pitchFamily="18" charset="0"/>
                        </a:rPr>
                        <a:t>Customer Details</a:t>
                      </a:r>
                      <a:endPar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solidFill>
                            <a:schemeClr val="tx1">
                              <a:lumMod val="95000"/>
                              <a:lumOff val="5000"/>
                            </a:schemeClr>
                          </a:solidFill>
                          <a:effectLst/>
                          <a:latin typeface="Times New Roman" panose="02020603050405020304" pitchFamily="18" charset="0"/>
                          <a:cs typeface="Times New Roman" panose="02020603050405020304" pitchFamily="18" charset="0"/>
                        </a:rPr>
                        <a:t>Supplier/ </a:t>
                      </a:r>
                    </a:p>
                    <a:p>
                      <a:pPr>
                        <a:lnSpc>
                          <a:spcPct val="107000"/>
                        </a:lnSpc>
                        <a:spcAft>
                          <a:spcPts val="800"/>
                        </a:spcAft>
                      </a:pPr>
                      <a:r>
                        <a:rPr lang="en-IN" sz="1600" dirty="0">
                          <a:solidFill>
                            <a:schemeClr val="tx1">
                              <a:lumMod val="95000"/>
                              <a:lumOff val="5000"/>
                            </a:schemeClr>
                          </a:solidFill>
                          <a:effectLst/>
                          <a:latin typeface="Times New Roman" panose="02020603050405020304" pitchFamily="18" charset="0"/>
                          <a:cs typeface="Times New Roman" panose="02020603050405020304" pitchFamily="18" charset="0"/>
                        </a:rPr>
                        <a:t>Customer info</a:t>
                      </a:r>
                      <a:endPar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a:lnSpc>
                          <a:spcPct val="107000"/>
                        </a:lnSpc>
                        <a:spcAft>
                          <a:spcPts val="800"/>
                        </a:spcAft>
                      </a:pPr>
                      <a:r>
                        <a:rPr lang="en-IN" sz="1600" dirty="0">
                          <a:solidFill>
                            <a:schemeClr val="tx1">
                              <a:lumMod val="95000"/>
                              <a:lumOff val="5000"/>
                            </a:schemeClr>
                          </a:solidFill>
                          <a:effectLst/>
                          <a:latin typeface="Times New Roman" panose="02020603050405020304" pitchFamily="18" charset="0"/>
                          <a:cs typeface="Times New Roman" panose="02020603050405020304" pitchFamily="18" charset="0"/>
                        </a:rPr>
                        <a:t>Updated Successfully message and shows in the table</a:t>
                      </a:r>
                      <a:endPar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a:lnSpc>
                          <a:spcPct val="107000"/>
                        </a:lnSpc>
                        <a:spcAft>
                          <a:spcPts val="800"/>
                        </a:spcAft>
                      </a:pPr>
                      <a:r>
                        <a:rPr lang="en-IN" sz="1600" dirty="0">
                          <a:solidFill>
                            <a:schemeClr val="tx1">
                              <a:lumMod val="95000"/>
                              <a:lumOff val="5000"/>
                            </a:schemeClr>
                          </a:solidFill>
                          <a:effectLst/>
                          <a:latin typeface="Times New Roman" panose="02020603050405020304" pitchFamily="18" charset="0"/>
                          <a:cs typeface="Times New Roman" panose="02020603050405020304" pitchFamily="18" charset="0"/>
                        </a:rPr>
                        <a:t>An error message should be displayed if any of the fields are empty/contain invalid name or phone no.: Enter all details/Invalid name or mobile no.</a:t>
                      </a:r>
                      <a:endPar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a:lnSpc>
                          <a:spcPct val="107000"/>
                        </a:lnSpc>
                        <a:spcAft>
                          <a:spcPts val="800"/>
                        </a:spcAft>
                      </a:pPr>
                      <a:r>
                        <a:rPr lang="en-IN" sz="1600" dirty="0">
                          <a:solidFill>
                            <a:schemeClr val="tx1">
                              <a:lumMod val="95000"/>
                              <a:lumOff val="5000"/>
                            </a:schemeClr>
                          </a:solidFill>
                          <a:effectLst/>
                          <a:latin typeface="Times New Roman" panose="02020603050405020304" pitchFamily="18" charset="0"/>
                          <a:cs typeface="Times New Roman" panose="02020603050405020304" pitchFamily="18" charset="0"/>
                        </a:rPr>
                        <a:t>Passed</a:t>
                      </a:r>
                      <a:endPar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1566967643"/>
                  </a:ext>
                </a:extLst>
              </a:tr>
              <a:tr h="848572">
                <a:tc>
                  <a:txBody>
                    <a:bodyPr/>
                    <a:lstStyle/>
                    <a:p>
                      <a:pPr>
                        <a:lnSpc>
                          <a:spcPct val="107000"/>
                        </a:lnSpc>
                        <a:spcAft>
                          <a:spcPts val="800"/>
                        </a:spcAft>
                      </a:pPr>
                      <a:r>
                        <a:rPr lang="en-IN" sz="1600">
                          <a:solidFill>
                            <a:schemeClr val="tx1">
                              <a:lumMod val="95000"/>
                              <a:lumOff val="5000"/>
                            </a:schemeClr>
                          </a:solidFill>
                          <a:effectLst/>
                          <a:latin typeface="Times New Roman" panose="02020603050405020304" pitchFamily="18" charset="0"/>
                          <a:cs typeface="Times New Roman" panose="02020603050405020304" pitchFamily="18" charset="0"/>
                        </a:rPr>
                        <a:t>Delete Supplier/Product/</a:t>
                      </a:r>
                    </a:p>
                    <a:p>
                      <a:pPr>
                        <a:lnSpc>
                          <a:spcPct val="107000"/>
                        </a:lnSpc>
                        <a:spcAft>
                          <a:spcPts val="800"/>
                        </a:spcAft>
                      </a:pPr>
                      <a:r>
                        <a:rPr lang="en-IN" sz="1600">
                          <a:solidFill>
                            <a:schemeClr val="tx1">
                              <a:lumMod val="95000"/>
                              <a:lumOff val="5000"/>
                            </a:schemeClr>
                          </a:solidFill>
                          <a:effectLst/>
                          <a:latin typeface="Times New Roman" panose="02020603050405020304" pitchFamily="18" charset="0"/>
                          <a:cs typeface="Times New Roman" panose="02020603050405020304" pitchFamily="18" charset="0"/>
                        </a:rPr>
                        <a:t>Customer Details</a:t>
                      </a:r>
                      <a:endParaRPr lang="en-IN" sz="16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a:solidFill>
                            <a:schemeClr val="tx1">
                              <a:lumMod val="95000"/>
                              <a:lumOff val="5000"/>
                            </a:schemeClr>
                          </a:solidFill>
                          <a:effectLst/>
                          <a:latin typeface="Times New Roman" panose="02020603050405020304" pitchFamily="18" charset="0"/>
                          <a:cs typeface="Times New Roman" panose="02020603050405020304" pitchFamily="18" charset="0"/>
                        </a:rPr>
                        <a:t>Supplier/Product</a:t>
                      </a:r>
                    </a:p>
                    <a:p>
                      <a:pPr>
                        <a:lnSpc>
                          <a:spcPct val="107000"/>
                        </a:lnSpc>
                        <a:spcAft>
                          <a:spcPts val="800"/>
                        </a:spcAft>
                      </a:pPr>
                      <a:r>
                        <a:rPr lang="en-IN" sz="1600">
                          <a:solidFill>
                            <a:schemeClr val="tx1">
                              <a:lumMod val="95000"/>
                              <a:lumOff val="5000"/>
                            </a:schemeClr>
                          </a:solidFill>
                          <a:effectLst/>
                          <a:latin typeface="Times New Roman" panose="02020603050405020304" pitchFamily="18" charset="0"/>
                          <a:cs typeface="Times New Roman" panose="02020603050405020304" pitchFamily="18" charset="0"/>
                        </a:rPr>
                        <a:t>/Customer info</a:t>
                      </a:r>
                      <a:endParaRPr lang="en-IN" sz="16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solidFill>
                            <a:schemeClr val="tx1">
                              <a:lumMod val="95000"/>
                              <a:lumOff val="5000"/>
                            </a:schemeClr>
                          </a:solidFill>
                          <a:effectLst/>
                          <a:latin typeface="Times New Roman" panose="02020603050405020304" pitchFamily="18" charset="0"/>
                          <a:cs typeface="Times New Roman" panose="02020603050405020304" pitchFamily="18" charset="0"/>
                        </a:rPr>
                        <a:t>Deleted Successfully message and deleted from the table</a:t>
                      </a:r>
                      <a:endPar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pPr>
                      <a:endParaRPr lang="en-IN" sz="16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a:solidFill>
                            <a:schemeClr val="tx1">
                              <a:lumMod val="95000"/>
                              <a:lumOff val="5000"/>
                            </a:schemeClr>
                          </a:solidFill>
                          <a:effectLst/>
                          <a:latin typeface="Times New Roman" panose="02020603050405020304" pitchFamily="18" charset="0"/>
                          <a:cs typeface="Times New Roman" panose="02020603050405020304" pitchFamily="18" charset="0"/>
                        </a:rPr>
                        <a:t>Passed</a:t>
                      </a:r>
                      <a:endParaRPr lang="en-IN" sz="16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1513065"/>
                  </a:ext>
                </a:extLst>
              </a:tr>
              <a:tr h="1317866">
                <a:tc>
                  <a:txBody>
                    <a:bodyPr/>
                    <a:lstStyle/>
                    <a:p>
                      <a:pPr>
                        <a:lnSpc>
                          <a:spcPct val="107000"/>
                        </a:lnSpc>
                        <a:spcAft>
                          <a:spcPts val="800"/>
                        </a:spcAft>
                      </a:pPr>
                      <a:r>
                        <a:rPr lang="en-IN" sz="1600">
                          <a:solidFill>
                            <a:schemeClr val="tx1">
                              <a:lumMod val="95000"/>
                              <a:lumOff val="5000"/>
                            </a:schemeClr>
                          </a:solidFill>
                          <a:effectLst/>
                          <a:latin typeface="Times New Roman" panose="02020603050405020304" pitchFamily="18" charset="0"/>
                          <a:cs typeface="Times New Roman" panose="02020603050405020304" pitchFamily="18" charset="0"/>
                        </a:rPr>
                        <a:t>Generate Invoice</a:t>
                      </a:r>
                      <a:endParaRPr lang="en-IN" sz="16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a:solidFill>
                            <a:schemeClr val="tx1">
                              <a:lumMod val="95000"/>
                              <a:lumOff val="5000"/>
                            </a:schemeClr>
                          </a:solidFill>
                          <a:effectLst/>
                          <a:latin typeface="Times New Roman" panose="02020603050405020304" pitchFamily="18" charset="0"/>
                          <a:cs typeface="Times New Roman" panose="02020603050405020304" pitchFamily="18" charset="0"/>
                        </a:rPr>
                        <a:t>Product details,</a:t>
                      </a:r>
                    </a:p>
                    <a:p>
                      <a:pPr>
                        <a:lnSpc>
                          <a:spcPct val="107000"/>
                        </a:lnSpc>
                        <a:spcAft>
                          <a:spcPts val="800"/>
                        </a:spcAft>
                      </a:pPr>
                      <a:r>
                        <a:rPr lang="en-IN" sz="1600">
                          <a:solidFill>
                            <a:schemeClr val="tx1">
                              <a:lumMod val="95000"/>
                              <a:lumOff val="5000"/>
                            </a:schemeClr>
                          </a:solidFill>
                          <a:effectLst/>
                          <a:latin typeface="Times New Roman" panose="02020603050405020304" pitchFamily="18" charset="0"/>
                          <a:cs typeface="Times New Roman" panose="02020603050405020304" pitchFamily="18" charset="0"/>
                        </a:rPr>
                        <a:t>quantity,tax,</a:t>
                      </a:r>
                    </a:p>
                    <a:p>
                      <a:pPr>
                        <a:lnSpc>
                          <a:spcPct val="107000"/>
                        </a:lnSpc>
                        <a:spcAft>
                          <a:spcPts val="800"/>
                        </a:spcAft>
                      </a:pPr>
                      <a:r>
                        <a:rPr lang="en-IN" sz="1600">
                          <a:solidFill>
                            <a:schemeClr val="tx1">
                              <a:lumMod val="95000"/>
                              <a:lumOff val="5000"/>
                            </a:schemeClr>
                          </a:solidFill>
                          <a:effectLst/>
                          <a:latin typeface="Times New Roman" panose="02020603050405020304" pitchFamily="18" charset="0"/>
                          <a:cs typeface="Times New Roman" panose="02020603050405020304" pitchFamily="18" charset="0"/>
                        </a:rPr>
                        <a:t>customer phone </a:t>
                      </a:r>
                    </a:p>
                    <a:p>
                      <a:pPr>
                        <a:lnSpc>
                          <a:spcPct val="107000"/>
                        </a:lnSpc>
                        <a:spcAft>
                          <a:spcPts val="800"/>
                        </a:spcAft>
                      </a:pPr>
                      <a:r>
                        <a:rPr lang="en-IN" sz="1600">
                          <a:solidFill>
                            <a:schemeClr val="tx1">
                              <a:lumMod val="95000"/>
                              <a:lumOff val="5000"/>
                            </a:schemeClr>
                          </a:solidFill>
                          <a:effectLst/>
                          <a:latin typeface="Times New Roman" panose="02020603050405020304" pitchFamily="18" charset="0"/>
                          <a:cs typeface="Times New Roman" panose="02020603050405020304" pitchFamily="18" charset="0"/>
                        </a:rPr>
                        <a:t>no and name</a:t>
                      </a:r>
                      <a:endParaRPr lang="en-IN" sz="16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solidFill>
                            <a:schemeClr val="tx1">
                              <a:lumMod val="95000"/>
                              <a:lumOff val="5000"/>
                            </a:schemeClr>
                          </a:solidFill>
                          <a:effectLst/>
                          <a:latin typeface="Times New Roman" panose="02020603050405020304" pitchFamily="18" charset="0"/>
                          <a:cs typeface="Times New Roman" panose="02020603050405020304" pitchFamily="18" charset="0"/>
                        </a:rPr>
                        <a:t>Invoice Generated message and print option</a:t>
                      </a:r>
                      <a:endPar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solidFill>
                            <a:schemeClr val="tx1">
                              <a:lumMod val="95000"/>
                              <a:lumOff val="5000"/>
                            </a:schemeClr>
                          </a:solidFill>
                          <a:effectLst/>
                          <a:latin typeface="Times New Roman" panose="02020603050405020304" pitchFamily="18" charset="0"/>
                          <a:cs typeface="Times New Roman" panose="02020603050405020304" pitchFamily="18" charset="0"/>
                        </a:rPr>
                        <a:t>An error message should be displayed if any of the fields are empty: Enter all details</a:t>
                      </a:r>
                      <a:endPar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solidFill>
                            <a:schemeClr val="tx1">
                              <a:lumMod val="95000"/>
                              <a:lumOff val="5000"/>
                            </a:schemeClr>
                          </a:solidFill>
                          <a:effectLst/>
                          <a:latin typeface="Times New Roman" panose="02020603050405020304" pitchFamily="18" charset="0"/>
                          <a:cs typeface="Times New Roman" panose="02020603050405020304" pitchFamily="18" charset="0"/>
                        </a:rPr>
                        <a:t>Passed</a:t>
                      </a:r>
                      <a:endPar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2597484"/>
                  </a:ext>
                </a:extLst>
              </a:tr>
              <a:tr h="670581">
                <a:tc>
                  <a:txBody>
                    <a:bodyPr/>
                    <a:lstStyle/>
                    <a:p>
                      <a:pPr>
                        <a:lnSpc>
                          <a:spcPct val="107000"/>
                        </a:lnSpc>
                        <a:spcAft>
                          <a:spcPts val="800"/>
                        </a:spcAft>
                      </a:pPr>
                      <a:r>
                        <a:rPr lang="en-IN" sz="1600">
                          <a:solidFill>
                            <a:schemeClr val="tx1">
                              <a:lumMod val="95000"/>
                              <a:lumOff val="5000"/>
                            </a:schemeClr>
                          </a:solidFill>
                          <a:effectLst/>
                          <a:latin typeface="Times New Roman" panose="02020603050405020304" pitchFamily="18" charset="0"/>
                          <a:cs typeface="Times New Roman" panose="02020603050405020304" pitchFamily="18" charset="0"/>
                        </a:rPr>
                        <a:t>Printing Invoice</a:t>
                      </a:r>
                      <a:endParaRPr lang="en-IN" sz="16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a:solidFill>
                            <a:schemeClr val="tx1">
                              <a:lumMod val="95000"/>
                              <a:lumOff val="5000"/>
                            </a:schemeClr>
                          </a:solidFill>
                          <a:effectLst/>
                          <a:latin typeface="Times New Roman" panose="02020603050405020304" pitchFamily="18" charset="0"/>
                          <a:cs typeface="Times New Roman" panose="02020603050405020304" pitchFamily="18" charset="0"/>
                        </a:rPr>
                        <a:t>Click on the Print button</a:t>
                      </a:r>
                      <a:endParaRPr lang="en-IN" sz="16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a:solidFill>
                            <a:schemeClr val="tx1">
                              <a:lumMod val="95000"/>
                              <a:lumOff val="5000"/>
                            </a:schemeClr>
                          </a:solidFill>
                          <a:effectLst/>
                          <a:latin typeface="Times New Roman" panose="02020603050405020304" pitchFamily="18" charset="0"/>
                          <a:cs typeface="Times New Roman" panose="02020603050405020304" pitchFamily="18" charset="0"/>
                        </a:rPr>
                        <a:t>Invoice Printed message and a pdf file will be created</a:t>
                      </a:r>
                      <a:endParaRPr lang="en-IN" sz="16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pPr>
                      <a:endParaRPr lang="en-IN" sz="1600">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solidFill>
                            <a:schemeClr val="tx1">
                              <a:lumMod val="95000"/>
                              <a:lumOff val="5000"/>
                            </a:schemeClr>
                          </a:solidFill>
                          <a:effectLst/>
                          <a:latin typeface="Times New Roman" panose="02020603050405020304" pitchFamily="18" charset="0"/>
                          <a:cs typeface="Times New Roman" panose="02020603050405020304" pitchFamily="18" charset="0"/>
                        </a:rPr>
                        <a:t>Passed</a:t>
                      </a:r>
                      <a:endPar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2430946"/>
                  </a:ext>
                </a:extLst>
              </a:tr>
              <a:tr h="670581">
                <a:tc>
                  <a:txBody>
                    <a:bodyPr/>
                    <a:lstStyle/>
                    <a:p>
                      <a:pPr>
                        <a:lnSpc>
                          <a:spcPct val="107000"/>
                        </a:lnSpc>
                        <a:spcAft>
                          <a:spcPts val="800"/>
                        </a:spcAft>
                      </a:pPr>
                      <a:r>
                        <a:rPr lang="en-IN" sz="1600" dirty="0">
                          <a:solidFill>
                            <a:schemeClr val="tx1">
                              <a:lumMod val="95000"/>
                              <a:lumOff val="5000"/>
                            </a:schemeClr>
                          </a:solidFill>
                          <a:effectLst/>
                          <a:latin typeface="Times New Roman" panose="02020603050405020304" pitchFamily="18" charset="0"/>
                          <a:cs typeface="Times New Roman" panose="02020603050405020304" pitchFamily="18" charset="0"/>
                        </a:rPr>
                        <a:t>Logout</a:t>
                      </a:r>
                      <a:endPar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a:solidFill>
                            <a:schemeClr val="tx1">
                              <a:lumMod val="95000"/>
                              <a:lumOff val="5000"/>
                            </a:schemeClr>
                          </a:solidFill>
                          <a:effectLst/>
                          <a:latin typeface="Times New Roman" panose="02020603050405020304" pitchFamily="18" charset="0"/>
                          <a:cs typeface="Times New Roman" panose="02020603050405020304" pitchFamily="18" charset="0"/>
                        </a:rPr>
                        <a:t>Click on the Logout button in dashboard</a:t>
                      </a:r>
                      <a:endParaRPr lang="en-IN" sz="16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a:solidFill>
                            <a:schemeClr val="tx1">
                              <a:lumMod val="95000"/>
                              <a:lumOff val="5000"/>
                            </a:schemeClr>
                          </a:solidFill>
                          <a:effectLst/>
                          <a:latin typeface="Times New Roman" panose="02020603050405020304" pitchFamily="18" charset="0"/>
                          <a:cs typeface="Times New Roman" panose="02020603050405020304" pitchFamily="18" charset="0"/>
                        </a:rPr>
                        <a:t>Return to the Welcome page</a:t>
                      </a:r>
                      <a:endParaRPr lang="en-IN" sz="16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pPr>
                      <a:endParaRPr lang="en-IN" sz="1600">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solidFill>
                            <a:schemeClr val="tx1">
                              <a:lumMod val="95000"/>
                              <a:lumOff val="5000"/>
                            </a:schemeClr>
                          </a:solidFill>
                          <a:effectLst/>
                          <a:latin typeface="Times New Roman" panose="02020603050405020304" pitchFamily="18" charset="0"/>
                          <a:cs typeface="Times New Roman" panose="02020603050405020304" pitchFamily="18" charset="0"/>
                        </a:rPr>
                        <a:t>Passed</a:t>
                      </a:r>
                      <a:endPar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5527912"/>
                  </a:ext>
                </a:extLst>
              </a:tr>
            </a:tbl>
          </a:graphicData>
        </a:graphic>
      </p:graphicFrame>
      <p:sp>
        <p:nvSpPr>
          <p:cNvPr id="4" name="Rectangle 1">
            <a:extLst>
              <a:ext uri="{FF2B5EF4-FFF2-40B4-BE49-F238E27FC236}">
                <a16:creationId xmlns:a16="http://schemas.microsoft.com/office/drawing/2014/main" id="{EA662EBA-DA65-1BF2-417E-21EB1130F1BA}"/>
              </a:ext>
            </a:extLst>
          </p:cNvPr>
          <p:cNvSpPr>
            <a:spLocks noChangeArrowheads="1"/>
          </p:cNvSpPr>
          <p:nvPr/>
        </p:nvSpPr>
        <p:spPr bwMode="auto">
          <a:xfrm>
            <a:off x="1096963" y="21129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288537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6B961D-35FC-1A04-322B-1428CC7843E0}"/>
              </a:ext>
            </a:extLst>
          </p:cNvPr>
          <p:cNvSpPr>
            <a:spLocks noGrp="1"/>
          </p:cNvSpPr>
          <p:nvPr>
            <p:ph type="sldNum" sz="quarter" idx="12"/>
          </p:nvPr>
        </p:nvSpPr>
        <p:spPr/>
        <p:txBody>
          <a:bodyPr/>
          <a:lstStyle/>
          <a:p>
            <a:fld id="{68680098-1805-475B-9FDE-81C82CAD7DF0}" type="slidenum">
              <a:rPr lang="en-IN" smtClean="0"/>
              <a:t>16</a:t>
            </a:fld>
            <a:endParaRPr lang="en-IN"/>
          </a:p>
        </p:txBody>
      </p:sp>
      <p:pic>
        <p:nvPicPr>
          <p:cNvPr id="3" name="Picture 2">
            <a:extLst>
              <a:ext uri="{FF2B5EF4-FFF2-40B4-BE49-F238E27FC236}">
                <a16:creationId xmlns:a16="http://schemas.microsoft.com/office/drawing/2014/main" id="{93374027-457F-8094-A50B-FA17D1C27A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81872" y="1291737"/>
            <a:ext cx="5671458" cy="4674636"/>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0EE81302-C29F-43FF-AFEB-B615B9AF6474}"/>
              </a:ext>
            </a:extLst>
          </p:cNvPr>
          <p:cNvSpPr txBox="1"/>
          <p:nvPr/>
        </p:nvSpPr>
        <p:spPr>
          <a:xfrm>
            <a:off x="3406012" y="839067"/>
            <a:ext cx="6096000" cy="430887"/>
          </a:xfrm>
          <a:prstGeom prst="rect">
            <a:avLst/>
          </a:prstGeom>
          <a:noFill/>
        </p:spPr>
        <p:txBody>
          <a:bodyPr wrap="square">
            <a:spAutoFit/>
          </a:bodyPr>
          <a:lstStyle/>
          <a:p>
            <a:pPr algn="ctr"/>
            <a:r>
              <a:rPr lang="en-IN" sz="2200" b="1" u="sng" dirty="0" err="1">
                <a:effectLst/>
                <a:latin typeface="Times New Roman" panose="02020603050405020304" pitchFamily="18" charset="0"/>
                <a:ea typeface="Calibri" panose="020F0502020204030204" pitchFamily="34" charset="0"/>
                <a:cs typeface="Times New Roman" panose="02020603050405020304" pitchFamily="18" charset="0"/>
              </a:rPr>
              <a:t>Imanager</a:t>
            </a:r>
            <a:r>
              <a:rPr lang="en-IN" sz="2200" b="1" u="sng" dirty="0">
                <a:effectLst/>
                <a:latin typeface="Times New Roman" panose="02020603050405020304" pitchFamily="18" charset="0"/>
                <a:ea typeface="Calibri" panose="020F0502020204030204" pitchFamily="34" charset="0"/>
                <a:cs typeface="Times New Roman" panose="02020603050405020304" pitchFamily="18" charset="0"/>
              </a:rPr>
              <a:t>: LOGO of the Software</a:t>
            </a:r>
            <a:endParaRPr lang="en-IN" sz="2200" u="sng" dirty="0">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75BCC6A1-BE9F-053B-CB12-766BF889ABE9}"/>
              </a:ext>
            </a:extLst>
          </p:cNvPr>
          <p:cNvSpPr/>
          <p:nvPr/>
        </p:nvSpPr>
        <p:spPr>
          <a:xfrm>
            <a:off x="849086" y="186612"/>
            <a:ext cx="10580914" cy="5939935"/>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E1D6BDB-75DF-7D7C-18F6-F9D77BB6AEC0}"/>
              </a:ext>
            </a:extLst>
          </p:cNvPr>
          <p:cNvSpPr txBox="1"/>
          <p:nvPr/>
        </p:nvSpPr>
        <p:spPr>
          <a:xfrm rot="10800000" flipV="1">
            <a:off x="2914698" y="155673"/>
            <a:ext cx="6588091" cy="523220"/>
          </a:xfrm>
          <a:prstGeom prst="rect">
            <a:avLst/>
          </a:prstGeom>
          <a:noFill/>
        </p:spPr>
        <p:txBody>
          <a:bodyPr wrap="square">
            <a:spAutoFit/>
          </a:bodyPr>
          <a:lstStyle/>
          <a:p>
            <a:pPr algn="ctr"/>
            <a:r>
              <a:rPr lang="en-IN" sz="2800" b="1" u="sng" dirty="0">
                <a:solidFill>
                  <a:srgbClr val="002060"/>
                </a:solidFill>
                <a:effectLst/>
                <a:latin typeface="Times New Roman" panose="02020603050405020304" pitchFamily="18" charset="0"/>
                <a:ea typeface="Times New Roman" panose="02020603050405020304" pitchFamily="18" charset="0"/>
              </a:rPr>
              <a:t>Screen Design</a:t>
            </a:r>
          </a:p>
        </p:txBody>
      </p:sp>
    </p:spTree>
    <p:extLst>
      <p:ext uri="{BB962C8B-B14F-4D97-AF65-F5344CB8AC3E}">
        <p14:creationId xmlns:p14="http://schemas.microsoft.com/office/powerpoint/2010/main" val="3457453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5E7472-906B-879B-4FFC-6BD16D2E4738}"/>
              </a:ext>
            </a:extLst>
          </p:cNvPr>
          <p:cNvSpPr>
            <a:spLocks noGrp="1"/>
          </p:cNvSpPr>
          <p:nvPr>
            <p:ph type="sldNum" sz="quarter" idx="12"/>
          </p:nvPr>
        </p:nvSpPr>
        <p:spPr/>
        <p:txBody>
          <a:bodyPr/>
          <a:lstStyle/>
          <a:p>
            <a:fld id="{68680098-1805-475B-9FDE-81C82CAD7DF0}" type="slidenum">
              <a:rPr lang="en-IN" smtClean="0"/>
              <a:t>17</a:t>
            </a:fld>
            <a:endParaRPr lang="en-IN"/>
          </a:p>
        </p:txBody>
      </p:sp>
      <p:pic>
        <p:nvPicPr>
          <p:cNvPr id="4" name="Picture 3">
            <a:extLst>
              <a:ext uri="{FF2B5EF4-FFF2-40B4-BE49-F238E27FC236}">
                <a16:creationId xmlns:a16="http://schemas.microsoft.com/office/drawing/2014/main" id="{97E4D121-C580-E61A-7212-7DEFB905EB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0563" y="1250304"/>
            <a:ext cx="6960637" cy="4460032"/>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856B81D5-5B5C-C645-253D-90A44B0B839F}"/>
              </a:ext>
            </a:extLst>
          </p:cNvPr>
          <p:cNvSpPr txBox="1"/>
          <p:nvPr/>
        </p:nvSpPr>
        <p:spPr>
          <a:xfrm>
            <a:off x="2948474" y="670965"/>
            <a:ext cx="6652726" cy="430887"/>
          </a:xfrm>
          <a:prstGeom prst="rect">
            <a:avLst/>
          </a:prstGeom>
          <a:noFill/>
        </p:spPr>
        <p:txBody>
          <a:bodyPr wrap="square">
            <a:spAutoFit/>
          </a:bodyPr>
          <a:lstStyle/>
          <a:p>
            <a:pPr algn="ctr"/>
            <a:r>
              <a:rPr lang="en-IN" sz="2200" b="1" u="sng" dirty="0">
                <a:latin typeface="Times New Roman" panose="02020603050405020304" pitchFamily="18" charset="0"/>
                <a:ea typeface="Times New Roman" panose="02020603050405020304" pitchFamily="18" charset="0"/>
                <a:cs typeface="Times New Roman" panose="02020603050405020304" pitchFamily="18" charset="0"/>
              </a:rPr>
              <a:t>Welcome Page</a:t>
            </a:r>
            <a:endParaRPr lang="en-IN" sz="2200" u="sng" dirty="0">
              <a:effectLst/>
              <a:latin typeface="Times New Roman" panose="02020603050405020304" pitchFamily="18" charset="0"/>
              <a:ea typeface="Times New Roman" panose="02020603050405020304" pitchFamily="18" charset="0"/>
            </a:endParaRPr>
          </a:p>
        </p:txBody>
      </p:sp>
      <p:sp>
        <p:nvSpPr>
          <p:cNvPr id="6" name="Rectangle 5">
            <a:extLst>
              <a:ext uri="{FF2B5EF4-FFF2-40B4-BE49-F238E27FC236}">
                <a16:creationId xmlns:a16="http://schemas.microsoft.com/office/drawing/2014/main" id="{681F5B9F-194B-A653-4D46-226D486B6223}"/>
              </a:ext>
            </a:extLst>
          </p:cNvPr>
          <p:cNvSpPr/>
          <p:nvPr/>
        </p:nvSpPr>
        <p:spPr>
          <a:xfrm>
            <a:off x="979517" y="522514"/>
            <a:ext cx="10232966" cy="5551715"/>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43792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AF420E-1E46-A165-9901-DEA30B565FA9}"/>
              </a:ext>
            </a:extLst>
          </p:cNvPr>
          <p:cNvSpPr>
            <a:spLocks noGrp="1"/>
          </p:cNvSpPr>
          <p:nvPr>
            <p:ph type="sldNum" sz="quarter" idx="12"/>
          </p:nvPr>
        </p:nvSpPr>
        <p:spPr/>
        <p:txBody>
          <a:bodyPr/>
          <a:lstStyle/>
          <a:p>
            <a:fld id="{68680098-1805-475B-9FDE-81C82CAD7DF0}" type="slidenum">
              <a:rPr lang="en-IN" smtClean="0"/>
              <a:t>18</a:t>
            </a:fld>
            <a:endParaRPr lang="en-IN"/>
          </a:p>
        </p:txBody>
      </p:sp>
      <p:pic>
        <p:nvPicPr>
          <p:cNvPr id="4" name="Picture 3">
            <a:extLst>
              <a:ext uri="{FF2B5EF4-FFF2-40B4-BE49-F238E27FC236}">
                <a16:creationId xmlns:a16="http://schemas.microsoft.com/office/drawing/2014/main" id="{BB621B03-64F0-FC99-80D1-A0A607F9F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9566" y="839755"/>
            <a:ext cx="7724002" cy="5178489"/>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D23766B4-3D35-1437-8CE7-E1B04CFEDBCB}"/>
              </a:ext>
            </a:extLst>
          </p:cNvPr>
          <p:cNvSpPr txBox="1"/>
          <p:nvPr/>
        </p:nvSpPr>
        <p:spPr>
          <a:xfrm>
            <a:off x="3188738" y="305192"/>
            <a:ext cx="6097554" cy="430887"/>
          </a:xfrm>
          <a:prstGeom prst="rect">
            <a:avLst/>
          </a:prstGeom>
          <a:noFill/>
        </p:spPr>
        <p:txBody>
          <a:bodyPr wrap="square">
            <a:spAutoFit/>
          </a:bodyPr>
          <a:lstStyle/>
          <a:p>
            <a:pPr algn="ctr"/>
            <a:r>
              <a:rPr lang="en-IN" sz="2200" b="1" u="sng" dirty="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Registration Page</a:t>
            </a:r>
            <a:endParaRPr lang="en-IN" sz="2200" u="sng" dirty="0">
              <a:solidFill>
                <a:schemeClr val="bg2">
                  <a:lumMod val="10000"/>
                </a:schemeClr>
              </a:solidFill>
              <a:effectLst/>
              <a:latin typeface="Times New Roman" panose="02020603050405020304" pitchFamily="18" charset="0"/>
              <a:ea typeface="Times New Roman" panose="02020603050405020304" pitchFamily="18" charset="0"/>
            </a:endParaRPr>
          </a:p>
        </p:txBody>
      </p:sp>
      <p:sp>
        <p:nvSpPr>
          <p:cNvPr id="6" name="Rectangle 5">
            <a:extLst>
              <a:ext uri="{FF2B5EF4-FFF2-40B4-BE49-F238E27FC236}">
                <a16:creationId xmlns:a16="http://schemas.microsoft.com/office/drawing/2014/main" id="{2401A400-D3D5-774A-0B33-686C1D257416}"/>
              </a:ext>
            </a:extLst>
          </p:cNvPr>
          <p:cNvSpPr/>
          <p:nvPr/>
        </p:nvSpPr>
        <p:spPr>
          <a:xfrm>
            <a:off x="765110" y="305192"/>
            <a:ext cx="10720874" cy="5862343"/>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61561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2D8090-4966-ADD8-94FA-D9BECC50DC69}"/>
              </a:ext>
            </a:extLst>
          </p:cNvPr>
          <p:cNvSpPr>
            <a:spLocks noGrp="1"/>
          </p:cNvSpPr>
          <p:nvPr>
            <p:ph type="sldNum" sz="quarter" idx="12"/>
          </p:nvPr>
        </p:nvSpPr>
        <p:spPr/>
        <p:txBody>
          <a:bodyPr/>
          <a:lstStyle/>
          <a:p>
            <a:fld id="{68680098-1805-475B-9FDE-81C82CAD7DF0}" type="slidenum">
              <a:rPr lang="en-IN" smtClean="0"/>
              <a:t>19</a:t>
            </a:fld>
            <a:endParaRPr lang="en-IN"/>
          </a:p>
        </p:txBody>
      </p:sp>
      <p:pic>
        <p:nvPicPr>
          <p:cNvPr id="4" name="Picture 3">
            <a:extLst>
              <a:ext uri="{FF2B5EF4-FFF2-40B4-BE49-F238E27FC236}">
                <a16:creationId xmlns:a16="http://schemas.microsoft.com/office/drawing/2014/main" id="{09988C1A-FAEF-CF4B-0F0B-DA75C5C51D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2575" y="1156996"/>
            <a:ext cx="7373379" cy="4530012"/>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35472D7A-4E74-3D02-2A56-F1B7AC9EBFEB}"/>
              </a:ext>
            </a:extLst>
          </p:cNvPr>
          <p:cNvSpPr txBox="1"/>
          <p:nvPr/>
        </p:nvSpPr>
        <p:spPr>
          <a:xfrm>
            <a:off x="2864498" y="490682"/>
            <a:ext cx="6652726" cy="430887"/>
          </a:xfrm>
          <a:prstGeom prst="rect">
            <a:avLst/>
          </a:prstGeom>
          <a:noFill/>
        </p:spPr>
        <p:txBody>
          <a:bodyPr wrap="square">
            <a:spAutoFit/>
          </a:bodyPr>
          <a:lstStyle/>
          <a:p>
            <a:pPr algn="ctr"/>
            <a:r>
              <a:rPr lang="en-IN" sz="2200" b="1" u="sng" dirty="0">
                <a:latin typeface="Times New Roman" panose="02020603050405020304" pitchFamily="18" charset="0"/>
                <a:ea typeface="Times New Roman" panose="02020603050405020304" pitchFamily="18" charset="0"/>
                <a:cs typeface="Times New Roman" panose="02020603050405020304" pitchFamily="18" charset="0"/>
              </a:rPr>
              <a:t>Registration Done Successfully</a:t>
            </a:r>
            <a:endParaRPr lang="en-IN" sz="2200" u="sng"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585B4574-8101-D3DF-993A-9733885C3608}"/>
              </a:ext>
            </a:extLst>
          </p:cNvPr>
          <p:cNvSpPr/>
          <p:nvPr/>
        </p:nvSpPr>
        <p:spPr>
          <a:xfrm>
            <a:off x="1334278" y="335903"/>
            <a:ext cx="9713167" cy="5673012"/>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59097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B326B6-2DB8-1169-D582-E3399B28C788}"/>
              </a:ext>
            </a:extLst>
          </p:cNvPr>
          <p:cNvSpPr>
            <a:spLocks noGrp="1"/>
          </p:cNvSpPr>
          <p:nvPr>
            <p:ph type="sldNum" sz="quarter" idx="12"/>
          </p:nvPr>
        </p:nvSpPr>
        <p:spPr/>
        <p:txBody>
          <a:bodyPr/>
          <a:lstStyle/>
          <a:p>
            <a:fld id="{68680098-1805-475B-9FDE-81C82CAD7DF0}" type="slidenum">
              <a:rPr lang="en-IN" smtClean="0"/>
              <a:t>2</a:t>
            </a:fld>
            <a:endParaRPr lang="en-IN"/>
          </a:p>
        </p:txBody>
      </p:sp>
      <p:sp>
        <p:nvSpPr>
          <p:cNvPr id="4" name="TextBox 3">
            <a:extLst>
              <a:ext uri="{FF2B5EF4-FFF2-40B4-BE49-F238E27FC236}">
                <a16:creationId xmlns:a16="http://schemas.microsoft.com/office/drawing/2014/main" id="{D54F25A3-56CC-8DEB-02A2-F8EECF222864}"/>
              </a:ext>
            </a:extLst>
          </p:cNvPr>
          <p:cNvSpPr txBox="1"/>
          <p:nvPr/>
        </p:nvSpPr>
        <p:spPr>
          <a:xfrm>
            <a:off x="2130726" y="529415"/>
            <a:ext cx="7014052" cy="5588518"/>
          </a:xfrm>
          <a:prstGeom prst="rect">
            <a:avLst/>
          </a:prstGeom>
          <a:noFill/>
        </p:spPr>
        <p:txBody>
          <a:bodyPr wrap="square">
            <a:spAutoFit/>
          </a:bodyPr>
          <a:lstStyle/>
          <a:p>
            <a:pPr algn="ctr">
              <a:lnSpc>
                <a:spcPct val="107000"/>
              </a:lnSpc>
              <a:spcAft>
                <a:spcPts val="800"/>
              </a:spcAft>
            </a:pPr>
            <a:r>
              <a:rPr lang="en-IN" sz="2800" b="1" u="sng"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INDEX</a:t>
            </a:r>
          </a:p>
          <a:p>
            <a:pPr marL="342900" indent="-342900">
              <a:lnSpc>
                <a:spcPct val="107000"/>
              </a:lnSpc>
              <a:spcAft>
                <a:spcPts val="800"/>
              </a:spcAft>
              <a:buFont typeface="Wingdings" panose="05000000000000000000" pitchFamily="2" charset="2"/>
              <a:buChar char="§"/>
            </a:pPr>
            <a:r>
              <a:rPr lang="en-IN" sz="24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Introduction</a:t>
            </a:r>
          </a:p>
          <a:p>
            <a:pPr marL="342900" indent="-342900">
              <a:lnSpc>
                <a:spcPct val="107000"/>
              </a:lnSpc>
              <a:spcAft>
                <a:spcPts val="800"/>
              </a:spcAft>
              <a:buFont typeface="Wingdings" panose="05000000000000000000" pitchFamily="2" charset="2"/>
              <a:buChar char="§"/>
            </a:pPr>
            <a:r>
              <a:rPr lang="en-IN" sz="24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Software Requirements Specification (SRS</a:t>
            </a:r>
            <a:r>
              <a:rPr lang="en-IN" sz="2400" b="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nSpc>
                <a:spcPct val="107000"/>
              </a:lnSpc>
              <a:spcAft>
                <a:spcPts val="800"/>
              </a:spcAft>
              <a:buFont typeface="Wingdings" panose="05000000000000000000" pitchFamily="2" charset="2"/>
              <a:buChar char="§"/>
            </a:pPr>
            <a:r>
              <a:rPr lang="en-IN" sz="24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System Design</a:t>
            </a:r>
          </a:p>
          <a:p>
            <a:pPr marL="342900" indent="-342900">
              <a:lnSpc>
                <a:spcPct val="107000"/>
              </a:lnSpc>
              <a:spcAft>
                <a:spcPts val="800"/>
              </a:spcAft>
              <a:buFont typeface="Wingdings" panose="05000000000000000000" pitchFamily="2" charset="2"/>
              <a:buChar char="§"/>
            </a:pPr>
            <a:r>
              <a:rPr lang="en-IN" sz="2400" b="1"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Testing</a:t>
            </a:r>
          </a:p>
          <a:p>
            <a:pPr marL="342900" indent="-342900">
              <a:lnSpc>
                <a:spcPct val="107000"/>
              </a:lnSpc>
              <a:spcAft>
                <a:spcPts val="800"/>
              </a:spcAft>
              <a:buFont typeface="Wingdings" panose="05000000000000000000" pitchFamily="2" charset="2"/>
              <a:buChar char="§"/>
            </a:pPr>
            <a:r>
              <a:rPr lang="en-IN" sz="2400" b="1" dirty="0">
                <a:solidFill>
                  <a:schemeClr val="tx1">
                    <a:lumMod val="95000"/>
                    <a:lumOff val="5000"/>
                  </a:schemeClr>
                </a:solidFill>
                <a:effectLst/>
                <a:latin typeface="Times New Roman" panose="02020603050405020304" pitchFamily="18" charset="0"/>
                <a:ea typeface="Times New Roman" panose="02020603050405020304" pitchFamily="18" charset="0"/>
              </a:rPr>
              <a:t>Screen Design</a:t>
            </a:r>
          </a:p>
          <a:p>
            <a:pPr marL="342900" indent="-342900">
              <a:lnSpc>
                <a:spcPct val="107000"/>
              </a:lnSpc>
              <a:spcAft>
                <a:spcPts val="800"/>
              </a:spcAft>
              <a:buFont typeface="Wingdings" panose="05000000000000000000" pitchFamily="2" charset="2"/>
              <a:buChar char="§"/>
            </a:pPr>
            <a:r>
              <a:rPr lang="en-IN" sz="24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Limitations</a:t>
            </a:r>
          </a:p>
          <a:p>
            <a:pPr marL="342900" indent="-342900">
              <a:lnSpc>
                <a:spcPct val="107000"/>
              </a:lnSpc>
              <a:spcAft>
                <a:spcPts val="800"/>
              </a:spcAft>
              <a:buFont typeface="Wingdings" panose="05000000000000000000" pitchFamily="2" charset="2"/>
              <a:buChar char="§"/>
            </a:pPr>
            <a:r>
              <a:rPr lang="en-IN" sz="24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Future Scope and Further Enhancement</a:t>
            </a:r>
          </a:p>
          <a:p>
            <a:pPr marL="342900" indent="-342900">
              <a:lnSpc>
                <a:spcPct val="107000"/>
              </a:lnSpc>
              <a:spcAft>
                <a:spcPts val="800"/>
              </a:spcAft>
              <a:buFont typeface="Wingdings" panose="05000000000000000000" pitchFamily="2" charset="2"/>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Conclusion</a:t>
            </a:r>
          </a:p>
          <a:p>
            <a:pPr marL="342900" indent="-342900">
              <a:lnSpc>
                <a:spcPct val="107000"/>
              </a:lnSpc>
              <a:spcAft>
                <a:spcPts val="800"/>
              </a:spcAft>
              <a:buFont typeface="Wingdings" panose="05000000000000000000" pitchFamily="2" charset="2"/>
              <a:buChar char="§"/>
            </a:pPr>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Bibliography/Webliography</a:t>
            </a:r>
          </a:p>
          <a:p>
            <a:pPr algn="ctr">
              <a:lnSpc>
                <a:spcPct val="107000"/>
              </a:lnSpc>
              <a:spcAft>
                <a:spcPts val="800"/>
              </a:spcAft>
            </a:pPr>
            <a:endParaRPr lang="en-IN" sz="1100" b="1" u="sng"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188EB0FA-B276-A866-8219-5AB8A35FCAB9}"/>
              </a:ext>
            </a:extLst>
          </p:cNvPr>
          <p:cNvSpPr/>
          <p:nvPr/>
        </p:nvSpPr>
        <p:spPr>
          <a:xfrm>
            <a:off x="819509" y="448574"/>
            <a:ext cx="10644997" cy="558851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44611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A44E53-7814-C63C-8440-2A3D522DF403}"/>
              </a:ext>
            </a:extLst>
          </p:cNvPr>
          <p:cNvSpPr>
            <a:spLocks noGrp="1"/>
          </p:cNvSpPr>
          <p:nvPr>
            <p:ph type="sldNum" sz="quarter" idx="12"/>
          </p:nvPr>
        </p:nvSpPr>
        <p:spPr/>
        <p:txBody>
          <a:bodyPr/>
          <a:lstStyle/>
          <a:p>
            <a:fld id="{68680098-1805-475B-9FDE-81C82CAD7DF0}" type="slidenum">
              <a:rPr lang="en-IN" smtClean="0"/>
              <a:t>20</a:t>
            </a:fld>
            <a:endParaRPr lang="en-IN"/>
          </a:p>
        </p:txBody>
      </p:sp>
      <p:pic>
        <p:nvPicPr>
          <p:cNvPr id="4" name="Picture 3">
            <a:extLst>
              <a:ext uri="{FF2B5EF4-FFF2-40B4-BE49-F238E27FC236}">
                <a16:creationId xmlns:a16="http://schemas.microsoft.com/office/drawing/2014/main" id="{F0E87918-833F-72C8-83A9-0825E36FA4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5246" y="1224643"/>
            <a:ext cx="7268547" cy="4506685"/>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02E70DFA-3A85-E3AB-4663-5F9918041B1B}"/>
              </a:ext>
            </a:extLst>
          </p:cNvPr>
          <p:cNvSpPr txBox="1"/>
          <p:nvPr/>
        </p:nvSpPr>
        <p:spPr>
          <a:xfrm>
            <a:off x="3051111" y="572153"/>
            <a:ext cx="6652726" cy="430887"/>
          </a:xfrm>
          <a:prstGeom prst="rect">
            <a:avLst/>
          </a:prstGeom>
          <a:noFill/>
        </p:spPr>
        <p:txBody>
          <a:bodyPr wrap="square">
            <a:spAutoFit/>
          </a:bodyPr>
          <a:lstStyle/>
          <a:p>
            <a:pPr algn="ctr"/>
            <a:r>
              <a:rPr lang="en-IN" sz="2200" b="1" u="sng" dirty="0">
                <a:latin typeface="Times New Roman" panose="02020603050405020304" pitchFamily="18" charset="0"/>
                <a:ea typeface="Times New Roman" panose="02020603050405020304" pitchFamily="18" charset="0"/>
                <a:cs typeface="Times New Roman" panose="02020603050405020304" pitchFamily="18" charset="0"/>
              </a:rPr>
              <a:t>Login Page</a:t>
            </a:r>
            <a:endParaRPr lang="en-IN" sz="2200" u="sng" dirty="0">
              <a:effectLst/>
              <a:latin typeface="Times New Roman" panose="02020603050405020304" pitchFamily="18" charset="0"/>
              <a:ea typeface="Times New Roman" panose="02020603050405020304" pitchFamily="18" charset="0"/>
            </a:endParaRPr>
          </a:p>
        </p:txBody>
      </p:sp>
      <p:sp>
        <p:nvSpPr>
          <p:cNvPr id="7" name="Rectangle 6">
            <a:extLst>
              <a:ext uri="{FF2B5EF4-FFF2-40B4-BE49-F238E27FC236}">
                <a16:creationId xmlns:a16="http://schemas.microsoft.com/office/drawing/2014/main" id="{0174B50E-B953-1524-06B3-33CAEA39547E}"/>
              </a:ext>
            </a:extLst>
          </p:cNvPr>
          <p:cNvSpPr/>
          <p:nvPr/>
        </p:nvSpPr>
        <p:spPr>
          <a:xfrm>
            <a:off x="821094" y="572153"/>
            <a:ext cx="10655559" cy="5446092"/>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06316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A3F97A-DD2C-5BC7-3942-BD160AE6518F}"/>
              </a:ext>
            </a:extLst>
          </p:cNvPr>
          <p:cNvSpPr>
            <a:spLocks noGrp="1"/>
          </p:cNvSpPr>
          <p:nvPr>
            <p:ph type="sldNum" sz="quarter" idx="12"/>
          </p:nvPr>
        </p:nvSpPr>
        <p:spPr/>
        <p:txBody>
          <a:bodyPr/>
          <a:lstStyle/>
          <a:p>
            <a:fld id="{68680098-1805-475B-9FDE-81C82CAD7DF0}" type="slidenum">
              <a:rPr lang="en-IN" smtClean="0"/>
              <a:t>21</a:t>
            </a:fld>
            <a:endParaRPr lang="en-IN"/>
          </a:p>
        </p:txBody>
      </p:sp>
      <p:pic>
        <p:nvPicPr>
          <p:cNvPr id="4" name="Picture 3">
            <a:extLst>
              <a:ext uri="{FF2B5EF4-FFF2-40B4-BE49-F238E27FC236}">
                <a16:creationId xmlns:a16="http://schemas.microsoft.com/office/drawing/2014/main" id="{685C4684-B7F5-F30D-5C59-DE6FAED3D5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183" y="942392"/>
            <a:ext cx="10059442" cy="5122506"/>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337585D4-7E7F-0B83-43A2-F19C84F94CFC}"/>
              </a:ext>
            </a:extLst>
          </p:cNvPr>
          <p:cNvSpPr txBox="1"/>
          <p:nvPr/>
        </p:nvSpPr>
        <p:spPr>
          <a:xfrm>
            <a:off x="3051110" y="434698"/>
            <a:ext cx="6652726" cy="430887"/>
          </a:xfrm>
          <a:prstGeom prst="rect">
            <a:avLst/>
          </a:prstGeom>
          <a:noFill/>
        </p:spPr>
        <p:txBody>
          <a:bodyPr wrap="square">
            <a:spAutoFit/>
          </a:bodyPr>
          <a:lstStyle/>
          <a:p>
            <a:pPr algn="ctr"/>
            <a:r>
              <a:rPr lang="en-IN" sz="2200" b="1" u="sng" dirty="0">
                <a:effectLst/>
                <a:latin typeface="Times New Roman" panose="02020603050405020304" pitchFamily="18" charset="0"/>
                <a:ea typeface="Times New Roman" panose="02020603050405020304" pitchFamily="18" charset="0"/>
                <a:cs typeface="Times New Roman" panose="02020603050405020304" pitchFamily="18" charset="0"/>
              </a:rPr>
              <a:t>Dashboard</a:t>
            </a:r>
            <a:endParaRPr lang="en-IN" sz="2200" u="sng"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795206C7-E9B8-28D9-7F19-F3C74619081C}"/>
              </a:ext>
            </a:extLst>
          </p:cNvPr>
          <p:cNvSpPr/>
          <p:nvPr/>
        </p:nvSpPr>
        <p:spPr>
          <a:xfrm>
            <a:off x="783771" y="434698"/>
            <a:ext cx="10720874" cy="5816812"/>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35512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A29663-B7D5-C688-D5B5-0003E978C0F3}"/>
              </a:ext>
            </a:extLst>
          </p:cNvPr>
          <p:cNvSpPr>
            <a:spLocks noGrp="1"/>
          </p:cNvSpPr>
          <p:nvPr>
            <p:ph type="sldNum" sz="quarter" idx="12"/>
          </p:nvPr>
        </p:nvSpPr>
        <p:spPr/>
        <p:txBody>
          <a:bodyPr/>
          <a:lstStyle/>
          <a:p>
            <a:fld id="{68680098-1805-475B-9FDE-81C82CAD7DF0}" type="slidenum">
              <a:rPr lang="en-IN" smtClean="0"/>
              <a:t>22</a:t>
            </a:fld>
            <a:endParaRPr lang="en-IN"/>
          </a:p>
        </p:txBody>
      </p:sp>
      <p:pic>
        <p:nvPicPr>
          <p:cNvPr id="4" name="Picture 3">
            <a:extLst>
              <a:ext uri="{FF2B5EF4-FFF2-40B4-BE49-F238E27FC236}">
                <a16:creationId xmlns:a16="http://schemas.microsoft.com/office/drawing/2014/main" id="{6658E535-26FD-B945-64A1-F2E52EE0F9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8335" y="886408"/>
            <a:ext cx="9918442" cy="5010539"/>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75DDE1E5-5E14-0B6E-3A65-0245C6A6D8C3}"/>
              </a:ext>
            </a:extLst>
          </p:cNvPr>
          <p:cNvSpPr txBox="1"/>
          <p:nvPr/>
        </p:nvSpPr>
        <p:spPr>
          <a:xfrm>
            <a:off x="2929812" y="296901"/>
            <a:ext cx="6652726" cy="430887"/>
          </a:xfrm>
          <a:prstGeom prst="rect">
            <a:avLst/>
          </a:prstGeom>
          <a:noFill/>
        </p:spPr>
        <p:txBody>
          <a:bodyPr wrap="square">
            <a:spAutoFit/>
          </a:bodyPr>
          <a:lstStyle/>
          <a:p>
            <a:pPr algn="ctr"/>
            <a:r>
              <a:rPr lang="en-IN" sz="2200" b="1" u="sng" dirty="0">
                <a:latin typeface="Times New Roman" panose="02020603050405020304" pitchFamily="18" charset="0"/>
                <a:ea typeface="Times New Roman" panose="02020603050405020304" pitchFamily="18" charset="0"/>
                <a:cs typeface="Times New Roman" panose="02020603050405020304" pitchFamily="18" charset="0"/>
              </a:rPr>
              <a:t>S</a:t>
            </a:r>
            <a:r>
              <a:rPr lang="en-IN" sz="2200" b="1" u="sng" dirty="0">
                <a:effectLst/>
                <a:latin typeface="Times New Roman" panose="02020603050405020304" pitchFamily="18" charset="0"/>
                <a:ea typeface="Times New Roman" panose="02020603050405020304" pitchFamily="18" charset="0"/>
                <a:cs typeface="Times New Roman" panose="02020603050405020304" pitchFamily="18" charset="0"/>
              </a:rPr>
              <a:t>upplier Table</a:t>
            </a:r>
            <a:endParaRPr lang="en-IN" sz="2200" u="sng" dirty="0">
              <a:effectLst/>
              <a:latin typeface="Times New Roman" panose="02020603050405020304" pitchFamily="18" charset="0"/>
              <a:ea typeface="Times New Roman" panose="02020603050405020304" pitchFamily="18" charset="0"/>
            </a:endParaRPr>
          </a:p>
        </p:txBody>
      </p:sp>
      <p:sp>
        <p:nvSpPr>
          <p:cNvPr id="6" name="Rectangle 5">
            <a:extLst>
              <a:ext uri="{FF2B5EF4-FFF2-40B4-BE49-F238E27FC236}">
                <a16:creationId xmlns:a16="http://schemas.microsoft.com/office/drawing/2014/main" id="{8FBF8906-B766-CA08-D768-028739BB88D3}"/>
              </a:ext>
            </a:extLst>
          </p:cNvPr>
          <p:cNvSpPr/>
          <p:nvPr/>
        </p:nvSpPr>
        <p:spPr>
          <a:xfrm>
            <a:off x="877078" y="296902"/>
            <a:ext cx="10674220" cy="578665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97304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B48680-95AA-8B21-0FD0-2553ED4926E9}"/>
              </a:ext>
            </a:extLst>
          </p:cNvPr>
          <p:cNvSpPr>
            <a:spLocks noGrp="1"/>
          </p:cNvSpPr>
          <p:nvPr>
            <p:ph type="sldNum" sz="quarter" idx="12"/>
          </p:nvPr>
        </p:nvSpPr>
        <p:spPr/>
        <p:txBody>
          <a:bodyPr/>
          <a:lstStyle/>
          <a:p>
            <a:fld id="{68680098-1805-475B-9FDE-81C82CAD7DF0}" type="slidenum">
              <a:rPr lang="en-IN" smtClean="0"/>
              <a:t>23</a:t>
            </a:fld>
            <a:endParaRPr lang="en-IN"/>
          </a:p>
        </p:txBody>
      </p:sp>
      <p:pic>
        <p:nvPicPr>
          <p:cNvPr id="4" name="Picture 3">
            <a:extLst>
              <a:ext uri="{FF2B5EF4-FFF2-40B4-BE49-F238E27FC236}">
                <a16:creationId xmlns:a16="http://schemas.microsoft.com/office/drawing/2014/main" id="{1459D56C-C1FF-08A5-F3B1-D2A572EA07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966" y="1030207"/>
            <a:ext cx="10397398" cy="4918309"/>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C40DDC89-6731-C6CF-B2D9-2B3AD6F0ECC1}"/>
              </a:ext>
            </a:extLst>
          </p:cNvPr>
          <p:cNvSpPr txBox="1"/>
          <p:nvPr/>
        </p:nvSpPr>
        <p:spPr>
          <a:xfrm>
            <a:off x="2957805" y="353724"/>
            <a:ext cx="6652726" cy="430887"/>
          </a:xfrm>
          <a:prstGeom prst="rect">
            <a:avLst/>
          </a:prstGeom>
          <a:noFill/>
        </p:spPr>
        <p:txBody>
          <a:bodyPr wrap="square">
            <a:spAutoFit/>
          </a:bodyPr>
          <a:lstStyle/>
          <a:p>
            <a:pPr algn="ctr"/>
            <a:r>
              <a:rPr lang="en-IN" sz="2200" b="1" u="sng" dirty="0">
                <a:effectLst/>
                <a:latin typeface="Times New Roman" panose="02020603050405020304" pitchFamily="18" charset="0"/>
                <a:ea typeface="Times New Roman" panose="02020603050405020304" pitchFamily="18" charset="0"/>
                <a:cs typeface="Times New Roman" panose="02020603050405020304" pitchFamily="18" charset="0"/>
              </a:rPr>
              <a:t>Product Table</a:t>
            </a:r>
            <a:endParaRPr lang="en-IN" sz="2200" u="sng"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9218A8DF-6636-10A7-AE60-349960A69D99}"/>
              </a:ext>
            </a:extLst>
          </p:cNvPr>
          <p:cNvSpPr/>
          <p:nvPr/>
        </p:nvSpPr>
        <p:spPr>
          <a:xfrm>
            <a:off x="662473" y="307071"/>
            <a:ext cx="11122090" cy="5869794"/>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0871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95B9B70-C92A-EA70-94B1-C9B47F091EB8}"/>
              </a:ext>
            </a:extLst>
          </p:cNvPr>
          <p:cNvSpPr>
            <a:spLocks noGrp="1"/>
          </p:cNvSpPr>
          <p:nvPr>
            <p:ph type="sldNum" sz="quarter" idx="12"/>
          </p:nvPr>
        </p:nvSpPr>
        <p:spPr/>
        <p:txBody>
          <a:bodyPr/>
          <a:lstStyle/>
          <a:p>
            <a:fld id="{68680098-1805-475B-9FDE-81C82CAD7DF0}" type="slidenum">
              <a:rPr lang="en-IN" smtClean="0"/>
              <a:t>24</a:t>
            </a:fld>
            <a:endParaRPr lang="en-IN"/>
          </a:p>
        </p:txBody>
      </p:sp>
      <p:pic>
        <p:nvPicPr>
          <p:cNvPr id="4" name="Picture 3">
            <a:extLst>
              <a:ext uri="{FF2B5EF4-FFF2-40B4-BE49-F238E27FC236}">
                <a16:creationId xmlns:a16="http://schemas.microsoft.com/office/drawing/2014/main" id="{34B78DED-8908-2DBC-9B6B-6741452ED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037" y="830425"/>
            <a:ext cx="10344736" cy="5010876"/>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9F0284FA-813C-26CB-AC56-2ADDDFB1ED33}"/>
              </a:ext>
            </a:extLst>
          </p:cNvPr>
          <p:cNvSpPr txBox="1"/>
          <p:nvPr/>
        </p:nvSpPr>
        <p:spPr>
          <a:xfrm>
            <a:off x="2863042" y="269248"/>
            <a:ext cx="6652726" cy="430887"/>
          </a:xfrm>
          <a:prstGeom prst="rect">
            <a:avLst/>
          </a:prstGeom>
          <a:noFill/>
        </p:spPr>
        <p:txBody>
          <a:bodyPr wrap="square">
            <a:spAutoFit/>
          </a:bodyPr>
          <a:lstStyle/>
          <a:p>
            <a:pPr algn="ctr"/>
            <a:r>
              <a:rPr lang="en-IN" sz="2200" b="1" u="sng" dirty="0">
                <a:effectLst/>
                <a:latin typeface="Times New Roman" panose="02020603050405020304" pitchFamily="18" charset="0"/>
                <a:ea typeface="Times New Roman" panose="02020603050405020304" pitchFamily="18" charset="0"/>
                <a:cs typeface="Times New Roman" panose="02020603050405020304" pitchFamily="18" charset="0"/>
              </a:rPr>
              <a:t>Invoic</a:t>
            </a:r>
            <a:r>
              <a:rPr lang="en-IN" sz="2200" b="1" u="sng" dirty="0">
                <a:latin typeface="Times New Roman" panose="02020603050405020304" pitchFamily="18" charset="0"/>
                <a:ea typeface="Times New Roman" panose="02020603050405020304" pitchFamily="18" charset="0"/>
                <a:cs typeface="Times New Roman" panose="02020603050405020304" pitchFamily="18" charset="0"/>
              </a:rPr>
              <a:t>e </a:t>
            </a:r>
            <a:endParaRPr lang="en-IN" sz="2200" u="sng"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CDD008F6-CDAB-931A-CE04-B67308612728}"/>
              </a:ext>
            </a:extLst>
          </p:cNvPr>
          <p:cNvSpPr/>
          <p:nvPr/>
        </p:nvSpPr>
        <p:spPr>
          <a:xfrm>
            <a:off x="765110" y="306232"/>
            <a:ext cx="10776857" cy="5721343"/>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9194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FB0A33-0EDA-5377-7543-057BEE32758E}"/>
              </a:ext>
            </a:extLst>
          </p:cNvPr>
          <p:cNvSpPr>
            <a:spLocks noGrp="1"/>
          </p:cNvSpPr>
          <p:nvPr>
            <p:ph type="sldNum" sz="quarter" idx="12"/>
          </p:nvPr>
        </p:nvSpPr>
        <p:spPr/>
        <p:txBody>
          <a:bodyPr/>
          <a:lstStyle/>
          <a:p>
            <a:fld id="{68680098-1805-475B-9FDE-81C82CAD7DF0}" type="slidenum">
              <a:rPr lang="en-IN" smtClean="0"/>
              <a:t>25</a:t>
            </a:fld>
            <a:endParaRPr lang="en-IN"/>
          </a:p>
        </p:txBody>
      </p:sp>
      <p:pic>
        <p:nvPicPr>
          <p:cNvPr id="4" name="Picture 3">
            <a:extLst>
              <a:ext uri="{FF2B5EF4-FFF2-40B4-BE49-F238E27FC236}">
                <a16:creationId xmlns:a16="http://schemas.microsoft.com/office/drawing/2014/main" id="{02076AD7-4A98-2184-A11C-B3202AB11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131" y="1212979"/>
            <a:ext cx="7535327" cy="4618654"/>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2C751BC9-2A6E-EC6E-BB75-24DE75A8693A}"/>
              </a:ext>
            </a:extLst>
          </p:cNvPr>
          <p:cNvSpPr txBox="1"/>
          <p:nvPr/>
        </p:nvSpPr>
        <p:spPr>
          <a:xfrm>
            <a:off x="2887824" y="461850"/>
            <a:ext cx="6652726" cy="430887"/>
          </a:xfrm>
          <a:prstGeom prst="rect">
            <a:avLst/>
          </a:prstGeom>
          <a:noFill/>
        </p:spPr>
        <p:txBody>
          <a:bodyPr wrap="square">
            <a:spAutoFit/>
          </a:bodyPr>
          <a:lstStyle/>
          <a:p>
            <a:pPr algn="ctr"/>
            <a:r>
              <a:rPr lang="en-IN" sz="2200" b="1" u="sng" dirty="0">
                <a:effectLst/>
                <a:latin typeface="Times New Roman" panose="02020603050405020304" pitchFamily="18" charset="0"/>
                <a:ea typeface="Times New Roman" panose="02020603050405020304" pitchFamily="18" charset="0"/>
                <a:cs typeface="Times New Roman" panose="02020603050405020304" pitchFamily="18" charset="0"/>
              </a:rPr>
              <a:t>Invoice Generated</a:t>
            </a:r>
            <a:endParaRPr lang="en-IN" sz="2200" u="sng"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01320DEB-ABA4-0319-D87C-0AAF6889F05A}"/>
              </a:ext>
            </a:extLst>
          </p:cNvPr>
          <p:cNvSpPr/>
          <p:nvPr/>
        </p:nvSpPr>
        <p:spPr>
          <a:xfrm>
            <a:off x="970385" y="438538"/>
            <a:ext cx="10375640" cy="5626359"/>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01561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2132FB-1F9B-EE4A-282C-37F815F991AF}"/>
              </a:ext>
            </a:extLst>
          </p:cNvPr>
          <p:cNvSpPr>
            <a:spLocks noGrp="1"/>
          </p:cNvSpPr>
          <p:nvPr>
            <p:ph type="sldNum" sz="quarter" idx="12"/>
          </p:nvPr>
        </p:nvSpPr>
        <p:spPr/>
        <p:txBody>
          <a:bodyPr/>
          <a:lstStyle/>
          <a:p>
            <a:fld id="{68680098-1805-475B-9FDE-81C82CAD7DF0}" type="slidenum">
              <a:rPr lang="en-IN" smtClean="0"/>
              <a:t>26</a:t>
            </a:fld>
            <a:endParaRPr lang="en-IN"/>
          </a:p>
        </p:txBody>
      </p:sp>
      <p:pic>
        <p:nvPicPr>
          <p:cNvPr id="6" name="Picture 5">
            <a:extLst>
              <a:ext uri="{FF2B5EF4-FFF2-40B4-BE49-F238E27FC236}">
                <a16:creationId xmlns:a16="http://schemas.microsoft.com/office/drawing/2014/main" id="{875F0DB9-72B2-FC07-D1AD-ECA4228DFD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682" y="1026367"/>
            <a:ext cx="10039738" cy="4982547"/>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B23BE2DC-130B-3B90-88A4-8E891043B285}"/>
              </a:ext>
            </a:extLst>
          </p:cNvPr>
          <p:cNvSpPr txBox="1"/>
          <p:nvPr/>
        </p:nvSpPr>
        <p:spPr>
          <a:xfrm>
            <a:off x="2892490" y="462689"/>
            <a:ext cx="6652726" cy="430887"/>
          </a:xfrm>
          <a:prstGeom prst="rect">
            <a:avLst/>
          </a:prstGeom>
          <a:noFill/>
        </p:spPr>
        <p:txBody>
          <a:bodyPr wrap="square">
            <a:spAutoFit/>
          </a:bodyPr>
          <a:lstStyle/>
          <a:p>
            <a:pPr algn="ctr"/>
            <a:r>
              <a:rPr lang="en-IN" sz="2200" b="1" u="sng" dirty="0">
                <a:effectLst/>
                <a:latin typeface="Times New Roman" panose="02020603050405020304" pitchFamily="18" charset="0"/>
                <a:ea typeface="Times New Roman" panose="02020603050405020304" pitchFamily="18" charset="0"/>
                <a:cs typeface="Times New Roman" panose="02020603050405020304" pitchFamily="18" charset="0"/>
              </a:rPr>
              <a:t>Customer Table</a:t>
            </a:r>
            <a:endParaRPr lang="en-IN" sz="2200" u="sng" dirty="0">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A9A90066-C918-2265-059F-904BE38368A7}"/>
              </a:ext>
            </a:extLst>
          </p:cNvPr>
          <p:cNvSpPr/>
          <p:nvPr/>
        </p:nvSpPr>
        <p:spPr>
          <a:xfrm>
            <a:off x="606490" y="462689"/>
            <a:ext cx="11019453" cy="5788821"/>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88221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4DF902-58F9-CE1F-BABD-1A897CBD4D33}"/>
              </a:ext>
            </a:extLst>
          </p:cNvPr>
          <p:cNvSpPr>
            <a:spLocks noGrp="1"/>
          </p:cNvSpPr>
          <p:nvPr>
            <p:ph type="sldNum" sz="quarter" idx="12"/>
          </p:nvPr>
        </p:nvSpPr>
        <p:spPr/>
        <p:txBody>
          <a:bodyPr/>
          <a:lstStyle/>
          <a:p>
            <a:fld id="{68680098-1805-475B-9FDE-81C82CAD7DF0}" type="slidenum">
              <a:rPr lang="en-IN" smtClean="0"/>
              <a:t>27</a:t>
            </a:fld>
            <a:endParaRPr lang="en-IN"/>
          </a:p>
        </p:txBody>
      </p:sp>
      <p:pic>
        <p:nvPicPr>
          <p:cNvPr id="4" name="Picture 3">
            <a:extLst>
              <a:ext uri="{FF2B5EF4-FFF2-40B4-BE49-F238E27FC236}">
                <a16:creationId xmlns:a16="http://schemas.microsoft.com/office/drawing/2014/main" id="{806782F5-03AE-89DF-5165-464BFF9B4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678" y="970384"/>
            <a:ext cx="9290643" cy="4917232"/>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68DA3140-9D2F-F81A-89A8-49097FF8A518}"/>
              </a:ext>
            </a:extLst>
          </p:cNvPr>
          <p:cNvSpPr txBox="1"/>
          <p:nvPr/>
        </p:nvSpPr>
        <p:spPr>
          <a:xfrm>
            <a:off x="2929812" y="464853"/>
            <a:ext cx="6652726" cy="430887"/>
          </a:xfrm>
          <a:prstGeom prst="rect">
            <a:avLst/>
          </a:prstGeom>
          <a:noFill/>
        </p:spPr>
        <p:txBody>
          <a:bodyPr wrap="square">
            <a:spAutoFit/>
          </a:bodyPr>
          <a:lstStyle/>
          <a:p>
            <a:pPr algn="ctr"/>
            <a:r>
              <a:rPr lang="en-IN" sz="2200" b="1" u="sng" dirty="0">
                <a:effectLst/>
                <a:latin typeface="Times New Roman" panose="02020603050405020304" pitchFamily="18" charset="0"/>
                <a:ea typeface="Times New Roman" panose="02020603050405020304" pitchFamily="18" charset="0"/>
                <a:cs typeface="Times New Roman" panose="02020603050405020304" pitchFamily="18" charset="0"/>
              </a:rPr>
              <a:t>Print the Bill</a:t>
            </a:r>
            <a:endParaRPr lang="en-IN" sz="2200" u="sng"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CFE16C61-2556-027C-CDF0-40DEE6245C86}"/>
              </a:ext>
            </a:extLst>
          </p:cNvPr>
          <p:cNvSpPr/>
          <p:nvPr/>
        </p:nvSpPr>
        <p:spPr>
          <a:xfrm>
            <a:off x="774441" y="382555"/>
            <a:ext cx="10643118" cy="578498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76340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0679E7-90BE-F6B0-DA2F-161EE6256624}"/>
              </a:ext>
            </a:extLst>
          </p:cNvPr>
          <p:cNvSpPr>
            <a:spLocks noGrp="1"/>
          </p:cNvSpPr>
          <p:nvPr>
            <p:ph type="sldNum" sz="quarter" idx="12"/>
          </p:nvPr>
        </p:nvSpPr>
        <p:spPr/>
        <p:txBody>
          <a:bodyPr/>
          <a:lstStyle/>
          <a:p>
            <a:fld id="{68680098-1805-475B-9FDE-81C82CAD7DF0}" type="slidenum">
              <a:rPr lang="en-IN" smtClean="0"/>
              <a:t>28</a:t>
            </a:fld>
            <a:endParaRPr lang="en-IN"/>
          </a:p>
        </p:txBody>
      </p:sp>
      <p:pic>
        <p:nvPicPr>
          <p:cNvPr id="4" name="Picture 3">
            <a:extLst>
              <a:ext uri="{FF2B5EF4-FFF2-40B4-BE49-F238E27FC236}">
                <a16:creationId xmlns:a16="http://schemas.microsoft.com/office/drawing/2014/main" id="{B1E9CE8F-B268-277D-72E2-7FA5720E3D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0686" y="1558214"/>
            <a:ext cx="8322906" cy="3851422"/>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85B25C5C-FE48-EBFE-D7CF-848C73433CA0}"/>
              </a:ext>
            </a:extLst>
          </p:cNvPr>
          <p:cNvSpPr txBox="1"/>
          <p:nvPr/>
        </p:nvSpPr>
        <p:spPr>
          <a:xfrm>
            <a:off x="2836507" y="652304"/>
            <a:ext cx="6652726" cy="430887"/>
          </a:xfrm>
          <a:prstGeom prst="rect">
            <a:avLst/>
          </a:prstGeom>
          <a:noFill/>
        </p:spPr>
        <p:txBody>
          <a:bodyPr wrap="square">
            <a:spAutoFit/>
          </a:bodyPr>
          <a:lstStyle/>
          <a:p>
            <a:pPr algn="ctr"/>
            <a:r>
              <a:rPr lang="en-IN" sz="2200" b="1" u="sng" dirty="0">
                <a:effectLst/>
                <a:latin typeface="Times New Roman" panose="02020603050405020304" pitchFamily="18" charset="0"/>
                <a:ea typeface="Times New Roman" panose="02020603050405020304" pitchFamily="18" charset="0"/>
                <a:cs typeface="Times New Roman" panose="02020603050405020304" pitchFamily="18" charset="0"/>
              </a:rPr>
              <a:t>Bill printed</a:t>
            </a:r>
            <a:endParaRPr lang="en-IN" sz="2200" u="sng"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D2B30275-0E57-937A-AB20-ECE0B130A767}"/>
              </a:ext>
            </a:extLst>
          </p:cNvPr>
          <p:cNvSpPr/>
          <p:nvPr/>
        </p:nvSpPr>
        <p:spPr>
          <a:xfrm>
            <a:off x="989046" y="652304"/>
            <a:ext cx="10338318" cy="532861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580659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352AF0-78D1-77A9-50CB-1F85128B4ECD}"/>
              </a:ext>
            </a:extLst>
          </p:cNvPr>
          <p:cNvSpPr>
            <a:spLocks noGrp="1"/>
          </p:cNvSpPr>
          <p:nvPr>
            <p:ph type="sldNum" sz="quarter" idx="12"/>
          </p:nvPr>
        </p:nvSpPr>
        <p:spPr/>
        <p:txBody>
          <a:bodyPr/>
          <a:lstStyle/>
          <a:p>
            <a:fld id="{68680098-1805-475B-9FDE-81C82CAD7DF0}" type="slidenum">
              <a:rPr lang="en-IN" smtClean="0"/>
              <a:t>29</a:t>
            </a:fld>
            <a:endParaRPr lang="en-IN"/>
          </a:p>
        </p:txBody>
      </p:sp>
      <p:pic>
        <p:nvPicPr>
          <p:cNvPr id="4" name="Picture 3">
            <a:extLst>
              <a:ext uri="{FF2B5EF4-FFF2-40B4-BE49-F238E27FC236}">
                <a16:creationId xmlns:a16="http://schemas.microsoft.com/office/drawing/2014/main" id="{462B870D-33D5-3D2E-1ACE-BB13B44968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273" y="1057851"/>
            <a:ext cx="10655559" cy="2015552"/>
          </a:xfrm>
          <a:prstGeom prst="rect">
            <a:avLst/>
          </a:prstGeom>
        </p:spPr>
      </p:pic>
      <p:pic>
        <p:nvPicPr>
          <p:cNvPr id="6" name="Picture 5">
            <a:extLst>
              <a:ext uri="{FF2B5EF4-FFF2-40B4-BE49-F238E27FC236}">
                <a16:creationId xmlns:a16="http://schemas.microsoft.com/office/drawing/2014/main" id="{76A07D7E-B332-97F2-C60E-1D2EEF7105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273" y="3345680"/>
            <a:ext cx="10655559" cy="2551406"/>
          </a:xfrm>
          <a:prstGeom prst="rect">
            <a:avLst/>
          </a:prstGeom>
        </p:spPr>
      </p:pic>
      <p:sp>
        <p:nvSpPr>
          <p:cNvPr id="8" name="TextBox 7">
            <a:extLst>
              <a:ext uri="{FF2B5EF4-FFF2-40B4-BE49-F238E27FC236}">
                <a16:creationId xmlns:a16="http://schemas.microsoft.com/office/drawing/2014/main" id="{3718D33A-59EC-14EF-E477-5A1191D030E8}"/>
              </a:ext>
            </a:extLst>
          </p:cNvPr>
          <p:cNvSpPr txBox="1"/>
          <p:nvPr/>
        </p:nvSpPr>
        <p:spPr>
          <a:xfrm>
            <a:off x="2439177" y="282449"/>
            <a:ext cx="7574901" cy="553998"/>
          </a:xfrm>
          <a:prstGeom prst="rect">
            <a:avLst/>
          </a:prstGeom>
          <a:noFill/>
        </p:spPr>
        <p:txBody>
          <a:bodyPr wrap="square">
            <a:spAutoFit/>
          </a:bodyPr>
          <a:lstStyle/>
          <a:p>
            <a:pPr algn="ctr"/>
            <a:r>
              <a:rPr lang="en-IN" sz="3000" b="1" u="sng"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Database</a:t>
            </a:r>
            <a:endParaRPr lang="en-IN" sz="3000" u="sng" dirty="0">
              <a:solidFill>
                <a:srgbClr val="002060"/>
              </a:solidFill>
              <a:effectLst/>
              <a:latin typeface="Times New Roman" panose="02020603050405020304" pitchFamily="18" charset="0"/>
              <a:ea typeface="Times New Roman" panose="02020603050405020304" pitchFamily="18" charset="0"/>
            </a:endParaRPr>
          </a:p>
        </p:txBody>
      </p:sp>
      <p:sp>
        <p:nvSpPr>
          <p:cNvPr id="9" name="Rectangle 8">
            <a:extLst>
              <a:ext uri="{FF2B5EF4-FFF2-40B4-BE49-F238E27FC236}">
                <a16:creationId xmlns:a16="http://schemas.microsoft.com/office/drawing/2014/main" id="{4B780E4E-32F6-41D8-E1B0-37076F0C36E3}"/>
              </a:ext>
            </a:extLst>
          </p:cNvPr>
          <p:cNvSpPr/>
          <p:nvPr/>
        </p:nvSpPr>
        <p:spPr>
          <a:xfrm>
            <a:off x="569167" y="282449"/>
            <a:ext cx="11178074" cy="583843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18035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5B91D63-CF22-257F-10A9-0AA82E5DC5B0}"/>
              </a:ext>
            </a:extLst>
          </p:cNvPr>
          <p:cNvSpPr/>
          <p:nvPr/>
        </p:nvSpPr>
        <p:spPr>
          <a:xfrm>
            <a:off x="391886" y="373225"/>
            <a:ext cx="11271379" cy="5500464"/>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CF783B13-D070-22E7-A544-1E107DC1F658}"/>
              </a:ext>
            </a:extLst>
          </p:cNvPr>
          <p:cNvSpPr txBox="1"/>
          <p:nvPr/>
        </p:nvSpPr>
        <p:spPr>
          <a:xfrm>
            <a:off x="1038807" y="746938"/>
            <a:ext cx="10114385" cy="5173404"/>
          </a:xfrm>
          <a:prstGeom prst="rect">
            <a:avLst/>
          </a:prstGeom>
          <a:noFill/>
        </p:spPr>
        <p:txBody>
          <a:bodyPr wrap="square">
            <a:spAutoFit/>
          </a:bodyPr>
          <a:lstStyle/>
          <a:p>
            <a:pPr algn="ctr">
              <a:lnSpc>
                <a:spcPct val="107000"/>
              </a:lnSpc>
              <a:spcAft>
                <a:spcPts val="800"/>
              </a:spcAft>
            </a:pPr>
            <a:r>
              <a:rPr lang="en-IN" sz="2800" b="1" u="sng"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INTRODUCTION</a:t>
            </a:r>
          </a:p>
          <a:p>
            <a:pPr marL="342900" indent="-342900" algn="just">
              <a:lnSpc>
                <a:spcPct val="107000"/>
              </a:lnSpc>
              <a:spcAft>
                <a:spcPts val="800"/>
              </a:spcAft>
              <a:buFont typeface="Wingdings" panose="05000000000000000000" pitchFamily="2" charset="2"/>
              <a:buChar char="q"/>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What is Inventory Management System for a Departmental store?</a:t>
            </a:r>
          </a:p>
          <a:p>
            <a:pPr algn="just">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Inventory management systems control the process of managing all incoming and outgoing products in a departmental store. Inventory management system reduce time on stock management tasks. Inventory management plays an important role to manage products, customer &amp; supplier details for a departmental store.</a:t>
            </a:r>
          </a:p>
          <a:p>
            <a:pPr marL="342900" indent="-342900" algn="just">
              <a:lnSpc>
                <a:spcPct val="107000"/>
              </a:lnSpc>
              <a:spcAft>
                <a:spcPts val="800"/>
              </a:spcAft>
              <a:buFont typeface="Wingdings" panose="05000000000000000000" pitchFamily="2" charset="2"/>
              <a:buChar char="q"/>
            </a:pPr>
            <a:r>
              <a:rPr lang="en-IN" sz="2400" b="1" dirty="0" err="1">
                <a:effectLst/>
                <a:latin typeface="Times New Roman" panose="02020603050405020304" pitchFamily="18" charset="0"/>
                <a:ea typeface="Calibri" panose="020F0502020204030204" pitchFamily="34" charset="0"/>
                <a:cs typeface="Times New Roman" panose="02020603050405020304" pitchFamily="18" charset="0"/>
              </a:rPr>
              <a:t>IManager</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IManager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Departmental store software to manage and sell your daily essential Medicine, Food, Fashion &amp; Garment, Footwears, Electronics.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IManager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is a many problem one solution software. By using this software we can manage products, suppliers and customers details in an efficient and reliable manner.</a:t>
            </a:r>
          </a:p>
          <a:p>
            <a:pPr>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F1B0E804-7672-025D-6D45-E16AC2C91991}"/>
              </a:ext>
            </a:extLst>
          </p:cNvPr>
          <p:cNvSpPr>
            <a:spLocks noGrp="1"/>
          </p:cNvSpPr>
          <p:nvPr>
            <p:ph type="sldNum" sz="quarter" idx="12"/>
          </p:nvPr>
        </p:nvSpPr>
        <p:spPr/>
        <p:txBody>
          <a:bodyPr/>
          <a:lstStyle/>
          <a:p>
            <a:fld id="{68680098-1805-475B-9FDE-81C82CAD7DF0}" type="slidenum">
              <a:rPr lang="en-IN" smtClean="0"/>
              <a:t>3</a:t>
            </a:fld>
            <a:endParaRPr lang="en-IN"/>
          </a:p>
        </p:txBody>
      </p:sp>
    </p:spTree>
    <p:extLst>
      <p:ext uri="{BB962C8B-B14F-4D97-AF65-F5344CB8AC3E}">
        <p14:creationId xmlns:p14="http://schemas.microsoft.com/office/powerpoint/2010/main" val="2669177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95F964-A291-237A-0B41-185CAB1E605C}"/>
              </a:ext>
            </a:extLst>
          </p:cNvPr>
          <p:cNvSpPr>
            <a:spLocks noGrp="1"/>
          </p:cNvSpPr>
          <p:nvPr>
            <p:ph type="sldNum" sz="quarter" idx="12"/>
          </p:nvPr>
        </p:nvSpPr>
        <p:spPr/>
        <p:txBody>
          <a:bodyPr/>
          <a:lstStyle/>
          <a:p>
            <a:fld id="{68680098-1805-475B-9FDE-81C82CAD7DF0}" type="slidenum">
              <a:rPr lang="en-IN" smtClean="0"/>
              <a:t>30</a:t>
            </a:fld>
            <a:endParaRPr lang="en-IN"/>
          </a:p>
        </p:txBody>
      </p:sp>
      <p:pic>
        <p:nvPicPr>
          <p:cNvPr id="4" name="Picture 3">
            <a:extLst>
              <a:ext uri="{FF2B5EF4-FFF2-40B4-BE49-F238E27FC236}">
                <a16:creationId xmlns:a16="http://schemas.microsoft.com/office/drawing/2014/main" id="{8304A372-B850-5A60-0A70-87F001D9C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57" y="929871"/>
            <a:ext cx="10898156" cy="2224546"/>
          </a:xfrm>
          <a:prstGeom prst="rect">
            <a:avLst/>
          </a:prstGeom>
        </p:spPr>
      </p:pic>
      <p:pic>
        <p:nvPicPr>
          <p:cNvPr id="6" name="Picture 5">
            <a:extLst>
              <a:ext uri="{FF2B5EF4-FFF2-40B4-BE49-F238E27FC236}">
                <a16:creationId xmlns:a16="http://schemas.microsoft.com/office/drawing/2014/main" id="{C3279B9D-32EC-4378-1C45-BCA2ACF472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457" y="3314538"/>
            <a:ext cx="10983858" cy="2723198"/>
          </a:xfrm>
          <a:prstGeom prst="rect">
            <a:avLst/>
          </a:prstGeom>
        </p:spPr>
      </p:pic>
      <p:sp>
        <p:nvSpPr>
          <p:cNvPr id="7" name="Rectangle 6">
            <a:extLst>
              <a:ext uri="{FF2B5EF4-FFF2-40B4-BE49-F238E27FC236}">
                <a16:creationId xmlns:a16="http://schemas.microsoft.com/office/drawing/2014/main" id="{659161D3-5244-694C-7D73-8EA43327858B}"/>
              </a:ext>
            </a:extLst>
          </p:cNvPr>
          <p:cNvSpPr/>
          <p:nvPr/>
        </p:nvSpPr>
        <p:spPr>
          <a:xfrm>
            <a:off x="391886" y="307910"/>
            <a:ext cx="11495314" cy="5831633"/>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997882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8B93F1-AF82-305C-C75C-AE43FBF1A51C}"/>
              </a:ext>
            </a:extLst>
          </p:cNvPr>
          <p:cNvSpPr>
            <a:spLocks noGrp="1"/>
          </p:cNvSpPr>
          <p:nvPr>
            <p:ph type="sldNum" sz="quarter" idx="12"/>
          </p:nvPr>
        </p:nvSpPr>
        <p:spPr/>
        <p:txBody>
          <a:bodyPr/>
          <a:lstStyle/>
          <a:p>
            <a:fld id="{68680098-1805-475B-9FDE-81C82CAD7DF0}" type="slidenum">
              <a:rPr lang="en-IN" smtClean="0"/>
              <a:t>31</a:t>
            </a:fld>
            <a:endParaRPr lang="en-IN"/>
          </a:p>
        </p:txBody>
      </p:sp>
      <p:sp>
        <p:nvSpPr>
          <p:cNvPr id="4" name="TextBox 3">
            <a:extLst>
              <a:ext uri="{FF2B5EF4-FFF2-40B4-BE49-F238E27FC236}">
                <a16:creationId xmlns:a16="http://schemas.microsoft.com/office/drawing/2014/main" id="{2785676B-A097-E349-524D-3B6C322CC1DE}"/>
              </a:ext>
            </a:extLst>
          </p:cNvPr>
          <p:cNvSpPr txBox="1"/>
          <p:nvPr/>
        </p:nvSpPr>
        <p:spPr>
          <a:xfrm>
            <a:off x="905069" y="853364"/>
            <a:ext cx="10307414" cy="4778296"/>
          </a:xfrm>
          <a:prstGeom prst="rect">
            <a:avLst/>
          </a:prstGeom>
          <a:noFill/>
        </p:spPr>
        <p:txBody>
          <a:bodyPr wrap="square">
            <a:spAutoFit/>
          </a:bodyPr>
          <a:lstStyle/>
          <a:p>
            <a:pPr algn="ctr">
              <a:lnSpc>
                <a:spcPct val="107000"/>
              </a:lnSpc>
              <a:spcAft>
                <a:spcPts val="800"/>
              </a:spcAft>
            </a:pPr>
            <a:r>
              <a:rPr lang="en-IN" sz="3200" b="1" u="sng"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Limitations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Ø"/>
            </a:pP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Single User System: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major limitation of this system is that it’s a </a:t>
            </a:r>
            <a:r>
              <a:rPr lang="en-IN" sz="2000" b="1" i="1" dirty="0">
                <a:effectLst/>
                <a:latin typeface="Times New Roman" panose="02020603050405020304" pitchFamily="18" charset="0"/>
                <a:ea typeface="Calibri" panose="020F0502020204030204" pitchFamily="34" charset="0"/>
                <a:cs typeface="Times New Roman" panose="02020603050405020304" pitchFamily="18" charset="0"/>
              </a:rPr>
              <a:t>single user standalone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application. That means there can’t be more than one user.</a:t>
            </a:r>
          </a:p>
          <a:p>
            <a:pPr marL="342900" indent="-342900" algn="just">
              <a:lnSpc>
                <a:spcPct val="107000"/>
              </a:lnSpc>
              <a:spcAft>
                <a:spcPts val="800"/>
              </a:spcAft>
              <a:buFont typeface="Wingdings" panose="05000000000000000000" pitchFamily="2" charset="2"/>
              <a:buChar char="Ø"/>
            </a:pP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User Authentication: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If the user forgot his/her login credentials then he/she will not be able to access the application; hence all of the data will be lost. Since there is no option</a:t>
            </a:r>
            <a:r>
              <a:rPr lang="en-IN" sz="20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for resetting the password, the user will need to uninstall the application and start over from the registration process.</a:t>
            </a:r>
          </a:p>
          <a:p>
            <a:pPr marL="342900" indent="-342900" algn="just">
              <a:lnSpc>
                <a:spcPct val="107000"/>
              </a:lnSpc>
              <a:spcAft>
                <a:spcPts val="800"/>
              </a:spcAft>
              <a:buFont typeface="Wingdings" panose="05000000000000000000" pitchFamily="2" charset="2"/>
              <a:buChar char="Ø"/>
            </a:pP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Limited Functionalities: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Functionalities are limited in this application.</a:t>
            </a:r>
          </a:p>
          <a:p>
            <a:pPr marL="342900" indent="-342900" algn="just">
              <a:lnSpc>
                <a:spcPct val="107000"/>
              </a:lnSpc>
              <a:spcAft>
                <a:spcPts val="800"/>
              </a:spcAft>
              <a:buFont typeface="Wingdings" panose="05000000000000000000" pitchFamily="2" charset="2"/>
              <a:buChar char="Ø"/>
            </a:pP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Complex UI Poor UX: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User interface is complex for new users; therefore user experience is hampered.</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7703760A-E7CB-DF55-C6D3-0732986741DB}"/>
              </a:ext>
            </a:extLst>
          </p:cNvPr>
          <p:cNvSpPr/>
          <p:nvPr/>
        </p:nvSpPr>
        <p:spPr>
          <a:xfrm>
            <a:off x="718457" y="578498"/>
            <a:ext cx="10898155" cy="529045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433561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875299-1119-0C0A-EB5E-83DC2D397BB8}"/>
              </a:ext>
            </a:extLst>
          </p:cNvPr>
          <p:cNvSpPr>
            <a:spLocks noGrp="1"/>
          </p:cNvSpPr>
          <p:nvPr>
            <p:ph type="sldNum" sz="quarter" idx="12"/>
          </p:nvPr>
        </p:nvSpPr>
        <p:spPr/>
        <p:txBody>
          <a:bodyPr/>
          <a:lstStyle/>
          <a:p>
            <a:fld id="{68680098-1805-475B-9FDE-81C82CAD7DF0}" type="slidenum">
              <a:rPr lang="en-IN" smtClean="0"/>
              <a:t>32</a:t>
            </a:fld>
            <a:endParaRPr lang="en-IN"/>
          </a:p>
        </p:txBody>
      </p:sp>
      <p:sp>
        <p:nvSpPr>
          <p:cNvPr id="4" name="TextBox 3">
            <a:extLst>
              <a:ext uri="{FF2B5EF4-FFF2-40B4-BE49-F238E27FC236}">
                <a16:creationId xmlns:a16="http://schemas.microsoft.com/office/drawing/2014/main" id="{8AD2DB2E-EF35-B885-3A9E-85F13AAFD725}"/>
              </a:ext>
            </a:extLst>
          </p:cNvPr>
          <p:cNvSpPr txBox="1"/>
          <p:nvPr/>
        </p:nvSpPr>
        <p:spPr>
          <a:xfrm>
            <a:off x="1212980" y="762020"/>
            <a:ext cx="9881118" cy="4234685"/>
          </a:xfrm>
          <a:prstGeom prst="rect">
            <a:avLst/>
          </a:prstGeom>
          <a:noFill/>
        </p:spPr>
        <p:txBody>
          <a:bodyPr wrap="square">
            <a:spAutoFit/>
          </a:bodyPr>
          <a:lstStyle/>
          <a:p>
            <a:pPr algn="ctr">
              <a:lnSpc>
                <a:spcPct val="107000"/>
              </a:lnSpc>
              <a:spcAft>
                <a:spcPts val="800"/>
              </a:spcAft>
            </a:pPr>
            <a:r>
              <a:rPr lang="en-IN" sz="2800" b="1" u="sng"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Future Scope and Further Enhancement</a:t>
            </a:r>
          </a:p>
          <a:p>
            <a:pPr marL="342900" indent="-342900" algn="just">
              <a:lnSpc>
                <a:spcPct val="107000"/>
              </a:lnSpc>
              <a:spcAft>
                <a:spcPts val="800"/>
              </a:spcAft>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This software is a local database-based system. That means all the data of the user will be stored on a single client machine. If the user(manufacturer/retailer/other) has multiple shop on various locations/globally then this application will not help him/her for managing the inventory. So, a centralized /cloud database can be used in this software. That will make this application more practical and desired.</a:t>
            </a:r>
          </a:p>
          <a:p>
            <a:pPr marL="342900" indent="-342900" algn="just">
              <a:lnSpc>
                <a:spcPct val="107000"/>
              </a:lnSpc>
              <a:spcAft>
                <a:spcPts val="800"/>
              </a:spcAft>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 web version of this software will be more efficient.</a:t>
            </a:r>
          </a:p>
          <a:p>
            <a:pPr marL="342900" indent="-342900" algn="just">
              <a:lnSpc>
                <a:spcPct val="107000"/>
              </a:lnSpc>
              <a:spcAft>
                <a:spcPts val="800"/>
              </a:spcAft>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GST calculator, data back-up, quotation placing and various other functionalities can be embedded into the system.</a:t>
            </a:r>
          </a:p>
          <a:p>
            <a:pPr marL="342900" indent="-342900" algn="just">
              <a:lnSpc>
                <a:spcPct val="107000"/>
              </a:lnSpc>
              <a:spcAft>
                <a:spcPts val="800"/>
              </a:spcAft>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This application can be made collaborating with ERP systems. That will enable manufacturers and retailers to attain full visibility into their global inventory.</a:t>
            </a:r>
            <a:endParaRPr lang="en-IN" sz="20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25C802C6-A21E-4835-492B-81962C5589E5}"/>
              </a:ext>
            </a:extLst>
          </p:cNvPr>
          <p:cNvSpPr/>
          <p:nvPr/>
        </p:nvSpPr>
        <p:spPr>
          <a:xfrm>
            <a:off x="811763" y="531845"/>
            <a:ext cx="10571584" cy="514116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6791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28EAAB-66AA-6DF1-BD59-5A6A14799458}"/>
              </a:ext>
            </a:extLst>
          </p:cNvPr>
          <p:cNvSpPr>
            <a:spLocks noGrp="1"/>
          </p:cNvSpPr>
          <p:nvPr>
            <p:ph type="sldNum" sz="quarter" idx="12"/>
          </p:nvPr>
        </p:nvSpPr>
        <p:spPr/>
        <p:txBody>
          <a:bodyPr/>
          <a:lstStyle/>
          <a:p>
            <a:fld id="{68680098-1805-475B-9FDE-81C82CAD7DF0}" type="slidenum">
              <a:rPr lang="en-IN" smtClean="0"/>
              <a:t>33</a:t>
            </a:fld>
            <a:endParaRPr lang="en-IN"/>
          </a:p>
        </p:txBody>
      </p:sp>
      <p:sp>
        <p:nvSpPr>
          <p:cNvPr id="4" name="TextBox 3">
            <a:extLst>
              <a:ext uri="{FF2B5EF4-FFF2-40B4-BE49-F238E27FC236}">
                <a16:creationId xmlns:a16="http://schemas.microsoft.com/office/drawing/2014/main" id="{EE1CF6E1-D766-10D5-EB40-EDA0789D1E5B}"/>
              </a:ext>
            </a:extLst>
          </p:cNvPr>
          <p:cNvSpPr txBox="1"/>
          <p:nvPr/>
        </p:nvSpPr>
        <p:spPr>
          <a:xfrm>
            <a:off x="1042597" y="849086"/>
            <a:ext cx="10200112" cy="3970318"/>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                                          </a:t>
            </a:r>
            <a:r>
              <a:rPr lang="en-US" sz="2800" b="1" u="sng" dirty="0">
                <a:solidFill>
                  <a:srgbClr val="002060"/>
                </a:solidFill>
                <a:latin typeface="Times New Roman" panose="02020603050405020304" pitchFamily="18" charset="0"/>
                <a:cs typeface="Times New Roman" panose="02020603050405020304" pitchFamily="18" charset="0"/>
              </a:rPr>
              <a:t>Conclusion</a:t>
            </a:r>
            <a:r>
              <a:rPr lang="en-US" sz="2800" dirty="0">
                <a:solidFill>
                  <a:srgbClr val="002060"/>
                </a:solidFill>
                <a:latin typeface="Times New Roman" panose="02020603050405020304" pitchFamily="18" charset="0"/>
                <a:cs typeface="Times New Roman" panose="02020603050405020304" pitchFamily="18" charset="0"/>
              </a:rPr>
              <a:t> </a:t>
            </a:r>
          </a:p>
          <a:p>
            <a:pPr algn="just"/>
            <a:r>
              <a:rPr lang="en-US" sz="2800" dirty="0">
                <a:latin typeface="Times New Roman" panose="02020603050405020304" pitchFamily="18" charset="0"/>
                <a:cs typeface="Times New Roman" panose="02020603050405020304" pitchFamily="18" charset="0"/>
              </a:rPr>
              <a:t>Inventory management is a very complex but essential part of the supply chain. An effective inventory management system helps to reduce stock-related costs such as carrying and ordering costs. Inventory management helps companies identify which and how much stock to order at what tie. It tracks inventory from purchase to the sale of goods. The practice identifies and responds to trends to ensure there’s always enough stock to fulfill orders and proper warning of a shortage.</a:t>
            </a:r>
            <a:endParaRPr lang="en-IN" sz="28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2F366B54-1511-1C2A-58DB-4A0FF1C9060E}"/>
              </a:ext>
            </a:extLst>
          </p:cNvPr>
          <p:cNvSpPr/>
          <p:nvPr/>
        </p:nvSpPr>
        <p:spPr>
          <a:xfrm>
            <a:off x="873967" y="746449"/>
            <a:ext cx="10537372" cy="5075852"/>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232882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B3C25D-FE50-79CE-43EA-E7E791DAA4C5}"/>
              </a:ext>
            </a:extLst>
          </p:cNvPr>
          <p:cNvSpPr>
            <a:spLocks noGrp="1"/>
          </p:cNvSpPr>
          <p:nvPr>
            <p:ph type="sldNum" sz="quarter" idx="12"/>
          </p:nvPr>
        </p:nvSpPr>
        <p:spPr/>
        <p:txBody>
          <a:bodyPr/>
          <a:lstStyle/>
          <a:p>
            <a:fld id="{68680098-1805-475B-9FDE-81C82CAD7DF0}" type="slidenum">
              <a:rPr lang="en-IN" smtClean="0"/>
              <a:pPr/>
              <a:t>34</a:t>
            </a:fld>
            <a:endParaRPr lang="en-IN"/>
          </a:p>
        </p:txBody>
      </p:sp>
      <p:sp>
        <p:nvSpPr>
          <p:cNvPr id="6" name="TextBox 5">
            <a:extLst>
              <a:ext uri="{FF2B5EF4-FFF2-40B4-BE49-F238E27FC236}">
                <a16:creationId xmlns:a16="http://schemas.microsoft.com/office/drawing/2014/main" id="{A87D100E-BFB0-192B-DF10-5F7534BDE720}"/>
              </a:ext>
            </a:extLst>
          </p:cNvPr>
          <p:cNvSpPr txBox="1"/>
          <p:nvPr/>
        </p:nvSpPr>
        <p:spPr>
          <a:xfrm>
            <a:off x="1492898" y="737120"/>
            <a:ext cx="9367933" cy="923330"/>
          </a:xfrm>
          <a:prstGeom prst="rect">
            <a:avLst/>
          </a:prstGeom>
          <a:noFill/>
        </p:spPr>
        <p:txBody>
          <a:bodyPr wrap="square">
            <a:spAutoFit/>
          </a:bodyPr>
          <a:lstStyle/>
          <a:p>
            <a:pPr algn="ctr"/>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13" name="TextBox 12">
            <a:extLst>
              <a:ext uri="{FF2B5EF4-FFF2-40B4-BE49-F238E27FC236}">
                <a16:creationId xmlns:a16="http://schemas.microsoft.com/office/drawing/2014/main" id="{88D893BD-27CC-094E-24B8-D466F50AC16F}"/>
              </a:ext>
            </a:extLst>
          </p:cNvPr>
          <p:cNvSpPr txBox="1"/>
          <p:nvPr/>
        </p:nvSpPr>
        <p:spPr>
          <a:xfrm>
            <a:off x="1331168" y="541175"/>
            <a:ext cx="9367933" cy="4555093"/>
          </a:xfrm>
          <a:prstGeom prst="rect">
            <a:avLst/>
          </a:prstGeom>
          <a:noFill/>
        </p:spPr>
        <p:txBody>
          <a:bodyPr wrap="square">
            <a:spAutoFit/>
          </a:bodyPr>
          <a:lstStyle/>
          <a:p>
            <a:pPr algn="ctr"/>
            <a:r>
              <a:rPr lang="en-IN" sz="2800" b="1" u="sng" dirty="0">
                <a:solidFill>
                  <a:srgbClr val="002060"/>
                </a:solidFill>
                <a:latin typeface="Times New Roman" panose="02020603050405020304" pitchFamily="18" charset="0"/>
                <a:cs typeface="Times New Roman" panose="02020603050405020304" pitchFamily="18" charset="0"/>
              </a:rPr>
              <a:t>Bibliography/Webliography</a:t>
            </a:r>
          </a:p>
          <a:p>
            <a:pPr algn="ctr"/>
            <a:endParaRPr lang="en-IN" sz="2800" b="1" u="sng" dirty="0">
              <a:solidFill>
                <a:srgbClr val="002060"/>
              </a:solidFill>
              <a:latin typeface="Times New Roman" panose="02020603050405020304" pitchFamily="18" charset="0"/>
              <a:cs typeface="Times New Roman" panose="02020603050405020304" pitchFamily="18" charset="0"/>
            </a:endParaRPr>
          </a:p>
          <a:p>
            <a:r>
              <a:rPr lang="en-US" sz="1800" b="1" u="sng" dirty="0">
                <a:solidFill>
                  <a:srgbClr val="0000FF"/>
                </a:solidFill>
                <a:effectLst/>
                <a:latin typeface="Times New Roman" panose="02020603050405020304" pitchFamily="18" charset="0"/>
                <a:ea typeface="Times New Roman" panose="02020603050405020304" pitchFamily="18" charset="0"/>
                <a:hlinkClick r:id="rId2"/>
              </a:rPr>
              <a:t>https://www.java.com/en/</a:t>
            </a:r>
            <a:endParaRPr lang="en-IN" sz="1800" dirty="0">
              <a:effectLst/>
              <a:latin typeface="Times New Roman" panose="02020603050405020304" pitchFamily="18" charset="0"/>
              <a:ea typeface="Times New Roman" panose="02020603050405020304" pitchFamily="18" charset="0"/>
            </a:endParaRPr>
          </a:p>
          <a:p>
            <a:r>
              <a:rPr lang="en-US" sz="1800" b="1" u="sng" dirty="0">
                <a:solidFill>
                  <a:srgbClr val="0000FF"/>
                </a:solidFill>
                <a:effectLst/>
                <a:latin typeface="Times New Roman" panose="02020603050405020304" pitchFamily="18" charset="0"/>
                <a:ea typeface="Times New Roman" panose="02020603050405020304" pitchFamily="18" charset="0"/>
                <a:hlinkClick r:id="rId3"/>
              </a:rPr>
              <a:t>https://www.eclipse.org/</a:t>
            </a:r>
            <a:endParaRPr lang="en-IN" sz="1800" dirty="0">
              <a:effectLst/>
              <a:latin typeface="Times New Roman" panose="02020603050405020304" pitchFamily="18" charset="0"/>
              <a:ea typeface="Times New Roman" panose="02020603050405020304" pitchFamily="18" charset="0"/>
            </a:endParaRPr>
          </a:p>
          <a:p>
            <a:r>
              <a:rPr lang="en-US" sz="1800" b="1" u="sng" dirty="0">
                <a:solidFill>
                  <a:srgbClr val="0000FF"/>
                </a:solidFill>
                <a:effectLst/>
                <a:latin typeface="Times New Roman" panose="02020603050405020304" pitchFamily="18" charset="0"/>
                <a:ea typeface="Times New Roman" panose="02020603050405020304" pitchFamily="18" charset="0"/>
                <a:hlinkClick r:id="rId4"/>
              </a:rPr>
              <a:t>https://www.mysql.com/</a:t>
            </a:r>
            <a:endParaRPr lang="en-IN" sz="1800" dirty="0">
              <a:effectLst/>
              <a:latin typeface="Times New Roman" panose="02020603050405020304" pitchFamily="18" charset="0"/>
              <a:ea typeface="Times New Roman" panose="02020603050405020304" pitchFamily="18" charset="0"/>
            </a:endParaRPr>
          </a:p>
          <a:p>
            <a:r>
              <a:rPr lang="en-US" sz="1800" b="1" u="sng" dirty="0">
                <a:solidFill>
                  <a:srgbClr val="0000FF"/>
                </a:solidFill>
                <a:effectLst/>
                <a:latin typeface="Times New Roman" panose="02020603050405020304" pitchFamily="18" charset="0"/>
                <a:ea typeface="Times New Roman" panose="02020603050405020304" pitchFamily="18" charset="0"/>
                <a:hlinkClick r:id="rId5"/>
              </a:rPr>
              <a:t>https://www.w3schools.com/</a:t>
            </a:r>
            <a:endParaRPr lang="en-IN" sz="1800" dirty="0">
              <a:effectLst/>
              <a:latin typeface="Times New Roman" panose="02020603050405020304" pitchFamily="18" charset="0"/>
              <a:ea typeface="Times New Roman" panose="02020603050405020304" pitchFamily="18" charset="0"/>
            </a:endParaRPr>
          </a:p>
          <a:p>
            <a:r>
              <a:rPr lang="en-US" sz="1800" b="1" u="sng" dirty="0">
                <a:solidFill>
                  <a:srgbClr val="0000FF"/>
                </a:solidFill>
                <a:effectLst/>
                <a:latin typeface="Times New Roman" panose="02020603050405020304" pitchFamily="18" charset="0"/>
                <a:ea typeface="Times New Roman" panose="02020603050405020304" pitchFamily="18" charset="0"/>
                <a:hlinkClick r:id="rId6"/>
              </a:rPr>
              <a:t>https://docs.oracle.com/en/java/</a:t>
            </a:r>
            <a:endParaRPr lang="en-IN" sz="1800" dirty="0">
              <a:effectLst/>
              <a:latin typeface="Times New Roman" panose="02020603050405020304" pitchFamily="18" charset="0"/>
              <a:ea typeface="Times New Roman" panose="02020603050405020304" pitchFamily="18" charset="0"/>
            </a:endParaRPr>
          </a:p>
          <a:p>
            <a:r>
              <a:rPr lang="en-US" sz="1800" b="1" u="sng" dirty="0">
                <a:solidFill>
                  <a:srgbClr val="0000FF"/>
                </a:solidFill>
                <a:effectLst/>
                <a:latin typeface="Times New Roman" panose="02020603050405020304" pitchFamily="18" charset="0"/>
                <a:ea typeface="Times New Roman" panose="02020603050405020304" pitchFamily="18" charset="0"/>
                <a:hlinkClick r:id="rId7"/>
              </a:rPr>
              <a:t>https://www.geeksforgeeks.org/</a:t>
            </a:r>
            <a:endParaRPr lang="en-IN" sz="1800" dirty="0">
              <a:effectLst/>
              <a:latin typeface="Times New Roman" panose="02020603050405020304" pitchFamily="18" charset="0"/>
              <a:ea typeface="Times New Roman" panose="02020603050405020304" pitchFamily="18" charset="0"/>
            </a:endParaRPr>
          </a:p>
          <a:p>
            <a:r>
              <a:rPr lang="en-US" sz="1800" b="1" u="sng" dirty="0">
                <a:solidFill>
                  <a:srgbClr val="0000FF"/>
                </a:solidFill>
                <a:effectLst/>
                <a:latin typeface="Times New Roman" panose="02020603050405020304" pitchFamily="18" charset="0"/>
                <a:ea typeface="Times New Roman" panose="02020603050405020304" pitchFamily="18" charset="0"/>
                <a:hlinkClick r:id="rId8"/>
              </a:rPr>
              <a:t>https://www.slideshare.net/</a:t>
            </a:r>
            <a:endParaRPr lang="en-IN" sz="1800" dirty="0">
              <a:effectLst/>
              <a:latin typeface="Times New Roman" panose="02020603050405020304" pitchFamily="18" charset="0"/>
              <a:ea typeface="Times New Roman" panose="02020603050405020304" pitchFamily="18" charset="0"/>
            </a:endParaRPr>
          </a:p>
          <a:p>
            <a:r>
              <a:rPr lang="en-US" sz="1800" b="1" u="sng" dirty="0">
                <a:solidFill>
                  <a:srgbClr val="0000FF"/>
                </a:solidFill>
                <a:effectLst/>
                <a:latin typeface="Times New Roman" panose="02020603050405020304" pitchFamily="18" charset="0"/>
                <a:ea typeface="Times New Roman" panose="02020603050405020304" pitchFamily="18" charset="0"/>
                <a:hlinkClick r:id="rId9"/>
              </a:rPr>
              <a:t>https://www.javatpoint.com/</a:t>
            </a:r>
            <a:endParaRPr lang="en-IN" sz="1800" dirty="0">
              <a:effectLst/>
              <a:latin typeface="Times New Roman" panose="02020603050405020304" pitchFamily="18" charset="0"/>
              <a:ea typeface="Times New Roman" panose="02020603050405020304" pitchFamily="18" charset="0"/>
            </a:endParaRPr>
          </a:p>
          <a:p>
            <a:r>
              <a:rPr lang="en-US" sz="1800" b="1" u="sng" dirty="0">
                <a:solidFill>
                  <a:srgbClr val="0000FF"/>
                </a:solidFill>
                <a:effectLst/>
                <a:latin typeface="Times New Roman" panose="02020603050405020304" pitchFamily="18" charset="0"/>
                <a:ea typeface="Times New Roman" panose="02020603050405020304" pitchFamily="18" charset="0"/>
                <a:hlinkClick r:id="rId10"/>
              </a:rPr>
              <a:t>https://www.codewithharry.com/</a:t>
            </a:r>
            <a:endParaRPr lang="en-IN" sz="1800" dirty="0">
              <a:effectLst/>
              <a:latin typeface="Times New Roman" panose="02020603050405020304" pitchFamily="18" charset="0"/>
              <a:ea typeface="Times New Roman" panose="02020603050405020304" pitchFamily="18" charset="0"/>
            </a:endParaRPr>
          </a:p>
          <a:p>
            <a:r>
              <a:rPr lang="en-US" sz="1800" b="1" u="sng" dirty="0">
                <a:solidFill>
                  <a:srgbClr val="0000FF"/>
                </a:solidFill>
                <a:effectLst/>
                <a:latin typeface="Times New Roman" panose="02020603050405020304" pitchFamily="18" charset="0"/>
                <a:ea typeface="Times New Roman" panose="02020603050405020304" pitchFamily="18" charset="0"/>
                <a:hlinkClick r:id="rId11"/>
              </a:rPr>
              <a:t>https://youtube.com/c/BroCodez</a:t>
            </a:r>
            <a:endParaRPr lang="en-IN" sz="1800" dirty="0">
              <a:effectLst/>
              <a:latin typeface="Times New Roman" panose="02020603050405020304" pitchFamily="18" charset="0"/>
              <a:ea typeface="Times New Roman" panose="02020603050405020304" pitchFamily="18" charset="0"/>
            </a:endParaRPr>
          </a:p>
          <a:p>
            <a:r>
              <a:rPr lang="en-US" sz="1800" b="1" u="sng" dirty="0">
                <a:solidFill>
                  <a:srgbClr val="0000FF"/>
                </a:solidFill>
                <a:effectLst/>
                <a:latin typeface="Times New Roman" panose="02020603050405020304" pitchFamily="18" charset="0"/>
                <a:ea typeface="Times New Roman" panose="02020603050405020304" pitchFamily="18" charset="0"/>
                <a:hlinkClick r:id="rId12"/>
              </a:rPr>
              <a:t>https://youtube.com/@CSCORNERSunitaRai</a:t>
            </a:r>
            <a:endParaRPr lang="en-IN" sz="1800" dirty="0">
              <a:effectLst/>
              <a:latin typeface="Times New Roman" panose="02020603050405020304" pitchFamily="18" charset="0"/>
              <a:ea typeface="Times New Roman" panose="02020603050405020304" pitchFamily="18" charset="0"/>
            </a:endParaRPr>
          </a:p>
          <a:p>
            <a:r>
              <a:rPr lang="en-US" sz="1800" b="1" u="sng" dirty="0">
                <a:solidFill>
                  <a:srgbClr val="0000FF"/>
                </a:solidFill>
                <a:effectLst/>
                <a:latin typeface="Times New Roman" panose="02020603050405020304" pitchFamily="18" charset="0"/>
                <a:ea typeface="Times New Roman" panose="02020603050405020304" pitchFamily="18" charset="0"/>
                <a:hlinkClick r:id="rId13"/>
              </a:rPr>
              <a:t>https://youtube.com/@Amit.Thinks</a:t>
            </a:r>
            <a:endParaRPr lang="en-IN" sz="1800" dirty="0">
              <a:effectLst/>
              <a:latin typeface="Times New Roman" panose="02020603050405020304" pitchFamily="18" charset="0"/>
              <a:ea typeface="Times New Roman" panose="02020603050405020304" pitchFamily="18" charset="0"/>
            </a:endParaRPr>
          </a:p>
          <a:p>
            <a:r>
              <a:rPr lang="en-US" sz="1800" b="1" u="sng" dirty="0">
                <a:solidFill>
                  <a:srgbClr val="0000FF"/>
                </a:solidFill>
                <a:effectLst/>
                <a:latin typeface="Times New Roman" panose="02020603050405020304" pitchFamily="18" charset="0"/>
                <a:ea typeface="Times New Roman" panose="02020603050405020304" pitchFamily="18" charset="0"/>
                <a:hlinkClick r:id="rId14"/>
              </a:rPr>
              <a:t>https://www.wikipedia.org/</a:t>
            </a:r>
            <a:endParaRPr lang="en-IN" dirty="0"/>
          </a:p>
        </p:txBody>
      </p:sp>
      <p:sp>
        <p:nvSpPr>
          <p:cNvPr id="14" name="Rectangle 13">
            <a:extLst>
              <a:ext uri="{FF2B5EF4-FFF2-40B4-BE49-F238E27FC236}">
                <a16:creationId xmlns:a16="http://schemas.microsoft.com/office/drawing/2014/main" id="{4FF22FC9-772E-CCC0-19F3-7906C6123408}"/>
              </a:ext>
            </a:extLst>
          </p:cNvPr>
          <p:cNvSpPr/>
          <p:nvPr/>
        </p:nvSpPr>
        <p:spPr>
          <a:xfrm>
            <a:off x="923730" y="391885"/>
            <a:ext cx="10450285" cy="541175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Tree>
    <p:extLst>
      <p:ext uri="{BB962C8B-B14F-4D97-AF65-F5344CB8AC3E}">
        <p14:creationId xmlns:p14="http://schemas.microsoft.com/office/powerpoint/2010/main" val="40122572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FB8C9B-907D-295F-1B51-996DDD612C6C}"/>
              </a:ext>
            </a:extLst>
          </p:cNvPr>
          <p:cNvSpPr>
            <a:spLocks noGrp="1"/>
          </p:cNvSpPr>
          <p:nvPr>
            <p:ph type="sldNum" sz="quarter" idx="12"/>
          </p:nvPr>
        </p:nvSpPr>
        <p:spPr/>
        <p:txBody>
          <a:bodyPr/>
          <a:lstStyle/>
          <a:p>
            <a:fld id="{68680098-1805-475B-9FDE-81C82CAD7DF0}" type="slidenum">
              <a:rPr lang="en-IN" smtClean="0"/>
              <a:t>35</a:t>
            </a:fld>
            <a:endParaRPr lang="en-IN"/>
          </a:p>
        </p:txBody>
      </p:sp>
      <p:sp>
        <p:nvSpPr>
          <p:cNvPr id="4" name="TextBox 3">
            <a:extLst>
              <a:ext uri="{FF2B5EF4-FFF2-40B4-BE49-F238E27FC236}">
                <a16:creationId xmlns:a16="http://schemas.microsoft.com/office/drawing/2014/main" id="{9B69239A-7D58-67D1-E3CD-A0E9B0DBAAEB}"/>
              </a:ext>
            </a:extLst>
          </p:cNvPr>
          <p:cNvSpPr txBox="1"/>
          <p:nvPr/>
        </p:nvSpPr>
        <p:spPr>
          <a:xfrm>
            <a:off x="1813686" y="2006079"/>
            <a:ext cx="8742784" cy="1938992"/>
          </a:xfrm>
          <a:prstGeom prst="rect">
            <a:avLst/>
          </a:prstGeom>
          <a:noFill/>
        </p:spPr>
        <p:txBody>
          <a:bodyPr wrap="square">
            <a:spAutoFit/>
          </a:bodyPr>
          <a:lstStyle/>
          <a:p>
            <a:pPr algn="ctr"/>
            <a:r>
              <a:rPr lang="en-IN" sz="6000" b="1" dirty="0">
                <a:solidFill>
                  <a:srgbClr val="002060"/>
                </a:solidFill>
                <a:latin typeface="Algerian" panose="04020705040A02060702" pitchFamily="82" charset="0"/>
                <a:cs typeface="Times New Roman" panose="02020603050405020304" pitchFamily="18" charset="0"/>
              </a:rPr>
              <a:t>Thank You </a:t>
            </a:r>
          </a:p>
          <a:p>
            <a:pPr algn="ctr"/>
            <a:r>
              <a:rPr lang="en-IN" sz="6000" b="1" dirty="0">
                <a:solidFill>
                  <a:srgbClr val="002060"/>
                </a:solidFill>
                <a:latin typeface="Algerian" panose="04020705040A02060702" pitchFamily="82" charset="0"/>
                <a:cs typeface="Times New Roman" panose="02020603050405020304" pitchFamily="18" charset="0"/>
              </a:rPr>
              <a:t> </a:t>
            </a:r>
            <a:r>
              <a:rPr lang="en-IN" sz="6000" b="1" dirty="0">
                <a:solidFill>
                  <a:srgbClr val="002060"/>
                </a:solidFill>
                <a:latin typeface="Algerian" panose="04020705040A02060702" pitchFamily="82" charset="0"/>
                <a:cs typeface="Times New Roman" panose="02020603050405020304" pitchFamily="18" charset="0"/>
                <a:sym typeface="Wingdings" panose="05000000000000000000" pitchFamily="2" charset="2"/>
              </a:rPr>
              <a:t></a:t>
            </a:r>
            <a:r>
              <a:rPr lang="en-IN" sz="6000" b="1" dirty="0">
                <a:solidFill>
                  <a:schemeClr val="accent2">
                    <a:lumMod val="50000"/>
                  </a:schemeClr>
                </a:solidFill>
                <a:latin typeface="Algerian" panose="04020705040A02060702" pitchFamily="82" charset="0"/>
                <a:cs typeface="Times New Roman" panose="02020603050405020304" pitchFamily="18" charset="0"/>
              </a:rPr>
              <a:t>    </a:t>
            </a:r>
            <a:endParaRPr lang="en-IN" sz="6000" dirty="0">
              <a:solidFill>
                <a:schemeClr val="accent2">
                  <a:lumMod val="50000"/>
                </a:schemeClr>
              </a:solidFill>
              <a:latin typeface="Algerian" panose="04020705040A02060702" pitchFamily="82" charset="0"/>
            </a:endParaRPr>
          </a:p>
        </p:txBody>
      </p:sp>
      <p:sp>
        <p:nvSpPr>
          <p:cNvPr id="5" name="Rectangle 4">
            <a:extLst>
              <a:ext uri="{FF2B5EF4-FFF2-40B4-BE49-F238E27FC236}">
                <a16:creationId xmlns:a16="http://schemas.microsoft.com/office/drawing/2014/main" id="{041661D5-1427-53CF-C4E9-8E8C8D6CE21A}"/>
              </a:ext>
            </a:extLst>
          </p:cNvPr>
          <p:cNvSpPr/>
          <p:nvPr/>
        </p:nvSpPr>
        <p:spPr>
          <a:xfrm>
            <a:off x="895740" y="783772"/>
            <a:ext cx="10366310" cy="4842588"/>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04908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9C89D3-D595-E96E-537C-711CDAE3E910}"/>
              </a:ext>
            </a:extLst>
          </p:cNvPr>
          <p:cNvSpPr/>
          <p:nvPr/>
        </p:nvSpPr>
        <p:spPr>
          <a:xfrm>
            <a:off x="796212" y="522514"/>
            <a:ext cx="10599575" cy="5579706"/>
          </a:xfrm>
          <a:prstGeom prst="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A8BB90D6-9501-D529-F3D9-4CF1D4A831DA}"/>
              </a:ext>
            </a:extLst>
          </p:cNvPr>
          <p:cNvSpPr txBox="1"/>
          <p:nvPr/>
        </p:nvSpPr>
        <p:spPr>
          <a:xfrm>
            <a:off x="1206759" y="931040"/>
            <a:ext cx="10189028" cy="4995919"/>
          </a:xfrm>
          <a:prstGeom prst="rect">
            <a:avLst/>
          </a:prstGeom>
          <a:noFill/>
        </p:spPr>
        <p:txBody>
          <a:bodyPr wrap="square">
            <a:spAutoFit/>
          </a:bodyPr>
          <a:lstStyle/>
          <a:p>
            <a:pPr marL="342900" indent="-342900" algn="just">
              <a:lnSpc>
                <a:spcPct val="107000"/>
              </a:lnSpc>
              <a:spcAft>
                <a:spcPts val="800"/>
              </a:spcAft>
              <a:buFont typeface="Wingdings" panose="05000000000000000000" pitchFamily="2" charset="2"/>
              <a:buChar char="q"/>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Scope:</a:t>
            </a:r>
          </a:p>
          <a:p>
            <a:pPr marL="342900" lvl="0" indent="-342900" algn="just">
              <a:lnSpc>
                <a:spcPct val="107000"/>
              </a:lnSpc>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Easy to add and maintain records of available products.</a:t>
            </a:r>
          </a:p>
          <a:p>
            <a:pPr marL="342900" lvl="0" indent="-342900" algn="just">
              <a:lnSpc>
                <a:spcPct val="107000"/>
              </a:lnSpc>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Easily add and maintain customer and supplier details.</a:t>
            </a:r>
          </a:p>
          <a:p>
            <a:pPr marL="342900" lvl="0" indent="-342900" algn="just">
              <a:lnSpc>
                <a:spcPct val="107000"/>
              </a:lnSpc>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Generate and print invoice and bills in an efficient manner.</a:t>
            </a:r>
          </a:p>
          <a:p>
            <a:pPr marL="342900" lvl="0" indent="-342900" algn="just">
              <a:lnSpc>
                <a:spcPct val="107000"/>
              </a:lnSpc>
              <a:spcAft>
                <a:spcPts val="800"/>
              </a:spcAft>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Provides a convenient solution of billing pattern.</a:t>
            </a:r>
          </a:p>
          <a:p>
            <a:pPr algn="just">
              <a:lnSpc>
                <a:spcPct val="107000"/>
              </a:lnSpc>
              <a:spcAft>
                <a:spcPts val="800"/>
              </a:spcAf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q"/>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Technology used:</a:t>
            </a:r>
          </a:p>
          <a:p>
            <a:pPr marL="342900" lvl="0" indent="-342900" algn="just">
              <a:lnSpc>
                <a:spcPct val="107000"/>
              </a:lnSpc>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Swing,</a:t>
            </a:r>
          </a:p>
          <a:p>
            <a:pPr marL="342900" lvl="0" indent="-342900" algn="just">
              <a:lnSpc>
                <a:spcPct val="107000"/>
              </a:lnSpc>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AWT,</a:t>
            </a:r>
          </a:p>
          <a:p>
            <a:pPr marL="342900" lvl="0" indent="-342900" algn="just">
              <a:lnSpc>
                <a:spcPct val="107000"/>
              </a:lnSpc>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JAVA( JAVA SE 18),</a:t>
            </a:r>
          </a:p>
          <a:p>
            <a:pPr marL="342900" lvl="0" indent="-342900" algn="just">
              <a:lnSpc>
                <a:spcPct val="107000"/>
              </a:lnSpc>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JDBC(Mysql-connector-java-8.0.31.jar),</a:t>
            </a:r>
          </a:p>
          <a:p>
            <a:pPr marL="342900" lvl="0" indent="-342900" algn="just">
              <a:lnSpc>
                <a:spcPct val="107000"/>
              </a:lnSpc>
              <a:spcAft>
                <a:spcPts val="800"/>
              </a:spcAft>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MySQL</a:t>
            </a:r>
          </a:p>
          <a:p>
            <a:pPr lvl="0">
              <a:lnSpc>
                <a:spcPct val="107000"/>
              </a:lnSpc>
              <a:spcAft>
                <a:spcPts val="800"/>
              </a:spcAft>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1BFAEAF-F8D7-17E5-346A-5ED9F4B7A85B}"/>
              </a:ext>
            </a:extLst>
          </p:cNvPr>
          <p:cNvSpPr>
            <a:spLocks noGrp="1"/>
          </p:cNvSpPr>
          <p:nvPr>
            <p:ph type="sldNum" sz="quarter" idx="12"/>
          </p:nvPr>
        </p:nvSpPr>
        <p:spPr/>
        <p:txBody>
          <a:bodyPr/>
          <a:lstStyle/>
          <a:p>
            <a:fld id="{68680098-1805-475B-9FDE-81C82CAD7DF0}" type="slidenum">
              <a:rPr lang="en-IN" smtClean="0"/>
              <a:t>4</a:t>
            </a:fld>
            <a:endParaRPr lang="en-IN"/>
          </a:p>
        </p:txBody>
      </p:sp>
    </p:spTree>
    <p:extLst>
      <p:ext uri="{BB962C8B-B14F-4D97-AF65-F5344CB8AC3E}">
        <p14:creationId xmlns:p14="http://schemas.microsoft.com/office/powerpoint/2010/main" val="671637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A08E9A-974D-B057-9513-8D7A62600975}"/>
              </a:ext>
            </a:extLst>
          </p:cNvPr>
          <p:cNvSpPr/>
          <p:nvPr/>
        </p:nvSpPr>
        <p:spPr>
          <a:xfrm>
            <a:off x="737118" y="569167"/>
            <a:ext cx="10580915" cy="5281127"/>
          </a:xfrm>
          <a:prstGeom prst="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A8032363-D99C-CFE2-1367-283CAE17AA33}"/>
              </a:ext>
            </a:extLst>
          </p:cNvPr>
          <p:cNvSpPr txBox="1"/>
          <p:nvPr/>
        </p:nvSpPr>
        <p:spPr>
          <a:xfrm>
            <a:off x="1248746" y="745882"/>
            <a:ext cx="9918441" cy="4927696"/>
          </a:xfrm>
          <a:prstGeom prst="rect">
            <a:avLst/>
          </a:prstGeom>
          <a:noFill/>
        </p:spPr>
        <p:txBody>
          <a:bodyPr wrap="square">
            <a:spAutoFit/>
          </a:bodyPr>
          <a:lstStyle/>
          <a:p>
            <a:pPr algn="ctr">
              <a:lnSpc>
                <a:spcPct val="107000"/>
              </a:lnSpc>
              <a:spcAft>
                <a:spcPts val="800"/>
              </a:spcAft>
            </a:pPr>
            <a:r>
              <a:rPr lang="en-IN" sz="2800" b="1" u="sng"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Software Requirements Specification (SRS)</a:t>
            </a:r>
          </a:p>
          <a:p>
            <a:pPr algn="ctr">
              <a:lnSpc>
                <a:spcPct val="107000"/>
              </a:lnSpc>
              <a:spcAft>
                <a:spcPts val="800"/>
              </a:spcAft>
            </a:pPr>
            <a:endParaRPr lang="en-IN" sz="2800" b="1" u="sng"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q"/>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Hardware:</a:t>
            </a:r>
          </a:p>
          <a:p>
            <a:pPr marL="342900" lvl="0" indent="-342900">
              <a:lnSpc>
                <a:spcPct val="107000"/>
              </a:lnSpc>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RAM: 2 GB or above</a:t>
            </a:r>
          </a:p>
          <a:p>
            <a:pPr marL="342900" lvl="0" indent="-342900">
              <a:lnSpc>
                <a:spcPct val="107000"/>
              </a:lnSpc>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Hard Disk : 10 GB </a:t>
            </a:r>
          </a:p>
          <a:p>
            <a:pPr marL="342900" lvl="0" indent="-342900">
              <a:lnSpc>
                <a:spcPct val="107000"/>
              </a:lnSpc>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Monitor: 14’’ VGA.</a:t>
            </a:r>
          </a:p>
          <a:p>
            <a:pPr marL="342900" lvl="0" indent="-342900">
              <a:lnSpc>
                <a:spcPct val="107000"/>
              </a:lnSpc>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Mouse and Keyboard </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Printer: To print Bill</a:t>
            </a:r>
          </a:p>
          <a:p>
            <a:pPr marL="342900" lvl="0" indent="-342900">
              <a:lnSpc>
                <a:spcPct val="107000"/>
              </a:lnSpc>
              <a:buFont typeface="Wingdings" panose="05000000000000000000" pitchFamily="2" charset="2"/>
              <a:buChar char=""/>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q"/>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Software:</a:t>
            </a:r>
          </a:p>
          <a:p>
            <a:pPr marL="342900" lvl="0" indent="-342900">
              <a:lnSpc>
                <a:spcPct val="107000"/>
              </a:lnSpc>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Operating System: Windows 8.1 or above</a:t>
            </a:r>
          </a:p>
          <a:p>
            <a:pPr marL="342900" lvl="0" indent="-342900">
              <a:lnSpc>
                <a:spcPct val="107000"/>
              </a:lnSpc>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Back end: MySQL , Java SE 18</a:t>
            </a:r>
          </a:p>
          <a:p>
            <a:pPr lvl="0">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275E1EF-15DF-958C-35E1-DA4F0EFCA648}"/>
              </a:ext>
            </a:extLst>
          </p:cNvPr>
          <p:cNvSpPr>
            <a:spLocks noGrp="1"/>
          </p:cNvSpPr>
          <p:nvPr>
            <p:ph type="sldNum" sz="quarter" idx="12"/>
          </p:nvPr>
        </p:nvSpPr>
        <p:spPr/>
        <p:txBody>
          <a:bodyPr/>
          <a:lstStyle/>
          <a:p>
            <a:fld id="{68680098-1805-475B-9FDE-81C82CAD7DF0}" type="slidenum">
              <a:rPr lang="en-IN" smtClean="0"/>
              <a:t>5</a:t>
            </a:fld>
            <a:endParaRPr lang="en-IN"/>
          </a:p>
        </p:txBody>
      </p:sp>
    </p:spTree>
    <p:extLst>
      <p:ext uri="{BB962C8B-B14F-4D97-AF65-F5344CB8AC3E}">
        <p14:creationId xmlns:p14="http://schemas.microsoft.com/office/powerpoint/2010/main" val="250962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B0DD927-4980-1374-370C-1479D1BAD552}"/>
              </a:ext>
            </a:extLst>
          </p:cNvPr>
          <p:cNvSpPr/>
          <p:nvPr/>
        </p:nvSpPr>
        <p:spPr>
          <a:xfrm>
            <a:off x="643812" y="457200"/>
            <a:ext cx="10720874" cy="5710335"/>
          </a:xfrm>
          <a:prstGeom prst="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EFD0C683-0104-C3D8-FC49-67F24A558D4E}"/>
              </a:ext>
            </a:extLst>
          </p:cNvPr>
          <p:cNvSpPr txBox="1"/>
          <p:nvPr/>
        </p:nvSpPr>
        <p:spPr>
          <a:xfrm>
            <a:off x="821094" y="638043"/>
            <a:ext cx="10384971" cy="2959400"/>
          </a:xfrm>
          <a:prstGeom prst="rect">
            <a:avLst/>
          </a:prstGeom>
          <a:noFill/>
        </p:spPr>
        <p:txBody>
          <a:bodyPr wrap="square">
            <a:spAutoFit/>
          </a:bodyPr>
          <a:lstStyle/>
          <a:p>
            <a:pPr algn="ctr">
              <a:lnSpc>
                <a:spcPct val="107000"/>
              </a:lnSpc>
              <a:spcAft>
                <a:spcPts val="800"/>
              </a:spcAft>
            </a:pPr>
            <a:r>
              <a:rPr lang="en-IN" sz="2800" b="1" u="sng"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System Design</a:t>
            </a:r>
          </a:p>
          <a:p>
            <a:pPr marL="342900" indent="-342900" algn="just">
              <a:lnSpc>
                <a:spcPct val="107000"/>
              </a:lnSpc>
              <a:spcAft>
                <a:spcPts val="800"/>
              </a:spcAft>
              <a:buFont typeface="Wingdings" panose="05000000000000000000" pitchFamily="2" charset="2"/>
              <a:buChar char="q"/>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COCOMO(Constructive Cost Estimation Model) Model: </a:t>
            </a:r>
          </a:p>
          <a:p>
            <a:pPr algn="just">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COCOMO Model predicts the efforts and schedule of a software product based on the size of the software( number of Lines of Code or LOC). This is one of the most generally used software estimation models in the world.</a:t>
            </a:r>
          </a:p>
          <a:p>
            <a:pPr>
              <a:lnSpc>
                <a:spcPct val="107000"/>
              </a:lnSpc>
              <a:spcAft>
                <a:spcPts val="800"/>
              </a:spcAft>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EF6B901E-0114-DD5C-9CE8-AA11810B67D1}"/>
              </a:ext>
            </a:extLst>
          </p:cNvPr>
          <p:cNvSpPr/>
          <p:nvPr/>
        </p:nvSpPr>
        <p:spPr>
          <a:xfrm>
            <a:off x="3648269" y="2631231"/>
            <a:ext cx="4730620" cy="3452327"/>
          </a:xfrm>
          <a:prstGeom prst="round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aphicFrame>
        <p:nvGraphicFramePr>
          <p:cNvPr id="4" name="Diagram 3">
            <a:extLst>
              <a:ext uri="{FF2B5EF4-FFF2-40B4-BE49-F238E27FC236}">
                <a16:creationId xmlns:a16="http://schemas.microsoft.com/office/drawing/2014/main" id="{C0C20C63-4979-696C-E6FF-80377E345010}"/>
              </a:ext>
            </a:extLst>
          </p:cNvPr>
          <p:cNvGraphicFramePr/>
          <p:nvPr>
            <p:extLst>
              <p:ext uri="{D42A27DB-BD31-4B8C-83A1-F6EECF244321}">
                <p14:modId xmlns:p14="http://schemas.microsoft.com/office/powerpoint/2010/main" val="2112878808"/>
              </p:ext>
            </p:extLst>
          </p:nvPr>
        </p:nvGraphicFramePr>
        <p:xfrm>
          <a:off x="2090057" y="2757194"/>
          <a:ext cx="7063273" cy="3200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lide Number Placeholder 7">
            <a:extLst>
              <a:ext uri="{FF2B5EF4-FFF2-40B4-BE49-F238E27FC236}">
                <a16:creationId xmlns:a16="http://schemas.microsoft.com/office/drawing/2014/main" id="{234E9AC7-FD2C-9251-155A-07DC94BE8087}"/>
              </a:ext>
            </a:extLst>
          </p:cNvPr>
          <p:cNvSpPr>
            <a:spLocks noGrp="1"/>
          </p:cNvSpPr>
          <p:nvPr>
            <p:ph type="sldNum" sz="quarter" idx="12"/>
          </p:nvPr>
        </p:nvSpPr>
        <p:spPr/>
        <p:txBody>
          <a:bodyPr/>
          <a:lstStyle/>
          <a:p>
            <a:fld id="{68680098-1805-475B-9FDE-81C82CAD7DF0}" type="slidenum">
              <a:rPr lang="en-IN" smtClean="0"/>
              <a:t>6</a:t>
            </a:fld>
            <a:endParaRPr lang="en-IN"/>
          </a:p>
        </p:txBody>
      </p:sp>
    </p:spTree>
    <p:extLst>
      <p:ext uri="{BB962C8B-B14F-4D97-AF65-F5344CB8AC3E}">
        <p14:creationId xmlns:p14="http://schemas.microsoft.com/office/powerpoint/2010/main" val="2529073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8B9A853-2B84-FAE1-F4DA-0F9C5169CD25}"/>
              </a:ext>
            </a:extLst>
          </p:cNvPr>
          <p:cNvSpPr/>
          <p:nvPr/>
        </p:nvSpPr>
        <p:spPr>
          <a:xfrm>
            <a:off x="562947" y="186614"/>
            <a:ext cx="11066106" cy="6064898"/>
          </a:xfrm>
          <a:prstGeom prst="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aphicFrame>
        <p:nvGraphicFramePr>
          <p:cNvPr id="2" name="Table 1">
            <a:extLst>
              <a:ext uri="{FF2B5EF4-FFF2-40B4-BE49-F238E27FC236}">
                <a16:creationId xmlns:a16="http://schemas.microsoft.com/office/drawing/2014/main" id="{4F4C6E58-42B6-2FE4-DE5A-FC01CCFCAF42}"/>
              </a:ext>
            </a:extLst>
          </p:cNvPr>
          <p:cNvGraphicFramePr>
            <a:graphicFrameLocks noGrp="1"/>
          </p:cNvGraphicFramePr>
          <p:nvPr>
            <p:extLst>
              <p:ext uri="{D42A27DB-BD31-4B8C-83A1-F6EECF244321}">
                <p14:modId xmlns:p14="http://schemas.microsoft.com/office/powerpoint/2010/main" val="1263596771"/>
              </p:ext>
            </p:extLst>
          </p:nvPr>
        </p:nvGraphicFramePr>
        <p:xfrm>
          <a:off x="1115964" y="419879"/>
          <a:ext cx="9960072" cy="1503845"/>
        </p:xfrm>
        <a:graphic>
          <a:graphicData uri="http://schemas.openxmlformats.org/drawingml/2006/table">
            <a:tbl>
              <a:tblPr firstRow="1" firstCol="1" bandRow="1">
                <a:tableStyleId>{93296810-A885-4BE3-A3E7-6D5BEEA58F35}</a:tableStyleId>
              </a:tblPr>
              <a:tblGrid>
                <a:gridCol w="1971617">
                  <a:extLst>
                    <a:ext uri="{9D8B030D-6E8A-4147-A177-3AD203B41FA5}">
                      <a16:colId xmlns:a16="http://schemas.microsoft.com/office/drawing/2014/main" val="2972969223"/>
                    </a:ext>
                  </a:extLst>
                </a:gridCol>
                <a:gridCol w="2011971">
                  <a:extLst>
                    <a:ext uri="{9D8B030D-6E8A-4147-A177-3AD203B41FA5}">
                      <a16:colId xmlns:a16="http://schemas.microsoft.com/office/drawing/2014/main" val="1724151809"/>
                    </a:ext>
                  </a:extLst>
                </a:gridCol>
                <a:gridCol w="1991793">
                  <a:extLst>
                    <a:ext uri="{9D8B030D-6E8A-4147-A177-3AD203B41FA5}">
                      <a16:colId xmlns:a16="http://schemas.microsoft.com/office/drawing/2014/main" val="2322169632"/>
                    </a:ext>
                  </a:extLst>
                </a:gridCol>
                <a:gridCol w="1991793">
                  <a:extLst>
                    <a:ext uri="{9D8B030D-6E8A-4147-A177-3AD203B41FA5}">
                      <a16:colId xmlns:a16="http://schemas.microsoft.com/office/drawing/2014/main" val="1817279831"/>
                    </a:ext>
                  </a:extLst>
                </a:gridCol>
                <a:gridCol w="1992898">
                  <a:extLst>
                    <a:ext uri="{9D8B030D-6E8A-4147-A177-3AD203B41FA5}">
                      <a16:colId xmlns:a16="http://schemas.microsoft.com/office/drawing/2014/main" val="1838334366"/>
                    </a:ext>
                  </a:extLst>
                </a:gridCol>
              </a:tblGrid>
              <a:tr h="322054">
                <a:tc>
                  <a:txBody>
                    <a:bodyPr/>
                    <a:lstStyle/>
                    <a:p>
                      <a:pPr algn="ctr">
                        <a:lnSpc>
                          <a:spcPct val="107000"/>
                        </a:lnSpc>
                        <a:spcAft>
                          <a:spcPts val="800"/>
                        </a:spcAft>
                      </a:pPr>
                      <a:r>
                        <a:rPr lang="en-IN" sz="1600" dirty="0">
                          <a:solidFill>
                            <a:schemeClr val="tx1">
                              <a:lumMod val="95000"/>
                              <a:lumOff val="5000"/>
                            </a:schemeClr>
                          </a:solidFill>
                          <a:effectLst/>
                          <a:latin typeface="Times New Roman" panose="02020603050405020304" pitchFamily="18" charset="0"/>
                          <a:cs typeface="Times New Roman" panose="02020603050405020304" pitchFamily="18" charset="0"/>
                        </a:rPr>
                        <a:t>Type of Software</a:t>
                      </a:r>
                      <a:endPar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lgn="ctr">
                        <a:lnSpc>
                          <a:spcPct val="107000"/>
                        </a:lnSpc>
                        <a:spcAft>
                          <a:spcPts val="800"/>
                        </a:spcAft>
                      </a:pPr>
                      <a:r>
                        <a:rPr lang="en-IN" sz="1600" u="sng"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a</a:t>
                      </a:r>
                      <a:endPar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lgn="ctr">
                        <a:lnSpc>
                          <a:spcPct val="107000"/>
                        </a:lnSpc>
                        <a:spcAft>
                          <a:spcPts val="800"/>
                        </a:spcAft>
                      </a:pPr>
                      <a:r>
                        <a:rPr lang="en-IN" sz="1600" u="sng"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b</a:t>
                      </a:r>
                      <a:endPar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lgn="ctr">
                        <a:lnSpc>
                          <a:spcPct val="107000"/>
                        </a:lnSpc>
                        <a:spcAft>
                          <a:spcPts val="800"/>
                        </a:spcAft>
                      </a:pPr>
                      <a:r>
                        <a:rPr lang="en-IN" sz="1600" u="sng"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c</a:t>
                      </a:r>
                      <a:endPar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lgn="ctr">
                        <a:lnSpc>
                          <a:spcPct val="107000"/>
                        </a:lnSpc>
                        <a:spcAft>
                          <a:spcPts val="800"/>
                        </a:spcAft>
                      </a:pPr>
                      <a:r>
                        <a:rPr lang="en-IN" sz="1600" u="sng" dirty="0">
                          <a:solidFill>
                            <a:schemeClr val="tx1">
                              <a:lumMod val="95000"/>
                              <a:lumOff val="5000"/>
                            </a:schemeClr>
                          </a:solidFill>
                          <a:effectLst/>
                          <a:latin typeface="Times New Roman" panose="02020603050405020304" pitchFamily="18" charset="0"/>
                          <a:cs typeface="Times New Roman" panose="02020603050405020304" pitchFamily="18" charset="0"/>
                        </a:rPr>
                        <a:t>d</a:t>
                      </a:r>
                      <a:endPar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solidFill>
                  </a:tcPr>
                </a:tc>
                <a:extLst>
                  <a:ext uri="{0D108BD9-81ED-4DB2-BD59-A6C34878D82A}">
                    <a16:rowId xmlns:a16="http://schemas.microsoft.com/office/drawing/2014/main" val="3624203882"/>
                  </a:ext>
                </a:extLst>
              </a:tr>
              <a:tr h="380139">
                <a:tc>
                  <a:txBody>
                    <a:bodyPr/>
                    <a:lstStyle/>
                    <a:p>
                      <a:pPr algn="ctr">
                        <a:lnSpc>
                          <a:spcPct val="107000"/>
                        </a:lnSpc>
                        <a:spcAft>
                          <a:spcPts val="800"/>
                        </a:spcAft>
                      </a:pPr>
                      <a:r>
                        <a:rPr lang="en-IN" sz="1600" dirty="0">
                          <a:solidFill>
                            <a:schemeClr val="tx1">
                              <a:lumMod val="95000"/>
                              <a:lumOff val="5000"/>
                            </a:schemeClr>
                          </a:solidFill>
                          <a:effectLst/>
                          <a:latin typeface="Times New Roman" panose="02020603050405020304" pitchFamily="18" charset="0"/>
                          <a:cs typeface="Times New Roman" panose="02020603050405020304" pitchFamily="18" charset="0"/>
                        </a:rPr>
                        <a:t>Organic</a:t>
                      </a:r>
                      <a:endPar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lgn="ctr">
                        <a:lnSpc>
                          <a:spcPct val="107000"/>
                        </a:lnSpc>
                        <a:spcAft>
                          <a:spcPts val="800"/>
                        </a:spcAft>
                      </a:pPr>
                      <a:r>
                        <a:rPr lang="en-IN" sz="1600" dirty="0">
                          <a:solidFill>
                            <a:schemeClr val="tx1">
                              <a:lumMod val="95000"/>
                              <a:lumOff val="5000"/>
                            </a:schemeClr>
                          </a:solidFill>
                          <a:effectLst/>
                          <a:latin typeface="Times New Roman" panose="02020603050405020304" pitchFamily="18" charset="0"/>
                          <a:cs typeface="Times New Roman" panose="02020603050405020304" pitchFamily="18" charset="0"/>
                        </a:rPr>
                        <a:t>2.4</a:t>
                      </a:r>
                      <a:endPar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lumMod val="20000"/>
                        <a:lumOff val="80000"/>
                      </a:schemeClr>
                    </a:solidFill>
                  </a:tcPr>
                </a:tc>
                <a:tc>
                  <a:txBody>
                    <a:bodyPr/>
                    <a:lstStyle/>
                    <a:p>
                      <a:pPr algn="ctr">
                        <a:lnSpc>
                          <a:spcPct val="107000"/>
                        </a:lnSpc>
                        <a:spcAft>
                          <a:spcPts val="800"/>
                        </a:spcAft>
                      </a:pPr>
                      <a:r>
                        <a:rPr lang="en-IN" sz="1600" dirty="0">
                          <a:solidFill>
                            <a:schemeClr val="tx1">
                              <a:lumMod val="95000"/>
                              <a:lumOff val="5000"/>
                            </a:schemeClr>
                          </a:solidFill>
                          <a:effectLst/>
                          <a:latin typeface="Times New Roman" panose="02020603050405020304" pitchFamily="18" charset="0"/>
                          <a:cs typeface="Times New Roman" panose="02020603050405020304" pitchFamily="18" charset="0"/>
                        </a:rPr>
                        <a:t>1.05</a:t>
                      </a:r>
                      <a:endPar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lumMod val="20000"/>
                        <a:lumOff val="80000"/>
                      </a:schemeClr>
                    </a:solidFill>
                  </a:tcPr>
                </a:tc>
                <a:tc>
                  <a:txBody>
                    <a:bodyPr/>
                    <a:lstStyle/>
                    <a:p>
                      <a:pPr algn="ctr">
                        <a:lnSpc>
                          <a:spcPct val="107000"/>
                        </a:lnSpc>
                        <a:spcAft>
                          <a:spcPts val="800"/>
                        </a:spcAft>
                      </a:pPr>
                      <a:r>
                        <a:rPr lang="en-IN" sz="1600" dirty="0">
                          <a:solidFill>
                            <a:schemeClr val="tx1">
                              <a:lumMod val="95000"/>
                              <a:lumOff val="5000"/>
                            </a:schemeClr>
                          </a:solidFill>
                          <a:effectLst/>
                          <a:latin typeface="Times New Roman" panose="02020603050405020304" pitchFamily="18" charset="0"/>
                          <a:cs typeface="Times New Roman" panose="02020603050405020304" pitchFamily="18" charset="0"/>
                        </a:rPr>
                        <a:t>2.5</a:t>
                      </a:r>
                      <a:endPar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lumMod val="20000"/>
                        <a:lumOff val="80000"/>
                      </a:schemeClr>
                    </a:solidFill>
                  </a:tcPr>
                </a:tc>
                <a:tc>
                  <a:txBody>
                    <a:bodyPr/>
                    <a:lstStyle/>
                    <a:p>
                      <a:pPr algn="ctr">
                        <a:lnSpc>
                          <a:spcPct val="107000"/>
                        </a:lnSpc>
                        <a:spcAft>
                          <a:spcPts val="800"/>
                        </a:spcAft>
                      </a:pPr>
                      <a:r>
                        <a:rPr lang="en-IN" sz="1600" dirty="0">
                          <a:solidFill>
                            <a:schemeClr val="tx1">
                              <a:lumMod val="95000"/>
                              <a:lumOff val="5000"/>
                            </a:schemeClr>
                          </a:solidFill>
                          <a:effectLst/>
                          <a:latin typeface="Times New Roman" panose="02020603050405020304" pitchFamily="18" charset="0"/>
                          <a:cs typeface="Times New Roman" panose="02020603050405020304" pitchFamily="18" charset="0"/>
                        </a:rPr>
                        <a:t>0.38</a:t>
                      </a:r>
                      <a:endPar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lumMod val="20000"/>
                        <a:lumOff val="80000"/>
                      </a:schemeClr>
                    </a:solidFill>
                  </a:tcPr>
                </a:tc>
                <a:extLst>
                  <a:ext uri="{0D108BD9-81ED-4DB2-BD59-A6C34878D82A}">
                    <a16:rowId xmlns:a16="http://schemas.microsoft.com/office/drawing/2014/main" val="1160196105"/>
                  </a:ext>
                </a:extLst>
              </a:tr>
              <a:tr h="421513">
                <a:tc>
                  <a:txBody>
                    <a:bodyPr/>
                    <a:lstStyle/>
                    <a:p>
                      <a:pPr algn="ctr">
                        <a:lnSpc>
                          <a:spcPct val="107000"/>
                        </a:lnSpc>
                        <a:spcAft>
                          <a:spcPts val="800"/>
                        </a:spcAft>
                      </a:pPr>
                      <a:r>
                        <a:rPr lang="en-IN" sz="1600" dirty="0">
                          <a:solidFill>
                            <a:schemeClr val="tx1">
                              <a:lumMod val="95000"/>
                              <a:lumOff val="5000"/>
                            </a:schemeClr>
                          </a:solidFill>
                          <a:effectLst/>
                          <a:latin typeface="Times New Roman" panose="02020603050405020304" pitchFamily="18" charset="0"/>
                          <a:cs typeface="Times New Roman" panose="02020603050405020304" pitchFamily="18" charset="0"/>
                        </a:rPr>
                        <a:t>Semi-detached</a:t>
                      </a:r>
                      <a:endPar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lgn="ctr">
                        <a:lnSpc>
                          <a:spcPct val="107000"/>
                        </a:lnSpc>
                        <a:spcAft>
                          <a:spcPts val="800"/>
                        </a:spcAft>
                      </a:pPr>
                      <a:r>
                        <a:rPr lang="en-IN" sz="1600" dirty="0">
                          <a:solidFill>
                            <a:schemeClr val="tx1">
                              <a:lumMod val="95000"/>
                              <a:lumOff val="5000"/>
                            </a:schemeClr>
                          </a:solidFill>
                          <a:effectLst/>
                          <a:latin typeface="Times New Roman" panose="02020603050405020304" pitchFamily="18" charset="0"/>
                          <a:cs typeface="Times New Roman" panose="02020603050405020304" pitchFamily="18" charset="0"/>
                        </a:rPr>
                        <a:t>3.0</a:t>
                      </a:r>
                      <a:endPar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lumMod val="20000"/>
                        <a:lumOff val="80000"/>
                      </a:schemeClr>
                    </a:solidFill>
                  </a:tcPr>
                </a:tc>
                <a:tc>
                  <a:txBody>
                    <a:bodyPr/>
                    <a:lstStyle/>
                    <a:p>
                      <a:pPr algn="ctr">
                        <a:lnSpc>
                          <a:spcPct val="107000"/>
                        </a:lnSpc>
                        <a:spcAft>
                          <a:spcPts val="800"/>
                        </a:spcAft>
                      </a:pPr>
                      <a:r>
                        <a:rPr lang="en-IN" sz="1600" dirty="0">
                          <a:solidFill>
                            <a:schemeClr val="tx1">
                              <a:lumMod val="95000"/>
                              <a:lumOff val="5000"/>
                            </a:schemeClr>
                          </a:solidFill>
                          <a:effectLst/>
                          <a:latin typeface="Times New Roman" panose="02020603050405020304" pitchFamily="18" charset="0"/>
                          <a:cs typeface="Times New Roman" panose="02020603050405020304" pitchFamily="18" charset="0"/>
                        </a:rPr>
                        <a:t>1.12</a:t>
                      </a:r>
                      <a:endPar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lumMod val="20000"/>
                        <a:lumOff val="80000"/>
                      </a:schemeClr>
                    </a:solidFill>
                  </a:tcPr>
                </a:tc>
                <a:tc>
                  <a:txBody>
                    <a:bodyPr/>
                    <a:lstStyle/>
                    <a:p>
                      <a:pPr algn="ctr">
                        <a:lnSpc>
                          <a:spcPct val="107000"/>
                        </a:lnSpc>
                        <a:spcAft>
                          <a:spcPts val="800"/>
                        </a:spcAft>
                      </a:pPr>
                      <a:r>
                        <a:rPr lang="en-IN" sz="1600" dirty="0">
                          <a:solidFill>
                            <a:schemeClr val="tx1">
                              <a:lumMod val="95000"/>
                              <a:lumOff val="5000"/>
                            </a:schemeClr>
                          </a:solidFill>
                          <a:effectLst/>
                          <a:latin typeface="Times New Roman" panose="02020603050405020304" pitchFamily="18" charset="0"/>
                          <a:cs typeface="Times New Roman" panose="02020603050405020304" pitchFamily="18" charset="0"/>
                        </a:rPr>
                        <a:t>2.5</a:t>
                      </a:r>
                      <a:endPar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lumMod val="20000"/>
                        <a:lumOff val="80000"/>
                      </a:schemeClr>
                    </a:solidFill>
                  </a:tcPr>
                </a:tc>
                <a:tc>
                  <a:txBody>
                    <a:bodyPr/>
                    <a:lstStyle/>
                    <a:p>
                      <a:pPr algn="ctr">
                        <a:lnSpc>
                          <a:spcPct val="107000"/>
                        </a:lnSpc>
                        <a:spcAft>
                          <a:spcPts val="800"/>
                        </a:spcAft>
                      </a:pPr>
                      <a:r>
                        <a:rPr lang="en-IN" sz="1600" dirty="0">
                          <a:solidFill>
                            <a:schemeClr val="tx1">
                              <a:lumMod val="95000"/>
                              <a:lumOff val="5000"/>
                            </a:schemeClr>
                          </a:solidFill>
                          <a:effectLst/>
                          <a:latin typeface="Times New Roman" panose="02020603050405020304" pitchFamily="18" charset="0"/>
                          <a:cs typeface="Times New Roman" panose="02020603050405020304" pitchFamily="18" charset="0"/>
                        </a:rPr>
                        <a:t>0.35</a:t>
                      </a:r>
                      <a:endPar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lumMod val="20000"/>
                        <a:lumOff val="80000"/>
                      </a:schemeClr>
                    </a:solidFill>
                  </a:tcPr>
                </a:tc>
                <a:extLst>
                  <a:ext uri="{0D108BD9-81ED-4DB2-BD59-A6C34878D82A}">
                    <a16:rowId xmlns:a16="http://schemas.microsoft.com/office/drawing/2014/main" val="554199849"/>
                  </a:ext>
                </a:extLst>
              </a:tr>
              <a:tr h="380139">
                <a:tc>
                  <a:txBody>
                    <a:bodyPr/>
                    <a:lstStyle/>
                    <a:p>
                      <a:pPr algn="ctr">
                        <a:lnSpc>
                          <a:spcPct val="107000"/>
                        </a:lnSpc>
                        <a:spcAft>
                          <a:spcPts val="800"/>
                        </a:spcAft>
                      </a:pPr>
                      <a:r>
                        <a:rPr lang="en-IN" sz="1600" dirty="0">
                          <a:solidFill>
                            <a:schemeClr val="tx1">
                              <a:lumMod val="95000"/>
                              <a:lumOff val="5000"/>
                            </a:schemeClr>
                          </a:solidFill>
                          <a:effectLst/>
                          <a:latin typeface="Times New Roman" panose="02020603050405020304" pitchFamily="18" charset="0"/>
                          <a:cs typeface="Times New Roman" panose="02020603050405020304" pitchFamily="18" charset="0"/>
                        </a:rPr>
                        <a:t>Embedded</a:t>
                      </a:r>
                      <a:endPar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lgn="ctr">
                        <a:lnSpc>
                          <a:spcPct val="107000"/>
                        </a:lnSpc>
                        <a:spcAft>
                          <a:spcPts val="800"/>
                        </a:spcAft>
                      </a:pPr>
                      <a:r>
                        <a:rPr lang="en-IN" sz="1600" dirty="0">
                          <a:solidFill>
                            <a:schemeClr val="tx1">
                              <a:lumMod val="95000"/>
                              <a:lumOff val="5000"/>
                            </a:schemeClr>
                          </a:solidFill>
                          <a:effectLst/>
                          <a:latin typeface="Times New Roman" panose="02020603050405020304" pitchFamily="18" charset="0"/>
                          <a:cs typeface="Times New Roman" panose="02020603050405020304" pitchFamily="18" charset="0"/>
                        </a:rPr>
                        <a:t>3.6</a:t>
                      </a:r>
                      <a:endPar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lumMod val="20000"/>
                        <a:lumOff val="80000"/>
                      </a:schemeClr>
                    </a:solidFill>
                  </a:tcPr>
                </a:tc>
                <a:tc>
                  <a:txBody>
                    <a:bodyPr/>
                    <a:lstStyle/>
                    <a:p>
                      <a:pPr algn="ctr">
                        <a:lnSpc>
                          <a:spcPct val="107000"/>
                        </a:lnSpc>
                        <a:spcAft>
                          <a:spcPts val="800"/>
                        </a:spcAft>
                      </a:pPr>
                      <a:r>
                        <a:rPr lang="en-IN" sz="1600" dirty="0">
                          <a:solidFill>
                            <a:schemeClr val="tx1">
                              <a:lumMod val="95000"/>
                              <a:lumOff val="5000"/>
                            </a:schemeClr>
                          </a:solidFill>
                          <a:effectLst/>
                          <a:latin typeface="Times New Roman" panose="02020603050405020304" pitchFamily="18" charset="0"/>
                          <a:cs typeface="Times New Roman" panose="02020603050405020304" pitchFamily="18" charset="0"/>
                        </a:rPr>
                        <a:t>1.20</a:t>
                      </a:r>
                      <a:endPar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lumMod val="20000"/>
                        <a:lumOff val="80000"/>
                      </a:schemeClr>
                    </a:solidFill>
                  </a:tcPr>
                </a:tc>
                <a:tc>
                  <a:txBody>
                    <a:bodyPr/>
                    <a:lstStyle/>
                    <a:p>
                      <a:pPr algn="ctr">
                        <a:lnSpc>
                          <a:spcPct val="107000"/>
                        </a:lnSpc>
                        <a:spcAft>
                          <a:spcPts val="800"/>
                        </a:spcAft>
                      </a:pPr>
                      <a:r>
                        <a:rPr lang="en-IN" sz="1600" dirty="0">
                          <a:solidFill>
                            <a:schemeClr val="tx1">
                              <a:lumMod val="95000"/>
                              <a:lumOff val="5000"/>
                            </a:schemeClr>
                          </a:solidFill>
                          <a:effectLst/>
                          <a:latin typeface="Times New Roman" panose="02020603050405020304" pitchFamily="18" charset="0"/>
                          <a:cs typeface="Times New Roman" panose="02020603050405020304" pitchFamily="18" charset="0"/>
                        </a:rPr>
                        <a:t>2.5</a:t>
                      </a:r>
                      <a:endPar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lumMod val="20000"/>
                        <a:lumOff val="80000"/>
                      </a:schemeClr>
                    </a:solidFill>
                  </a:tcPr>
                </a:tc>
                <a:tc>
                  <a:txBody>
                    <a:bodyPr/>
                    <a:lstStyle/>
                    <a:p>
                      <a:pPr algn="ctr">
                        <a:lnSpc>
                          <a:spcPct val="107000"/>
                        </a:lnSpc>
                        <a:spcAft>
                          <a:spcPts val="800"/>
                        </a:spcAft>
                      </a:pPr>
                      <a:r>
                        <a:rPr lang="en-IN" sz="1600" dirty="0">
                          <a:solidFill>
                            <a:schemeClr val="tx1">
                              <a:lumMod val="95000"/>
                              <a:lumOff val="5000"/>
                            </a:schemeClr>
                          </a:solidFill>
                          <a:effectLst/>
                          <a:latin typeface="Times New Roman" panose="02020603050405020304" pitchFamily="18" charset="0"/>
                          <a:cs typeface="Times New Roman" panose="02020603050405020304" pitchFamily="18" charset="0"/>
                        </a:rPr>
                        <a:t>0.32</a:t>
                      </a:r>
                      <a:endPar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lumMod val="20000"/>
                        <a:lumOff val="80000"/>
                      </a:schemeClr>
                    </a:solidFill>
                  </a:tcPr>
                </a:tc>
                <a:extLst>
                  <a:ext uri="{0D108BD9-81ED-4DB2-BD59-A6C34878D82A}">
                    <a16:rowId xmlns:a16="http://schemas.microsoft.com/office/drawing/2014/main" val="869899340"/>
                  </a:ext>
                </a:extLst>
              </a:tr>
            </a:tbl>
          </a:graphicData>
        </a:graphic>
      </p:graphicFrame>
      <p:sp>
        <p:nvSpPr>
          <p:cNvPr id="6" name="TextBox 5">
            <a:extLst>
              <a:ext uri="{FF2B5EF4-FFF2-40B4-BE49-F238E27FC236}">
                <a16:creationId xmlns:a16="http://schemas.microsoft.com/office/drawing/2014/main" id="{0D469208-4A36-17AA-007A-719C6E174A3D}"/>
              </a:ext>
            </a:extLst>
          </p:cNvPr>
          <p:cNvSpPr txBox="1"/>
          <p:nvPr/>
        </p:nvSpPr>
        <p:spPr>
          <a:xfrm>
            <a:off x="714150" y="1998370"/>
            <a:ext cx="10706515" cy="4365106"/>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Ø"/>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Basic COCOMO:</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Total lines of code = 2600 LOC</a:t>
            </a:r>
          </a:p>
          <a:p>
            <a:pPr>
              <a:lnSpc>
                <a:spcPct val="107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		    = 2600/1000 KLOC</a:t>
            </a:r>
          </a:p>
          <a:p>
            <a:pPr>
              <a:lnSpc>
                <a:spcPct val="107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		    = 2.6 KLOC</a:t>
            </a:r>
          </a:p>
          <a:p>
            <a:pPr>
              <a:lnSpc>
                <a:spcPct val="107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Hence, the software falls into the </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Organic </a:t>
            </a:r>
            <a:r>
              <a:rPr lang="en-IN" dirty="0">
                <a:effectLst/>
                <a:latin typeface="Times New Roman" panose="02020603050405020304" pitchFamily="18" charset="0"/>
                <a:ea typeface="Calibri" panose="020F0502020204030204" pitchFamily="34" charset="0"/>
                <a:cs typeface="Times New Roman" panose="02020603050405020304" pitchFamily="18" charset="0"/>
              </a:rPr>
              <a:t>type.</a:t>
            </a:r>
          </a:p>
          <a:p>
            <a:pPr>
              <a:lnSpc>
                <a:spcPct val="107000"/>
              </a:lnSpc>
              <a:spcAft>
                <a:spcPts val="800"/>
              </a:spcAf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Effort(EI) = a x (size of software in KLOC)</a:t>
            </a:r>
            <a:r>
              <a:rPr lang="en-IN" b="1" baseline="30000" dirty="0">
                <a:effectLst/>
                <a:latin typeface="Times New Roman" panose="02020603050405020304" pitchFamily="18" charset="0"/>
                <a:ea typeface="Calibri" panose="020F0502020204030204" pitchFamily="34" charset="0"/>
                <a:cs typeface="Times New Roman" panose="02020603050405020304" pitchFamily="18" charset="0"/>
              </a:rPr>
              <a:t>b</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 PM</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	   = 2.4 x (2.6)</a:t>
            </a:r>
            <a:r>
              <a:rPr lang="en-IN" baseline="30000" dirty="0">
                <a:effectLst/>
                <a:latin typeface="Times New Roman" panose="02020603050405020304" pitchFamily="18" charset="0"/>
                <a:ea typeface="Calibri" panose="020F0502020204030204" pitchFamily="34" charset="0"/>
                <a:cs typeface="Times New Roman" panose="02020603050405020304" pitchFamily="18" charset="0"/>
              </a:rPr>
              <a:t>1.05</a:t>
            </a:r>
            <a:r>
              <a:rPr lang="en-IN" dirty="0">
                <a:effectLst/>
                <a:latin typeface="Times New Roman" panose="02020603050405020304" pitchFamily="18" charset="0"/>
                <a:ea typeface="Calibri" panose="020F0502020204030204" pitchFamily="34" charset="0"/>
                <a:cs typeface="Times New Roman" panose="02020603050405020304" pitchFamily="18" charset="0"/>
              </a:rPr>
              <a:t> PM</a:t>
            </a:r>
          </a:p>
          <a:p>
            <a:pPr>
              <a:lnSpc>
                <a:spcPct val="107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	   =</a:t>
            </a:r>
            <a:r>
              <a:rPr lang="en-IN" b="1" baseline="30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6.5 PM</a:t>
            </a:r>
          </a:p>
          <a:p>
            <a:pPr>
              <a:lnSpc>
                <a:spcPct val="107000"/>
              </a:lnSpc>
              <a:spcAft>
                <a:spcPts val="800"/>
              </a:spcAf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Development Time(</a:t>
            </a: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T</a:t>
            </a:r>
            <a:r>
              <a:rPr lang="en-IN" b="1" baseline="-25000" dirty="0" err="1">
                <a:effectLst/>
                <a:latin typeface="Times New Roman" panose="02020603050405020304" pitchFamily="18" charset="0"/>
                <a:ea typeface="Calibri" panose="020F0502020204030204" pitchFamily="34" charset="0"/>
                <a:cs typeface="Times New Roman" panose="02020603050405020304" pitchFamily="18" charset="0"/>
              </a:rPr>
              <a:t>dev</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 = c x (EI)</a:t>
            </a:r>
            <a:r>
              <a:rPr lang="en-IN" b="1" baseline="30000" dirty="0">
                <a:effectLst/>
                <a:latin typeface="Times New Roman" panose="02020603050405020304" pitchFamily="18" charset="0"/>
                <a:ea typeface="Calibri" panose="020F0502020204030204" pitchFamily="34" charset="0"/>
                <a:cs typeface="Times New Roman" panose="02020603050405020304" pitchFamily="18" charset="0"/>
              </a:rPr>
              <a:t>d</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 Months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 2.5 x (6.5)</a:t>
            </a:r>
            <a:r>
              <a:rPr lang="en-IN" baseline="30000" dirty="0">
                <a:effectLst/>
                <a:latin typeface="Times New Roman" panose="02020603050405020304" pitchFamily="18" charset="0"/>
                <a:ea typeface="Calibri" panose="020F0502020204030204" pitchFamily="34" charset="0"/>
                <a:cs typeface="Times New Roman" panose="02020603050405020304" pitchFamily="18" charset="0"/>
              </a:rPr>
              <a:t>0.38</a:t>
            </a:r>
            <a:r>
              <a:rPr lang="en-IN" dirty="0">
                <a:effectLst/>
                <a:latin typeface="Times New Roman" panose="02020603050405020304" pitchFamily="18" charset="0"/>
                <a:ea typeface="Calibri" panose="020F0502020204030204" pitchFamily="34" charset="0"/>
                <a:cs typeface="Times New Roman" panose="02020603050405020304" pitchFamily="18" charset="0"/>
              </a:rPr>
              <a:t> Months</a:t>
            </a:r>
          </a:p>
          <a:p>
            <a:pPr>
              <a:lnSpc>
                <a:spcPct val="107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			  = 5.1 Months</a:t>
            </a:r>
          </a:p>
        </p:txBody>
      </p:sp>
      <p:sp>
        <p:nvSpPr>
          <p:cNvPr id="8" name="Slide Number Placeholder 7">
            <a:extLst>
              <a:ext uri="{FF2B5EF4-FFF2-40B4-BE49-F238E27FC236}">
                <a16:creationId xmlns:a16="http://schemas.microsoft.com/office/drawing/2014/main" id="{B1C520AA-F5BA-DE5C-81F3-22B6BB682E27}"/>
              </a:ext>
            </a:extLst>
          </p:cNvPr>
          <p:cNvSpPr>
            <a:spLocks noGrp="1"/>
          </p:cNvSpPr>
          <p:nvPr>
            <p:ph type="sldNum" sz="quarter" idx="12"/>
          </p:nvPr>
        </p:nvSpPr>
        <p:spPr/>
        <p:txBody>
          <a:bodyPr/>
          <a:lstStyle/>
          <a:p>
            <a:fld id="{68680098-1805-475B-9FDE-81C82CAD7DF0}" type="slidenum">
              <a:rPr lang="en-IN" smtClean="0"/>
              <a:t>7</a:t>
            </a:fld>
            <a:endParaRPr lang="en-IN"/>
          </a:p>
        </p:txBody>
      </p:sp>
    </p:spTree>
    <p:extLst>
      <p:ext uri="{BB962C8B-B14F-4D97-AF65-F5344CB8AC3E}">
        <p14:creationId xmlns:p14="http://schemas.microsoft.com/office/powerpoint/2010/main" val="521709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EC5402-F1A8-809A-6FCD-DD58EDA9F88E}"/>
              </a:ext>
            </a:extLst>
          </p:cNvPr>
          <p:cNvSpPr/>
          <p:nvPr/>
        </p:nvSpPr>
        <p:spPr>
          <a:xfrm>
            <a:off x="813709" y="410548"/>
            <a:ext cx="10589463" cy="5857441"/>
          </a:xfrm>
          <a:prstGeom prst="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84AAB64B-62CE-2D41-F8D1-E86E6B50288D}"/>
              </a:ext>
            </a:extLst>
          </p:cNvPr>
          <p:cNvSpPr txBox="1"/>
          <p:nvPr/>
        </p:nvSpPr>
        <p:spPr>
          <a:xfrm>
            <a:off x="1127836" y="655326"/>
            <a:ext cx="10275337" cy="2000612"/>
          </a:xfrm>
          <a:prstGeom prst="rect">
            <a:avLst/>
          </a:prstGeom>
          <a:noFill/>
        </p:spPr>
        <p:txBody>
          <a:bodyPr wrap="square">
            <a:spAutoFit/>
          </a:bodyPr>
          <a:lstStyle/>
          <a:p>
            <a:pPr marL="342900" indent="-342900" algn="just">
              <a:lnSpc>
                <a:spcPct val="107000"/>
              </a:lnSpc>
              <a:spcAft>
                <a:spcPts val="800"/>
              </a:spcAft>
              <a:buFont typeface="Wingdings" panose="05000000000000000000" pitchFamily="2" charset="2"/>
              <a:buChar char="q"/>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ERD (Entity Relationship Diagram):</a:t>
            </a:r>
          </a:p>
          <a:p>
            <a:pPr algn="just">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collection of tables of data is called a database . Entity relationship model is used here to obtain in a conceptual model of data used in this project.</a:t>
            </a:r>
          </a:p>
          <a:p>
            <a:pPr>
              <a:lnSpc>
                <a:spcPct val="107000"/>
              </a:lnSpc>
              <a:spcAft>
                <a:spcPts val="800"/>
              </a:spcAft>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9145B19-F0CA-40E5-19D5-12E5EA27C08E}"/>
              </a:ext>
            </a:extLst>
          </p:cNvPr>
          <p:cNvPicPr>
            <a:picLocks noChangeAspect="1"/>
          </p:cNvPicPr>
          <p:nvPr/>
        </p:nvPicPr>
        <p:blipFill rotWithShape="1">
          <a:blip r:embed="rId2">
            <a:extLst>
              <a:ext uri="{28A0092B-C50C-407E-A947-70E740481C1C}">
                <a14:useLocalDpi xmlns:a14="http://schemas.microsoft.com/office/drawing/2010/main" val="0"/>
              </a:ext>
            </a:extLst>
          </a:blip>
          <a:srcRect l="2292" t="4759" r="4822" b="2231"/>
          <a:stretch/>
        </p:blipFill>
        <p:spPr>
          <a:xfrm>
            <a:off x="2855167" y="2004705"/>
            <a:ext cx="6652725" cy="39295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Slide Number Placeholder 5">
            <a:extLst>
              <a:ext uri="{FF2B5EF4-FFF2-40B4-BE49-F238E27FC236}">
                <a16:creationId xmlns:a16="http://schemas.microsoft.com/office/drawing/2014/main" id="{C3BDECD7-60C1-BA54-AAA1-9F45F0406DEE}"/>
              </a:ext>
            </a:extLst>
          </p:cNvPr>
          <p:cNvSpPr>
            <a:spLocks noGrp="1"/>
          </p:cNvSpPr>
          <p:nvPr>
            <p:ph type="sldNum" sz="quarter" idx="12"/>
          </p:nvPr>
        </p:nvSpPr>
        <p:spPr/>
        <p:txBody>
          <a:bodyPr/>
          <a:lstStyle/>
          <a:p>
            <a:fld id="{68680098-1805-475B-9FDE-81C82CAD7DF0}" type="slidenum">
              <a:rPr lang="en-IN" smtClean="0"/>
              <a:t>8</a:t>
            </a:fld>
            <a:endParaRPr lang="en-IN"/>
          </a:p>
        </p:txBody>
      </p:sp>
    </p:spTree>
    <p:extLst>
      <p:ext uri="{BB962C8B-B14F-4D97-AF65-F5344CB8AC3E}">
        <p14:creationId xmlns:p14="http://schemas.microsoft.com/office/powerpoint/2010/main" val="2279618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C0A107-88B4-A07A-8EB3-91F80060A7EF}"/>
              </a:ext>
            </a:extLst>
          </p:cNvPr>
          <p:cNvSpPr/>
          <p:nvPr/>
        </p:nvSpPr>
        <p:spPr>
          <a:xfrm>
            <a:off x="625151" y="324388"/>
            <a:ext cx="10832064" cy="5896947"/>
          </a:xfrm>
          <a:prstGeom prst="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14423F4C-F78B-A5B3-EC65-DE34BCEBB906}"/>
              </a:ext>
            </a:extLst>
          </p:cNvPr>
          <p:cNvSpPr txBox="1"/>
          <p:nvPr/>
        </p:nvSpPr>
        <p:spPr>
          <a:xfrm>
            <a:off x="734785" y="673987"/>
            <a:ext cx="10648561" cy="2465419"/>
          </a:xfrm>
          <a:prstGeom prst="rect">
            <a:avLst/>
          </a:prstGeom>
          <a:noFill/>
        </p:spPr>
        <p:txBody>
          <a:bodyPr wrap="square">
            <a:spAutoFit/>
          </a:bodyPr>
          <a:lstStyle/>
          <a:p>
            <a:pPr marL="342900" indent="-342900" algn="just">
              <a:lnSpc>
                <a:spcPct val="107000"/>
              </a:lnSpc>
              <a:spcAft>
                <a:spcPts val="800"/>
              </a:spcAft>
              <a:buFont typeface="Wingdings" panose="05000000000000000000" pitchFamily="2" charset="2"/>
              <a:buChar char="q"/>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DFD (Data Flow Diagram):</a:t>
            </a:r>
          </a:p>
          <a:p>
            <a:pPr algn="just">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DFD is a graphical representation of the data. It identifies the path the data will take, what process will take place to it from one to another.</a:t>
            </a:r>
          </a:p>
          <a:p>
            <a:pPr marL="342900" indent="-342900">
              <a:lnSpc>
                <a:spcPct val="107000"/>
              </a:lnSpc>
              <a:spcAft>
                <a:spcPts val="800"/>
              </a:spcAft>
              <a:buFont typeface="Wingdings" panose="05000000000000000000" pitchFamily="2" charset="2"/>
              <a:buChar char="Ø"/>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Level 0 DFD:</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3DBC9329-89D7-5B59-6C09-DF5B2EC8F64F}"/>
              </a:ext>
            </a:extLst>
          </p:cNvPr>
          <p:cNvSpPr/>
          <p:nvPr/>
        </p:nvSpPr>
        <p:spPr>
          <a:xfrm>
            <a:off x="2789853" y="2220685"/>
            <a:ext cx="7352523" cy="3860691"/>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6" name="Picture 5">
            <a:extLst>
              <a:ext uri="{FF2B5EF4-FFF2-40B4-BE49-F238E27FC236}">
                <a16:creationId xmlns:a16="http://schemas.microsoft.com/office/drawing/2014/main" id="{42269BCA-45CF-D024-E1B0-1AC693ACC5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8040" y="2508842"/>
            <a:ext cx="6856147" cy="3284375"/>
          </a:xfrm>
          <a:prstGeom prst="rect">
            <a:avLst/>
          </a:prstGeom>
          <a:ln>
            <a:noFill/>
          </a:ln>
          <a:effectLst>
            <a:outerShdw blurRad="190500" algn="tl" rotWithShape="0">
              <a:srgbClr val="000000">
                <a:alpha val="70000"/>
              </a:srgbClr>
            </a:outerShdw>
          </a:effectLst>
        </p:spPr>
      </p:pic>
      <p:sp>
        <p:nvSpPr>
          <p:cNvPr id="9" name="Slide Number Placeholder 8">
            <a:extLst>
              <a:ext uri="{FF2B5EF4-FFF2-40B4-BE49-F238E27FC236}">
                <a16:creationId xmlns:a16="http://schemas.microsoft.com/office/drawing/2014/main" id="{AAC05F5B-31DE-6FFD-015C-812A6B34AF76}"/>
              </a:ext>
            </a:extLst>
          </p:cNvPr>
          <p:cNvSpPr>
            <a:spLocks noGrp="1"/>
          </p:cNvSpPr>
          <p:nvPr>
            <p:ph type="sldNum" sz="quarter" idx="12"/>
          </p:nvPr>
        </p:nvSpPr>
        <p:spPr/>
        <p:txBody>
          <a:bodyPr/>
          <a:lstStyle/>
          <a:p>
            <a:fld id="{68680098-1805-475B-9FDE-81C82CAD7DF0}" type="slidenum">
              <a:rPr lang="en-IN" smtClean="0"/>
              <a:t>9</a:t>
            </a:fld>
            <a:endParaRPr lang="en-IN"/>
          </a:p>
        </p:txBody>
      </p:sp>
    </p:spTree>
    <p:extLst>
      <p:ext uri="{BB962C8B-B14F-4D97-AF65-F5344CB8AC3E}">
        <p14:creationId xmlns:p14="http://schemas.microsoft.com/office/powerpoint/2010/main" val="1398779518"/>
      </p:ext>
    </p:extLst>
  </p:cSld>
  <p:clrMapOvr>
    <a:masterClrMapping/>
  </p:clrMapOvr>
</p:sld>
</file>

<file path=ppt/theme/theme1.xml><?xml version="1.0" encoding="utf-8"?>
<a:theme xmlns:a="http://schemas.openxmlformats.org/drawingml/2006/main" name="Retrospec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687</TotalTime>
  <Words>1586</Words>
  <Application>Microsoft Office PowerPoint</Application>
  <PresentationFormat>Widescreen</PresentationFormat>
  <Paragraphs>259</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Algerian</vt:lpstr>
      <vt:lpstr>Calibri</vt:lpstr>
      <vt:lpstr>Calibri Light</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Devanjana Ghosh</dc:creator>
  <cp:lastModifiedBy>Ayan</cp:lastModifiedBy>
  <cp:revision>17</cp:revision>
  <dcterms:created xsi:type="dcterms:W3CDTF">2022-11-16T16:21:22Z</dcterms:created>
  <dcterms:modified xsi:type="dcterms:W3CDTF">2022-11-20T10:24:29Z</dcterms:modified>
</cp:coreProperties>
</file>