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5/3/2020 11:20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5/3/2020 11:20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5/3/2020 11:20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5/3/2020 11:20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5/3/2020 11:20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5/3/2020 11:20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5/3/2020 11:20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5/3/2020 11:20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5/3/2020 11:20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5/3/2020 11:20 PM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5/3/2020 11:20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5/3/2020 11:20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CALL RECOGNITION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447145" y="2283335"/>
            <a:ext cx="9096374" cy="1676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ever growing adaptation of </a:t>
            </a:r>
            <a:r>
              <a:rPr lang="en-US" sz="1200"/>
              <a:t>cellphones as the </a:t>
            </a:r>
            <a:r>
              <a:rPr lang="en-US" sz="1200" dirty="0"/>
              <a:t>primary medium of communication, the persistent issue of dealing spam calls has been growing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2019, there was an 18% (Appendix :[24]) increase in spam calls around the globe as compared to the previous year, as reported by a Stockholm based firm ‘Truecaller’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this project, we tried to use latest speech recognition technologies and machine learning algorithms to detect and classify a call as spam or not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62575-0F38-4E7A-B6F6-0DDCC2F4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4524950"/>
            <a:ext cx="2277836" cy="151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242086-1A24-4253-92DC-EDC5766D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9" y="4524949"/>
            <a:ext cx="2463281" cy="15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319475-2AFF-4B85-B33A-27D70647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73" y="4524949"/>
            <a:ext cx="2449190" cy="15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6333933-8E9A-42C2-88E0-B604A6CF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38" y="4520580"/>
            <a:ext cx="2290235" cy="15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CE58E-B2A1-42A7-9241-FA2678721D69}"/>
              </a:ext>
            </a:extLst>
          </p:cNvPr>
          <p:cNvSpPr txBox="1"/>
          <p:nvPr/>
        </p:nvSpPr>
        <p:spPr>
          <a:xfrm>
            <a:off x="793102" y="4040155"/>
            <a:ext cx="184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Call Recordings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7498-73F8-44CE-A296-3DEB928AFAF4}"/>
              </a:ext>
            </a:extLst>
          </p:cNvPr>
          <p:cNvSpPr txBox="1"/>
          <p:nvPr/>
        </p:nvSpPr>
        <p:spPr>
          <a:xfrm>
            <a:off x="3759087" y="3973044"/>
            <a:ext cx="18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Transcribe using Google Speech Recognition Tool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496A2-534D-4555-86A3-D58E17956A4B}"/>
              </a:ext>
            </a:extLst>
          </p:cNvPr>
          <p:cNvSpPr txBox="1"/>
          <p:nvPr/>
        </p:nvSpPr>
        <p:spPr>
          <a:xfrm>
            <a:off x="6725073" y="3959605"/>
            <a:ext cx="18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text data and apply ML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C7856-6B19-4D47-B7EA-A7530FEB5040}"/>
              </a:ext>
            </a:extLst>
          </p:cNvPr>
          <p:cNvSpPr txBox="1"/>
          <p:nvPr/>
        </p:nvSpPr>
        <p:spPr>
          <a:xfrm>
            <a:off x="9551437" y="3938024"/>
            <a:ext cx="213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 : Spam(1) or not (0)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CALL RECOGNITION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B07C8-6211-4F90-BDC4-091D4E3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73" y="2259749"/>
            <a:ext cx="3699041" cy="2149767"/>
          </a:xfrm>
          <a:prstGeom prst="rect">
            <a:avLst/>
          </a:prstGeom>
        </p:spPr>
      </p:pic>
      <p:pic>
        <p:nvPicPr>
          <p:cNvPr id="14" name="image25.png">
            <a:extLst>
              <a:ext uri="{FF2B5EF4-FFF2-40B4-BE49-F238E27FC236}">
                <a16:creationId xmlns:a16="http://schemas.microsoft.com/office/drawing/2014/main" id="{9C580C85-E48A-4B2E-9DDF-46724D6CCFB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2874" y="4510201"/>
            <a:ext cx="3699040" cy="2175944"/>
          </a:xfrm>
          <a:prstGeom prst="rect">
            <a:avLst/>
          </a:prstGeom>
          <a:ln/>
        </p:spPr>
      </p:pic>
      <p:pic>
        <p:nvPicPr>
          <p:cNvPr id="15" name="image12.png">
            <a:extLst>
              <a:ext uri="{FF2B5EF4-FFF2-40B4-BE49-F238E27FC236}">
                <a16:creationId xmlns:a16="http://schemas.microsoft.com/office/drawing/2014/main" id="{E2A6A9E8-6C79-4094-977F-636C719043A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561953" y="2259750"/>
            <a:ext cx="3552045" cy="2149766"/>
          </a:xfrm>
          <a:prstGeom prst="rect">
            <a:avLst/>
          </a:prstGeom>
          <a:ln/>
        </p:spPr>
      </p:pic>
      <p:pic>
        <p:nvPicPr>
          <p:cNvPr id="16" name="image17.png">
            <a:extLst>
              <a:ext uri="{FF2B5EF4-FFF2-40B4-BE49-F238E27FC236}">
                <a16:creationId xmlns:a16="http://schemas.microsoft.com/office/drawing/2014/main" id="{EA614312-917D-4299-9811-E41428924C66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561952" y="4510199"/>
            <a:ext cx="3552046" cy="2149766"/>
          </a:xfrm>
          <a:prstGeom prst="rect">
            <a:avLst/>
          </a:prstGeom>
          <a:ln/>
        </p:spPr>
      </p:pic>
      <p:pic>
        <p:nvPicPr>
          <p:cNvPr id="17" name="image13.png">
            <a:extLst>
              <a:ext uri="{FF2B5EF4-FFF2-40B4-BE49-F238E27FC236}">
                <a16:creationId xmlns:a16="http://schemas.microsoft.com/office/drawing/2014/main" id="{0FF26746-0CC3-4357-81BA-2CB9AF132FC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52252" y="2259750"/>
            <a:ext cx="3550582" cy="2149768"/>
          </a:xfrm>
          <a:prstGeom prst="rect">
            <a:avLst/>
          </a:prstGeom>
          <a:ln/>
        </p:spPr>
      </p:pic>
      <p:pic>
        <p:nvPicPr>
          <p:cNvPr id="18" name="image1.png">
            <a:extLst>
              <a:ext uri="{FF2B5EF4-FFF2-40B4-BE49-F238E27FC236}">
                <a16:creationId xmlns:a16="http://schemas.microsoft.com/office/drawing/2014/main" id="{BB4D2CC4-105E-42DA-B1F7-EA2D26A3BC13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52252" y="4510200"/>
            <a:ext cx="3550582" cy="2127749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4E58F-B4D1-4A27-AC92-BC694B1ACB41}"/>
              </a:ext>
            </a:extLst>
          </p:cNvPr>
          <p:cNvSpPr txBox="1"/>
          <p:nvPr/>
        </p:nvSpPr>
        <p:spPr>
          <a:xfrm>
            <a:off x="452252" y="1903445"/>
            <a:ext cx="3419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Gaussian Naïve Bayes Classifier – Own Implementation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330073-A077-41D6-AE58-E49A441816DE}"/>
              </a:ext>
            </a:extLst>
          </p:cNvPr>
          <p:cNvSpPr txBox="1"/>
          <p:nvPr/>
        </p:nvSpPr>
        <p:spPr>
          <a:xfrm>
            <a:off x="4572417" y="1918592"/>
            <a:ext cx="3419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Sklearn Decision Tree Classifier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5ECC4-60E8-41B3-8B90-F6E7E5460141}"/>
              </a:ext>
            </a:extLst>
          </p:cNvPr>
          <p:cNvSpPr txBox="1"/>
          <p:nvPr/>
        </p:nvSpPr>
        <p:spPr>
          <a:xfrm>
            <a:off x="8561952" y="1939604"/>
            <a:ext cx="3419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Sklearn Support Vector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12157700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32F72-BAE4-4D8F-B5A8-4D4D584BF69E}">
  <ds:schemaRefs>
    <ds:schemaRef ds:uri="http://purl.org/dc/terms/"/>
    <ds:schemaRef ds:uri="71af3243-3dd4-4a8d-8c0d-dd76da1f02a5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0</TotalTime>
  <Words>136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Candara</vt:lpstr>
      <vt:lpstr>Wingdings 2</vt:lpstr>
      <vt:lpstr>Dividend</vt:lpstr>
      <vt:lpstr>SPAM CALL RECOGNITION</vt:lpstr>
      <vt:lpstr>SPAM CALL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2020-05-04T04:02:16Z</dcterms:created>
  <dcterms:modified xsi:type="dcterms:W3CDTF">2020-05-04T04:34:58Z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