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3" r:id="rId1"/>
    <p:sldMasterId id="2147483924" r:id="rId2"/>
  </p:sldMasterIdLst>
  <p:notesMasterIdLst>
    <p:notesMasterId r:id="rId55"/>
  </p:notesMasterIdLst>
  <p:handoutMasterIdLst>
    <p:handoutMasterId r:id="rId5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76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설계운영입니다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각 패킷을 다음과 같이 초기화합니다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체크섬 구현은 모든 필드값을 더하여 계산하였습니다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전송버튼누르면</a:t>
            </a:r>
          </a:p>
          <a:p>
            <a:pPr>
              <a:defRPr/>
            </a:pPr>
            <a:r>
              <a:rPr lang="en-US" altLang="ko-KR"/>
              <a:t>TX list</a:t>
            </a:r>
            <a:r>
              <a:rPr lang="ko-KR" altLang="en-US"/>
              <a:t>에 저장</a:t>
            </a:r>
          </a:p>
          <a:p>
            <a:pPr>
              <a:defRPr/>
            </a:pPr>
            <a:r>
              <a:rPr lang="en-US" altLang="ko-KR"/>
              <a:t>TX</a:t>
            </a:r>
            <a:r>
              <a:rPr lang="ko-KR" altLang="en-US"/>
              <a:t> </a:t>
            </a:r>
            <a:r>
              <a:rPr lang="en-US" altLang="ko-KR"/>
              <a:t>thread</a:t>
            </a:r>
            <a:r>
              <a:rPr lang="ko-KR" altLang="en-US"/>
              <a:t>에서 세그멘테이션수행</a:t>
            </a:r>
          </a:p>
          <a:p>
            <a:pPr>
              <a:defRPr/>
            </a:pPr>
            <a:r>
              <a:rPr lang="ko-KR" altLang="en-US"/>
              <a:t>패킷전송버퍼에 패킷들이 저장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Stop and Wait</a:t>
            </a:r>
            <a:r>
              <a:rPr lang="ko-KR" altLang="en-US"/>
              <a:t>인 경우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en-US" altLang="ko-KR"/>
              <a:t>Packet</a:t>
            </a:r>
            <a:r>
              <a:rPr lang="ko-KR" altLang="en-US"/>
              <a:t> 버퍼가 비워질때까지 전송하고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GoBackN</a:t>
            </a:r>
            <a:r>
              <a:rPr lang="ko-KR" altLang="en-US"/>
              <a:t>인경우는</a:t>
            </a:r>
          </a:p>
          <a:p>
            <a:pPr>
              <a:defRPr/>
            </a:pPr>
            <a:r>
              <a:rPr lang="ko-KR" altLang="en-US"/>
              <a:t>패킷 </a:t>
            </a:r>
            <a:r>
              <a:rPr lang="en-US" altLang="ko-KR"/>
              <a:t>buffer</a:t>
            </a:r>
            <a:r>
              <a:rPr lang="ko-KR" altLang="en-US"/>
              <a:t>체크하고 </a:t>
            </a:r>
            <a:r>
              <a:rPr lang="en-US" altLang="ko-KR"/>
              <a:t>ack buffer</a:t>
            </a:r>
            <a:r>
              <a:rPr lang="ko-KR" altLang="en-US"/>
              <a:t>도 체크합니다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둘다 비어있지 않으면 같이 </a:t>
            </a:r>
            <a:r>
              <a:rPr lang="en-US" altLang="ko-KR"/>
              <a:t>piggy back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전체적인 동작입니다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 밑에 설명안하셔도 되요</a:t>
            </a:r>
            <a:r>
              <a:rPr lang="en-US" altLang="ko-KR"/>
              <a:t>.</a:t>
            </a:r>
            <a:r>
              <a:rPr lang="ko-KR" altLang="en-US"/>
              <a:t> 필수부분아님</a:t>
            </a:r>
            <a:r>
              <a:rPr lang="en-US" altLang="ko-KR"/>
              <a:t>.</a:t>
            </a:r>
            <a:r>
              <a:rPr lang="ko-KR" altLang="en-US"/>
              <a:t> 뒷장에 똑같은 내용 또나와용 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핵심동작입니다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사용자가 데이터를 입력하면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가 </a:t>
            </a:r>
            <a:r>
              <a:rPr lang="en-US" altLang="ko-KR"/>
              <a:t>segmentation</a:t>
            </a:r>
            <a:r>
              <a:rPr lang="ko-KR" altLang="en-US"/>
              <a:t>을 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timer</a:t>
            </a:r>
            <a:r>
              <a:rPr lang="ko-KR" altLang="en-US"/>
              <a:t>를 작동시키고</a:t>
            </a:r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전송합니다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상대방이 받고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를 다 받은것으로 판단하면 </a:t>
            </a:r>
            <a:r>
              <a:rPr lang="en-US" altLang="ko-KR"/>
              <a:t>6. </a:t>
            </a:r>
            <a:r>
              <a:rPr lang="ko-KR" altLang="en-US"/>
              <a:t>아니면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로 </a:t>
            </a:r>
            <a:r>
              <a:rPr lang="en-US" altLang="ko-KR"/>
              <a:t>ack</a:t>
            </a:r>
            <a:r>
              <a:rPr lang="ko-KR" altLang="en-US"/>
              <a:t>메세지를 전달합니다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가 </a:t>
            </a:r>
            <a:r>
              <a:rPr lang="en-US" altLang="ko-KR"/>
              <a:t>ack</a:t>
            </a:r>
            <a:r>
              <a:rPr lang="ko-KR" altLang="en-US"/>
              <a:t>메세지를 상대방에게 전달합니다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process receiver</a:t>
            </a:r>
            <a:r>
              <a:rPr lang="ko-KR" altLang="en-US"/>
              <a:t>가 </a:t>
            </a:r>
            <a:r>
              <a:rPr lang="en-US" altLang="ko-KR"/>
              <a:t>ack</a:t>
            </a:r>
            <a:r>
              <a:rPr lang="ko-KR" altLang="en-US"/>
              <a:t>메세지를 받아 </a:t>
            </a:r>
            <a:r>
              <a:rPr lang="en-US" altLang="ko-KR"/>
              <a:t>tx thread</a:t>
            </a:r>
            <a:r>
              <a:rPr lang="ko-KR" altLang="en-US"/>
              <a:t>에게 전달하여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timer</a:t>
            </a:r>
            <a:r>
              <a:rPr lang="ko-KR" altLang="en-US"/>
              <a:t>를 멈춥니다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데이터를 다 받았다고 판단되면 </a:t>
            </a:r>
            <a:r>
              <a:rPr lang="en-US" altLang="ko-KR"/>
              <a:t>process receiver</a:t>
            </a:r>
            <a:r>
              <a:rPr lang="ko-KR" altLang="en-US"/>
              <a:t>에서 최종 데이터를 </a:t>
            </a:r>
            <a:r>
              <a:rPr lang="en-US" altLang="ko-KR"/>
              <a:t>RX thread</a:t>
            </a:r>
            <a:r>
              <a:rPr lang="ko-KR" altLang="en-US"/>
              <a:t>로 전달합니다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7.</a:t>
            </a:r>
            <a:r>
              <a:rPr lang="ko-KR" altLang="en-US"/>
              <a:t> </a:t>
            </a:r>
            <a:r>
              <a:rPr lang="en-US" altLang="ko-KR"/>
              <a:t>RX thread</a:t>
            </a:r>
            <a:r>
              <a:rPr lang="ko-KR" altLang="en-US"/>
              <a:t>가 </a:t>
            </a:r>
            <a:r>
              <a:rPr lang="en-US" altLang="ko-KR"/>
              <a:t>user</a:t>
            </a:r>
            <a:r>
              <a:rPr lang="ko-KR" altLang="en-US"/>
              <a:t>의 화면에 출력합니다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Timer </a:t>
            </a:r>
            <a:r>
              <a:rPr lang="ko-KR" altLang="en-US"/>
              <a:t>스레드가 </a:t>
            </a:r>
            <a:r>
              <a:rPr lang="en-US" altLang="ko-KR"/>
              <a:t>tx</a:t>
            </a:r>
            <a:r>
              <a:rPr lang="ko-KR" altLang="en-US"/>
              <a:t>스레드에서</a:t>
            </a:r>
            <a:r>
              <a:rPr lang="en-US" altLang="ko-KR"/>
              <a:t>,</a:t>
            </a:r>
            <a:r>
              <a:rPr lang="ko-KR" altLang="en-US"/>
              <a:t> 제한시간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id</a:t>
            </a:r>
            <a:r>
              <a:rPr lang="ko-KR" altLang="en-US"/>
              <a:t>를 받고 실행되면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en-US" altLang="ko-KR"/>
              <a:t>Timer</a:t>
            </a:r>
            <a:r>
              <a:rPr lang="ko-KR" altLang="en-US"/>
              <a:t> 스레드가 호출되고</a:t>
            </a:r>
            <a:r>
              <a:rPr lang="en-US" altLang="ko-KR"/>
              <a:t>,</a:t>
            </a:r>
            <a:r>
              <a:rPr lang="ko-KR" altLang="en-US"/>
              <a:t> 제한시간이 지나면 전역변수 </a:t>
            </a:r>
            <a:r>
              <a:rPr lang="en-US" altLang="ko-KR"/>
              <a:t>time_out</a:t>
            </a:r>
            <a:r>
              <a:rPr lang="ko-KR" altLang="en-US"/>
              <a:t>을 </a:t>
            </a:r>
            <a:r>
              <a:rPr lang="en-US" altLang="ko-KR"/>
              <a:t>true</a:t>
            </a:r>
            <a:r>
              <a:rPr lang="ko-KR" altLang="en-US"/>
              <a:t>로 바꾸는 역할을 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TX thread</a:t>
            </a:r>
            <a:r>
              <a:rPr lang="ko-KR" altLang="en-US"/>
              <a:t>에서는 </a:t>
            </a:r>
            <a:r>
              <a:rPr lang="en-US" altLang="ko-KR"/>
              <a:t>ack</a:t>
            </a:r>
            <a:r>
              <a:rPr lang="ko-KR" altLang="en-US"/>
              <a:t> 수신버퍼에 무언가가 들어왔거나</a:t>
            </a:r>
            <a:r>
              <a:rPr lang="en-US" altLang="ko-KR"/>
              <a:t>(ack</a:t>
            </a:r>
            <a:r>
              <a:rPr lang="ko-KR" altLang="en-US"/>
              <a:t>를 받았거나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en-US" altLang="ko-KR"/>
              <a:t>timeout</a:t>
            </a:r>
            <a:r>
              <a:rPr lang="ko-KR" altLang="en-US"/>
              <a:t>이 </a:t>
            </a:r>
            <a:r>
              <a:rPr lang="en-US" altLang="ko-KR"/>
              <a:t>true</a:t>
            </a:r>
            <a:r>
              <a:rPr lang="ko-KR" altLang="en-US"/>
              <a:t>가 되면</a:t>
            </a:r>
            <a:r>
              <a:rPr lang="en-US" altLang="ko-KR"/>
              <a:t>,</a:t>
            </a:r>
            <a:r>
              <a:rPr lang="ko-KR" altLang="en-US"/>
              <a:t> 타이머를 제거하고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ko-KR" altLang="en-US"/>
              <a:t>다음 패킷전송이든 재전송이든 적절한 조치를 취합니다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Stop and Wait</a:t>
            </a:r>
            <a:r>
              <a:rPr lang="ko-KR" altLang="en-US"/>
              <a:t> 모드에서의 </a:t>
            </a:r>
            <a:r>
              <a:rPr lang="en-US" altLang="ko-KR"/>
              <a:t>Process Receive</a:t>
            </a:r>
            <a:r>
              <a:rPr lang="ko-KR" altLang="en-US"/>
              <a:t>의 동작입니다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체크섬 에러이면</a:t>
            </a:r>
            <a:r>
              <a:rPr lang="en-US" altLang="ko-KR"/>
              <a:t>,</a:t>
            </a:r>
            <a:r>
              <a:rPr lang="ko-KR" altLang="en-US"/>
              <a:t> 무시해서 </a:t>
            </a:r>
            <a:r>
              <a:rPr lang="en-US" altLang="ko-KR"/>
              <a:t>time out</a:t>
            </a:r>
            <a:r>
              <a:rPr lang="ko-KR" altLang="en-US"/>
              <a:t>시켜서 재전송을 받습니다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체크섬 에러가 아니라면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ko-KR" altLang="en-US"/>
              <a:t>컨트롤 메세지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mode, window size</a:t>
            </a:r>
            <a:r>
              <a:rPr lang="ko-KR" altLang="en-US"/>
              <a:t>결정짓는 메세지 </a:t>
            </a:r>
            <a:r>
              <a:rPr lang="en-US" altLang="ko-KR"/>
              <a:t>)</a:t>
            </a:r>
            <a:r>
              <a:rPr lang="ko-KR" altLang="en-US"/>
              <a:t>인지 체크합니다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컨트롤 메세지면</a:t>
            </a:r>
            <a:r>
              <a:rPr lang="en-US" altLang="ko-KR"/>
              <a:t>,</a:t>
            </a:r>
            <a:r>
              <a:rPr lang="ko-KR" altLang="en-US"/>
              <a:t> 컨트롤 처리를 하고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ko-KR" altLang="en-US"/>
              <a:t>아니면 </a:t>
            </a:r>
            <a:r>
              <a:rPr lang="en-US" altLang="ko-KR"/>
              <a:t>ack</a:t>
            </a:r>
            <a:r>
              <a:rPr lang="ko-KR" altLang="en-US"/>
              <a:t>메세지 인지 체크합니다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메세지이면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수신버퍼에 넣어서 </a:t>
            </a:r>
            <a:r>
              <a:rPr lang="en-US" altLang="ko-KR"/>
              <a:t>tx thread</a:t>
            </a:r>
            <a:r>
              <a:rPr lang="ko-KR" altLang="en-US"/>
              <a:t>에 </a:t>
            </a:r>
            <a:r>
              <a:rPr lang="en-US" altLang="ko-KR"/>
              <a:t>ack</a:t>
            </a:r>
            <a:r>
              <a:rPr lang="ko-KR" altLang="en-US"/>
              <a:t>를 수신했음을 알립니다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메세지가 아니라면 </a:t>
            </a:r>
            <a:r>
              <a:rPr lang="en-US" altLang="ko-KR"/>
              <a:t>data</a:t>
            </a:r>
            <a:r>
              <a:rPr lang="ko-KR" altLang="en-US"/>
              <a:t>메세지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piggyback</a:t>
            </a:r>
            <a:r>
              <a:rPr lang="ko-KR" altLang="en-US"/>
              <a:t>이 아니므로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메세지 아니면 </a:t>
            </a:r>
            <a:r>
              <a:rPr lang="en-US" altLang="ko-KR"/>
              <a:t>data</a:t>
            </a:r>
            <a:r>
              <a:rPr lang="ko-KR" altLang="en-US"/>
              <a:t>메세지 이기때문 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en-US" altLang="ko-KR"/>
              <a:t>data</a:t>
            </a:r>
            <a:r>
              <a:rPr lang="ko-KR" altLang="en-US"/>
              <a:t> 메세지를 패킷수신버퍼에 저장합니다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저장후 모든 데이터를 다 받았다고 판단되면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Reassemble</a:t>
            </a:r>
            <a:r>
              <a:rPr lang="ko-KR" altLang="en-US"/>
              <a:t>후 </a:t>
            </a:r>
            <a:r>
              <a:rPr lang="en-US" altLang="ko-KR"/>
              <a:t>RX thread</a:t>
            </a:r>
            <a:r>
              <a:rPr lang="ko-KR" altLang="en-US"/>
              <a:t>에 전달해서</a:t>
            </a:r>
            <a:r>
              <a:rPr lang="en-US" altLang="ko-KR"/>
              <a:t>,</a:t>
            </a:r>
            <a:r>
              <a:rPr lang="ko-KR" altLang="en-US"/>
              <a:t> 화면에 출력시킵니다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Go Back N</a:t>
            </a:r>
            <a:r>
              <a:rPr lang="ko-KR" altLang="en-US"/>
              <a:t> 모드일때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Process Receive </a:t>
            </a:r>
            <a:r>
              <a:rPr lang="ko-KR" altLang="en-US"/>
              <a:t>동작입니다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Go Back N</a:t>
            </a:r>
            <a:r>
              <a:rPr lang="ko-KR" altLang="en-US"/>
              <a:t>도 마찬가지로 </a:t>
            </a:r>
            <a:r>
              <a:rPr lang="en-US" altLang="ko-KR"/>
              <a:t>checksum </a:t>
            </a:r>
            <a:r>
              <a:rPr lang="ko-KR" altLang="en-US"/>
              <a:t>에러를 체크합니다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에러가있으면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ACK, Data</a:t>
            </a:r>
            <a:r>
              <a:rPr lang="ko-KR" altLang="en-US"/>
              <a:t>를 따로 체크합니다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GoBackN</a:t>
            </a:r>
            <a:r>
              <a:rPr lang="ko-KR" altLang="en-US"/>
              <a:t>은 </a:t>
            </a:r>
            <a:r>
              <a:rPr lang="en-US" altLang="ko-KR"/>
              <a:t>piggy back</a:t>
            </a:r>
            <a:r>
              <a:rPr lang="ko-KR" altLang="en-US"/>
              <a:t>을 사용하기 때문에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개의 패킷에 </a:t>
            </a:r>
            <a:r>
              <a:rPr lang="en-US" altLang="ko-KR"/>
              <a:t>2</a:t>
            </a:r>
            <a:r>
              <a:rPr lang="ko-KR" altLang="en-US"/>
              <a:t>개의 정보</a:t>
            </a:r>
            <a:r>
              <a:rPr lang="en-US" altLang="ko-KR"/>
              <a:t>(ack, data)</a:t>
            </a:r>
            <a:r>
              <a:rPr lang="ko-KR" altLang="en-US"/>
              <a:t>가 존재하기 때문입니다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메세지로 추정되는 것이 에러라면</a:t>
            </a:r>
            <a:r>
              <a:rPr lang="en-US" altLang="ko-KR"/>
              <a:t>,</a:t>
            </a:r>
            <a:r>
              <a:rPr lang="ko-KR" altLang="en-US"/>
              <a:t> 무시합니다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data</a:t>
            </a:r>
            <a:r>
              <a:rPr lang="ko-KR" altLang="en-US"/>
              <a:t>메세지로 추정되는 것이 에러라면 </a:t>
            </a:r>
            <a:r>
              <a:rPr lang="en-US" altLang="ko-KR"/>
              <a:t>nack</a:t>
            </a:r>
            <a:r>
              <a:rPr lang="ko-KR" altLang="en-US"/>
              <a:t>을 </a:t>
            </a:r>
            <a:r>
              <a:rPr lang="en-US" altLang="ko-KR"/>
              <a:t>ack</a:t>
            </a:r>
            <a:r>
              <a:rPr lang="ko-KR" altLang="en-US"/>
              <a:t>송신버퍼에 저장해서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</a:t>
            </a:r>
            <a:r>
              <a:rPr lang="ko-KR" altLang="en-US"/>
              <a:t>에서 </a:t>
            </a:r>
            <a:r>
              <a:rPr lang="en-US" altLang="ko-KR"/>
              <a:t>data</a:t>
            </a:r>
            <a:r>
              <a:rPr lang="ko-KR" altLang="en-US"/>
              <a:t>를 보낼때</a:t>
            </a:r>
          </a:p>
          <a:p>
            <a:pPr>
              <a:defRPr/>
            </a:pPr>
            <a:r>
              <a:rPr lang="en-US" altLang="ko-KR"/>
              <a:t>piggy back</a:t>
            </a:r>
            <a:r>
              <a:rPr lang="ko-KR" altLang="en-US"/>
              <a:t>으로 같이 보낼 수 있게 합니다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에러가 아니라면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control</a:t>
            </a:r>
            <a:r>
              <a:rPr lang="ko-KR" altLang="en-US"/>
              <a:t> 메세지 인지 체크하고 </a:t>
            </a:r>
            <a:r>
              <a:rPr lang="en-US" altLang="ko-KR"/>
              <a:t>control</a:t>
            </a:r>
            <a:r>
              <a:rPr lang="ko-KR" altLang="en-US"/>
              <a:t>메세지이면 </a:t>
            </a:r>
            <a:r>
              <a:rPr lang="en-US" altLang="ko-KR"/>
              <a:t>control</a:t>
            </a:r>
            <a:r>
              <a:rPr lang="ko-KR" altLang="en-US"/>
              <a:t> 처리를합니다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control</a:t>
            </a:r>
            <a:r>
              <a:rPr lang="ko-KR" altLang="en-US"/>
              <a:t>메세지도 아니고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필드에 정보가 있다면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수신버퍼에 저장해서</a:t>
            </a:r>
            <a:r>
              <a:rPr lang="en-US" altLang="ko-KR"/>
              <a:t> tx</a:t>
            </a:r>
            <a:r>
              <a:rPr lang="ko-KR" altLang="en-US"/>
              <a:t>스레드에서 해당 </a:t>
            </a:r>
            <a:r>
              <a:rPr lang="en-US" altLang="ko-KR"/>
              <a:t>frame</a:t>
            </a:r>
            <a:r>
              <a:rPr lang="ko-KR" altLang="en-US"/>
              <a:t>까지를 잘 받았음을</a:t>
            </a:r>
          </a:p>
          <a:p>
            <a:pPr>
              <a:defRPr/>
            </a:pPr>
            <a:r>
              <a:rPr lang="ko-KR" altLang="en-US"/>
              <a:t>알게합니다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data</a:t>
            </a:r>
            <a:r>
              <a:rPr lang="ko-KR" altLang="en-US"/>
              <a:t>필드에 정보가 있다면</a:t>
            </a:r>
            <a:r>
              <a:rPr lang="en-US" altLang="ko-KR"/>
              <a:t>,</a:t>
            </a:r>
            <a:r>
              <a:rPr lang="ko-KR" altLang="en-US"/>
              <a:t> 패킷 수신버퍼에 저장합니다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패킷수신버퍼에 받으려는 모든 </a:t>
            </a:r>
            <a:r>
              <a:rPr lang="en-US" altLang="ko-KR"/>
              <a:t>frame</a:t>
            </a:r>
            <a:r>
              <a:rPr lang="ko-KR" altLang="en-US"/>
              <a:t>이 들어가면 </a:t>
            </a:r>
            <a:r>
              <a:rPr lang="en-US" altLang="ko-KR"/>
              <a:t>reassemble </a:t>
            </a:r>
            <a:r>
              <a:rPr lang="ko-KR" altLang="en-US"/>
              <a:t>후 </a:t>
            </a:r>
            <a:r>
              <a:rPr lang="en-US" altLang="ko-KR"/>
              <a:t>rx </a:t>
            </a:r>
            <a:r>
              <a:rPr lang="ko-KR" altLang="en-US"/>
              <a:t>스레드에 전달해 출력합니다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대략적인 상태도는 다음과 같이 송수신 상태로 구성됩니다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데이터를 입력받으면 </a:t>
            </a:r>
            <a:r>
              <a:rPr lang="en-US" altLang="ko-KR"/>
              <a:t>Data</a:t>
            </a:r>
            <a:r>
              <a:rPr lang="ko-KR" altLang="en-US"/>
              <a:t> </a:t>
            </a:r>
            <a:r>
              <a:rPr lang="en-US" altLang="ko-KR"/>
              <a:t>Sending</a:t>
            </a:r>
            <a:r>
              <a:rPr lang="ko-KR" altLang="en-US"/>
              <a:t> 상태가 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(piggyback</a:t>
            </a:r>
            <a:r>
              <a:rPr lang="ko-KR" altLang="en-US"/>
              <a:t>가능하므로 </a:t>
            </a:r>
            <a:r>
              <a:rPr lang="en-US" altLang="ko-KR"/>
              <a:t>ack</a:t>
            </a:r>
            <a:r>
              <a:rPr lang="ko-KR" altLang="en-US"/>
              <a:t>라고 표시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보낸후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receiving</a:t>
            </a:r>
            <a:r>
              <a:rPr lang="ko-KR" altLang="en-US"/>
              <a:t> 상태가 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receiving</a:t>
            </a:r>
            <a:r>
              <a:rPr lang="ko-KR" altLang="en-US"/>
              <a:t> 상태에서</a:t>
            </a:r>
            <a:endParaRPr lang="en-US" altLang="ko-KR"/>
          </a:p>
          <a:p>
            <a:pPr>
              <a:defRPr/>
            </a:pPr>
            <a:r>
              <a:rPr lang="en-US" altLang="ko-KR"/>
              <a:t>timeout</a:t>
            </a:r>
            <a:r>
              <a:rPr lang="ko-KR" altLang="en-US"/>
              <a:t>이거나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nack, ack</a:t>
            </a:r>
            <a:r>
              <a:rPr lang="ko-KR" altLang="en-US"/>
              <a:t>을 받아서 다음 메세지를 전송해야하면 다시</a:t>
            </a:r>
          </a:p>
          <a:p>
            <a:pPr>
              <a:defRPr/>
            </a:pPr>
            <a:r>
              <a:rPr lang="en-US" altLang="ko-KR"/>
              <a:t>Data Sending</a:t>
            </a:r>
            <a:r>
              <a:rPr lang="ko-KR" altLang="en-US"/>
              <a:t> 상태로 바꿔줍니다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만약</a:t>
            </a:r>
            <a:r>
              <a:rPr lang="en-US" altLang="ko-KR"/>
              <a:t>,</a:t>
            </a:r>
            <a:r>
              <a:rPr lang="ko-KR" altLang="en-US"/>
              <a:t> 데이터메세지를 받았다면 </a:t>
            </a:r>
            <a:r>
              <a:rPr lang="en-US" altLang="ko-KR"/>
              <a:t>ack</a:t>
            </a:r>
            <a:r>
              <a:rPr lang="ko-KR" altLang="en-US"/>
              <a:t>메세지를 보내야 하므로</a:t>
            </a:r>
            <a:r>
              <a:rPr lang="en-US" altLang="ko-KR"/>
              <a:t>,</a:t>
            </a:r>
            <a:r>
              <a:rPr lang="ko-KR" altLang="en-US"/>
              <a:t> 다시</a:t>
            </a:r>
            <a:r>
              <a:rPr lang="en-US" altLang="ko-KR"/>
              <a:t> Sending</a:t>
            </a:r>
            <a:r>
              <a:rPr lang="ko-KR" altLang="en-US"/>
              <a:t> 상태가 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이때</a:t>
            </a:r>
            <a:r>
              <a:rPr lang="en-US" altLang="ko-KR"/>
              <a:t> Sending </a:t>
            </a:r>
            <a:r>
              <a:rPr lang="ko-KR" altLang="en-US"/>
              <a:t>상태는 </a:t>
            </a:r>
            <a:r>
              <a:rPr lang="en-US" altLang="ko-KR"/>
              <a:t>data</a:t>
            </a:r>
            <a:r>
              <a:rPr lang="ko-KR" altLang="en-US"/>
              <a:t>와 </a:t>
            </a:r>
            <a:r>
              <a:rPr lang="en-US" altLang="ko-KR"/>
              <a:t>ack</a:t>
            </a:r>
            <a:r>
              <a:rPr lang="ko-KR" altLang="en-US"/>
              <a:t>메세지를 </a:t>
            </a:r>
            <a:r>
              <a:rPr lang="en-US" altLang="ko-KR"/>
              <a:t>piggy back</a:t>
            </a:r>
            <a:r>
              <a:rPr lang="ko-KR" altLang="en-US"/>
              <a:t>할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en-US" altLang="ko-KR"/>
              <a:t>Control</a:t>
            </a:r>
            <a:r>
              <a:rPr lang="ko-KR" altLang="en-US"/>
              <a:t>메세지를 받았거나</a:t>
            </a:r>
            <a:r>
              <a:rPr lang="en-US" altLang="ko-KR"/>
              <a:t>,</a:t>
            </a:r>
            <a:r>
              <a:rPr lang="ko-KR" altLang="en-US"/>
              <a:t> 송신</a:t>
            </a:r>
            <a:r>
              <a:rPr lang="en-US" altLang="ko-KR"/>
              <a:t>,</a:t>
            </a:r>
            <a:r>
              <a:rPr lang="ko-KR" altLang="en-US"/>
              <a:t>수신메세지가 없다면 대기상태가 됩니다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Process Receive</a:t>
            </a:r>
            <a:r>
              <a:rPr lang="ko-KR" altLang="en-US"/>
              <a:t>에서 패킷을 모두 수신했다고</a:t>
            </a:r>
            <a:r>
              <a:rPr lang="en-US" altLang="ko-KR"/>
              <a:t>,</a:t>
            </a:r>
            <a:r>
              <a:rPr lang="ko-KR" altLang="en-US"/>
              <a:t> 판단하면</a:t>
            </a:r>
          </a:p>
          <a:p>
            <a:pPr>
              <a:defRPr/>
            </a:pPr>
            <a:r>
              <a:rPr lang="en-US" altLang="ko-KR"/>
              <a:t>seq</a:t>
            </a:r>
            <a:r>
              <a:rPr lang="ko-KR" altLang="en-US"/>
              <a:t> </a:t>
            </a:r>
            <a:r>
              <a:rPr lang="en-US" altLang="ko-KR"/>
              <a:t>number</a:t>
            </a:r>
            <a:r>
              <a:rPr lang="ko-KR" altLang="en-US"/>
              <a:t>기준으로 정렬후</a:t>
            </a:r>
            <a:r>
              <a:rPr lang="en-US" altLang="ko-KR"/>
              <a:t>,</a:t>
            </a:r>
            <a:r>
              <a:rPr lang="ko-KR" altLang="en-US"/>
              <a:t> 각 패킷의 </a:t>
            </a:r>
            <a:r>
              <a:rPr lang="en-US" altLang="ko-KR"/>
              <a:t>data</a:t>
            </a:r>
            <a:r>
              <a:rPr lang="ko-KR" altLang="en-US"/>
              <a:t>들을 </a:t>
            </a:r>
            <a:r>
              <a:rPr lang="en-US" altLang="ko-KR"/>
              <a:t>8bit</a:t>
            </a:r>
            <a:r>
              <a:rPr lang="ko-KR" altLang="en-US"/>
              <a:t>이진수 문자열로 저장합니다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모두 읽어왔으면 </a:t>
            </a:r>
            <a:r>
              <a:rPr lang="en-US" altLang="ko-KR"/>
              <a:t>RX thread</a:t>
            </a:r>
            <a:r>
              <a:rPr lang="ko-KR" altLang="en-US"/>
              <a:t>의 </a:t>
            </a:r>
            <a:r>
              <a:rPr lang="en-US" altLang="ko-KR"/>
              <a:t>list</a:t>
            </a:r>
            <a:r>
              <a:rPr lang="ko-KR" altLang="en-US"/>
              <a:t>에 넣어줍니다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RX thread</a:t>
            </a:r>
            <a:r>
              <a:rPr lang="ko-KR" altLang="en-US"/>
              <a:t>는 </a:t>
            </a:r>
            <a:r>
              <a:rPr lang="en-US" altLang="ko-KR"/>
              <a:t>list</a:t>
            </a:r>
            <a:r>
              <a:rPr lang="ko-KR" altLang="en-US"/>
              <a:t>에 뭔가가 들어오면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BinaryString to String</a:t>
            </a:r>
            <a:r>
              <a:rPr lang="ko-KR" altLang="en-US"/>
              <a:t>함수를 활용하여</a:t>
            </a:r>
            <a:r>
              <a:rPr lang="en-US" altLang="ko-KR"/>
              <a:t>,</a:t>
            </a:r>
            <a:r>
              <a:rPr lang="ko-KR" altLang="en-US"/>
              <a:t> 진짜 문자열로 변환합니다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변환이 완료되었다면 화면에 출력합니다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에서 해당 기능의 버튼을 클릭하면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(client</a:t>
            </a:r>
            <a:r>
              <a:rPr lang="ko-KR" altLang="en-US"/>
              <a:t>부분에서만 버튼 구현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의 모든 버퍼를 초기화하고</a:t>
            </a:r>
          </a:p>
          <a:p>
            <a:pPr>
              <a:defRPr/>
            </a:pPr>
            <a:r>
              <a:rPr lang="ko-KR" altLang="en-US"/>
              <a:t>특정패턴의 패킷을 만들어서 전송 </a:t>
            </a:r>
            <a:r>
              <a:rPr lang="en-US" altLang="ko-KR"/>
              <a:t>(</a:t>
            </a:r>
            <a:r>
              <a:rPr lang="ko-KR" altLang="en-US"/>
              <a:t> 뒷부분에 패킷패턴 설명 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en-US" altLang="ko-KR"/>
              <a:t>Server</a:t>
            </a:r>
            <a:r>
              <a:rPr lang="ko-KR" altLang="en-US"/>
              <a:t>는 </a:t>
            </a:r>
            <a:r>
              <a:rPr lang="en-US" altLang="ko-KR"/>
              <a:t>Control</a:t>
            </a:r>
            <a:r>
              <a:rPr lang="ko-KR" altLang="en-US"/>
              <a:t>메세지 받고</a:t>
            </a:r>
            <a:r>
              <a:rPr lang="en-US" altLang="ko-KR"/>
              <a:t>,</a:t>
            </a:r>
            <a:r>
              <a:rPr lang="ko-KR" altLang="en-US"/>
              <a:t> 자신의 모든 버퍼초기화 후 </a:t>
            </a:r>
            <a:r>
              <a:rPr lang="en-US" altLang="ko-KR"/>
              <a:t>control</a:t>
            </a:r>
            <a:r>
              <a:rPr lang="ko-KR" altLang="en-US"/>
              <a:t> 정보 업데이트</a:t>
            </a:r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메세지로 응답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는 </a:t>
            </a:r>
            <a:r>
              <a:rPr lang="en-US" altLang="ko-KR"/>
              <a:t>ack</a:t>
            </a:r>
            <a:r>
              <a:rPr lang="ko-KR" altLang="en-US"/>
              <a:t>받고 확인메세지를 띄움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에러가 났거나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timeout</a:t>
            </a:r>
            <a:r>
              <a:rPr lang="ko-KR" altLang="en-US"/>
              <a:t>때는 아무 반응하지 않음</a:t>
            </a:r>
            <a:r>
              <a:rPr lang="en-US" altLang="ko-KR"/>
              <a:t>.</a:t>
            </a:r>
            <a:r>
              <a:rPr lang="ko-KR" altLang="en-US"/>
              <a:t> 무시함</a:t>
            </a:r>
            <a:r>
              <a:rPr lang="en-US" altLang="ko-KR"/>
              <a:t>.(</a:t>
            </a:r>
            <a:r>
              <a:rPr lang="ko-KR" altLang="en-US"/>
              <a:t>내맘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)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일반적으로 나올 수 없는 패턴으로 </a:t>
            </a:r>
            <a:r>
              <a:rPr lang="en-US" altLang="ko-KR"/>
              <a:t>control</a:t>
            </a:r>
            <a:r>
              <a:rPr lang="ko-KR" altLang="en-US"/>
              <a:t> 메세지를 구성한다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seq</a:t>
            </a:r>
            <a:r>
              <a:rPr lang="ko-KR" altLang="en-US"/>
              <a:t>와 </a:t>
            </a:r>
            <a:r>
              <a:rPr lang="en-US" altLang="ko-KR"/>
              <a:t>total_seq, </a:t>
            </a:r>
            <a:r>
              <a:rPr lang="ko-KR" altLang="en-US"/>
              <a:t>그리고 </a:t>
            </a:r>
            <a:r>
              <a:rPr lang="en-US" altLang="ko-KR"/>
              <a:t>data</a:t>
            </a:r>
            <a:r>
              <a:rPr lang="ko-KR" altLang="en-US"/>
              <a:t>의 </a:t>
            </a:r>
            <a:r>
              <a:rPr lang="en-US" altLang="ko-KR"/>
              <a:t>[2~6]</a:t>
            </a:r>
            <a:r>
              <a:rPr lang="ko-KR" altLang="en-US"/>
              <a:t>의 값을 </a:t>
            </a:r>
            <a:r>
              <a:rPr lang="en-US" altLang="ko-KR"/>
              <a:t>0x7f</a:t>
            </a:r>
          </a:p>
          <a:p>
            <a:pPr>
              <a:defRPr/>
            </a:pPr>
            <a:r>
              <a:rPr lang="en-US" altLang="ko-KR"/>
              <a:t>checksum</a:t>
            </a:r>
            <a:r>
              <a:rPr lang="ko-KR" altLang="en-US"/>
              <a:t>과 </a:t>
            </a:r>
            <a:r>
              <a:rPr lang="en-US" altLang="ko-KR"/>
              <a:t>response</a:t>
            </a:r>
            <a:r>
              <a:rPr lang="ko-KR" altLang="en-US"/>
              <a:t>는 상관 </a:t>
            </a:r>
            <a:r>
              <a:rPr lang="en-US" altLang="ko-KR"/>
              <a:t>x</a:t>
            </a:r>
          </a:p>
          <a:p>
            <a:pPr>
              <a:defRPr/>
            </a:pPr>
            <a:r>
              <a:rPr lang="en-US" altLang="ko-KR"/>
              <a:t>data[0]</a:t>
            </a:r>
            <a:r>
              <a:rPr lang="ko-KR" altLang="en-US"/>
              <a:t>은 </a:t>
            </a:r>
            <a:r>
              <a:rPr lang="en-US" altLang="ko-KR"/>
              <a:t>mode(StopAndWait</a:t>
            </a:r>
            <a:r>
              <a:rPr lang="ko-KR" altLang="en-US"/>
              <a:t>이든</a:t>
            </a:r>
            <a:r>
              <a:rPr lang="en-US" altLang="ko-KR"/>
              <a:t> GoBackN</a:t>
            </a:r>
            <a:r>
              <a:rPr lang="ko-KR" altLang="en-US"/>
              <a:t>이든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data[1]</a:t>
            </a:r>
            <a:r>
              <a:rPr lang="ko-KR" altLang="en-US"/>
              <a:t>은 </a:t>
            </a:r>
            <a:r>
              <a:rPr lang="en-US" altLang="ko-KR"/>
              <a:t>window size</a:t>
            </a:r>
            <a:r>
              <a:rPr lang="ko-KR" altLang="en-US"/>
              <a:t> 저장 </a:t>
            </a:r>
            <a:r>
              <a:rPr lang="en-US" altLang="ko-KR"/>
              <a:t>(</a:t>
            </a:r>
            <a:r>
              <a:rPr lang="ko-KR" altLang="en-US"/>
              <a:t>내맘</a:t>
            </a:r>
            <a:r>
              <a:rPr lang="en-US" altLang="ko-KR"/>
              <a:t>)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와 </a:t>
            </a:r>
            <a:r>
              <a:rPr lang="en-US" altLang="ko-KR"/>
              <a:t>Server</a:t>
            </a:r>
            <a:r>
              <a:rPr lang="ko-KR" altLang="en-US"/>
              <a:t> 사이에 양방향통신을 가능하게 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블록도 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설명 드리자면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input</a:t>
            </a:r>
            <a:r>
              <a:rPr lang="ko-KR" altLang="en-US"/>
              <a:t>을 입력하면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에서 </a:t>
            </a:r>
            <a:r>
              <a:rPr lang="en-US" altLang="ko-KR"/>
              <a:t>segmentation</a:t>
            </a:r>
            <a:r>
              <a:rPr lang="ko-KR" altLang="en-US"/>
              <a:t>을 수행하고</a:t>
            </a:r>
            <a:r>
              <a:rPr lang="en-US" altLang="ko-KR"/>
              <a:t> </a:t>
            </a:r>
            <a:r>
              <a:rPr lang="ko-KR" altLang="en-US"/>
              <a:t>송신버퍼</a:t>
            </a:r>
            <a:r>
              <a:rPr lang="en-US" altLang="ko-KR"/>
              <a:t>(</a:t>
            </a:r>
            <a:r>
              <a:rPr lang="ko-KR" altLang="en-US"/>
              <a:t>초록색</a:t>
            </a:r>
            <a:r>
              <a:rPr lang="en-US" altLang="ko-KR"/>
              <a:t>)</a:t>
            </a:r>
            <a:r>
              <a:rPr lang="ko-KR" altLang="en-US"/>
              <a:t>에 저장한뒤</a:t>
            </a:r>
            <a:r>
              <a:rPr lang="en-US" altLang="ko-KR"/>
              <a:t>,</a:t>
            </a:r>
            <a:r>
              <a:rPr lang="ko-KR" altLang="en-US"/>
              <a:t> 메세지를 보냅니다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수신측의 </a:t>
            </a:r>
            <a:r>
              <a:rPr lang="en-US" altLang="ko-KR"/>
              <a:t>Process Receive</a:t>
            </a:r>
            <a:r>
              <a:rPr lang="ko-KR" altLang="en-US"/>
              <a:t>가 받고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Go Back N</a:t>
            </a:r>
            <a:r>
              <a:rPr lang="ko-KR" altLang="en-US"/>
              <a:t>과 </a:t>
            </a:r>
            <a:r>
              <a:rPr lang="en-US" altLang="ko-KR"/>
              <a:t>Stop&amp;Wait</a:t>
            </a:r>
            <a:r>
              <a:rPr lang="ko-KR" altLang="en-US"/>
              <a:t> 모드에 따라서 다른 처리를 한뒤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ko-KR" altLang="en-US"/>
              <a:t>수신버퍼</a:t>
            </a:r>
            <a:r>
              <a:rPr lang="en-US" altLang="ko-KR"/>
              <a:t>(</a:t>
            </a:r>
            <a:r>
              <a:rPr lang="ko-KR" altLang="en-US"/>
              <a:t>보라색</a:t>
            </a:r>
            <a:r>
              <a:rPr lang="en-US" altLang="ko-KR"/>
              <a:t>)</a:t>
            </a:r>
            <a:r>
              <a:rPr lang="ko-KR" altLang="en-US"/>
              <a:t>에 저장합니다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받은 패킷에 대하여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메세지를 보내기위해 </a:t>
            </a:r>
            <a:r>
              <a:rPr lang="en-US" altLang="ko-KR"/>
              <a:t>ack</a:t>
            </a:r>
            <a:r>
              <a:rPr lang="ko-KR" altLang="en-US"/>
              <a:t>송신버퍼</a:t>
            </a:r>
            <a:r>
              <a:rPr lang="en-US" altLang="ko-KR"/>
              <a:t>(</a:t>
            </a:r>
            <a:r>
              <a:rPr lang="ko-KR" altLang="en-US"/>
              <a:t>노란색</a:t>
            </a:r>
            <a:r>
              <a:rPr lang="en-US" altLang="ko-KR"/>
              <a:t>)</a:t>
            </a:r>
            <a:r>
              <a:rPr lang="ko-KR" altLang="en-US"/>
              <a:t>에 저장합니다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3-1.</a:t>
            </a:r>
            <a:r>
              <a:rPr lang="ko-KR" altLang="en-US"/>
              <a:t> 수신버퍼</a:t>
            </a:r>
            <a:r>
              <a:rPr lang="en-US" altLang="ko-KR"/>
              <a:t>(</a:t>
            </a:r>
            <a:r>
              <a:rPr lang="ko-KR" altLang="en-US"/>
              <a:t>보라색</a:t>
            </a:r>
            <a:r>
              <a:rPr lang="en-US" altLang="ko-KR"/>
              <a:t>)</a:t>
            </a:r>
            <a:r>
              <a:rPr lang="ko-KR" altLang="en-US"/>
              <a:t>에서 다 받았다고 판단되면 </a:t>
            </a:r>
            <a:r>
              <a:rPr lang="en-US" altLang="ko-KR"/>
              <a:t>RX Thread</a:t>
            </a:r>
            <a:r>
              <a:rPr lang="ko-KR" altLang="en-US"/>
              <a:t>로 </a:t>
            </a:r>
            <a:r>
              <a:rPr lang="en-US" altLang="ko-KR"/>
              <a:t>Reassemble</a:t>
            </a:r>
            <a:r>
              <a:rPr lang="ko-KR" altLang="en-US"/>
              <a:t>하여 출력합니다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에서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송신버퍼에 메세지가 있다면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와 함께 </a:t>
            </a:r>
            <a:r>
              <a:rPr lang="en-US" altLang="ko-KR"/>
              <a:t>piggy back</a:t>
            </a:r>
            <a:r>
              <a:rPr lang="ko-KR" altLang="en-US"/>
              <a:t>하여 전송합니다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보낼 데이터가 없을 때를 대비하여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Process Receive</a:t>
            </a:r>
            <a:r>
              <a:rPr lang="ko-KR" altLang="en-US"/>
              <a:t>에서도 바로 </a:t>
            </a:r>
            <a:r>
              <a:rPr lang="en-US" altLang="ko-KR"/>
              <a:t>ack</a:t>
            </a:r>
            <a:r>
              <a:rPr lang="ko-KR" altLang="en-US"/>
              <a:t>메세지를 송신할수 있도록 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초록버퍼</a:t>
            </a:r>
            <a:r>
              <a:rPr lang="en-US" altLang="ko-KR"/>
              <a:t>:</a:t>
            </a:r>
            <a:r>
              <a:rPr lang="ko-KR" altLang="en-US"/>
              <a:t> 패킷송신버퍼</a:t>
            </a:r>
          </a:p>
          <a:p>
            <a:pPr>
              <a:defRPr/>
            </a:pPr>
            <a:r>
              <a:rPr lang="ko-KR" altLang="en-US"/>
              <a:t>보라버퍼</a:t>
            </a:r>
            <a:r>
              <a:rPr lang="en-US" altLang="ko-KR"/>
              <a:t>:</a:t>
            </a:r>
            <a:r>
              <a:rPr lang="ko-KR" altLang="en-US"/>
              <a:t> 패킷수신버퍼</a:t>
            </a:r>
          </a:p>
          <a:p>
            <a:pPr>
              <a:defRPr/>
            </a:pPr>
            <a:r>
              <a:rPr lang="ko-KR" altLang="en-US"/>
              <a:t>노랑버퍼</a:t>
            </a:r>
            <a:r>
              <a:rPr lang="en-US" altLang="ko-KR"/>
              <a:t>:</a:t>
            </a:r>
            <a:r>
              <a:rPr lang="ko-KR" altLang="en-US"/>
              <a:t> 보낼 </a:t>
            </a:r>
            <a:r>
              <a:rPr lang="en-US" altLang="ko-KR"/>
              <a:t>Ack</a:t>
            </a:r>
            <a:r>
              <a:rPr lang="ko-KR" altLang="en-US"/>
              <a:t>저장하는 버퍼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에서 임의로</a:t>
            </a:r>
            <a:r>
              <a:rPr lang="en-US" altLang="ko-KR"/>
              <a:t> ARQ mode</a:t>
            </a:r>
            <a:r>
              <a:rPr lang="ko-KR" altLang="en-US"/>
              <a:t>와 </a:t>
            </a:r>
            <a:r>
              <a:rPr lang="en-US" altLang="ko-KR"/>
              <a:t>window size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결정 및 현재 통신상태 초기화를 할 수 있도록 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첫번째 테스트 환경입니다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정보전산원에서 서로다른 유선</a:t>
            </a:r>
            <a:r>
              <a:rPr lang="en-US" altLang="ko-KR"/>
              <a:t>pc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대로 테스트를 했고</a:t>
            </a:r>
            <a:r>
              <a:rPr lang="en-US" altLang="ko-KR"/>
              <a:t>,</a:t>
            </a:r>
            <a:r>
              <a:rPr lang="ko-KR" altLang="en-US"/>
              <a:t> 테스트한 </a:t>
            </a:r>
            <a:r>
              <a:rPr lang="en-US" altLang="ko-KR"/>
              <a:t>text</a:t>
            </a:r>
            <a:r>
              <a:rPr lang="ko-KR" altLang="en-US"/>
              <a:t>사이즈와 </a:t>
            </a:r>
            <a:r>
              <a:rPr lang="en-US" altLang="ko-KR"/>
              <a:t>window</a:t>
            </a:r>
            <a:r>
              <a:rPr lang="ko-KR" altLang="en-US"/>
              <a:t>사이즈는 다음과 같습니다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stop and wait</a:t>
            </a:r>
            <a:r>
              <a:rPr lang="ko-KR" altLang="en-US"/>
              <a:t>의 결과는 다음과 같습니다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Go Back N</a:t>
            </a:r>
            <a:r>
              <a:rPr lang="ko-KR" altLang="en-US"/>
              <a:t>에서의 결과는 다음과 같습니다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대체적으로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Client</a:t>
            </a:r>
            <a:r>
              <a:rPr lang="ko-KR" altLang="en-US"/>
              <a:t>에서 </a:t>
            </a:r>
            <a:r>
              <a:rPr lang="en-US" altLang="ko-KR"/>
              <a:t>Server</a:t>
            </a:r>
            <a:r>
              <a:rPr lang="ko-KR" altLang="en-US"/>
              <a:t>로 보내는 속도가 좀더 느리며</a:t>
            </a:r>
            <a:r>
              <a:rPr lang="en-US" altLang="ko-KR"/>
              <a:t>,</a:t>
            </a:r>
            <a:r>
              <a:rPr lang="ko-KR" altLang="en-US"/>
              <a:t> 윈도우 사이즈를 늘렸음에도 오히려</a:t>
            </a:r>
          </a:p>
          <a:p>
            <a:pPr>
              <a:defRPr/>
            </a:pPr>
            <a:r>
              <a:rPr lang="ko-KR" altLang="en-US"/>
              <a:t>시간이 오래걸리는 경우가 있었습니다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이번엔 개인</a:t>
            </a:r>
            <a:r>
              <a:rPr lang="en-US" altLang="ko-KR"/>
              <a:t>pc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대로</a:t>
            </a:r>
            <a:r>
              <a:rPr lang="en-US" altLang="ko-KR"/>
              <a:t>,</a:t>
            </a:r>
            <a:r>
              <a:rPr lang="ko-KR" altLang="en-US"/>
              <a:t> 루프백주소</a:t>
            </a:r>
            <a:r>
              <a:rPr lang="en-US" altLang="ko-KR"/>
              <a:t>(127.0.0.1)</a:t>
            </a:r>
            <a:r>
              <a:rPr lang="ko-KR" altLang="en-US"/>
              <a:t> 만을 사용하여 테스트를 해보았습니다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Stop And Wait</a:t>
            </a:r>
            <a:r>
              <a:rPr lang="ko-KR" altLang="en-US"/>
              <a:t>결과는 다음과 같습니다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Go back N</a:t>
            </a:r>
            <a:r>
              <a:rPr lang="ko-KR" altLang="en-US"/>
              <a:t>결과는 다음과 같습니다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와 </a:t>
            </a:r>
            <a:r>
              <a:rPr lang="en-US" altLang="ko-KR"/>
              <a:t>Server</a:t>
            </a:r>
            <a:r>
              <a:rPr lang="ko-KR" altLang="en-US"/>
              <a:t>사이의 전송시간이 크게 차이나지 않고</a:t>
            </a:r>
            <a:r>
              <a:rPr lang="en-US" altLang="ko-KR"/>
              <a:t>,</a:t>
            </a:r>
            <a:r>
              <a:rPr lang="ko-KR" altLang="en-US"/>
              <a:t> 테스트한 </a:t>
            </a:r>
            <a:r>
              <a:rPr lang="en-US" altLang="ko-KR"/>
              <a:t>text</a:t>
            </a:r>
            <a:r>
              <a:rPr lang="ko-KR" altLang="en-US"/>
              <a:t>사이즈가 작아서 그런지</a:t>
            </a:r>
          </a:p>
          <a:p>
            <a:pPr>
              <a:defRPr/>
            </a:pPr>
            <a:r>
              <a:rPr lang="ko-KR" altLang="en-US"/>
              <a:t>윈도우 사이즈에 따라서</a:t>
            </a:r>
            <a:r>
              <a:rPr lang="en-US" altLang="ko-KR"/>
              <a:t>,</a:t>
            </a:r>
            <a:r>
              <a:rPr lang="ko-KR" altLang="en-US"/>
              <a:t> 큰 차이는 보이지 않았습니다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읽기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읽기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에서 </a:t>
            </a:r>
            <a:r>
              <a:rPr lang="en-US" altLang="ko-KR"/>
              <a:t>Server</a:t>
            </a:r>
            <a:r>
              <a:rPr lang="ko-KR" altLang="en-US"/>
              <a:t>로 통신할때의 시퀀스 블록 다이어 그램입니다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순서읽기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설계 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주석읽기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Segmentation</a:t>
            </a:r>
            <a:r>
              <a:rPr lang="ko-KR" altLang="en-US"/>
              <a:t>의 데이터 전처리</a:t>
            </a:r>
            <a:r>
              <a:rPr lang="en-US" altLang="ko-KR"/>
              <a:t> </a:t>
            </a:r>
            <a:r>
              <a:rPr lang="ko-KR" altLang="en-US"/>
              <a:t>구현입니다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en-US" altLang="ko-KR"/>
              <a:t>CString </a:t>
            </a:r>
            <a:r>
              <a:rPr lang="ko-KR" altLang="en-US"/>
              <a:t>을 </a:t>
            </a:r>
            <a:r>
              <a:rPr lang="en-US" altLang="ko-KR"/>
              <a:t>string binary (”10101001...”)</a:t>
            </a:r>
            <a:r>
              <a:rPr lang="ko-KR" altLang="en-US"/>
              <a:t>로 바꿔서</a:t>
            </a:r>
          </a:p>
          <a:p>
            <a:pPr>
              <a:defRPr/>
            </a:pPr>
            <a:r>
              <a:rPr lang="ko-KR" altLang="en-US"/>
              <a:t>문자열을</a:t>
            </a:r>
            <a:r>
              <a:rPr lang="en-US" altLang="ko-KR"/>
              <a:t> char</a:t>
            </a:r>
            <a:r>
              <a:rPr lang="ko-KR" altLang="en-US"/>
              <a:t>형 배열에 담을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(8bit</a:t>
            </a:r>
            <a:r>
              <a:rPr lang="ko-KR" altLang="en-US"/>
              <a:t>로 분리하면 </a:t>
            </a:r>
            <a:r>
              <a:rPr lang="en-US" altLang="ko-KR"/>
              <a:t>char</a:t>
            </a:r>
            <a:r>
              <a:rPr lang="ko-KR" altLang="en-US"/>
              <a:t>형이기 때문</a:t>
            </a:r>
            <a:r>
              <a:rPr lang="en-US" altLang="ko-KR"/>
              <a:t>)</a:t>
            </a:r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Freeform 10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Freeform 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Freeform 1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Freeform 14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Freeform 17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Freeform 19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Freeform 2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Freeform 25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Freeform 27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Freeform 29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Freeform 3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Freeform 35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Freeform 3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Freeform 38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Freeform 39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Freeform 4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Freeform 4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Freeform 4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Freeform 48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Freeform 5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Freeform 5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Freeform 55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Freeform 57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파노라마 그림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캡션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인용문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  <a:endParaRPr lang="en-US" sz="800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  <a:endParaRPr lang="en-US" sz="8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명함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열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열 3개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회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 rotWithShape="1"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4" name="Freeform 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Freeform 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Freeform 1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0" name="Freeform 14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wrap="square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Freeform 1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Freeform 1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Freeform 1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" name="Freeform 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0" name="Freeform 24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2" name="Freeform 2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3" name="Freeform 2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6" name="Freeform 3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Freeform 3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" name="Freeform 3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Freeform 3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2019-06-05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580388" y="6560178"/>
            <a:ext cx="2598277" cy="2197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6946"/>
            <a:ext cx="12192000" cy="1429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/>
              <a:t>UDP </a:t>
            </a:r>
            <a:r>
              <a:rPr lang="ko-KR" altLang="en-US" sz="4400" b="1"/>
              <a:t>프로토콜을 사용한</a:t>
            </a:r>
          </a:p>
          <a:p>
            <a:pPr algn="ctr">
              <a:defRPr/>
            </a:pPr>
            <a:r>
              <a:rPr lang="en-US" altLang="ko-KR" sz="4400" b="1"/>
              <a:t>1:1 </a:t>
            </a:r>
            <a:r>
              <a:rPr lang="ko-KR" altLang="en-US" sz="4400" b="1"/>
              <a:t>채팅프로그램</a:t>
            </a:r>
            <a:endParaRPr lang="en-US" altLang="ko-KR" sz="4400" b="1"/>
          </a:p>
        </p:txBody>
      </p:sp>
      <p:sp>
        <p:nvSpPr>
          <p:cNvPr id="11" name="TextBox 10"/>
          <p:cNvSpPr txBox="1"/>
          <p:nvPr/>
        </p:nvSpPr>
        <p:spPr>
          <a:xfrm>
            <a:off x="8282354" y="5460023"/>
            <a:ext cx="3420208" cy="910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b="1"/>
              <a:t>영남대학교 정보통신공학과</a:t>
            </a:r>
          </a:p>
          <a:p>
            <a:pPr algn="r">
              <a:defRPr/>
            </a:pPr>
            <a:r>
              <a:rPr lang="en-US" altLang="ko-KR" b="1"/>
              <a:t>21511816 </a:t>
            </a:r>
            <a:r>
              <a:rPr lang="ko-KR" altLang="en-US" b="1"/>
              <a:t>김대현</a:t>
            </a:r>
          </a:p>
          <a:p>
            <a:pPr algn="r">
              <a:defRPr/>
            </a:pPr>
            <a:r>
              <a:rPr lang="en-US" altLang="ko-KR" b="1"/>
              <a:t>21712205 </a:t>
            </a:r>
            <a:r>
              <a:rPr lang="ko-KR" altLang="en-US" b="1"/>
              <a:t>김신웅</a:t>
            </a:r>
            <a:endParaRPr lang="en-US" altLang="ko-KR" b="1"/>
          </a:p>
        </p:txBody>
      </p:sp>
      <p:sp>
        <p:nvSpPr>
          <p:cNvPr id="2" name="TextBox 1"/>
          <p:cNvSpPr txBox="1"/>
          <p:nvPr/>
        </p:nvSpPr>
        <p:spPr>
          <a:xfrm>
            <a:off x="9287662" y="5753800"/>
            <a:ext cx="1015068" cy="35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4</a:t>
            </a:r>
            <a:r>
              <a:rPr lang="ko-KR" altLang="en-US" b="1"/>
              <a:t>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445" y="224761"/>
            <a:ext cx="5847425" cy="44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+mn-ea"/>
              </a:rPr>
              <a:t>2019 </a:t>
            </a:r>
            <a:r>
              <a:rPr lang="ko-KR" altLang="en-US" sz="2400" b="1">
                <a:latin typeface="+mn-ea"/>
              </a:rPr>
              <a:t>데이터통신 설계과제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0149840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000" b="1" spc="600">
                <a:solidFill>
                  <a:prstClr val="black"/>
                </a:solidFill>
                <a:latin typeface="Arial"/>
              </a:rPr>
              <a:t>Sequence Block Diagram</a:t>
            </a: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4000" b="1" spc="600">
                <a:solidFill>
                  <a:prstClr val="black"/>
                </a:solidFill>
                <a:latin typeface="Arial"/>
              </a:rPr>
              <a:t>(C-&gt;S)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59123" y="1643657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 rot="16200000" flipH="1">
            <a:off x="-125314" y="4533601"/>
            <a:ext cx="4604150" cy="4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533179" y="1632346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</a:t>
            </a:r>
            <a:br>
              <a:rPr lang="en-US" altLang="ko-KR"/>
            </a:br>
            <a:r>
              <a:rPr lang="en-US" altLang="ko-KR"/>
              <a:t>thread</a:t>
            </a:r>
          </a:p>
        </p:txBody>
      </p:sp>
      <p:cxnSp>
        <p:nvCxnSpPr>
          <p:cNvPr id="20" name="직선 연결선 19"/>
          <p:cNvCxnSpPr>
            <a:stCxn id="19" idx="2"/>
          </p:cNvCxnSpPr>
          <p:nvPr/>
        </p:nvCxnSpPr>
        <p:spPr>
          <a:xfrm rot="16200000" flipH="1">
            <a:off x="1854994" y="4516041"/>
            <a:ext cx="4615460" cy="6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634633" y="1606152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Process</a:t>
            </a:r>
            <a:br>
              <a:rPr lang="en-US" altLang="ko-KR"/>
            </a:br>
            <a:r>
              <a:rPr lang="en-US" altLang="ko-KR"/>
              <a:t>Receive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871817" y="1625798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Timer</a:t>
            </a:r>
            <a:br>
              <a:rPr lang="en-US" altLang="ko-KR"/>
            </a:br>
            <a:r>
              <a:rPr lang="en-US" altLang="ko-KR"/>
              <a:t>thread</a:t>
            </a:r>
          </a:p>
        </p:txBody>
      </p:sp>
      <p:cxnSp>
        <p:nvCxnSpPr>
          <p:cNvPr id="23" name="직선 연결선 22"/>
          <p:cNvCxnSpPr>
            <a:stCxn id="21" idx="2"/>
          </p:cNvCxnSpPr>
          <p:nvPr/>
        </p:nvCxnSpPr>
        <p:spPr>
          <a:xfrm rot="16200000" flipH="1">
            <a:off x="3926688" y="4519619"/>
            <a:ext cx="4641652" cy="35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2" idx="2"/>
          </p:cNvCxnSpPr>
          <p:nvPr/>
        </p:nvCxnSpPr>
        <p:spPr>
          <a:xfrm rot="16200000" flipH="1">
            <a:off x="6086188" y="4616955"/>
            <a:ext cx="4810124" cy="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152054" y="2715219"/>
            <a:ext cx="19794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5999" y="2358031"/>
            <a:ext cx="2574727" cy="29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1. Text</a:t>
            </a:r>
            <a:r>
              <a:rPr lang="ko-KR" altLang="en-US" sz="1400"/>
              <a:t>를 입력합니다</a:t>
            </a:r>
            <a:r>
              <a:rPr lang="en-US" altLang="ko-KR" sz="1400"/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988748" y="1614487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Server</a:t>
            </a:r>
          </a:p>
        </p:txBody>
      </p:sp>
      <p:cxnSp>
        <p:nvCxnSpPr>
          <p:cNvPr id="30" name="직선 연결선 29"/>
          <p:cNvCxnSpPr>
            <a:stCxn id="27" idx="2"/>
          </p:cNvCxnSpPr>
          <p:nvPr/>
        </p:nvCxnSpPr>
        <p:spPr>
          <a:xfrm rot="16200000" flipH="1">
            <a:off x="8270683" y="4538073"/>
            <a:ext cx="4633317" cy="6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161235" y="3206352"/>
            <a:ext cx="6429374" cy="1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50531" y="2432446"/>
            <a:ext cx="1870234" cy="72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2-1. TX thread</a:t>
            </a:r>
            <a:r>
              <a:rPr lang="ko-KR" altLang="en-US" sz="1400"/>
              <a:t>가 </a:t>
            </a:r>
            <a:br>
              <a:rPr lang="ko-KR" altLang="en-US" sz="1400"/>
            </a:br>
            <a:r>
              <a:rPr lang="en-US" altLang="ko-KR" sz="1400"/>
              <a:t>segemtation</a:t>
            </a:r>
            <a:r>
              <a:rPr lang="ko-KR" altLang="en-US" sz="1400"/>
              <a:t>을 한 뒤</a:t>
            </a:r>
            <a:r>
              <a:rPr lang="en-US" altLang="ko-KR" sz="1400"/>
              <a:t>,</a:t>
            </a:r>
            <a:r>
              <a:rPr lang="ko-KR" altLang="en-US" sz="1400"/>
              <a:t> 전송합니다</a:t>
            </a:r>
            <a:r>
              <a:rPr lang="en-US" altLang="ko-KR" sz="1400"/>
              <a:t>.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rot="10800000" flipV="1">
            <a:off x="6259710" y="4724995"/>
            <a:ext cx="4345781" cy="2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04127" y="4069556"/>
            <a:ext cx="1413866" cy="681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/>
              <a:t>3-1.</a:t>
            </a:r>
            <a:r>
              <a:rPr lang="ko-KR" altLang="en-US" sz="1300"/>
              <a:t> </a:t>
            </a:r>
            <a:r>
              <a:rPr lang="en-US" altLang="ko-KR" sz="1300"/>
              <a:t>ACK</a:t>
            </a:r>
            <a:r>
              <a:rPr lang="ko-KR" altLang="en-US" sz="1300"/>
              <a:t>또는 </a:t>
            </a:r>
            <a:r>
              <a:rPr lang="en-US" altLang="ko-KR" sz="1300"/>
              <a:t>NACK </a:t>
            </a:r>
            <a:r>
              <a:rPr lang="ko-KR" altLang="en-US" sz="1300"/>
              <a:t>메세지로 응답을 합니다</a:t>
            </a:r>
            <a:r>
              <a:rPr lang="en-US" altLang="ko-KR" sz="1300"/>
              <a:t>.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rot="10800000">
            <a:off x="4146351" y="5040511"/>
            <a:ext cx="2158008" cy="1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28303" y="4364831"/>
            <a:ext cx="1488280" cy="1081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/>
              <a:t>4.</a:t>
            </a:r>
            <a:r>
              <a:rPr lang="ko-KR" altLang="en-US" sz="1300"/>
              <a:t> </a:t>
            </a:r>
            <a:r>
              <a:rPr lang="en-US" altLang="ko-KR" sz="1300"/>
              <a:t>ACK, NACK</a:t>
            </a:r>
            <a:r>
              <a:rPr lang="ko-KR" altLang="en-US" sz="1300"/>
              <a:t> 여부를 알려주고</a:t>
            </a:r>
            <a:r>
              <a:rPr lang="en-US" altLang="ko-KR" sz="1300"/>
              <a:t>,</a:t>
            </a:r>
          </a:p>
          <a:p>
            <a:pPr>
              <a:defRPr/>
            </a:pPr>
            <a:r>
              <a:rPr lang="en-US" altLang="ko-KR" sz="1300"/>
              <a:t>TX thread</a:t>
            </a:r>
            <a:r>
              <a:rPr lang="ko-KR" altLang="en-US" sz="1300"/>
              <a:t>는 재전송할지 말지를 정합니다</a:t>
            </a:r>
            <a:r>
              <a:rPr lang="en-US" altLang="ko-KR" sz="1300"/>
              <a:t>.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161233" y="5300661"/>
            <a:ext cx="6444259" cy="1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29125" y="5389959"/>
            <a:ext cx="1491614" cy="1075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/>
              <a:t>5</a:t>
            </a:r>
            <a:r>
              <a:rPr lang="ko-KR" altLang="en-US" sz="1300"/>
              <a:t> </a:t>
            </a:r>
            <a:r>
              <a:rPr lang="en-US" altLang="ko-KR" sz="1300"/>
              <a:t>ack,</a:t>
            </a:r>
            <a:r>
              <a:rPr lang="ko-KR" altLang="en-US" sz="1300"/>
              <a:t> </a:t>
            </a:r>
            <a:r>
              <a:rPr lang="en-US" altLang="ko-KR" sz="1300"/>
              <a:t>nack,</a:t>
            </a:r>
            <a:r>
              <a:rPr lang="ko-KR" altLang="en-US" sz="1300"/>
              <a:t>를 받거나  받지 못해 </a:t>
            </a:r>
            <a:r>
              <a:rPr lang="en-US" altLang="ko-KR" sz="1300"/>
              <a:t>imeout</a:t>
            </a:r>
            <a:r>
              <a:rPr lang="ko-KR" altLang="en-US" sz="1300"/>
              <a:t> 이라면 그에 맞는 전송을 합니다</a:t>
            </a:r>
            <a:r>
              <a:rPr lang="en-US" altLang="ko-KR" sz="1300"/>
              <a:t>,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146351" y="3429000"/>
            <a:ext cx="43606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1000" y="3429000"/>
            <a:ext cx="1905000" cy="48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/>
              <a:t>2-2. timer </a:t>
            </a:r>
            <a:r>
              <a:rPr lang="ko-KR" altLang="en-US" sz="1300"/>
              <a:t>를 작동시킵니다</a:t>
            </a:r>
            <a:r>
              <a:rPr lang="en-US" altLang="ko-KR" sz="1300"/>
              <a:t>.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rot="10800000" flipV="1">
            <a:off x="4161234" y="4185641"/>
            <a:ext cx="4360664" cy="59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84751" y="3578422"/>
            <a:ext cx="2172892" cy="639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3-2</a:t>
            </a:r>
            <a:r>
              <a:rPr lang="ko-KR" altLang="en-US" sz="1200"/>
              <a:t> </a:t>
            </a:r>
            <a:r>
              <a:rPr lang="en-US" altLang="ko-KR" sz="1200"/>
              <a:t>timer</a:t>
            </a:r>
            <a:r>
              <a:rPr lang="ko-KR" altLang="en-US" sz="1200"/>
              <a:t>에 설정한 시간이 지나면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tx thread</a:t>
            </a:r>
            <a:r>
              <a:rPr lang="ko-KR" altLang="en-US" sz="1200"/>
              <a:t>에 </a:t>
            </a:r>
            <a:r>
              <a:rPr lang="en-US" altLang="ko-KR" sz="1200"/>
              <a:t>timeout</a:t>
            </a:r>
            <a:r>
              <a:rPr lang="ko-KR" altLang="en-US" sz="1200"/>
              <a:t>임을 알려줍니다</a:t>
            </a:r>
            <a:r>
              <a:rPr lang="en-US" altLang="ko-KR" sz="12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527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1.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Packet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구조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2. Segmentation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3. Checksum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4. TXthread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5. Timer Thread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6. 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7. Reassembly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8.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동기화 및 초기화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Packet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의 구조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103119"/>
            <a:ext cx="13001624" cy="475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en-US"/>
              <a:t>struct Packet { // </a:t>
            </a:r>
            <a:r>
              <a:rPr lang="ko-KR" altLang="en-US"/>
              <a:t> </a:t>
            </a:r>
            <a:r>
              <a:rPr lang="ko-KR" altLang="en-US" b="1"/>
              <a:t>총 </a:t>
            </a:r>
            <a:r>
              <a:rPr lang="en-US" altLang="en-US" b="1"/>
              <a:t>16byte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	unsigned short seq; // </a:t>
            </a:r>
            <a:r>
              <a:rPr lang="en-US" altLang="ko-KR" b="1"/>
              <a:t>frame</a:t>
            </a:r>
            <a:r>
              <a:rPr lang="ko-KR" altLang="en-US" b="1"/>
              <a:t>의 </a:t>
            </a:r>
            <a:r>
              <a:rPr lang="en-US" altLang="ko-KR" b="1"/>
              <a:t>sequence number</a:t>
            </a:r>
            <a:r>
              <a:rPr lang="ko-KR" altLang="en-US" b="1"/>
              <a:t> 필드</a:t>
            </a:r>
            <a:endParaRPr lang="ko-KR" altLang="en-US"/>
          </a:p>
          <a:p>
            <a:pPr lvl="1">
              <a:defRPr/>
            </a:pPr>
            <a:r>
              <a:rPr lang="en-US" altLang="en-US"/>
              <a:t>	unsigned short checksum; // </a:t>
            </a:r>
            <a:r>
              <a:rPr lang="ko-KR" altLang="en-US" b="1"/>
              <a:t>체크섬 필드</a:t>
            </a:r>
            <a:endParaRPr lang="ko-KR" altLang="en-US"/>
          </a:p>
          <a:p>
            <a:pPr lvl="1">
              <a:defRPr/>
            </a:pPr>
            <a:r>
              <a:rPr lang="en-US" altLang="en-US"/>
              <a:t>	unsigned short total_sequence_number; // </a:t>
            </a:r>
            <a:r>
              <a:rPr lang="ko-KR" altLang="en-US" b="1"/>
              <a:t>보내는 </a:t>
            </a:r>
            <a:r>
              <a:rPr lang="en-US" altLang="ko-KR" b="1"/>
              <a:t>frame</a:t>
            </a:r>
            <a:r>
              <a:rPr lang="ko-KR" altLang="en-US" b="1"/>
              <a:t> 수</a:t>
            </a:r>
            <a:r>
              <a:rPr lang="en-US" altLang="ko-KR" b="1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receiver</a:t>
            </a:r>
            <a:r>
              <a:rPr lang="ko-KR" altLang="en-US"/>
              <a:t>가 </a:t>
            </a:r>
            <a:r>
              <a:rPr lang="en-US" altLang="ko-KR"/>
              <a:t>frame</a:t>
            </a:r>
            <a:r>
              <a:rPr lang="ko-KR" altLang="en-US"/>
              <a:t>을 다 받았는지 체크하는 기준 </a:t>
            </a:r>
            <a:r>
              <a:rPr lang="en-US" altLang="ko-KR"/>
              <a:t>)</a:t>
            </a:r>
          </a:p>
          <a:p>
            <a:pPr lvl="1">
              <a:defRPr/>
            </a:pPr>
            <a:r>
              <a:rPr lang="en-US" altLang="en-US"/>
              <a:t>	Response response; // </a:t>
            </a:r>
            <a:r>
              <a:rPr lang="en-US" altLang="ko-KR" b="1"/>
              <a:t>ACK</a:t>
            </a:r>
            <a:r>
              <a:rPr lang="ko-KR" altLang="en-US" b="1"/>
              <a:t> 정보</a:t>
            </a:r>
            <a:endParaRPr lang="ko-KR" altLang="en-US"/>
          </a:p>
          <a:p>
            <a:pPr lvl="1">
              <a:defRPr/>
            </a:pPr>
            <a:r>
              <a:rPr lang="en-US" altLang="en-US"/>
              <a:t>	unsigned char data[6]; // </a:t>
            </a:r>
            <a:r>
              <a:rPr lang="en-US" altLang="en-US" b="1"/>
              <a:t>6btye</a:t>
            </a:r>
            <a:r>
              <a:rPr lang="ko-KR" altLang="en-US" b="1"/>
              <a:t>의 데이터</a:t>
            </a:r>
            <a:r>
              <a:rPr lang="ko-KR" altLang="en-US"/>
              <a:t>를 저장합니다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	</a:t>
            </a:r>
            <a:r>
              <a:rPr lang="en-US" altLang="ko-KR"/>
              <a:t>//</a:t>
            </a:r>
            <a:r>
              <a:rPr lang="ko-KR" altLang="en-US"/>
              <a:t>생성자</a:t>
            </a:r>
          </a:p>
          <a:p>
            <a:pPr lvl="1">
              <a:defRPr/>
            </a:pPr>
            <a:r>
              <a:rPr lang="en-US" altLang="en-US"/>
              <a:t>	Packet() { seq = 1; response = Response(); checksum = 0; total_sequence_number = 0; memset(data, 0, </a:t>
            </a:r>
            <a:r>
              <a:rPr lang="ko-KR" altLang="en-US"/>
              <a:t>	</a:t>
            </a:r>
            <a:r>
              <a:rPr lang="en-US" altLang="en-US"/>
              <a:t>sizeof(data)); }</a:t>
            </a:r>
          </a:p>
          <a:p>
            <a:pPr lvl="1">
              <a:defRPr/>
            </a:pPr>
            <a:r>
              <a:rPr lang="en-US" altLang="en-US"/>
              <a:t>};</a:t>
            </a:r>
          </a:p>
          <a:p>
            <a:pPr lvl="1">
              <a:defRPr/>
            </a:pPr>
            <a:r>
              <a:rPr lang="en-US" altLang="en-US"/>
              <a:t>struct Response { // 4byte</a:t>
            </a:r>
          </a:p>
          <a:p>
            <a:pPr lvl="1">
              <a:defRPr/>
            </a:pPr>
            <a:r>
              <a:rPr lang="en-US" altLang="en-US"/>
              <a:t>	unsigned short ACK; // </a:t>
            </a:r>
            <a:r>
              <a:rPr lang="en-US" altLang="en-US" b="1"/>
              <a:t>n번 frame에 대한 확인응답</a:t>
            </a:r>
            <a:endParaRPr lang="ko-KR" altLang="en-US" b="1"/>
          </a:p>
          <a:p>
            <a:pPr lvl="1">
              <a:defRPr/>
            </a:pPr>
            <a:r>
              <a:rPr lang="en-US" altLang="en-US"/>
              <a:t>	bool no_error; // </a:t>
            </a:r>
            <a:r>
              <a:rPr lang="ko-KR" altLang="en-US"/>
              <a:t> </a:t>
            </a:r>
            <a:r>
              <a:rPr lang="en-US" altLang="ko-KR" b="1"/>
              <a:t>nack</a:t>
            </a:r>
            <a:r>
              <a:rPr lang="ko-KR" altLang="en-US" b="1"/>
              <a:t>인지 </a:t>
            </a:r>
            <a:r>
              <a:rPr lang="en-US" altLang="ko-KR" b="1"/>
              <a:t>ack</a:t>
            </a:r>
            <a:r>
              <a:rPr lang="ko-KR" altLang="en-US" b="1"/>
              <a:t>인지 구별하는 지표</a:t>
            </a:r>
            <a:r>
              <a:rPr lang="en-US" altLang="ko-KR" b="1"/>
              <a:t>,</a:t>
            </a:r>
            <a:r>
              <a:rPr lang="ko-KR" altLang="en-US" b="1"/>
              <a:t> </a:t>
            </a:r>
            <a:r>
              <a:rPr lang="en-US" altLang="ko-KR" b="1"/>
              <a:t>(</a:t>
            </a:r>
            <a:r>
              <a:rPr lang="ko-KR" altLang="en-US" b="1"/>
              <a:t>에러가 났으면 </a:t>
            </a:r>
            <a:r>
              <a:rPr lang="en-US" altLang="ko-KR" b="1"/>
              <a:t>true)</a:t>
            </a:r>
          </a:p>
          <a:p>
            <a:pPr lvl="1">
              <a:defRPr/>
            </a:pPr>
            <a:r>
              <a:rPr lang="en-US" altLang="en-US"/>
              <a:t>	bool isNotFile; //</a:t>
            </a:r>
            <a:r>
              <a:rPr lang="en-US" altLang="ko-KR"/>
              <a:t> </a:t>
            </a:r>
            <a:r>
              <a:rPr lang="en-US" altLang="en-US" b="1"/>
              <a:t>file인지 구별</a:t>
            </a:r>
            <a:r>
              <a:rPr lang="en-US" altLang="ko-KR" b="1"/>
              <a:t>, </a:t>
            </a:r>
            <a:r>
              <a:rPr lang="ko-KR" altLang="en-US" b="1"/>
              <a:t> </a:t>
            </a:r>
            <a:r>
              <a:rPr lang="en-US" altLang="ko-KR" b="1"/>
              <a:t>(file</a:t>
            </a:r>
            <a:r>
              <a:rPr lang="ko-KR" altLang="en-US" b="1"/>
              <a:t>전송 구현은 안했지만</a:t>
            </a:r>
            <a:r>
              <a:rPr lang="en-US" altLang="ko-KR" b="1"/>
              <a:t>,</a:t>
            </a:r>
            <a:r>
              <a:rPr lang="ko-KR" altLang="en-US" b="1"/>
              <a:t> 원래 </a:t>
            </a:r>
            <a:r>
              <a:rPr lang="en-US" altLang="ko-KR" b="1"/>
              <a:t>file</a:t>
            </a:r>
            <a:r>
              <a:rPr lang="ko-KR" altLang="en-US" b="1"/>
              <a:t>인지 </a:t>
            </a:r>
            <a:r>
              <a:rPr lang="en-US" altLang="ko-KR" b="1"/>
              <a:t>message</a:t>
            </a:r>
            <a:r>
              <a:rPr lang="ko-KR" altLang="en-US" b="1"/>
              <a:t>인지 구별용</a:t>
            </a:r>
            <a:r>
              <a:rPr lang="en-US" altLang="ko-KR" b="1"/>
              <a:t>.</a:t>
            </a:r>
          </a:p>
          <a:p>
            <a:pPr lvl="1">
              <a:defRPr/>
            </a:pPr>
            <a:r>
              <a:rPr lang="en-US" altLang="en-US"/>
              <a:t>	Response() { ACK = 0; no_error = isNotFile = true; } </a:t>
            </a:r>
          </a:p>
          <a:p>
            <a:pPr lvl="1">
              <a:defRPr/>
            </a:pPr>
            <a:r>
              <a:rPr lang="en-US" altLang="en-US"/>
              <a:t>};</a:t>
            </a:r>
          </a:p>
          <a:p>
            <a:pPr lvl="1"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data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전처리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17" name="직사각형 16"/>
          <p:cNvSpPr/>
          <p:nvPr/>
        </p:nvSpPr>
        <p:spPr>
          <a:xfrm>
            <a:off x="5396508" y="1658539"/>
            <a:ext cx="1398984" cy="101203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CString</a:t>
            </a:r>
          </a:p>
        </p:txBody>
      </p:sp>
      <p:sp>
        <p:nvSpPr>
          <p:cNvPr id="18" name="도형 17"/>
          <p:cNvSpPr/>
          <p:nvPr/>
        </p:nvSpPr>
        <p:spPr>
          <a:xfrm>
            <a:off x="3759398" y="2766715"/>
            <a:ext cx="4673204" cy="1324570"/>
          </a:xfrm>
          <a:prstGeom prst="funnel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683" y="4277915"/>
            <a:ext cx="10968633" cy="59531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10101111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10101011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10100000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10101110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00100111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10101010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화살표: 아래쪽 19"/>
          <p:cNvSpPr/>
          <p:nvPr/>
        </p:nvSpPr>
        <p:spPr>
          <a:xfrm>
            <a:off x="5723930" y="2715219"/>
            <a:ext cx="788788" cy="44648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50356" y="4411860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37991" y="4400549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54203" y="4415432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16836" y="4411266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186612" y="4415433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252817" y="4411265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347390" y="5244041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seq</a:t>
                      </a:r>
                    </a:p>
                  </a:txBody>
                  <a:tcPr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checksum</a:t>
                      </a:r>
                    </a:p>
                  </a:txBody>
                  <a:tcPr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total_seq</a:t>
                      </a:r>
                    </a:p>
                  </a:txBody>
                  <a:tcPr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Response</a:t>
                      </a:r>
                    </a:p>
                  </a:txBody>
                  <a:tcPr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data[6]</a:t>
                      </a:r>
                    </a:p>
                  </a:txBody>
                  <a:tcPr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>
            <a:stCxn id="19" idx="2"/>
          </p:cNvCxnSpPr>
          <p:nvPr/>
        </p:nvCxnSpPr>
        <p:spPr>
          <a:xfrm>
            <a:off x="6096000" y="4873227"/>
            <a:ext cx="2544961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927730" y="5264302"/>
            <a:ext cx="1377461" cy="351692"/>
          </a:xfrm>
          <a:prstGeom prst="rect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data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전처리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998" y="2202473"/>
            <a:ext cx="10670846" cy="4123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Packet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생성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35" name="직사각형 34"/>
          <p:cNvSpPr/>
          <p:nvPr/>
        </p:nvSpPr>
        <p:spPr>
          <a:xfrm>
            <a:off x="2400368" y="5770363"/>
            <a:ext cx="6084322" cy="59531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10101111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10101011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10100000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10101110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00100111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10101010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endParaRPr lang="en-US" altLang="ko-KR" sz="150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668733" y="2170168"/>
          <a:ext cx="1563076" cy="440396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63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0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Seq</a:t>
                      </a:r>
                    </a:p>
                  </a:txBody>
                  <a:tcPr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783E94"/>
                          </a:solidFill>
                        </a:rPr>
                        <a:t>Checksum</a:t>
                      </a:r>
                    </a:p>
                  </a:txBody>
                  <a:tcPr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783E94"/>
                          </a:solidFill>
                        </a:rPr>
                        <a:t>Total_Seq</a:t>
                      </a:r>
                    </a:p>
                  </a:txBody>
                  <a:tcPr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783E94"/>
                          </a:solidFill>
                        </a:rPr>
                        <a:t>Response</a:t>
                      </a:r>
                    </a:p>
                  </a:txBody>
                  <a:tcPr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783E94"/>
                          </a:solidFill>
                        </a:rPr>
                        <a:t>Data[6]</a:t>
                      </a:r>
                    </a:p>
                  </a:txBody>
                  <a:tcPr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524124" y="4902992"/>
            <a:ext cx="3125390" cy="67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47" name="TextBox 46"/>
          <p:cNvSpPr txBox="1"/>
          <p:nvPr/>
        </p:nvSpPr>
        <p:spPr>
          <a:xfrm>
            <a:off x="2434827" y="5066703"/>
            <a:ext cx="2098477" cy="365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모두 </a:t>
            </a:r>
            <a:r>
              <a:rPr lang="en-US" altLang="ko-KR"/>
              <a:t>0</a:t>
            </a:r>
            <a:r>
              <a:rPr lang="ko-KR" altLang="en-US"/>
              <a:t>으로 초기화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37208" y="4203501"/>
            <a:ext cx="3229570" cy="36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보내는 총 </a:t>
            </a:r>
            <a:r>
              <a:rPr lang="en-US" altLang="ko-KR"/>
              <a:t>frame</a:t>
            </a:r>
            <a:r>
              <a:rPr lang="ko-KR" altLang="en-US"/>
              <a:t> 개수를 저장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64593" y="3221235"/>
            <a:ext cx="3125391" cy="358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체크섬 값을 계산하여 저장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11620" y="2417563"/>
            <a:ext cx="4822033" cy="361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Sequence Number</a:t>
            </a:r>
            <a:r>
              <a:rPr lang="ko-KR" altLang="en-US"/>
              <a:t>를 저장 </a:t>
            </a:r>
            <a:r>
              <a:rPr lang="en-US" altLang="ko-KR"/>
              <a:t>(1</a:t>
            </a:r>
            <a:r>
              <a:rPr lang="ko-KR" altLang="en-US"/>
              <a:t>부터 시작</a:t>
            </a:r>
            <a:r>
              <a:rPr lang="en-US" altLang="ko-KR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85609" y="5676899"/>
            <a:ext cx="3095626" cy="902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8bit</a:t>
            </a:r>
            <a:r>
              <a:rPr lang="ko-KR" altLang="en-US"/>
              <a:t>씩 끊어서 </a:t>
            </a:r>
            <a:r>
              <a:rPr lang="en-US" altLang="ko-KR"/>
              <a:t>1byte</a:t>
            </a:r>
            <a:r>
              <a:rPr lang="ko-KR" altLang="en-US"/>
              <a:t>로 총 </a:t>
            </a:r>
            <a:r>
              <a:rPr lang="en-US" altLang="ko-KR"/>
              <a:t>6</a:t>
            </a:r>
            <a:r>
              <a:rPr lang="ko-KR" altLang="en-US"/>
              <a:t>개의 </a:t>
            </a:r>
            <a:r>
              <a:rPr lang="en-US" altLang="ko-KR"/>
              <a:t>cell</a:t>
            </a:r>
            <a:r>
              <a:rPr lang="ko-KR" altLang="en-US"/>
              <a:t>에 저장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남는 공간은 </a:t>
            </a:r>
            <a:r>
              <a:rPr lang="en-US" altLang="ko-KR"/>
              <a:t>0</a:t>
            </a:r>
            <a:r>
              <a:rPr lang="ko-KR" altLang="en-US"/>
              <a:t>으로 채움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Packet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생성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0055" y="2099310"/>
            <a:ext cx="11156853" cy="4721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Packet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생성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3572" y="2046555"/>
            <a:ext cx="11179126" cy="4729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Checksum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계산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1085" y="2089931"/>
            <a:ext cx="11221330" cy="437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58" name="직사각형 57"/>
          <p:cNvSpPr/>
          <p:nvPr/>
        </p:nvSpPr>
        <p:spPr>
          <a:xfrm>
            <a:off x="5275384" y="1659454"/>
            <a:ext cx="1641230" cy="659423"/>
          </a:xfrm>
          <a:prstGeom prst="rect">
            <a:avLst/>
          </a:prstGeom>
          <a:solidFill>
            <a:srgbClr val="2B2D6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Send Button</a:t>
            </a:r>
            <a:br>
              <a:rPr lang="en-US" altLang="ko-KR"/>
            </a:br>
            <a:r>
              <a:rPr lang="en-US" altLang="ko-KR"/>
              <a:t>Click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275385" y="2549769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 thread</a:t>
            </a:r>
            <a:br>
              <a:rPr lang="en-US" altLang="ko-KR"/>
            </a:br>
            <a:r>
              <a:rPr lang="en-US" altLang="ko-KR"/>
              <a:t>list</a:t>
            </a:r>
            <a:r>
              <a:rPr lang="ko-KR" altLang="en-US"/>
              <a:t>에 저장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275384" y="3429000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</a:t>
            </a:r>
            <a:r>
              <a:rPr lang="ko-KR" altLang="en-US"/>
              <a:t>에서</a:t>
            </a:r>
          </a:p>
          <a:p>
            <a:pPr algn="ctr">
              <a:defRPr/>
            </a:pPr>
            <a:r>
              <a:rPr lang="en-US" altLang="ko-KR"/>
              <a:t>Segmentation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275385" y="4352833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패킷전송버퍼</a:t>
            </a:r>
            <a:br>
              <a:rPr lang="ko-KR" altLang="en-US"/>
            </a:br>
            <a:r>
              <a:rPr lang="ko-KR" altLang="en-US"/>
              <a:t>저장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206262" y="5693657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S&amp;W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171592" y="5692195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Go Back N</a:t>
            </a:r>
          </a:p>
        </p:txBody>
      </p:sp>
      <p:cxnSp>
        <p:nvCxnSpPr>
          <p:cNvPr id="65" name="직선 화살표 연결선 64"/>
          <p:cNvCxnSpPr>
            <a:stCxn id="58" idx="2"/>
            <a:endCxn id="60" idx="0"/>
          </p:cNvCxnSpPr>
          <p:nvPr/>
        </p:nvCxnSpPr>
        <p:spPr>
          <a:xfrm rot="16200000" flipH="1">
            <a:off x="5980554" y="2434323"/>
            <a:ext cx="2308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2"/>
            <a:endCxn id="61" idx="0"/>
          </p:cNvCxnSpPr>
          <p:nvPr/>
        </p:nvCxnSpPr>
        <p:spPr>
          <a:xfrm rot="5400000">
            <a:off x="5986096" y="3319095"/>
            <a:ext cx="2198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1" idx="2"/>
            <a:endCxn id="62" idx="0"/>
          </p:cNvCxnSpPr>
          <p:nvPr/>
        </p:nvCxnSpPr>
        <p:spPr>
          <a:xfrm rot="16200000" flipH="1">
            <a:off x="5963794" y="4220627"/>
            <a:ext cx="26441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2" idx="2"/>
            <a:endCxn id="63" idx="3"/>
          </p:cNvCxnSpPr>
          <p:nvPr/>
        </p:nvCxnSpPr>
        <p:spPr>
          <a:xfrm rot="10800000" flipV="1">
            <a:off x="4847493" y="5012257"/>
            <a:ext cx="1248507" cy="10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2" idx="2"/>
            <a:endCxn id="64" idx="1"/>
          </p:cNvCxnSpPr>
          <p:nvPr/>
        </p:nvCxnSpPr>
        <p:spPr>
          <a:xfrm>
            <a:off x="6096000" y="5012256"/>
            <a:ext cx="1075592" cy="100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판단 69"/>
          <p:cNvSpPr/>
          <p:nvPr/>
        </p:nvSpPr>
        <p:spPr>
          <a:xfrm>
            <a:off x="996461" y="3623071"/>
            <a:ext cx="2168769" cy="95250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패킷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Buffer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Empty?</a:t>
            </a:r>
          </a:p>
        </p:txBody>
      </p:sp>
      <p:sp>
        <p:nvSpPr>
          <p:cNvPr id="71" name="순서도: 판단 70"/>
          <p:cNvSpPr/>
          <p:nvPr/>
        </p:nvSpPr>
        <p:spPr>
          <a:xfrm>
            <a:off x="9311052" y="4508166"/>
            <a:ext cx="2168769" cy="95250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패킷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Buffer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Empty?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150576" y="3696340"/>
            <a:ext cx="468923" cy="35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</a:p>
        </p:txBody>
      </p:sp>
      <p:cxnSp>
        <p:nvCxnSpPr>
          <p:cNvPr id="76" name="직선 화살표 연결선 75"/>
          <p:cNvCxnSpPr>
            <a:stCxn id="70" idx="0"/>
          </p:cNvCxnSpPr>
          <p:nvPr/>
        </p:nvCxnSpPr>
        <p:spPr>
          <a:xfrm rot="16200000" flipV="1">
            <a:off x="1663211" y="3205436"/>
            <a:ext cx="820615" cy="14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97268" y="2392148"/>
            <a:ext cx="1699847" cy="358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While</a:t>
            </a:r>
            <a:r>
              <a:rPr lang="ko-KR" altLang="en-US"/>
              <a:t>문 탈출</a:t>
            </a:r>
          </a:p>
        </p:txBody>
      </p:sp>
      <p:cxnSp>
        <p:nvCxnSpPr>
          <p:cNvPr id="81" name="연결선: 꺾임 80"/>
          <p:cNvCxnSpPr>
            <a:stCxn id="63" idx="1"/>
            <a:endCxn id="70" idx="2"/>
          </p:cNvCxnSpPr>
          <p:nvPr/>
        </p:nvCxnSpPr>
        <p:spPr>
          <a:xfrm flipH="1" flipV="1">
            <a:off x="2080845" y="4575571"/>
            <a:ext cx="1125416" cy="14477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197470" y="4541865"/>
            <a:ext cx="1641230" cy="659423"/>
          </a:xfrm>
          <a:prstGeom prst="rect">
            <a:avLst/>
          </a:prstGeom>
          <a:solidFill>
            <a:srgbClr val="2B2D6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전송</a:t>
            </a:r>
          </a:p>
        </p:txBody>
      </p:sp>
      <p:cxnSp>
        <p:nvCxnSpPr>
          <p:cNvPr id="83" name="연결선: 꺾임 82"/>
          <p:cNvCxnSpPr>
            <a:stCxn id="70" idx="3"/>
            <a:endCxn id="82" idx="0"/>
          </p:cNvCxnSpPr>
          <p:nvPr/>
        </p:nvCxnSpPr>
        <p:spPr>
          <a:xfrm>
            <a:off x="3165230" y="4099322"/>
            <a:ext cx="852855" cy="4425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2" idx="2"/>
            <a:endCxn id="63" idx="0"/>
          </p:cNvCxnSpPr>
          <p:nvPr/>
        </p:nvCxnSpPr>
        <p:spPr>
          <a:xfrm rot="16200000" flipH="1">
            <a:off x="3776296" y="5443077"/>
            <a:ext cx="492369" cy="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/>
          <p:cNvCxnSpPr>
            <a:stCxn id="64" idx="3"/>
            <a:endCxn id="71" idx="2"/>
          </p:cNvCxnSpPr>
          <p:nvPr/>
        </p:nvCxnSpPr>
        <p:spPr>
          <a:xfrm flipV="1">
            <a:off x="8812824" y="5460666"/>
            <a:ext cx="1582613" cy="561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1" idx="1"/>
          </p:cNvCxnSpPr>
          <p:nvPr/>
        </p:nvCxnSpPr>
        <p:spPr>
          <a:xfrm rot="10800000">
            <a:off x="8411308" y="4971225"/>
            <a:ext cx="899745" cy="13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026769" y="4546263"/>
            <a:ext cx="381000" cy="36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4153" y="4560916"/>
            <a:ext cx="1787769" cy="36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While</a:t>
            </a:r>
            <a:r>
              <a:rPr lang="ko-KR" altLang="en-US"/>
              <a:t>문 탈출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152054" y="3247786"/>
            <a:ext cx="580429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</a:p>
        </p:txBody>
      </p:sp>
      <p:sp>
        <p:nvSpPr>
          <p:cNvPr id="91" name="순서도: 판단 90"/>
          <p:cNvSpPr/>
          <p:nvPr/>
        </p:nvSpPr>
        <p:spPr>
          <a:xfrm>
            <a:off x="9255092" y="2952749"/>
            <a:ext cx="2168769" cy="95250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ack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Buffer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Empty?</a:t>
            </a:r>
          </a:p>
        </p:txBody>
      </p:sp>
      <p:cxnSp>
        <p:nvCxnSpPr>
          <p:cNvPr id="92" name="직선 화살표 연결선 91"/>
          <p:cNvCxnSpPr>
            <a:stCxn id="71" idx="0"/>
            <a:endCxn id="91" idx="2"/>
          </p:cNvCxnSpPr>
          <p:nvPr/>
        </p:nvCxnSpPr>
        <p:spPr>
          <a:xfrm rot="16200000" flipV="1">
            <a:off x="10065998" y="4178729"/>
            <a:ext cx="602915" cy="55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531078" y="4188618"/>
            <a:ext cx="848321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834436" y="2953344"/>
            <a:ext cx="892969" cy="359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435453" y="3161703"/>
            <a:ext cx="1041797" cy="360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cxnSp>
        <p:nvCxnSpPr>
          <p:cNvPr id="97" name="직선 화살표 연결선 96"/>
          <p:cNvCxnSpPr>
            <a:stCxn id="91" idx="0"/>
          </p:cNvCxnSpPr>
          <p:nvPr/>
        </p:nvCxnSpPr>
        <p:spPr>
          <a:xfrm rot="16200000" flipV="1">
            <a:off x="10078386" y="2691661"/>
            <a:ext cx="520304" cy="1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531078" y="2566391"/>
            <a:ext cx="625078" cy="36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</a:p>
        </p:txBody>
      </p:sp>
      <p:sp>
        <p:nvSpPr>
          <p:cNvPr id="99" name="타원 98"/>
          <p:cNvSpPr/>
          <p:nvPr/>
        </p:nvSpPr>
        <p:spPr>
          <a:xfrm>
            <a:off x="10069711" y="1971078"/>
            <a:ext cx="535781" cy="476249"/>
          </a:xfrm>
          <a:prstGeom prst="ellipse">
            <a:avLst/>
          </a:prstGeom>
          <a:solidFill>
            <a:srgbClr val="BFBFBF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400" b="1"/>
              <a:t>+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11126391" y="1793675"/>
            <a:ext cx="714374" cy="818554"/>
          </a:xfrm>
          <a:prstGeom prst="flowChartAlternateProcess">
            <a:avLst/>
          </a:prstGeom>
          <a:solidFill>
            <a:srgbClr val="EB58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ACK</a:t>
            </a:r>
            <a:br>
              <a:rPr lang="en-US" altLang="ko-KR" sz="1300"/>
            </a:br>
            <a:r>
              <a:rPr lang="en-US" altLang="ko-KR" sz="1300"/>
              <a:t>Buffer</a:t>
            </a:r>
          </a:p>
        </p:txBody>
      </p:sp>
      <p:cxnSp>
        <p:nvCxnSpPr>
          <p:cNvPr id="101" name="직선 화살표 연결선 100"/>
          <p:cNvCxnSpPr>
            <a:stCxn id="100" idx="1"/>
            <a:endCxn id="99" idx="6"/>
          </p:cNvCxnSpPr>
          <p:nvPr/>
        </p:nvCxnSpPr>
        <p:spPr>
          <a:xfrm rot="10800000" flipV="1">
            <a:off x="10605493" y="2202953"/>
            <a:ext cx="520898" cy="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처리 101"/>
          <p:cNvSpPr/>
          <p:nvPr/>
        </p:nvSpPr>
        <p:spPr>
          <a:xfrm>
            <a:off x="7762875" y="1905594"/>
            <a:ext cx="1384101" cy="610195"/>
          </a:xfrm>
          <a:prstGeom prst="flowChartProcess">
            <a:avLst/>
          </a:prstGeom>
          <a:solidFill>
            <a:srgbClr val="2B2D6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전송</a:t>
            </a:r>
          </a:p>
        </p:txBody>
      </p:sp>
      <p:cxnSp>
        <p:nvCxnSpPr>
          <p:cNvPr id="103" name="연결선: 꺾임 102"/>
          <p:cNvCxnSpPr>
            <a:stCxn id="91" idx="1"/>
            <a:endCxn id="102" idx="2"/>
          </p:cNvCxnSpPr>
          <p:nvPr/>
        </p:nvCxnSpPr>
        <p:spPr>
          <a:xfrm flipH="1" flipV="1">
            <a:off x="8454926" y="2515789"/>
            <a:ext cx="800166" cy="913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9" idx="2"/>
            <a:endCxn id="102" idx="3"/>
          </p:cNvCxnSpPr>
          <p:nvPr/>
        </p:nvCxnSpPr>
        <p:spPr>
          <a:xfrm rot="10800000" flipV="1">
            <a:off x="9146976" y="2209204"/>
            <a:ext cx="922736" cy="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69397" y="2625921"/>
            <a:ext cx="922734" cy="363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Data</a:t>
            </a:r>
            <a:r>
              <a:rPr lang="ko-KR" altLang="en-US"/>
              <a:t>만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295805" y="1599008"/>
            <a:ext cx="863203" cy="642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Piggy Back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000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목차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75" y="1922804"/>
            <a:ext cx="8024768" cy="3990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200"/>
              <a:t> 설계 목표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200"/>
              <a:t> 설계 운영</a:t>
            </a: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200"/>
              <a:t> 설계 구현</a:t>
            </a:r>
            <a:endParaRPr lang="en-US" altLang="ko-KR" sz="3200"/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200"/>
              <a:t> 결과 및 개선점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35744"/>
            <a:ext cx="10862072" cy="4503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(Stop and Wait)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245" y="2060615"/>
            <a:ext cx="10737024" cy="4797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(Go Back 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1)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980" y="2038825"/>
            <a:ext cx="10839212" cy="4566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(Go Back 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2)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740" y="2083116"/>
            <a:ext cx="10677168" cy="4471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(Go Back 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3)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2954" y="2136459"/>
            <a:ext cx="11166992" cy="4629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Timer Thread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115" name="직사각형 114"/>
          <p:cNvSpPr/>
          <p:nvPr/>
        </p:nvSpPr>
        <p:spPr>
          <a:xfrm>
            <a:off x="812601" y="2298500"/>
            <a:ext cx="3080742" cy="4182070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TX thread</a:t>
            </a: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endParaRPr lang="en-US" altLang="ko-KR"/>
          </a:p>
        </p:txBody>
      </p:sp>
      <p:sp>
        <p:nvSpPr>
          <p:cNvPr id="116" name="직사각형 115"/>
          <p:cNvSpPr/>
          <p:nvPr/>
        </p:nvSpPr>
        <p:spPr>
          <a:xfrm>
            <a:off x="1229320" y="3078956"/>
            <a:ext cx="2351484" cy="700086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타이머 호출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8328423" y="2297906"/>
            <a:ext cx="2902148" cy="1919882"/>
          </a:xfrm>
          <a:prstGeom prst="rect">
            <a:avLst/>
          </a:prstGeom>
          <a:solidFill>
            <a:srgbClr val="42C7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Timer thread</a:t>
            </a:r>
            <a:br>
              <a:rPr lang="en-US" altLang="ko-KR" b="1">
                <a:solidFill>
                  <a:schemeClr val="dk1"/>
                </a:solidFill>
              </a:rPr>
            </a:br>
            <a:br>
              <a:rPr lang="en-US" altLang="ko-KR" b="1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제한시간이 지나면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전역변수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time out</a:t>
            </a:r>
            <a:r>
              <a:rPr lang="ko-KR" altLang="en-US">
                <a:solidFill>
                  <a:schemeClr val="dk1"/>
                </a:solidFill>
              </a:rPr>
              <a:t>을 </a:t>
            </a:r>
            <a:r>
              <a:rPr lang="en-US" altLang="ko-KR">
                <a:solidFill>
                  <a:schemeClr val="dk1"/>
                </a:solidFill>
              </a:rPr>
              <a:t>true</a:t>
            </a:r>
            <a:r>
              <a:rPr lang="ko-KR" altLang="en-US">
                <a:solidFill>
                  <a:schemeClr val="dk1"/>
                </a:solidFill>
              </a:rPr>
              <a:t>로 바꿈</a:t>
            </a:r>
            <a:br>
              <a:rPr lang="en-US" altLang="ko-KR" b="1">
                <a:solidFill>
                  <a:schemeClr val="dk1"/>
                </a:solidFill>
              </a:rPr>
            </a:br>
            <a:endParaRPr lang="en-US" altLang="ko-KR" b="1">
              <a:solidFill>
                <a:schemeClr val="dk1"/>
              </a:solidFill>
            </a:endParaRPr>
          </a:p>
        </p:txBody>
      </p:sp>
      <p:cxnSp>
        <p:nvCxnSpPr>
          <p:cNvPr id="118" name="연결선: 구부러짐 117"/>
          <p:cNvCxnSpPr>
            <a:stCxn id="116" idx="3"/>
            <a:endCxn id="117" idx="1"/>
          </p:cNvCxnSpPr>
          <p:nvPr/>
        </p:nvCxnSpPr>
        <p:spPr>
          <a:xfrm flipV="1">
            <a:off x="3580804" y="3257848"/>
            <a:ext cx="4747618" cy="1711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247679" y="2640210"/>
            <a:ext cx="2038945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제한시간</a:t>
            </a:r>
            <a:br>
              <a:rPr lang="ko-KR" altLang="en-US"/>
            </a:br>
            <a:r>
              <a:rPr lang="en-US" altLang="ko-KR"/>
              <a:t>timer ID</a:t>
            </a:r>
            <a:r>
              <a:rPr lang="ko-KR" altLang="en-US"/>
              <a:t> 전달</a:t>
            </a:r>
          </a:p>
        </p:txBody>
      </p:sp>
      <p:sp>
        <p:nvSpPr>
          <p:cNvPr id="120" name="타원 119"/>
          <p:cNvSpPr/>
          <p:nvPr/>
        </p:nvSpPr>
        <p:spPr>
          <a:xfrm>
            <a:off x="1556741" y="4010024"/>
            <a:ext cx="1607343" cy="92273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ACK</a:t>
            </a:r>
            <a:br>
              <a:rPr lang="en-US" altLang="ko-KR"/>
            </a:br>
            <a:r>
              <a:rPr lang="ko-KR" altLang="en-US"/>
              <a:t>체크 중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218008" y="5627489"/>
            <a:ext cx="2351484" cy="700086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타이머 제거</a:t>
            </a:r>
          </a:p>
        </p:txBody>
      </p:sp>
      <p:sp>
        <p:nvSpPr>
          <p:cNvPr id="122" name="순서도: 판단 121"/>
          <p:cNvSpPr/>
          <p:nvPr/>
        </p:nvSpPr>
        <p:spPr>
          <a:xfrm>
            <a:off x="4354711" y="3667719"/>
            <a:ext cx="3929062" cy="1785937"/>
          </a:xfrm>
          <a:prstGeom prst="flowChartDecision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time out == ture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OR</a:t>
            </a:r>
            <a:br>
              <a:rPr lang="ko-KR" altLang="en-US"/>
            </a:br>
            <a:r>
              <a:rPr lang="en-US" altLang="ko-KR"/>
              <a:t>Ack_receive buffer Not empty</a:t>
            </a:r>
          </a:p>
        </p:txBody>
      </p:sp>
      <p:cxnSp>
        <p:nvCxnSpPr>
          <p:cNvPr id="123" name="직선 화살표 연결선 122"/>
          <p:cNvCxnSpPr>
            <a:stCxn id="120" idx="6"/>
            <a:endCxn id="122" idx="1"/>
          </p:cNvCxnSpPr>
          <p:nvPr/>
        </p:nvCxnSpPr>
        <p:spPr>
          <a:xfrm>
            <a:off x="3164085" y="4471391"/>
            <a:ext cx="1190626" cy="89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22" idx="0"/>
            <a:endCxn id="120" idx="7"/>
          </p:cNvCxnSpPr>
          <p:nvPr/>
        </p:nvCxnSpPr>
        <p:spPr>
          <a:xfrm rot="10800000" flipV="1">
            <a:off x="2928695" y="3667724"/>
            <a:ext cx="3390546" cy="477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22" idx="2"/>
            <a:endCxn id="121" idx="3"/>
          </p:cNvCxnSpPr>
          <p:nvPr/>
        </p:nvCxnSpPr>
        <p:spPr>
          <a:xfrm rot="10800000" flipV="1">
            <a:off x="3569493" y="5453657"/>
            <a:ext cx="2749748" cy="52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098852" y="3429000"/>
            <a:ext cx="565547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43500" y="5289945"/>
            <a:ext cx="773906" cy="36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Timer Thread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2790" y="2135267"/>
            <a:ext cx="10148054" cy="2215396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36845" y="4263273"/>
            <a:ext cx="10227996" cy="2594727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361039" y="2313383"/>
            <a:ext cx="2530077" cy="36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타이머 스레드 구현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867776" y="4891681"/>
            <a:ext cx="2902147" cy="640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TX </a:t>
            </a:r>
            <a:r>
              <a:rPr lang="ko-KR" altLang="en-US">
                <a:solidFill>
                  <a:schemeClr val="lt1"/>
                </a:solidFill>
              </a:rPr>
              <a:t>스레드와 </a:t>
            </a: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timer </a:t>
            </a:r>
            <a:r>
              <a:rPr lang="ko-KR" altLang="en-US">
                <a:solidFill>
                  <a:schemeClr val="lt1"/>
                </a:solidFill>
              </a:rPr>
              <a:t>스레드의 상호작용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61039" y="2313383"/>
            <a:ext cx="2530077" cy="36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타이머 스레드 구현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867776" y="4891681"/>
            <a:ext cx="2902147" cy="640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TX </a:t>
            </a:r>
            <a:r>
              <a:rPr lang="ko-KR" altLang="en-US">
                <a:solidFill>
                  <a:schemeClr val="lt1"/>
                </a:solidFill>
              </a:rPr>
              <a:t>스레드와 </a:t>
            </a: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timer </a:t>
            </a:r>
            <a:r>
              <a:rPr lang="ko-KR" altLang="en-US">
                <a:solidFill>
                  <a:schemeClr val="lt1"/>
                </a:solidFill>
              </a:rPr>
              <a:t>스레드의 상호작용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782835" y="2506860"/>
            <a:ext cx="1964531" cy="72925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패킷 수신</a:t>
            </a:r>
          </a:p>
        </p:txBody>
      </p:sp>
      <p:sp>
        <p:nvSpPr>
          <p:cNvPr id="134" name="순서도: 판단 133"/>
          <p:cNvSpPr/>
          <p:nvPr/>
        </p:nvSpPr>
        <p:spPr>
          <a:xfrm>
            <a:off x="3409650" y="2238969"/>
            <a:ext cx="2366367" cy="119003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Checksum</a:t>
            </a:r>
          </a:p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Error?</a:t>
            </a:r>
          </a:p>
        </p:txBody>
      </p:sp>
      <p:sp>
        <p:nvSpPr>
          <p:cNvPr id="135" name="순서도: 판단 134"/>
          <p:cNvSpPr/>
          <p:nvPr/>
        </p:nvSpPr>
        <p:spPr>
          <a:xfrm>
            <a:off x="3413224" y="4486275"/>
            <a:ext cx="2366367" cy="119003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Control Packet?</a:t>
            </a:r>
          </a:p>
        </p:txBody>
      </p:sp>
      <p:cxnSp>
        <p:nvCxnSpPr>
          <p:cNvPr id="136" name="직선 화살표 연결선 135"/>
          <p:cNvCxnSpPr>
            <a:stCxn id="132" idx="3"/>
            <a:endCxn id="134" idx="1"/>
          </p:cNvCxnSpPr>
          <p:nvPr/>
        </p:nvCxnSpPr>
        <p:spPr>
          <a:xfrm flipV="1">
            <a:off x="2747367" y="2833985"/>
            <a:ext cx="662283" cy="37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697016" y="3429000"/>
            <a:ext cx="937616" cy="36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</a:p>
        </p:txBody>
      </p:sp>
      <p:cxnSp>
        <p:nvCxnSpPr>
          <p:cNvPr id="139" name="직선 화살표 연결선 138"/>
          <p:cNvCxnSpPr>
            <a:stCxn id="134" idx="2"/>
            <a:endCxn id="135" idx="0"/>
          </p:cNvCxnSpPr>
          <p:nvPr/>
        </p:nvCxnSpPr>
        <p:spPr>
          <a:xfrm rot="16200000" flipH="1">
            <a:off x="4065984" y="3955851"/>
            <a:ext cx="1057275" cy="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6587132" y="2521742"/>
            <a:ext cx="1681758" cy="68460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무시</a:t>
            </a:r>
            <a:br>
              <a:rPr lang="ko-KR" altLang="en-US"/>
            </a:br>
            <a:r>
              <a:rPr lang="en-US" altLang="ko-KR"/>
              <a:t>expire</a:t>
            </a:r>
          </a:p>
        </p:txBody>
      </p:sp>
      <p:cxnSp>
        <p:nvCxnSpPr>
          <p:cNvPr id="141" name="직선 화살표 연결선 140"/>
          <p:cNvCxnSpPr>
            <a:stCxn id="134" idx="3"/>
            <a:endCxn id="140" idx="1"/>
          </p:cNvCxnSpPr>
          <p:nvPr/>
        </p:nvCxnSpPr>
        <p:spPr>
          <a:xfrm>
            <a:off x="5776018" y="2833984"/>
            <a:ext cx="811114" cy="3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709046" y="2402680"/>
            <a:ext cx="595313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548282" y="4742854"/>
            <a:ext cx="1964531" cy="72925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Control</a:t>
            </a:r>
            <a:br>
              <a:rPr lang="en-US" altLang="ko-KR"/>
            </a:br>
            <a:r>
              <a:rPr lang="ko-KR" altLang="en-US"/>
              <a:t>처리</a:t>
            </a:r>
          </a:p>
        </p:txBody>
      </p:sp>
      <p:cxnSp>
        <p:nvCxnSpPr>
          <p:cNvPr id="144" name="직선 화살표 연결선 143"/>
          <p:cNvCxnSpPr>
            <a:stCxn id="135" idx="1"/>
            <a:endCxn id="143" idx="3"/>
          </p:cNvCxnSpPr>
          <p:nvPr/>
        </p:nvCxnSpPr>
        <p:spPr>
          <a:xfrm rot="10800000" flipV="1">
            <a:off x="2512813" y="5081290"/>
            <a:ext cx="900410" cy="26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702718" y="4754164"/>
            <a:ext cx="595313" cy="358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</a:p>
        </p:txBody>
      </p:sp>
      <p:sp>
        <p:nvSpPr>
          <p:cNvPr id="147" name="순서도: 판단 146"/>
          <p:cNvSpPr/>
          <p:nvPr/>
        </p:nvSpPr>
        <p:spPr>
          <a:xfrm>
            <a:off x="6333827" y="4489847"/>
            <a:ext cx="2366367" cy="119003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ACK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</a:p>
        </p:txBody>
      </p:sp>
      <p:cxnSp>
        <p:nvCxnSpPr>
          <p:cNvPr id="148" name="직선 화살표 연결선 147"/>
          <p:cNvCxnSpPr>
            <a:stCxn id="135" idx="3"/>
            <a:endCxn id="147" idx="1"/>
          </p:cNvCxnSpPr>
          <p:nvPr/>
        </p:nvCxnSpPr>
        <p:spPr>
          <a:xfrm>
            <a:off x="5779592" y="5081290"/>
            <a:ext cx="554235" cy="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723930" y="4605336"/>
            <a:ext cx="848320" cy="36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640960" y="4575571"/>
            <a:ext cx="684609" cy="365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069711" y="1852016"/>
            <a:ext cx="1503164" cy="36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cxnSp>
        <p:nvCxnSpPr>
          <p:cNvPr id="153" name="연결선: 꺾임 152"/>
          <p:cNvCxnSpPr>
            <a:stCxn id="147" idx="3"/>
          </p:cNvCxnSpPr>
          <p:nvPr/>
        </p:nvCxnSpPr>
        <p:spPr>
          <a:xfrm>
            <a:off x="8700194" y="5084862"/>
            <a:ext cx="625376" cy="17731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096000" y="5989436"/>
            <a:ext cx="3843694" cy="642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수신버퍼에 넣어서 </a:t>
            </a:r>
            <a:r>
              <a:rPr lang="en-US" altLang="ko-KR"/>
              <a:t>Tx thread</a:t>
            </a:r>
            <a:r>
              <a:rPr lang="ko-KR" altLang="en-US"/>
              <a:t>에게 </a:t>
            </a:r>
            <a:r>
              <a:rPr lang="en-US" altLang="ko-KR"/>
              <a:t>ack</a:t>
            </a:r>
            <a:r>
              <a:rPr lang="ko-KR" altLang="en-US"/>
              <a:t>받음을 알림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9504163" y="3935610"/>
            <a:ext cx="1696641" cy="69949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Packet</a:t>
            </a:r>
          </a:p>
          <a:p>
            <a:pPr algn="ctr">
              <a:defRPr/>
            </a:pPr>
            <a:r>
              <a:rPr lang="ko-KR" altLang="en-US" sz="1600"/>
              <a:t>수신버퍼에 저장</a:t>
            </a:r>
          </a:p>
        </p:txBody>
      </p:sp>
      <p:cxnSp>
        <p:nvCxnSpPr>
          <p:cNvPr id="156" name="연결선: 꺾임 155"/>
          <p:cNvCxnSpPr>
            <a:stCxn id="147" idx="0"/>
            <a:endCxn id="155" idx="1"/>
          </p:cNvCxnSpPr>
          <p:nvPr/>
        </p:nvCxnSpPr>
        <p:spPr>
          <a:xfrm rot="5400000" flipH="1" flipV="1">
            <a:off x="8408343" y="3394025"/>
            <a:ext cx="204490" cy="19871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54515" y="3648075"/>
            <a:ext cx="610195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</a:p>
        </p:txBody>
      </p:sp>
      <p:sp>
        <p:nvSpPr>
          <p:cNvPr id="158" name="순서도: 판단 157"/>
          <p:cNvSpPr/>
          <p:nvPr/>
        </p:nvSpPr>
        <p:spPr>
          <a:xfrm>
            <a:off x="9164836" y="2216347"/>
            <a:ext cx="2351486" cy="1249561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모든 패킷을 받았는가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</a:p>
        </p:txBody>
      </p:sp>
      <p:cxnSp>
        <p:nvCxnSpPr>
          <p:cNvPr id="159" name="직선 화살표 연결선 158"/>
          <p:cNvCxnSpPr>
            <a:stCxn id="155" idx="0"/>
            <a:endCxn id="158" idx="2"/>
          </p:cNvCxnSpPr>
          <p:nvPr/>
        </p:nvCxnSpPr>
        <p:spPr>
          <a:xfrm rot="16200000" flipV="1">
            <a:off x="10111681" y="3694807"/>
            <a:ext cx="469701" cy="1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8" idx="0"/>
          </p:cNvCxnSpPr>
          <p:nvPr/>
        </p:nvCxnSpPr>
        <p:spPr>
          <a:xfrm rot="16200000" flipV="1">
            <a:off x="10030417" y="1906193"/>
            <a:ext cx="587573" cy="3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0471546" y="1762719"/>
            <a:ext cx="1720453" cy="63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 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162" name="TextBox 161"/>
          <p:cNvSpPr txBox="1"/>
          <p:nvPr/>
        </p:nvSpPr>
        <p:spPr>
          <a:xfrm>
            <a:off x="8387952" y="1673421"/>
            <a:ext cx="2202656" cy="639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Reassemble</a:t>
            </a:r>
            <a:br>
              <a:rPr lang="ko-KR" altLang="en-US"/>
            </a:br>
            <a:r>
              <a:rPr lang="en-US" altLang="ko-KR"/>
              <a:t>RX thread</a:t>
            </a:r>
            <a:r>
              <a:rPr lang="ko-KR" altLang="en-US"/>
              <a:t>에 전달</a:t>
            </a:r>
          </a:p>
        </p:txBody>
      </p:sp>
      <p:cxnSp>
        <p:nvCxnSpPr>
          <p:cNvPr id="163" name="연결선: 꺾임 162"/>
          <p:cNvCxnSpPr>
            <a:stCxn id="158" idx="1"/>
          </p:cNvCxnSpPr>
          <p:nvPr/>
        </p:nvCxnSpPr>
        <p:spPr>
          <a:xfrm rot="10800000" flipV="1">
            <a:off x="8804672" y="2841129"/>
            <a:ext cx="360165" cy="7819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834437" y="2536626"/>
            <a:ext cx="431602" cy="36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774906" y="3248977"/>
            <a:ext cx="967383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대기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(Go Back N)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342304" y="2305644"/>
            <a:ext cx="2262187" cy="7590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패킷 수신</a:t>
            </a:r>
          </a:p>
        </p:txBody>
      </p:sp>
      <p:sp>
        <p:nvSpPr>
          <p:cNvPr id="134" name="순서도: 판단 133"/>
          <p:cNvSpPr/>
          <p:nvPr/>
        </p:nvSpPr>
        <p:spPr>
          <a:xfrm>
            <a:off x="3185055" y="2111220"/>
            <a:ext cx="2248658" cy="985595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Checksum</a:t>
            </a:r>
          </a:p>
          <a:p>
            <a:pPr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Error?</a:t>
            </a:r>
          </a:p>
        </p:txBody>
      </p:sp>
      <p:sp>
        <p:nvSpPr>
          <p:cNvPr id="135" name="순서도: 판단 134"/>
          <p:cNvSpPr/>
          <p:nvPr/>
        </p:nvSpPr>
        <p:spPr>
          <a:xfrm>
            <a:off x="3263044" y="3429000"/>
            <a:ext cx="2218892" cy="940947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Control Packet?</a:t>
            </a:r>
          </a:p>
        </p:txBody>
      </p:sp>
      <p:cxnSp>
        <p:nvCxnSpPr>
          <p:cNvPr id="136" name="직선 화살표 연결선 135"/>
          <p:cNvCxnSpPr>
            <a:stCxn id="132" idx="3"/>
            <a:endCxn id="134" idx="1"/>
          </p:cNvCxnSpPr>
          <p:nvPr/>
        </p:nvCxnSpPr>
        <p:spPr>
          <a:xfrm flipV="1">
            <a:off x="2604491" y="2604017"/>
            <a:ext cx="580564" cy="81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495421" y="3246367"/>
            <a:ext cx="1079679" cy="36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</a:p>
        </p:txBody>
      </p:sp>
      <p:cxnSp>
        <p:nvCxnSpPr>
          <p:cNvPr id="139" name="직선 화살표 연결선 138"/>
          <p:cNvCxnSpPr>
            <a:stCxn id="134" idx="2"/>
            <a:endCxn id="135" idx="0"/>
          </p:cNvCxnSpPr>
          <p:nvPr/>
        </p:nvCxnSpPr>
        <p:spPr>
          <a:xfrm rot="16200000" flipH="1">
            <a:off x="4174844" y="3231355"/>
            <a:ext cx="332184" cy="63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8618339" y="1898486"/>
            <a:ext cx="1936569" cy="71255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무시</a:t>
            </a:r>
            <a:br>
              <a:rPr lang="ko-KR" altLang="en-US"/>
            </a:br>
            <a:r>
              <a:rPr lang="en-US" altLang="ko-KR"/>
              <a:t>expire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295274" y="3429000"/>
            <a:ext cx="2262187" cy="7590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Control</a:t>
            </a:r>
            <a:br>
              <a:rPr lang="en-US" altLang="ko-KR"/>
            </a:br>
            <a:r>
              <a:rPr lang="ko-KR" altLang="en-US"/>
              <a:t>처리</a:t>
            </a:r>
          </a:p>
        </p:txBody>
      </p:sp>
      <p:cxnSp>
        <p:nvCxnSpPr>
          <p:cNvPr id="144" name="직선 화살표 연결선 143"/>
          <p:cNvCxnSpPr>
            <a:stCxn id="135" idx="1"/>
            <a:endCxn id="143" idx="3"/>
          </p:cNvCxnSpPr>
          <p:nvPr/>
        </p:nvCxnSpPr>
        <p:spPr>
          <a:xfrm rot="10800000">
            <a:off x="2557461" y="3808511"/>
            <a:ext cx="705582" cy="90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791112" y="3682836"/>
            <a:ext cx="685512" cy="363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</a:p>
        </p:txBody>
      </p:sp>
      <p:sp>
        <p:nvSpPr>
          <p:cNvPr id="166" name="순서도: 판단 165"/>
          <p:cNvSpPr/>
          <p:nvPr/>
        </p:nvSpPr>
        <p:spPr>
          <a:xfrm>
            <a:off x="5976342" y="1791889"/>
            <a:ext cx="2038947" cy="1026319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ACK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</a:p>
        </p:txBody>
      </p:sp>
      <p:cxnSp>
        <p:nvCxnSpPr>
          <p:cNvPr id="167" name="직선 화살표 연결선 166"/>
          <p:cNvCxnSpPr>
            <a:stCxn id="134" idx="3"/>
            <a:endCxn id="166" idx="1"/>
          </p:cNvCxnSpPr>
          <p:nvPr/>
        </p:nvCxnSpPr>
        <p:spPr>
          <a:xfrm flipV="1">
            <a:off x="5433714" y="2305049"/>
            <a:ext cx="542628" cy="298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927776" y="2283617"/>
            <a:ext cx="788788" cy="362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</a:p>
        </p:txBody>
      </p:sp>
      <p:sp>
        <p:nvSpPr>
          <p:cNvPr id="170" name="순서도: 판단 169"/>
          <p:cNvSpPr/>
          <p:nvPr/>
        </p:nvSpPr>
        <p:spPr>
          <a:xfrm>
            <a:off x="6009680" y="2915840"/>
            <a:ext cx="2038947" cy="1026319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Data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</a:p>
        </p:txBody>
      </p:sp>
      <p:cxnSp>
        <p:nvCxnSpPr>
          <p:cNvPr id="171" name="직선 화살표 연결선 170"/>
          <p:cNvCxnSpPr>
            <a:stCxn id="134" idx="3"/>
            <a:endCxn id="170" idx="1"/>
          </p:cNvCxnSpPr>
          <p:nvPr/>
        </p:nvCxnSpPr>
        <p:spPr>
          <a:xfrm rot="16200000" flipH="1">
            <a:off x="5309206" y="2728525"/>
            <a:ext cx="824982" cy="575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8621910" y="3072723"/>
            <a:ext cx="1936569" cy="71255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ack</a:t>
            </a:r>
            <a:r>
              <a:rPr lang="ko-KR" altLang="en-US"/>
              <a:t>송신버퍼에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NACK</a:t>
            </a:r>
            <a:r>
              <a:rPr lang="ko-KR" altLang="en-US"/>
              <a:t> 저장</a:t>
            </a:r>
          </a:p>
        </p:txBody>
      </p:sp>
      <p:cxnSp>
        <p:nvCxnSpPr>
          <p:cNvPr id="174" name="직선 화살표 연결선 173"/>
          <p:cNvCxnSpPr>
            <a:stCxn id="170" idx="3"/>
            <a:endCxn id="173" idx="1"/>
          </p:cNvCxnSpPr>
          <p:nvPr/>
        </p:nvCxnSpPr>
        <p:spPr>
          <a:xfrm>
            <a:off x="8048627" y="3428999"/>
            <a:ext cx="573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838479" y="4203500"/>
            <a:ext cx="669729" cy="36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</a:p>
        </p:txBody>
      </p:sp>
      <p:sp>
        <p:nvSpPr>
          <p:cNvPr id="177" name="순서도: 판단 176"/>
          <p:cNvSpPr/>
          <p:nvPr/>
        </p:nvSpPr>
        <p:spPr>
          <a:xfrm>
            <a:off x="6039445" y="4191594"/>
            <a:ext cx="2038947" cy="1026319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ACK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178" name="순서도: 판단 177"/>
          <p:cNvSpPr/>
          <p:nvPr/>
        </p:nvSpPr>
        <p:spPr>
          <a:xfrm>
            <a:off x="6072783" y="5315545"/>
            <a:ext cx="2038947" cy="1026319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Data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</a:p>
        </p:txBody>
      </p:sp>
      <p:cxnSp>
        <p:nvCxnSpPr>
          <p:cNvPr id="179" name="연결선: 꺾임 178"/>
          <p:cNvCxnSpPr>
            <a:stCxn id="135" idx="2"/>
            <a:endCxn id="177" idx="1"/>
          </p:cNvCxnSpPr>
          <p:nvPr/>
        </p:nvCxnSpPr>
        <p:spPr>
          <a:xfrm rot="5400000" flipV="1">
            <a:off x="5038564" y="3703873"/>
            <a:ext cx="334807" cy="166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/>
          <p:cNvCxnSpPr>
            <a:stCxn id="135" idx="2"/>
            <a:endCxn id="178" idx="1"/>
          </p:cNvCxnSpPr>
          <p:nvPr/>
        </p:nvCxnSpPr>
        <p:spPr>
          <a:xfrm rot="5400000" flipV="1">
            <a:off x="4493258" y="4249179"/>
            <a:ext cx="1458757" cy="17002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937992" y="4456508"/>
            <a:ext cx="476250" cy="36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8640364" y="4356217"/>
            <a:ext cx="1936569" cy="71255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ack</a:t>
            </a:r>
            <a:r>
              <a:rPr lang="ko-KR" altLang="en-US"/>
              <a:t>수신버퍼에</a:t>
            </a:r>
          </a:p>
          <a:p>
            <a:pPr algn="ctr">
              <a:defRPr/>
            </a:pPr>
            <a:r>
              <a:rPr lang="en-US" altLang="ko-KR"/>
              <a:t>(n)ACK</a:t>
            </a:r>
            <a:r>
              <a:rPr lang="ko-KR" altLang="en-US"/>
              <a:t> 저장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8629054" y="5490882"/>
            <a:ext cx="1936569" cy="71255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패킷수신버퍼에</a:t>
            </a:r>
          </a:p>
          <a:p>
            <a:pPr algn="ctr">
              <a:defRPr/>
            </a:pPr>
            <a:r>
              <a:rPr lang="ko-KR" altLang="en-US"/>
              <a:t>저장</a:t>
            </a:r>
          </a:p>
        </p:txBody>
      </p:sp>
      <p:cxnSp>
        <p:nvCxnSpPr>
          <p:cNvPr id="184" name="직선 화살표 연결선 183"/>
          <p:cNvCxnSpPr>
            <a:stCxn id="177" idx="3"/>
            <a:endCxn id="182" idx="1"/>
          </p:cNvCxnSpPr>
          <p:nvPr/>
        </p:nvCxnSpPr>
        <p:spPr>
          <a:xfrm>
            <a:off x="8078392" y="4704754"/>
            <a:ext cx="561972" cy="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78" idx="3"/>
            <a:endCxn id="183" idx="1"/>
          </p:cNvCxnSpPr>
          <p:nvPr/>
        </p:nvCxnSpPr>
        <p:spPr>
          <a:xfrm>
            <a:off x="8111730" y="5828705"/>
            <a:ext cx="517324" cy="18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871816" y="3067763"/>
            <a:ext cx="669728" cy="36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853362" y="5409008"/>
            <a:ext cx="669729" cy="36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</a:p>
        </p:txBody>
      </p:sp>
      <p:cxnSp>
        <p:nvCxnSpPr>
          <p:cNvPr id="188" name="직선 화살표 연결선 187"/>
          <p:cNvCxnSpPr>
            <a:stCxn id="166" idx="3"/>
            <a:endCxn id="140" idx="1"/>
          </p:cNvCxnSpPr>
          <p:nvPr/>
        </p:nvCxnSpPr>
        <p:spPr>
          <a:xfrm flipV="1">
            <a:off x="8015289" y="2254763"/>
            <a:ext cx="603050" cy="50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83" idx="3"/>
          </p:cNvCxnSpPr>
          <p:nvPr/>
        </p:nvCxnSpPr>
        <p:spPr>
          <a:xfrm>
            <a:off x="10565624" y="5847158"/>
            <a:ext cx="1379321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8521900" y="6206845"/>
            <a:ext cx="2142290" cy="48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다 받으면 </a:t>
            </a:r>
            <a:r>
              <a:rPr lang="en-US" altLang="ko-KR" sz="1300"/>
              <a:t>reassemble</a:t>
            </a:r>
            <a:r>
              <a:rPr lang="ko-KR" altLang="en-US" sz="1300"/>
              <a:t>하고 </a:t>
            </a:r>
            <a:r>
              <a:rPr lang="en-US" altLang="ko-KR" sz="1300"/>
              <a:t>rx thread</a:t>
            </a:r>
            <a:r>
              <a:rPr lang="ko-KR" altLang="en-US" sz="1300"/>
              <a:t> 에 전달</a:t>
            </a:r>
          </a:p>
        </p:txBody>
      </p:sp>
      <p:sp>
        <p:nvSpPr>
          <p:cNvPr id="192" name="직사각형 191"/>
          <p:cNvSpPr/>
          <p:nvPr/>
        </p:nvSpPr>
        <p:spPr>
          <a:xfrm>
            <a:off x="11126391" y="3429000"/>
            <a:ext cx="788789" cy="117633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</a:t>
            </a:r>
          </a:p>
        </p:txBody>
      </p:sp>
      <p:cxnSp>
        <p:nvCxnSpPr>
          <p:cNvPr id="193" name="직선 화살표 연결선 192"/>
          <p:cNvCxnSpPr>
            <a:stCxn id="173" idx="3"/>
            <a:endCxn id="192" idx="1"/>
          </p:cNvCxnSpPr>
          <p:nvPr/>
        </p:nvCxnSpPr>
        <p:spPr>
          <a:xfrm rot="16200000" flipH="1">
            <a:off x="10548352" y="3439128"/>
            <a:ext cx="588168" cy="567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82" idx="3"/>
            <a:endCxn id="192" idx="1"/>
          </p:cNvCxnSpPr>
          <p:nvPr/>
        </p:nvCxnSpPr>
        <p:spPr>
          <a:xfrm rot="5400000" flipH="1" flipV="1">
            <a:off x="10503998" y="4090100"/>
            <a:ext cx="695325" cy="549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95" name="그림 19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424" y="2058234"/>
            <a:ext cx="10891856" cy="4229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설계목표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950" y="1892968"/>
            <a:ext cx="10791324" cy="943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UDP, IP, </a:t>
            </a:r>
            <a:r>
              <a:rPr lang="en-US" altLang="ko-KR" sz="2800">
                <a:solidFill>
                  <a:prstClr val="black"/>
                </a:solidFill>
                <a:latin typeface="Arial"/>
              </a:rPr>
              <a:t>ARQ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프로토콜의 동작 원리를 파악하고 </a:t>
            </a:r>
            <a:r>
              <a:rPr lang="en-US" altLang="ko-KR" sz="2800">
                <a:solidFill>
                  <a:prstClr val="black"/>
                </a:solidFill>
                <a:latin typeface="Arial"/>
              </a:rPr>
              <a:t>1:1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채팅 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>
                <a:solidFill>
                  <a:prstClr val="black"/>
                </a:solidFill>
                <a:latin typeface="Arial"/>
              </a:rPr>
              <a:t>  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프로그램을 설계함으로 실무 지식 배양</a:t>
            </a: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950" y="3240634"/>
            <a:ext cx="10791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데이터링크 계층에서 사용되는 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 &amp; Reassembly, 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>
                <a:solidFill>
                  <a:prstClr val="black"/>
                </a:solidFill>
                <a:latin typeface="Arial"/>
              </a:rPr>
              <a:t>    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Multi-Thread, Sliding Window,</a:t>
            </a:r>
            <a:r>
              <a:rPr lang="en-US" altLang="ko-KR" sz="2800">
                <a:solidFill>
                  <a:prstClr val="black"/>
                </a:solidFill>
                <a:latin typeface="Arial"/>
              </a:rPr>
              <a:t> Flow Control &amp; Error Control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등의 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>
                <a:solidFill>
                  <a:prstClr val="black"/>
                </a:solidFill>
                <a:latin typeface="Arial"/>
              </a:rPr>
              <a:t>   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기능을 이해하고 설계 및 구현</a:t>
            </a:r>
            <a:endParaRPr kumimoji="0" lang="ko-KR" altLang="en-US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96" name="그림 19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787" y="2178963"/>
            <a:ext cx="10867666" cy="4385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97" name="그림 19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566" y="2027396"/>
            <a:ext cx="11083170" cy="4523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98" name="그림 1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999" y="2127763"/>
            <a:ext cx="11025186" cy="4479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99" name="그림 1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4860" y="2135027"/>
            <a:ext cx="10609422" cy="4293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200" name="그림 19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423" y="2183486"/>
            <a:ext cx="11122340" cy="4423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Reassembly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201" name="직사각형 200"/>
          <p:cNvSpPr/>
          <p:nvPr/>
        </p:nvSpPr>
        <p:spPr>
          <a:xfrm>
            <a:off x="738187" y="2060375"/>
            <a:ext cx="4926211" cy="4613672"/>
          </a:xfrm>
          <a:prstGeom prst="rect">
            <a:avLst/>
          </a:prstGeom>
          <a:solidFill>
            <a:srgbClr val="C49D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Process Receive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095374" y="2700336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모든 패킷 수신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1098946" y="3561753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패킷수신버퍼에서</a:t>
            </a:r>
            <a:br>
              <a:rPr lang="ko-KR" altLang="en-US"/>
            </a:br>
            <a:r>
              <a:rPr lang="en-US" altLang="ko-KR"/>
              <a:t>seq</a:t>
            </a:r>
            <a:r>
              <a:rPr lang="ko-KR" altLang="en-US"/>
              <a:t> 기준으로 </a:t>
            </a:r>
            <a:r>
              <a:rPr lang="en-US" altLang="ko-KR"/>
              <a:t>frame</a:t>
            </a:r>
            <a:r>
              <a:rPr lang="ko-KR" altLang="en-US"/>
              <a:t> 정렬</a:t>
            </a:r>
          </a:p>
        </p:txBody>
      </p:sp>
      <p:sp>
        <p:nvSpPr>
          <p:cNvPr id="205" name="직사각형 204"/>
          <p:cNvSpPr/>
          <p:nvPr/>
        </p:nvSpPr>
        <p:spPr>
          <a:xfrm>
            <a:off x="1117401" y="4417218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각 패킷의 </a:t>
            </a:r>
            <a:r>
              <a:rPr lang="en-US" altLang="ko-KR"/>
              <a:t>data[0]~[6]</a:t>
            </a:r>
            <a:r>
              <a:rPr lang="ko-KR" altLang="en-US"/>
              <a:t>를 읽으면서</a:t>
            </a:r>
            <a:br>
              <a:rPr lang="ko-KR" altLang="en-US"/>
            </a:br>
            <a:r>
              <a:rPr lang="ko-KR" altLang="en-US"/>
              <a:t>각 </a:t>
            </a:r>
            <a:r>
              <a:rPr lang="en-US" altLang="ko-KR"/>
              <a:t>char</a:t>
            </a:r>
            <a:r>
              <a:rPr lang="ko-KR" altLang="en-US"/>
              <a:t>형 문자를 </a:t>
            </a:r>
            <a:r>
              <a:rPr lang="en-US" altLang="ko-KR"/>
              <a:t>8bit</a:t>
            </a:r>
            <a:r>
              <a:rPr lang="ko-KR" altLang="en-US"/>
              <a:t> 문자열로 저장 </a:t>
            </a:r>
          </a:p>
        </p:txBody>
      </p:sp>
      <p:sp>
        <p:nvSpPr>
          <p:cNvPr id="206" name="직사각형 205"/>
          <p:cNvSpPr/>
          <p:nvPr/>
        </p:nvSpPr>
        <p:spPr>
          <a:xfrm>
            <a:off x="1106090" y="5273277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RX thread</a:t>
            </a:r>
            <a:r>
              <a:rPr lang="ko-KR" altLang="en-US"/>
              <a:t>의 </a:t>
            </a:r>
            <a:r>
              <a:rPr lang="en-US" altLang="ko-KR"/>
              <a:t>list</a:t>
            </a:r>
            <a:r>
              <a:rPr lang="ko-KR" altLang="en-US"/>
              <a:t>에 저장</a:t>
            </a:r>
          </a:p>
        </p:txBody>
      </p:sp>
      <p:sp>
        <p:nvSpPr>
          <p:cNvPr id="207" name="직사각형 206"/>
          <p:cNvSpPr/>
          <p:nvPr/>
        </p:nvSpPr>
        <p:spPr>
          <a:xfrm>
            <a:off x="6810374" y="2119907"/>
            <a:ext cx="4970860" cy="4390429"/>
          </a:xfrm>
          <a:prstGeom prst="rect">
            <a:avLst/>
          </a:prstGeom>
          <a:solidFill>
            <a:srgbClr val="42C7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RX thread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208" name="직선 화살표 연결선 207"/>
          <p:cNvCxnSpPr>
            <a:stCxn id="206" idx="3"/>
            <a:endCxn id="207" idx="1"/>
          </p:cNvCxnSpPr>
          <p:nvPr/>
        </p:nvCxnSpPr>
        <p:spPr>
          <a:xfrm flipV="1">
            <a:off x="5243512" y="4315122"/>
            <a:ext cx="1566862" cy="1322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7245548" y="2700336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list</a:t>
            </a:r>
            <a:r>
              <a:rPr lang="ko-KR" altLang="en-US"/>
              <a:t> 체크 후 문자열이 있으면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7219354" y="3850480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Binary String</a:t>
            </a:r>
            <a:r>
              <a:rPr lang="ko-KR" altLang="en-US"/>
              <a:t>형을 진짜 문자열로 변환</a:t>
            </a:r>
          </a:p>
        </p:txBody>
      </p:sp>
      <p:sp>
        <p:nvSpPr>
          <p:cNvPr id="212" name="직사각형 211"/>
          <p:cNvSpPr/>
          <p:nvPr/>
        </p:nvSpPr>
        <p:spPr>
          <a:xfrm>
            <a:off x="7267575" y="4999433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화면에 출력</a:t>
            </a:r>
          </a:p>
        </p:txBody>
      </p:sp>
      <p:sp>
        <p:nvSpPr>
          <p:cNvPr id="213" name="화살표: 아래쪽 212"/>
          <p:cNvSpPr/>
          <p:nvPr/>
        </p:nvSpPr>
        <p:spPr>
          <a:xfrm>
            <a:off x="514945" y="2372914"/>
            <a:ext cx="565546" cy="38695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4" name="화살표: 아래쪽 213"/>
          <p:cNvSpPr/>
          <p:nvPr/>
        </p:nvSpPr>
        <p:spPr>
          <a:xfrm>
            <a:off x="11472268" y="2510431"/>
            <a:ext cx="565546" cy="38695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Reassembly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(Process Receive)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215" name="그림 2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9625" y="2226588"/>
            <a:ext cx="10676847" cy="3848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Reassembly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(BinaryStr_to_CString)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215" name="그림 2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2060" y="2186464"/>
            <a:ext cx="9097161" cy="3541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Reassembly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(RX thread)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215" name="그림 2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364" y="2060972"/>
            <a:ext cx="8364261" cy="4317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216" name="순서도: 처리 215"/>
          <p:cNvSpPr/>
          <p:nvPr/>
        </p:nvSpPr>
        <p:spPr>
          <a:xfrm>
            <a:off x="7561386" y="2099071"/>
            <a:ext cx="4000499" cy="4366846"/>
          </a:xfrm>
          <a:prstGeom prst="flowChartProcess">
            <a:avLst/>
          </a:prstGeom>
          <a:solidFill>
            <a:srgbClr val="3057B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Client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17" name="순서도: 처리 216"/>
          <p:cNvSpPr/>
          <p:nvPr/>
        </p:nvSpPr>
        <p:spPr>
          <a:xfrm>
            <a:off x="958362" y="2134241"/>
            <a:ext cx="4000499" cy="4366846"/>
          </a:xfrm>
          <a:prstGeom prst="flowChartProcess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Server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18" name="순서도: 처리 217"/>
          <p:cNvSpPr/>
          <p:nvPr/>
        </p:nvSpPr>
        <p:spPr>
          <a:xfrm>
            <a:off x="7913076" y="2611955"/>
            <a:ext cx="3267808" cy="817044"/>
          </a:xfrm>
          <a:prstGeom prst="flowChartProcess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Button Click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9" name="순서도: 처리 218"/>
          <p:cNvSpPr/>
          <p:nvPr/>
        </p:nvSpPr>
        <p:spPr>
          <a:xfrm>
            <a:off x="7904284" y="3501444"/>
            <a:ext cx="3267808" cy="817044"/>
          </a:xfrm>
          <a:prstGeom prst="flowChartProcess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현재 모든 버퍼 초기화</a:t>
            </a:r>
          </a:p>
        </p:txBody>
      </p:sp>
      <p:sp>
        <p:nvSpPr>
          <p:cNvPr id="220" name="순서도: 처리 219"/>
          <p:cNvSpPr/>
          <p:nvPr/>
        </p:nvSpPr>
        <p:spPr>
          <a:xfrm>
            <a:off x="7895492" y="4367487"/>
            <a:ext cx="3267808" cy="817044"/>
          </a:xfrm>
          <a:prstGeom prst="flowChartProcess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특정 패턴의 패킷으로 </a:t>
            </a:r>
            <a:r>
              <a:rPr lang="en-US" altLang="ko-KR">
                <a:solidFill>
                  <a:schemeClr val="tx1"/>
                </a:solidFill>
              </a:rPr>
              <a:t>control</a:t>
            </a:r>
            <a:br>
              <a:rPr lang="ko-KR" altLang="en-US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메세지 생성후 전송</a:t>
            </a:r>
          </a:p>
        </p:txBody>
      </p:sp>
      <p:sp>
        <p:nvSpPr>
          <p:cNvPr id="221" name="순서도: 처리 220"/>
          <p:cNvSpPr/>
          <p:nvPr/>
        </p:nvSpPr>
        <p:spPr>
          <a:xfrm>
            <a:off x="1216268" y="2685225"/>
            <a:ext cx="3370385" cy="3546231"/>
          </a:xfrm>
          <a:prstGeom prst="flowChartProcess">
            <a:avLst/>
          </a:prstGeom>
          <a:solidFill>
            <a:srgbClr val="FFCEB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Process Receive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22" name="순서도: 처리 221"/>
          <p:cNvSpPr/>
          <p:nvPr/>
        </p:nvSpPr>
        <p:spPr>
          <a:xfrm>
            <a:off x="1567961" y="3429000"/>
            <a:ext cx="2652346" cy="706956"/>
          </a:xfrm>
          <a:prstGeom prst="flowChartProcess">
            <a:avLst/>
          </a:prstGeom>
          <a:solidFill>
            <a:srgbClr val="FFE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Control </a:t>
            </a:r>
            <a:r>
              <a:rPr lang="ko-KR" altLang="en-US">
                <a:solidFill>
                  <a:schemeClr val="dk1"/>
                </a:solidFill>
              </a:rPr>
              <a:t>메세지 체크</a:t>
            </a:r>
          </a:p>
        </p:txBody>
      </p:sp>
      <p:sp>
        <p:nvSpPr>
          <p:cNvPr id="223" name="순서도: 처리 222"/>
          <p:cNvSpPr/>
          <p:nvPr/>
        </p:nvSpPr>
        <p:spPr>
          <a:xfrm>
            <a:off x="1559169" y="4358054"/>
            <a:ext cx="2652346" cy="706956"/>
          </a:xfrm>
          <a:prstGeom prst="flowChartProcess">
            <a:avLst/>
          </a:prstGeom>
          <a:solidFill>
            <a:srgbClr val="FFE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모든 버퍼 초기화</a:t>
            </a:r>
          </a:p>
        </p:txBody>
      </p:sp>
      <p:sp>
        <p:nvSpPr>
          <p:cNvPr id="224" name="순서도: 처리 223"/>
          <p:cNvSpPr/>
          <p:nvPr/>
        </p:nvSpPr>
        <p:spPr>
          <a:xfrm>
            <a:off x="1535722" y="5345723"/>
            <a:ext cx="2652346" cy="706956"/>
          </a:xfrm>
          <a:prstGeom prst="flowChartProcess">
            <a:avLst/>
          </a:prstGeom>
          <a:solidFill>
            <a:srgbClr val="FFE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mode</a:t>
            </a:r>
            <a:r>
              <a:rPr lang="ko-KR" altLang="en-US">
                <a:solidFill>
                  <a:schemeClr val="dk1"/>
                </a:solidFill>
              </a:rPr>
              <a:t>와 </a:t>
            </a:r>
            <a:r>
              <a:rPr lang="en-US" altLang="ko-KR">
                <a:solidFill>
                  <a:schemeClr val="dk1"/>
                </a:solidFill>
              </a:rPr>
              <a:t>window size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를 업데이트</a:t>
            </a:r>
          </a:p>
        </p:txBody>
      </p:sp>
      <p:cxnSp>
        <p:nvCxnSpPr>
          <p:cNvPr id="225" name="연결선: 꺾임 224"/>
          <p:cNvCxnSpPr>
            <a:stCxn id="220" idx="1"/>
            <a:endCxn id="221" idx="3"/>
          </p:cNvCxnSpPr>
          <p:nvPr/>
        </p:nvCxnSpPr>
        <p:spPr>
          <a:xfrm flipH="1" flipV="1">
            <a:off x="4586653" y="4458340"/>
            <a:ext cx="3308839" cy="3176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/>
          <p:cNvSpPr/>
          <p:nvPr/>
        </p:nvSpPr>
        <p:spPr>
          <a:xfrm>
            <a:off x="7707922" y="5264302"/>
            <a:ext cx="3736730" cy="1069731"/>
          </a:xfrm>
          <a:prstGeom prst="rect">
            <a:avLst/>
          </a:prstGeom>
          <a:solidFill>
            <a:srgbClr val="7A7CC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Process Receive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8323384" y="5586687"/>
            <a:ext cx="2417884" cy="644769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ACK</a:t>
            </a:r>
            <a:r>
              <a:rPr lang="ko-KR" altLang="en-US">
                <a:solidFill>
                  <a:schemeClr val="dk1"/>
                </a:solidFill>
              </a:rPr>
              <a:t> 받으면 확인</a:t>
            </a:r>
          </a:p>
        </p:txBody>
      </p:sp>
      <p:cxnSp>
        <p:nvCxnSpPr>
          <p:cNvPr id="228" name="연결선: 꺾임 227"/>
          <p:cNvCxnSpPr>
            <a:stCxn id="224" idx="3"/>
            <a:endCxn id="226" idx="1"/>
          </p:cNvCxnSpPr>
          <p:nvPr/>
        </p:nvCxnSpPr>
        <p:spPr>
          <a:xfrm>
            <a:off x="4188069" y="5699202"/>
            <a:ext cx="3519854" cy="999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5407268" y="5264302"/>
            <a:ext cx="1905000" cy="363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 </a:t>
            </a:r>
            <a:r>
              <a:rPr lang="en-US" altLang="ko-KR"/>
              <a:t>message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726" y="1616149"/>
            <a:ext cx="10791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sz="20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팀 구성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813" y="2257974"/>
            <a:ext cx="10791324" cy="35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 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김대현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(21511816), 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김신웅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(21712205)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475" y="3007520"/>
            <a:ext cx="10791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sz="20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구성원 역할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813" y="3702299"/>
            <a:ext cx="107913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 </a:t>
            </a:r>
            <a:r>
              <a:rPr lang="ko-KR" altLang="en-US"/>
              <a:t>기술 구현에 대한 아이디어 도출</a:t>
            </a:r>
            <a:r>
              <a:rPr lang="en-US" altLang="ko-KR"/>
              <a:t>, </a:t>
            </a:r>
            <a:r>
              <a:rPr lang="ko-KR" altLang="en-US"/>
              <a:t>프로그램 작성 및 검토</a:t>
            </a:r>
            <a:r>
              <a:rPr lang="en-US" altLang="ko-KR"/>
              <a:t>, </a:t>
            </a:r>
            <a:r>
              <a:rPr lang="ko-KR" altLang="en-US"/>
              <a:t>문서 작성 및 검토 등 프로젝트 전반 함께 진행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-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Control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패턴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graphicFrame>
        <p:nvGraphicFramePr>
          <p:cNvPr id="230" name="표 229"/>
          <p:cNvGraphicFramePr>
            <a:graphicFrameLocks noGrp="1"/>
          </p:cNvGraphicFramePr>
          <p:nvPr/>
        </p:nvGraphicFramePr>
        <p:xfrm>
          <a:off x="1563309" y="3429000"/>
          <a:ext cx="9063960" cy="232756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13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checksum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total_seq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Data[6]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7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checksum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Data[0] = mode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Data[1]= windowsize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else = 0x7f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" name="TextBox 230"/>
          <p:cNvSpPr txBox="1"/>
          <p:nvPr/>
        </p:nvSpPr>
        <p:spPr>
          <a:xfrm>
            <a:off x="1681236" y="2610094"/>
            <a:ext cx="4082144" cy="364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일반적으로 나올 수 없는 패턴을 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-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버튼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(Client)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232" name="그림 2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1918" y="2028432"/>
            <a:ext cx="8607092" cy="4182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-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버튼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(Client)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233" name="그림 2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800" y="2113220"/>
            <a:ext cx="8176986" cy="4313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- Process Receive (Server, Client)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234" name="그림 2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84668" y="2064657"/>
            <a:ext cx="4969207" cy="1624994"/>
          </a:xfrm>
          <a:prstGeom prst="rect">
            <a:avLst/>
          </a:prstGeom>
        </p:spPr>
      </p:pic>
      <p:pic>
        <p:nvPicPr>
          <p:cNvPr id="236" name="그림 2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2645" y="1971404"/>
            <a:ext cx="6057900" cy="4442218"/>
          </a:xfrm>
          <a:prstGeom prst="rect">
            <a:avLst/>
          </a:prstGeom>
        </p:spPr>
      </p:pic>
      <p:sp>
        <p:nvSpPr>
          <p:cNvPr id="237" name="TextBox 236"/>
          <p:cNvSpPr txBox="1"/>
          <p:nvPr/>
        </p:nvSpPr>
        <p:spPr>
          <a:xfrm>
            <a:off x="10011833" y="3067234"/>
            <a:ext cx="1587500" cy="361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Client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5302250" y="4414037"/>
            <a:ext cx="1587500" cy="36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설계결과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3929" y="1592580"/>
            <a:ext cx="7766086" cy="277895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65211" y="3669703"/>
            <a:ext cx="8026789" cy="2897563"/>
          </a:xfrm>
          <a:prstGeom prst="rect">
            <a:avLst/>
          </a:prstGeom>
        </p:spPr>
      </p:pic>
      <p:sp>
        <p:nvSpPr>
          <p:cNvPr id="52" name="화살표: 오른쪽 51"/>
          <p:cNvSpPr/>
          <p:nvPr/>
        </p:nvSpPr>
        <p:spPr>
          <a:xfrm rot="2061989">
            <a:off x="4996961" y="3648807"/>
            <a:ext cx="1773115" cy="95607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설계결과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3880" y="1569720"/>
            <a:ext cx="3231467" cy="2172115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39" name="순서도: 처리 38"/>
          <p:cNvSpPr/>
          <p:nvPr/>
        </p:nvSpPr>
        <p:spPr>
          <a:xfrm>
            <a:off x="2980592" y="3322759"/>
            <a:ext cx="659423" cy="212480"/>
          </a:xfrm>
          <a:prstGeom prst="flowChartProcess">
            <a:avLst/>
          </a:prstGeom>
          <a:solidFill>
            <a:srgbClr val="FF0000">
              <a:alpha val="22000"/>
            </a:srgbClr>
          </a:solidFill>
          <a:ln>
            <a:solidFill>
              <a:srgbClr val="FF0000">
                <a:alpha val="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31485" y="1568255"/>
            <a:ext cx="2913813" cy="227056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55848" y="1725938"/>
            <a:ext cx="3001693" cy="200712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7726" y="4119839"/>
            <a:ext cx="3295356" cy="2245792"/>
          </a:xfrm>
          <a:prstGeom prst="rect">
            <a:avLst/>
          </a:prstGeom>
        </p:spPr>
      </p:pic>
      <p:sp>
        <p:nvSpPr>
          <p:cNvPr id="43" name="순서도: 처리 42"/>
          <p:cNvSpPr/>
          <p:nvPr/>
        </p:nvSpPr>
        <p:spPr>
          <a:xfrm>
            <a:off x="2986454" y="5937006"/>
            <a:ext cx="659423" cy="212480"/>
          </a:xfrm>
          <a:prstGeom prst="flowChartProcess">
            <a:avLst/>
          </a:prstGeom>
          <a:solidFill>
            <a:srgbClr val="FF0000">
              <a:alpha val="22000"/>
            </a:srgbClr>
          </a:solidFill>
          <a:ln>
            <a:solidFill>
              <a:srgbClr val="FF0000">
                <a:alpha val="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001065" y="4233350"/>
            <a:ext cx="3109627" cy="208974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000031" y="4309404"/>
            <a:ext cx="3106243" cy="2049193"/>
          </a:xfrm>
          <a:prstGeom prst="rect">
            <a:avLst/>
          </a:prstGeom>
        </p:spPr>
      </p:pic>
      <p:sp>
        <p:nvSpPr>
          <p:cNvPr id="46" name="화살표: 오른쪽 45"/>
          <p:cNvSpPr/>
          <p:nvPr/>
        </p:nvSpPr>
        <p:spPr>
          <a:xfrm>
            <a:off x="3809999" y="2524032"/>
            <a:ext cx="1143000" cy="4689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화살표: 오른쪽 46"/>
          <p:cNvSpPr/>
          <p:nvPr/>
        </p:nvSpPr>
        <p:spPr>
          <a:xfrm>
            <a:off x="7962900" y="2603164"/>
            <a:ext cx="1143000" cy="4689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화살표: 오른쪽 47"/>
          <p:cNvSpPr/>
          <p:nvPr/>
        </p:nvSpPr>
        <p:spPr>
          <a:xfrm>
            <a:off x="3786552" y="5065009"/>
            <a:ext cx="1143000" cy="4689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화살표: 오른쪽 48"/>
          <p:cNvSpPr/>
          <p:nvPr/>
        </p:nvSpPr>
        <p:spPr>
          <a:xfrm>
            <a:off x="7977553" y="5167586"/>
            <a:ext cx="1143000" cy="4689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테스트</a:t>
            </a:r>
            <a:r>
              <a:rPr kumimoji="0" lang="en-US" altLang="ko-KR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-1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1307" y="1864609"/>
            <a:ext cx="10462846" cy="2553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테스트 환경</a:t>
            </a:r>
            <a:r>
              <a:rPr lang="en-US" altLang="ko-KR"/>
              <a:t>:</a:t>
            </a:r>
            <a:r>
              <a:rPr lang="ko-KR" altLang="en-US"/>
              <a:t> 정보전산원 서로 다른 </a:t>
            </a:r>
            <a:r>
              <a:rPr lang="en-US" altLang="ko-KR"/>
              <a:t>pc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대 </a:t>
            </a:r>
            <a:r>
              <a:rPr lang="en-US" altLang="ko-KR"/>
              <a:t>(</a:t>
            </a:r>
            <a:r>
              <a:rPr lang="ko-KR" altLang="en-US"/>
              <a:t> 유선</a:t>
            </a:r>
            <a:r>
              <a:rPr lang="en-US" altLang="ko-KR"/>
              <a:t>-</a:t>
            </a:r>
            <a:r>
              <a:rPr lang="ko-KR" altLang="en-US"/>
              <a:t>유선 </a:t>
            </a:r>
            <a:r>
              <a:rPr lang="en-US" altLang="ko-KR"/>
              <a:t>)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테스트 케이스</a:t>
            </a:r>
          </a:p>
          <a:p>
            <a:pPr>
              <a:defRPr/>
            </a:pPr>
            <a:r>
              <a:rPr lang="en-US" altLang="ko-KR"/>
              <a:t>Text size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5kb,10kb, 42kb</a:t>
            </a:r>
          </a:p>
          <a:p>
            <a:pPr>
              <a:defRPr/>
            </a:pPr>
            <a:r>
              <a:rPr lang="en-US" altLang="ko-KR"/>
              <a:t>Window size : 5, 10, 20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결과 </a:t>
            </a:r>
            <a:r>
              <a:rPr lang="en-US" altLang="ko-KR"/>
              <a:t>(</a:t>
            </a:r>
            <a:r>
              <a:rPr lang="ko-KR" altLang="en-US"/>
              <a:t> 양방향 </a:t>
            </a:r>
            <a:r>
              <a:rPr lang="en-US" altLang="ko-KR"/>
              <a:t>)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276048" y="3970262"/>
          <a:ext cx="8128000" cy="19066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67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Stop And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67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7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67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테스트</a:t>
            </a:r>
            <a:r>
              <a:rPr kumimoji="0" lang="en-US" altLang="ko-KR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-1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1307" y="1864609"/>
            <a:ext cx="10462846" cy="905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결과 </a:t>
            </a:r>
            <a:r>
              <a:rPr lang="en-US" altLang="ko-KR"/>
              <a:t>(</a:t>
            </a:r>
            <a:r>
              <a:rPr lang="ko-KR" altLang="en-US"/>
              <a:t> 양방향 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en-US" altLang="ko-KR"/>
              <a:t>Window Size</a:t>
            </a:r>
          </a:p>
          <a:p>
            <a:pPr>
              <a:defRPr/>
            </a:pPr>
            <a:endParaRPr lang="en-US" altLang="ko-KR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727477" y="1778000"/>
          <a:ext cx="8128000" cy="16509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Go Back N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2.65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733676" y="3419475"/>
          <a:ext cx="8128000" cy="14706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7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Go Back N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7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7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71.5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743805" y="4871660"/>
          <a:ext cx="8128000" cy="14706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1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Go Back N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1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테스트</a:t>
            </a:r>
            <a:r>
              <a:rPr kumimoji="0" lang="en-US" altLang="ko-KR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-2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1307" y="1864609"/>
            <a:ext cx="10462846" cy="2553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테스트 환경</a:t>
            </a:r>
            <a:r>
              <a:rPr lang="en-US" altLang="ko-KR"/>
              <a:t>:</a:t>
            </a:r>
            <a:r>
              <a:rPr lang="ko-KR" altLang="en-US"/>
              <a:t> 개인컴퓨터 </a:t>
            </a:r>
            <a:r>
              <a:rPr lang="en-US" altLang="ko-KR"/>
              <a:t>(</a:t>
            </a:r>
            <a:r>
              <a:rPr lang="ko-KR" altLang="en-US"/>
              <a:t> 루프백 주소 사용 </a:t>
            </a:r>
            <a:r>
              <a:rPr lang="en-US" altLang="ko-KR"/>
              <a:t>)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테스트 케이스</a:t>
            </a:r>
          </a:p>
          <a:p>
            <a:pPr>
              <a:defRPr/>
            </a:pPr>
            <a:r>
              <a:rPr lang="en-US" altLang="ko-KR"/>
              <a:t>Text size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5kb,10kb, 42kb</a:t>
            </a:r>
          </a:p>
          <a:p>
            <a:pPr>
              <a:defRPr/>
            </a:pPr>
            <a:r>
              <a:rPr lang="en-US" altLang="ko-KR"/>
              <a:t>Window size : 5, 10, 20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결과 </a:t>
            </a:r>
            <a:r>
              <a:rPr lang="en-US" altLang="ko-KR"/>
              <a:t>(</a:t>
            </a:r>
            <a:r>
              <a:rPr lang="ko-KR" altLang="en-US"/>
              <a:t> 양방향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Client</a:t>
            </a:r>
            <a:r>
              <a:rPr lang="ko-KR" altLang="en-US"/>
              <a:t> 먼저 </a:t>
            </a:r>
            <a:r>
              <a:rPr lang="en-US" altLang="ko-KR"/>
              <a:t>Send</a:t>
            </a:r>
            <a:r>
              <a:rPr lang="ko-KR" altLang="en-US"/>
              <a:t> 후 바로 </a:t>
            </a:r>
            <a:r>
              <a:rPr lang="en-US" altLang="ko-KR"/>
              <a:t>Server</a:t>
            </a:r>
            <a:r>
              <a:rPr lang="ko-KR" altLang="en-US"/>
              <a:t> </a:t>
            </a:r>
            <a:r>
              <a:rPr lang="en-US" altLang="ko-KR"/>
              <a:t>Send</a:t>
            </a:r>
            <a:r>
              <a:rPr lang="ko-KR" altLang="en-US"/>
              <a:t> </a:t>
            </a:r>
            <a:r>
              <a:rPr lang="en-US" altLang="ko-KR"/>
              <a:t>)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276048" y="3970262"/>
          <a:ext cx="8128000" cy="19066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67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Stop And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67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7.05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7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6.48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67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테스트</a:t>
            </a:r>
            <a:r>
              <a:rPr kumimoji="0" lang="en-US" altLang="ko-KR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-2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1307" y="1864609"/>
            <a:ext cx="10462846" cy="2010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결과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양방향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 먼저 </a:t>
            </a:r>
            <a:r>
              <a:rPr lang="en-US" altLang="ko-KR"/>
              <a:t>Send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후 바로 </a:t>
            </a:r>
            <a:r>
              <a:rPr lang="en-US" altLang="ko-KR"/>
              <a:t>Server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Send</a:t>
            </a:r>
            <a:r>
              <a:rPr lang="ko-KR" altLang="en-US"/>
              <a:t> 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en-US" altLang="ko-KR"/>
              <a:t>Window Size</a:t>
            </a:r>
          </a:p>
          <a:p>
            <a:pPr>
              <a:defRPr/>
            </a:pPr>
            <a:endParaRPr lang="en-US" altLang="ko-KR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727477" y="1778000"/>
          <a:ext cx="8128000" cy="16509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Go Back N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733676" y="3419475"/>
          <a:ext cx="8128000" cy="14706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7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Go Back N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7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743805" y="4871660"/>
          <a:ext cx="8128000" cy="14706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1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Go Back N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42kbyte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1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10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Github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를 사용한 공동 개발 환경 구축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  https://github.com/chattermproject2019/chatting_TCP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6776" y="2967137"/>
            <a:ext cx="9180576" cy="3687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평가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1307" y="1864608"/>
            <a:ext cx="10462846" cy="5029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평가</a:t>
            </a:r>
          </a:p>
          <a:p>
            <a:pPr>
              <a:defRPr/>
            </a:pPr>
            <a:endParaRPr lang="en-US" altLang="ko-KR" b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0">
                <a:solidFill>
                  <a:schemeClr val="tx1"/>
                </a:solidFill>
              </a:rPr>
              <a:t>유선환경인 서로다른 </a:t>
            </a:r>
            <a:r>
              <a:rPr lang="en-US" altLang="ko-KR" b="0">
                <a:solidFill>
                  <a:schemeClr val="tx1"/>
                </a:solidFill>
              </a:rPr>
              <a:t>PC</a:t>
            </a:r>
            <a:r>
              <a:rPr lang="ko-KR" altLang="en-US" b="0">
                <a:solidFill>
                  <a:schemeClr val="tx1"/>
                </a:solidFill>
              </a:rPr>
              <a:t>일떄의 통신은 </a:t>
            </a:r>
            <a:r>
              <a:rPr lang="en-US" altLang="ko-KR" b="0">
                <a:solidFill>
                  <a:schemeClr val="tx1"/>
                </a:solidFill>
              </a:rPr>
              <a:t>Client-&gt;Server</a:t>
            </a:r>
            <a:r>
              <a:rPr lang="ko-KR" altLang="en-US" b="0">
                <a:solidFill>
                  <a:schemeClr val="tx1"/>
                </a:solidFill>
              </a:rPr>
              <a:t>의 전송속도와 </a:t>
            </a:r>
            <a:r>
              <a:rPr lang="en-US" altLang="ko-KR" b="0">
                <a:solidFill>
                  <a:schemeClr val="tx1"/>
                </a:solidFill>
              </a:rPr>
              <a:t>Server-&gt;Client</a:t>
            </a:r>
            <a:r>
              <a:rPr lang="ko-KR" altLang="en-US" b="0">
                <a:solidFill>
                  <a:schemeClr val="tx1"/>
                </a:solidFill>
              </a:rPr>
              <a:t>의 전송속도가 차이나고</a:t>
            </a:r>
            <a:r>
              <a:rPr lang="en-US" altLang="ko-KR" b="0">
                <a:solidFill>
                  <a:schemeClr val="tx1"/>
                </a:solidFill>
              </a:rPr>
              <a:t>,</a:t>
            </a:r>
            <a:r>
              <a:rPr lang="ko-KR" altLang="en-US" b="0">
                <a:solidFill>
                  <a:schemeClr val="tx1"/>
                </a:solidFill>
              </a:rPr>
              <a:t> 네트워크 환경에따라서 상당한 지연이 발생할 수 있음</a:t>
            </a:r>
            <a:r>
              <a:rPr lang="en-US" altLang="ko-KR" b="0">
                <a:solidFill>
                  <a:schemeClr val="tx1"/>
                </a:solidFill>
              </a:rPr>
              <a:t>.</a:t>
            </a:r>
            <a:endParaRPr lang="ko-KR" altLang="en-US" b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0">
                <a:solidFill>
                  <a:schemeClr val="tx1"/>
                </a:solidFill>
              </a:rPr>
              <a:t>루프백환경에서 테스트를 하면</a:t>
            </a:r>
            <a:r>
              <a:rPr lang="en-US" altLang="ko-KR" b="0">
                <a:solidFill>
                  <a:schemeClr val="tx1"/>
                </a:solidFill>
              </a:rPr>
              <a:t>,</a:t>
            </a:r>
            <a:r>
              <a:rPr lang="ko-KR" altLang="en-US" b="0">
                <a:solidFill>
                  <a:schemeClr val="tx1"/>
                </a:solidFill>
              </a:rPr>
              <a:t> 네트워크 영향을 적게 받아서 양방향의 전송속도는 일정하게 유지되고 속도도 안정적으로 빨라짐을 알 수 있음</a:t>
            </a:r>
            <a:r>
              <a:rPr lang="en-US" altLang="ko-KR" b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ko-KR" altLang="en-US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고찰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프로그램으로 측정한게 아니고</a:t>
            </a:r>
            <a:r>
              <a:rPr lang="en-US" altLang="ko-KR"/>
              <a:t>,</a:t>
            </a:r>
            <a:r>
              <a:rPr lang="ko-KR" altLang="en-US"/>
              <a:t> 스톱워치로 측정해서</a:t>
            </a:r>
            <a:r>
              <a:rPr lang="en-US" altLang="ko-KR"/>
              <a:t>,</a:t>
            </a:r>
            <a:r>
              <a:rPr lang="ko-KR" altLang="en-US"/>
              <a:t> 시간 측정에 오차가 발생했을 수 있음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edit box</a:t>
            </a:r>
            <a:r>
              <a:rPr lang="ko-KR" altLang="en-US"/>
              <a:t>에 약 </a:t>
            </a:r>
            <a:r>
              <a:rPr lang="en-US" altLang="ko-KR"/>
              <a:t>42kbyte</a:t>
            </a:r>
            <a:r>
              <a:rPr lang="ko-KR" altLang="en-US"/>
              <a:t>이상의 </a:t>
            </a:r>
            <a:r>
              <a:rPr lang="en-US" altLang="ko-KR"/>
              <a:t>text</a:t>
            </a:r>
            <a:r>
              <a:rPr lang="ko-KR" altLang="en-US"/>
              <a:t>가 입력되지 않는 현상이 생겨서</a:t>
            </a:r>
            <a:r>
              <a:rPr lang="en-US" altLang="ko-KR"/>
              <a:t>,</a:t>
            </a:r>
            <a:r>
              <a:rPr lang="ko-KR" altLang="en-US"/>
              <a:t> 그 이상의 데이터를 테스트해보지 못함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보통 윈도우 사이즈를 늘리면 속도가 빨라지는 것이 일반적이나</a:t>
            </a:r>
            <a:r>
              <a:rPr lang="en-US" altLang="ko-KR"/>
              <a:t>,</a:t>
            </a:r>
            <a:r>
              <a:rPr lang="ko-KR" altLang="en-US"/>
              <a:t> 실험에서 </a:t>
            </a:r>
          </a:p>
          <a:p>
            <a:pPr>
              <a:defRPr/>
            </a:pPr>
            <a:r>
              <a:rPr lang="ko-KR" altLang="en-US"/>
              <a:t>다른 컴퓨터</a:t>
            </a:r>
            <a:r>
              <a:rPr lang="en-US" altLang="ko-KR"/>
              <a:t>,</a:t>
            </a:r>
            <a:r>
              <a:rPr lang="ko-KR" altLang="en-US"/>
              <a:t> 양방향으로 </a:t>
            </a:r>
            <a:r>
              <a:rPr lang="en-US" altLang="ko-KR"/>
              <a:t>text</a:t>
            </a:r>
            <a:r>
              <a:rPr lang="ko-KR" altLang="en-US"/>
              <a:t>크기를 크게 하였을때</a:t>
            </a:r>
            <a:r>
              <a:rPr lang="en-US" altLang="ko-KR"/>
              <a:t>,</a:t>
            </a:r>
            <a:r>
              <a:rPr lang="ko-KR" altLang="en-US"/>
              <a:t> 윈도우 사이즈를 늘려도 오히려 시간이 오래걸리는 현상이 발생한 것으로 보아</a:t>
            </a:r>
            <a:r>
              <a:rPr lang="en-US" altLang="ko-KR"/>
              <a:t>,</a:t>
            </a:r>
            <a:r>
              <a:rPr lang="ko-KR" altLang="en-US"/>
              <a:t> 네트워크의 상태가 불안정</a:t>
            </a:r>
            <a:r>
              <a:rPr lang="en-US" altLang="ko-KR"/>
              <a:t>,</a:t>
            </a:r>
            <a:r>
              <a:rPr lang="ko-KR" altLang="en-US"/>
              <a:t> 또는 프로그램 버그라고 유추할 수 있음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text</a:t>
            </a:r>
            <a:r>
              <a:rPr lang="ko-KR" altLang="en-US"/>
              <a:t>의 크기가 상대적으로 적을때는 </a:t>
            </a:r>
            <a:r>
              <a:rPr lang="en-US" altLang="ko-KR"/>
              <a:t>stop_and_wait</a:t>
            </a:r>
            <a:r>
              <a:rPr lang="ko-KR" altLang="en-US"/>
              <a:t>이든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window size</a:t>
            </a:r>
            <a:r>
              <a:rPr lang="ko-KR" altLang="en-US"/>
              <a:t>를 늘린 </a:t>
            </a:r>
            <a:r>
              <a:rPr lang="en-US" altLang="ko-KR"/>
              <a:t>go back n</a:t>
            </a:r>
            <a:r>
              <a:rPr lang="ko-KR" altLang="en-US"/>
              <a:t>이든</a:t>
            </a:r>
            <a:r>
              <a:rPr lang="en-US" altLang="ko-KR"/>
              <a:t>,</a:t>
            </a:r>
            <a:r>
              <a:rPr lang="ko-KR" altLang="en-US"/>
              <a:t> 차이가 그렇게 크지 않음을 알 수 있음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 </a:t>
            </a:r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4949190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개선방안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8675" y="2167923"/>
            <a:ext cx="10791324" cy="640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Piggy Back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을 더 많이 되게 코드를 좀 더 수정하면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양방향 통신때의 패킷교환 수를 줄여서 전송률이 높아 질 수 있을 것임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4163" y="3171825"/>
            <a:ext cx="10791324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 현재는 편의상 스톱워치로 수동으로 초를 계산하였지만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송신측에서 데이터를 처음보내고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마지막 데이터의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ack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메세지를 수신할때까지의 초를 계산하면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좀 더 정확한 시간을 측정할 수 있을 것임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4163" y="4109707"/>
            <a:ext cx="10791324" cy="641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 입력창의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Text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의 제한때문에 큰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Text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를 보낼 수는 없었는데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File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전송을 구현했다면 더 큰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Text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를 전송할 수 있을 것임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827942" y="4987821"/>
            <a:ext cx="10791325" cy="639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 가끔씩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window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사이즈를 크게해서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전송을 하면 다음 전송때 중복전송되는 문제가 있는데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동작에서 수정해줄 필요가 있음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  <p:sp>
        <p:nvSpPr>
          <p:cNvPr id="26" name="TextBox 23"/>
          <p:cNvSpPr txBox="1"/>
          <p:nvPr/>
        </p:nvSpPr>
        <p:spPr>
          <a:xfrm>
            <a:off x="842002" y="5760102"/>
            <a:ext cx="10791325" cy="638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Timer thread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를 매번 새로 생성하도록 설계를 하였는데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while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문을 작동시켜놓고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인수값만 스레드에 넣어주는 식으로 하면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스레드에게 할당되는 자원을 많이 줄일 수 있을것임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01" y="296733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 dirty="0"/>
              <a:t>감사합니다</a:t>
            </a:r>
            <a:r>
              <a:rPr lang="en-US" altLang="ko-KR" sz="5400" b="1"/>
              <a:t>!</a:t>
            </a:r>
            <a:endParaRPr lang="ko-KR" altLang="en-US" sz="54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48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설계프로젝트 수행 일정</a:t>
            </a:r>
            <a:endParaRPr kumimoji="0" lang="ko-KR" altLang="en-US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78993" y="2279532"/>
          <a:ext cx="10588751" cy="4190919"/>
        </p:xfrm>
        <a:graphic>
          <a:graphicData uri="http://schemas.openxmlformats.org/drawingml/2006/table">
            <a:tbl>
              <a:tblPr/>
              <a:tblGrid>
                <a:gridCol w="1018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89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5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774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업무일렬번호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세부 추진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업무 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업무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담당자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추진 일정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28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457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github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를 사용하여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공동개발환경 구성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457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TCP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이용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-1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양방향 메시지 송수신 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UDP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를 이용한 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457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segmentation &amp; reassembly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checksum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ARQ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성능 평가 및 보고서 작성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45967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전체 동작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0877" y="2016206"/>
            <a:ext cx="3265714" cy="407080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0" name="직사각형 19"/>
          <p:cNvSpPr/>
          <p:nvPr/>
        </p:nvSpPr>
        <p:spPr>
          <a:xfrm>
            <a:off x="7909605" y="2074578"/>
            <a:ext cx="3265714" cy="407080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>
            <a:off x="7326312" y="2534499"/>
            <a:ext cx="1247321" cy="894500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 thread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390290" y="4503979"/>
            <a:ext cx="1247321" cy="894500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 tread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52189" y="2534499"/>
            <a:ext cx="1247321" cy="894500"/>
          </a:xfrm>
          <a:prstGeom prst="rect">
            <a:avLst/>
          </a:prstGeom>
          <a:solidFill>
            <a:srgbClr val="783E9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Process</a:t>
            </a:r>
          </a:p>
          <a:p>
            <a:pPr algn="ctr">
              <a:defRPr/>
            </a:pPr>
            <a:r>
              <a:rPr lang="en-US" altLang="ko-KR"/>
              <a:t>Receiver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255974" y="4518630"/>
            <a:ext cx="1247321" cy="894500"/>
          </a:xfrm>
          <a:prstGeom prst="rect">
            <a:avLst/>
          </a:prstGeom>
          <a:solidFill>
            <a:srgbClr val="783E9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Process</a:t>
            </a:r>
          </a:p>
          <a:p>
            <a:pPr algn="ctr">
              <a:defRPr/>
            </a:pPr>
            <a:r>
              <a:rPr lang="en-US" altLang="ko-KR"/>
              <a:t>Receiver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368453" y="3429000"/>
            <a:ext cx="1247321" cy="894500"/>
          </a:xfrm>
          <a:prstGeom prst="rect">
            <a:avLst/>
          </a:prstGeom>
          <a:solidFill>
            <a:srgbClr val="3057B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RX thread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527" y="3619499"/>
            <a:ext cx="1247321" cy="894500"/>
          </a:xfrm>
          <a:prstGeom prst="rect">
            <a:avLst/>
          </a:prstGeom>
          <a:solidFill>
            <a:srgbClr val="3057B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RX thread</a:t>
            </a:r>
          </a:p>
        </p:txBody>
      </p:sp>
      <p:sp>
        <p:nvSpPr>
          <p:cNvPr id="29" name="화살표: 왼쪽 28"/>
          <p:cNvSpPr/>
          <p:nvPr/>
        </p:nvSpPr>
        <p:spPr>
          <a:xfrm>
            <a:off x="4630614" y="2762250"/>
            <a:ext cx="2667001" cy="41030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CD17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Packet</a:t>
            </a:r>
          </a:p>
        </p:txBody>
      </p:sp>
      <p:sp>
        <p:nvSpPr>
          <p:cNvPr id="30" name="화살표: 오른쪽 29"/>
          <p:cNvSpPr/>
          <p:nvPr/>
        </p:nvSpPr>
        <p:spPr>
          <a:xfrm>
            <a:off x="4659922" y="4755173"/>
            <a:ext cx="2564423" cy="4542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D17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Packet</a:t>
            </a:r>
          </a:p>
        </p:txBody>
      </p:sp>
      <p:sp>
        <p:nvSpPr>
          <p:cNvPr id="31" name="화살표: 왼쪽 30"/>
          <p:cNvSpPr/>
          <p:nvPr/>
        </p:nvSpPr>
        <p:spPr>
          <a:xfrm rot="20401014">
            <a:off x="1861037" y="2938096"/>
            <a:ext cx="1348154" cy="71803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32" name="화살표: 오른쪽 31"/>
          <p:cNvSpPr/>
          <p:nvPr/>
        </p:nvSpPr>
        <p:spPr>
          <a:xfrm rot="5329828">
            <a:off x="3491472" y="3625710"/>
            <a:ext cx="1025244" cy="6447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ACK</a:t>
            </a:r>
          </a:p>
        </p:txBody>
      </p:sp>
      <p:sp>
        <p:nvSpPr>
          <p:cNvPr id="33" name="화살표: 오른쪽 32"/>
          <p:cNvSpPr/>
          <p:nvPr/>
        </p:nvSpPr>
        <p:spPr>
          <a:xfrm rot="16180840">
            <a:off x="7405027" y="3606596"/>
            <a:ext cx="996385" cy="6447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ACK</a:t>
            </a:r>
          </a:p>
        </p:txBody>
      </p:sp>
      <p:sp>
        <p:nvSpPr>
          <p:cNvPr id="34" name="화살표: 왼쪽 33"/>
          <p:cNvSpPr/>
          <p:nvPr/>
        </p:nvSpPr>
        <p:spPr>
          <a:xfrm rot="9390344">
            <a:off x="8798169" y="4292111"/>
            <a:ext cx="1348154" cy="71803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05153" y="1736481"/>
            <a:ext cx="1538653" cy="849923"/>
          </a:xfrm>
          <a:prstGeom prst="rect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Output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263554" y="5698881"/>
            <a:ext cx="1538653" cy="849923"/>
          </a:xfrm>
          <a:prstGeom prst="rect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Output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122878" y="1689589"/>
            <a:ext cx="1538653" cy="849923"/>
          </a:xfrm>
          <a:prstGeom prst="rect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Input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58261" y="5572858"/>
            <a:ext cx="1538653" cy="849923"/>
          </a:xfrm>
          <a:prstGeom prst="rect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Input</a:t>
            </a:r>
          </a:p>
        </p:txBody>
      </p:sp>
      <p:sp>
        <p:nvSpPr>
          <p:cNvPr id="40" name="화살표: 위쪽 39"/>
          <p:cNvSpPr/>
          <p:nvPr/>
        </p:nvSpPr>
        <p:spPr>
          <a:xfrm>
            <a:off x="586153" y="2601057"/>
            <a:ext cx="776653" cy="82794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/>
              <a:t>Data</a:t>
            </a:r>
          </a:p>
        </p:txBody>
      </p:sp>
      <p:sp>
        <p:nvSpPr>
          <p:cNvPr id="41" name="화살표: 위쪽 40"/>
          <p:cNvSpPr/>
          <p:nvPr/>
        </p:nvSpPr>
        <p:spPr>
          <a:xfrm rot="10795788">
            <a:off x="10571283" y="4585188"/>
            <a:ext cx="776653" cy="82794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/>
              <a:t>Data</a:t>
            </a:r>
          </a:p>
        </p:txBody>
      </p:sp>
      <p:sp>
        <p:nvSpPr>
          <p:cNvPr id="43" name="화살표: 왼쪽 42"/>
          <p:cNvSpPr/>
          <p:nvPr/>
        </p:nvSpPr>
        <p:spPr>
          <a:xfrm rot="20401014">
            <a:off x="8651630" y="2123342"/>
            <a:ext cx="1348154" cy="71803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44" name="화살표: 왼쪽 43"/>
          <p:cNvSpPr/>
          <p:nvPr/>
        </p:nvSpPr>
        <p:spPr>
          <a:xfrm rot="9390344">
            <a:off x="1916723" y="5279779"/>
            <a:ext cx="1348154" cy="71803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780692" y="5370635"/>
            <a:ext cx="864576" cy="3370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Timer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322526" y="2196612"/>
            <a:ext cx="864576" cy="3370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Timer</a:t>
            </a:r>
          </a:p>
        </p:txBody>
      </p:sp>
      <p:sp>
        <p:nvSpPr>
          <p:cNvPr id="48" name="타원 47"/>
          <p:cNvSpPr/>
          <p:nvPr/>
        </p:nvSpPr>
        <p:spPr>
          <a:xfrm>
            <a:off x="9071093" y="1882700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</a:p>
        </p:txBody>
      </p:sp>
      <p:sp>
        <p:nvSpPr>
          <p:cNvPr id="50" name="타원 49"/>
          <p:cNvSpPr/>
          <p:nvPr/>
        </p:nvSpPr>
        <p:spPr>
          <a:xfrm>
            <a:off x="6893531" y="2342830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51" name="타원 50"/>
          <p:cNvSpPr/>
          <p:nvPr/>
        </p:nvSpPr>
        <p:spPr>
          <a:xfrm>
            <a:off x="4153263" y="3632372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52" name="타원 51"/>
          <p:cNvSpPr/>
          <p:nvPr/>
        </p:nvSpPr>
        <p:spPr>
          <a:xfrm>
            <a:off x="5884333" y="4452986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53" name="타원 52"/>
          <p:cNvSpPr/>
          <p:nvPr/>
        </p:nvSpPr>
        <p:spPr>
          <a:xfrm>
            <a:off x="8139109" y="3822870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sp>
        <p:nvSpPr>
          <p:cNvPr id="54" name="타원 53"/>
          <p:cNvSpPr/>
          <p:nvPr/>
        </p:nvSpPr>
        <p:spPr>
          <a:xfrm>
            <a:off x="2321532" y="2665217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</a:p>
        </p:txBody>
      </p:sp>
      <p:sp>
        <p:nvSpPr>
          <p:cNvPr id="55" name="타원 54"/>
          <p:cNvSpPr/>
          <p:nvPr/>
        </p:nvSpPr>
        <p:spPr>
          <a:xfrm>
            <a:off x="240685" y="3064463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45967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000" b="1" spc="600">
                <a:solidFill>
                  <a:prstClr val="black"/>
                </a:solidFill>
                <a:latin typeface="Arial"/>
              </a:rPr>
              <a:t>State Diagram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487365" y="3429000"/>
            <a:ext cx="1274884" cy="11905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Input</a:t>
            </a:r>
          </a:p>
        </p:txBody>
      </p:sp>
      <p:sp>
        <p:nvSpPr>
          <p:cNvPr id="57" name="타원 56"/>
          <p:cNvSpPr/>
          <p:nvPr/>
        </p:nvSpPr>
        <p:spPr>
          <a:xfrm>
            <a:off x="3676649" y="3429000"/>
            <a:ext cx="1274884" cy="1190532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Data|Ack</a:t>
            </a:r>
            <a:br>
              <a:rPr lang="en-US" altLang="ko-KR" sz="1500"/>
            </a:br>
            <a:r>
              <a:rPr lang="en-US" altLang="ko-KR" sz="1500"/>
              <a:t>Sending</a:t>
            </a:r>
          </a:p>
        </p:txBody>
      </p:sp>
      <p:sp>
        <p:nvSpPr>
          <p:cNvPr id="58" name="타원 57"/>
          <p:cNvSpPr/>
          <p:nvPr/>
        </p:nvSpPr>
        <p:spPr>
          <a:xfrm>
            <a:off x="6323135" y="3429000"/>
            <a:ext cx="1274884" cy="1190532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/>
              <a:t>Receiving</a:t>
            </a:r>
          </a:p>
        </p:txBody>
      </p:sp>
      <p:cxnSp>
        <p:nvCxnSpPr>
          <p:cNvPr id="59" name="직선 화살표 연결선 58"/>
          <p:cNvCxnSpPr>
            <a:stCxn id="56" idx="6"/>
            <a:endCxn id="57" idx="2"/>
          </p:cNvCxnSpPr>
          <p:nvPr/>
        </p:nvCxnSpPr>
        <p:spPr>
          <a:xfrm>
            <a:off x="2762249" y="4024266"/>
            <a:ext cx="9143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/>
          <p:cNvCxnSpPr>
            <a:stCxn id="58" idx="0"/>
            <a:endCxn id="57" idx="0"/>
          </p:cNvCxnSpPr>
          <p:nvPr/>
        </p:nvCxnSpPr>
        <p:spPr>
          <a:xfrm rot="5400000">
            <a:off x="5636540" y="2106551"/>
            <a:ext cx="1588" cy="2646486"/>
          </a:xfrm>
          <a:prstGeom prst="curvedConnector3">
            <a:avLst>
              <a:gd name="adj1" fmla="val -281843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47440" y="1756168"/>
            <a:ext cx="3868617" cy="1232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/>
              <a:t>Time out,</a:t>
            </a:r>
            <a:r>
              <a:rPr lang="ko-KR" altLang="en-US" sz="1500"/>
              <a:t> </a:t>
            </a:r>
            <a:r>
              <a:rPr lang="en-US" altLang="ko-KR" sz="1500"/>
              <a:t>nack</a:t>
            </a:r>
            <a:r>
              <a:rPr lang="ko-KR" altLang="en-US" sz="1500"/>
              <a:t>이면 재전송</a:t>
            </a:r>
          </a:p>
          <a:p>
            <a:pPr>
              <a:defRPr/>
            </a:pPr>
            <a:r>
              <a:rPr lang="en-US" altLang="ko-KR" sz="1500"/>
              <a:t>    </a:t>
            </a:r>
            <a:r>
              <a:rPr lang="ko-KR" altLang="en-US" sz="1500"/>
              <a:t>또는</a:t>
            </a:r>
          </a:p>
          <a:p>
            <a:pPr>
              <a:defRPr/>
            </a:pPr>
            <a:r>
              <a:rPr lang="en-US" altLang="ko-KR" sz="1500"/>
              <a:t>ACK</a:t>
            </a:r>
            <a:r>
              <a:rPr lang="ko-KR" altLang="en-US" sz="1500"/>
              <a:t>이면 다음 메세지 전송</a:t>
            </a:r>
          </a:p>
          <a:p>
            <a:pPr>
              <a:defRPr/>
            </a:pPr>
            <a:r>
              <a:rPr lang="en-US" altLang="ko-KR" sz="1500"/>
              <a:t>(+ Data</a:t>
            </a:r>
            <a:r>
              <a:rPr lang="ko-KR" altLang="en-US" sz="1500"/>
              <a:t>를 받았다면 </a:t>
            </a:r>
            <a:r>
              <a:rPr lang="en-US" altLang="ko-KR" sz="1500"/>
              <a:t>ack</a:t>
            </a:r>
            <a:r>
              <a:rPr lang="ko-KR" altLang="en-US" sz="1500"/>
              <a:t>메세지를 만들어서 </a:t>
            </a:r>
            <a:r>
              <a:rPr lang="en-US" altLang="ko-KR" sz="1500"/>
              <a:t>Data</a:t>
            </a:r>
            <a:r>
              <a:rPr lang="ko-KR" altLang="en-US" sz="1500"/>
              <a:t>를 보낼때 </a:t>
            </a:r>
            <a:r>
              <a:rPr lang="en-US" altLang="ko-KR" sz="1500"/>
              <a:t>ack</a:t>
            </a:r>
            <a:r>
              <a:rPr lang="ko-KR" altLang="en-US" sz="1500"/>
              <a:t>메세지와 같이 전송</a:t>
            </a:r>
            <a:r>
              <a:rPr lang="en-US" altLang="ko-KR" sz="1500"/>
              <a:t>)</a:t>
            </a:r>
          </a:p>
        </p:txBody>
      </p:sp>
      <p:cxnSp>
        <p:nvCxnSpPr>
          <p:cNvPr id="62" name="직선 화살표 연결선 61"/>
          <p:cNvCxnSpPr>
            <a:stCxn id="57" idx="6"/>
            <a:endCxn id="58" idx="2"/>
          </p:cNvCxnSpPr>
          <p:nvPr/>
        </p:nvCxnSpPr>
        <p:spPr>
          <a:xfrm>
            <a:off x="4951534" y="4024266"/>
            <a:ext cx="13716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3703026" y="5427784"/>
            <a:ext cx="1274884" cy="1190532"/>
          </a:xfrm>
          <a:prstGeom prst="ellipse">
            <a:avLst/>
          </a:prstGeom>
          <a:solidFill>
            <a:srgbClr val="783E9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대기</a:t>
            </a:r>
          </a:p>
        </p:txBody>
      </p:sp>
      <p:cxnSp>
        <p:nvCxnSpPr>
          <p:cNvPr id="66" name="직선 화살표 연결선 65"/>
          <p:cNvCxnSpPr>
            <a:stCxn id="57" idx="4"/>
            <a:endCxn id="65" idx="0"/>
          </p:cNvCxnSpPr>
          <p:nvPr/>
        </p:nvCxnSpPr>
        <p:spPr>
          <a:xfrm rot="16200000" flipH="1">
            <a:off x="3923154" y="5010469"/>
            <a:ext cx="808251" cy="26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43903" y="5909071"/>
            <a:ext cx="6418386" cy="5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메세지를 다 전송 했거나</a:t>
            </a:r>
            <a:r>
              <a:rPr lang="en-US" altLang="ko-KR" sz="1600"/>
              <a:t>,</a:t>
            </a:r>
            <a:r>
              <a:rPr lang="ko-KR" altLang="en-US" sz="1600"/>
              <a:t> 다 수신했거나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Control</a:t>
            </a:r>
            <a:r>
              <a:rPr lang="ko-KR" altLang="en-US" sz="1600"/>
              <a:t> 메세지를 받으면 </a:t>
            </a:r>
          </a:p>
          <a:p>
            <a:pPr>
              <a:defRPr/>
            </a:pPr>
            <a:r>
              <a:rPr lang="ko-KR" altLang="en-US" sz="1600"/>
              <a:t>대기상태로 전환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29908" y="3552825"/>
            <a:ext cx="1685191" cy="36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Data </a:t>
            </a:r>
            <a:r>
              <a:rPr lang="ko-KR" altLang="en-US"/>
              <a:t>보냈을때</a:t>
            </a:r>
          </a:p>
        </p:txBody>
      </p:sp>
      <p:cxnSp>
        <p:nvCxnSpPr>
          <p:cNvPr id="72" name="직선 화살표 연결선 71"/>
          <p:cNvCxnSpPr>
            <a:stCxn id="58" idx="3"/>
            <a:endCxn id="65" idx="7"/>
          </p:cNvCxnSpPr>
          <p:nvPr/>
        </p:nvCxnSpPr>
        <p:spPr>
          <a:xfrm rot="10800000" flipV="1">
            <a:off x="4791208" y="4445190"/>
            <a:ext cx="1718633" cy="1156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/>
          <p:cNvCxnSpPr>
            <a:stCxn id="56" idx="2"/>
            <a:endCxn id="56" idx="0"/>
          </p:cNvCxnSpPr>
          <p:nvPr/>
        </p:nvCxnSpPr>
        <p:spPr>
          <a:xfrm flipV="1">
            <a:off x="1487363" y="3429000"/>
            <a:ext cx="637444" cy="595266"/>
          </a:xfrm>
          <a:prstGeom prst="curvedConnector4">
            <a:avLst>
              <a:gd name="adj1" fmla="val -70833"/>
              <a:gd name="adj2" fmla="val 1882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6557" y="2574587"/>
            <a:ext cx="1465384" cy="366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공백입력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8282940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000" b="1" spc="600">
                <a:solidFill>
                  <a:prstClr val="black"/>
                </a:solidFill>
                <a:latin typeface="Arial"/>
              </a:rPr>
              <a:t>Functional Block Diagram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1417" y="1777602"/>
            <a:ext cx="4827567" cy="550663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1416" y="2298500"/>
            <a:ext cx="4851797" cy="1726406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TX thread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27985" y="2863453"/>
            <a:ext cx="818555" cy="1131093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Send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50118" y="2780703"/>
            <a:ext cx="3780234" cy="1145976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Segmentation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254323" y="3123902"/>
            <a:ext cx="1354336" cy="610195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CString to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Binary String</a:t>
            </a:r>
          </a:p>
        </p:txBody>
      </p:sp>
      <p:sp>
        <p:nvSpPr>
          <p:cNvPr id="52" name="타원 51"/>
          <p:cNvSpPr/>
          <p:nvPr/>
        </p:nvSpPr>
        <p:spPr>
          <a:xfrm>
            <a:off x="2641996" y="3133427"/>
            <a:ext cx="1354336" cy="610195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Check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69751" y="4048719"/>
            <a:ext cx="4822031" cy="1562695"/>
          </a:xfrm>
          <a:prstGeom prst="rect">
            <a:avLst/>
          </a:prstGeom>
          <a:solidFill>
            <a:srgbClr val="C49D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Process Receive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78967" y="4382093"/>
            <a:ext cx="1577578" cy="848320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S&amp;W</a:t>
            </a:r>
          </a:p>
        </p:txBody>
      </p:sp>
      <p:sp>
        <p:nvSpPr>
          <p:cNvPr id="55" name="타원 54"/>
          <p:cNvSpPr/>
          <p:nvPr/>
        </p:nvSpPr>
        <p:spPr>
          <a:xfrm>
            <a:off x="1521022" y="4373164"/>
            <a:ext cx="1577578" cy="892968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GBN</a:t>
            </a:r>
          </a:p>
        </p:txBody>
      </p:sp>
      <p:sp>
        <p:nvSpPr>
          <p:cNvPr id="56" name="타원 55"/>
          <p:cNvSpPr/>
          <p:nvPr/>
        </p:nvSpPr>
        <p:spPr>
          <a:xfrm>
            <a:off x="4816077" y="3220640"/>
            <a:ext cx="803672" cy="685203"/>
          </a:xfrm>
          <a:prstGeom prst="ellipse">
            <a:avLst/>
          </a:prstGeom>
          <a:solidFill>
            <a:srgbClr val="BAFF1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72132" y="5617367"/>
            <a:ext cx="4836914" cy="610195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RX thread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57249" y="6197797"/>
            <a:ext cx="4851797" cy="40183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Output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050284" y="6013845"/>
            <a:ext cx="4827567" cy="550663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033616" y="4279700"/>
            <a:ext cx="4851797" cy="1726406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TX thread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205068" y="4695824"/>
            <a:ext cx="818555" cy="1131093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Send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119466" y="4747020"/>
            <a:ext cx="3780234" cy="1145976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Segmentation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903493" y="5033961"/>
            <a:ext cx="1354336" cy="610195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CString to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Binary String</a:t>
            </a:r>
          </a:p>
        </p:txBody>
      </p:sp>
      <p:sp>
        <p:nvSpPr>
          <p:cNvPr id="64" name="타원 63"/>
          <p:cNvSpPr/>
          <p:nvPr/>
        </p:nvSpPr>
        <p:spPr>
          <a:xfrm>
            <a:off x="10335816" y="5055691"/>
            <a:ext cx="1354336" cy="610195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Check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048500" y="2765822"/>
            <a:ext cx="4822031" cy="1562695"/>
          </a:xfrm>
          <a:prstGeom prst="rect">
            <a:avLst/>
          </a:prstGeom>
          <a:solidFill>
            <a:srgbClr val="C49D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Process Receive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9470825" y="3101577"/>
            <a:ext cx="1577578" cy="967382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S&amp;W</a:t>
            </a:r>
          </a:p>
        </p:txBody>
      </p:sp>
      <p:sp>
        <p:nvSpPr>
          <p:cNvPr id="67" name="타원 66"/>
          <p:cNvSpPr/>
          <p:nvPr/>
        </p:nvSpPr>
        <p:spPr>
          <a:xfrm>
            <a:off x="7825381" y="3139083"/>
            <a:ext cx="1577578" cy="863203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GBN</a:t>
            </a:r>
          </a:p>
        </p:txBody>
      </p:sp>
      <p:sp>
        <p:nvSpPr>
          <p:cNvPr id="68" name="타원 67"/>
          <p:cNvSpPr/>
          <p:nvPr/>
        </p:nvSpPr>
        <p:spPr>
          <a:xfrm>
            <a:off x="7237809" y="5082778"/>
            <a:ext cx="803672" cy="685203"/>
          </a:xfrm>
          <a:prstGeom prst="ellipse">
            <a:avLst/>
          </a:prstGeom>
          <a:solidFill>
            <a:srgbClr val="BAFF1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044332" y="2129431"/>
            <a:ext cx="4836914" cy="610195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RX thread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033618" y="1727596"/>
            <a:ext cx="4851797" cy="40183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Output</a:t>
            </a:r>
          </a:p>
        </p:txBody>
      </p:sp>
      <p:cxnSp>
        <p:nvCxnSpPr>
          <p:cNvPr id="76" name="연결선: 꺾임 75"/>
          <p:cNvCxnSpPr>
            <a:stCxn id="48" idx="3"/>
            <a:endCxn id="65" idx="1"/>
          </p:cNvCxnSpPr>
          <p:nvPr/>
        </p:nvCxnSpPr>
        <p:spPr>
          <a:xfrm>
            <a:off x="5713214" y="3161704"/>
            <a:ext cx="1335286" cy="385466"/>
          </a:xfrm>
          <a:prstGeom prst="bentConnector3">
            <a:avLst>
              <a:gd name="adj1" fmla="val 284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/>
          <p:cNvCxnSpPr>
            <a:stCxn id="53" idx="3"/>
            <a:endCxn id="65" idx="1"/>
          </p:cNvCxnSpPr>
          <p:nvPr/>
        </p:nvCxnSpPr>
        <p:spPr>
          <a:xfrm flipV="1">
            <a:off x="5691783" y="3547170"/>
            <a:ext cx="1356717" cy="1282897"/>
          </a:xfrm>
          <a:prstGeom prst="bentConnector3">
            <a:avLst>
              <a:gd name="adj1" fmla="val 29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/>
          <p:cNvCxnSpPr>
            <a:stCxn id="60" idx="1"/>
          </p:cNvCxnSpPr>
          <p:nvPr/>
        </p:nvCxnSpPr>
        <p:spPr>
          <a:xfrm rot="10800000">
            <a:off x="6691312" y="4813696"/>
            <a:ext cx="342303" cy="329210"/>
          </a:xfrm>
          <a:prstGeom prst="bentConnector3">
            <a:avLst>
              <a:gd name="adj1" fmla="val 991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/>
          <p:cNvCxnSpPr/>
          <p:nvPr/>
        </p:nvCxnSpPr>
        <p:spPr>
          <a:xfrm flipH="1">
            <a:off x="5634633" y="3547171"/>
            <a:ext cx="1356718" cy="1282896"/>
          </a:xfrm>
          <a:prstGeom prst="bentConnector3">
            <a:avLst>
              <a:gd name="adj1" fmla="val 218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화살표: 아래쪽 84"/>
          <p:cNvSpPr/>
          <p:nvPr/>
        </p:nvSpPr>
        <p:spPr>
          <a:xfrm>
            <a:off x="961429" y="5260179"/>
            <a:ext cx="357187" cy="5208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6" name="화살표: 위쪽/아래쪽 85"/>
          <p:cNvSpPr/>
          <p:nvPr/>
        </p:nvSpPr>
        <p:spPr>
          <a:xfrm>
            <a:off x="5396508" y="3846313"/>
            <a:ext cx="267890" cy="729257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7" name="화살표: 위쪽/아래쪽 86"/>
          <p:cNvSpPr/>
          <p:nvPr/>
        </p:nvSpPr>
        <p:spPr>
          <a:xfrm>
            <a:off x="7186018" y="4117775"/>
            <a:ext cx="267890" cy="729257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8" name="화살표: 아래쪽 87"/>
          <p:cNvSpPr/>
          <p:nvPr/>
        </p:nvSpPr>
        <p:spPr>
          <a:xfrm>
            <a:off x="2363985" y="2063947"/>
            <a:ext cx="357187" cy="5208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9" name="화살표: 오른쪽 88"/>
          <p:cNvSpPr/>
          <p:nvPr/>
        </p:nvSpPr>
        <p:spPr>
          <a:xfrm>
            <a:off x="4444007" y="3087289"/>
            <a:ext cx="535781" cy="1339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0" name="화살표: 위쪽 89"/>
          <p:cNvSpPr/>
          <p:nvPr/>
        </p:nvSpPr>
        <p:spPr>
          <a:xfrm>
            <a:off x="9727406" y="5617367"/>
            <a:ext cx="282774" cy="56554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1" name="화살표: 위쪽 90"/>
          <p:cNvSpPr/>
          <p:nvPr/>
        </p:nvSpPr>
        <p:spPr>
          <a:xfrm>
            <a:off x="11412735" y="2480666"/>
            <a:ext cx="282774" cy="56554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2" name="화살표: 위쪽 91"/>
          <p:cNvSpPr/>
          <p:nvPr/>
        </p:nvSpPr>
        <p:spPr>
          <a:xfrm>
            <a:off x="10549532" y="1900236"/>
            <a:ext cx="282774" cy="56554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3" name="화살표: 아래쪽 92"/>
          <p:cNvSpPr/>
          <p:nvPr/>
        </p:nvSpPr>
        <p:spPr>
          <a:xfrm>
            <a:off x="2363985" y="5888830"/>
            <a:ext cx="357187" cy="5208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4" name="직사각형 93"/>
          <p:cNvSpPr/>
          <p:nvPr/>
        </p:nvSpPr>
        <p:spPr>
          <a:xfrm>
            <a:off x="4012406" y="3153668"/>
            <a:ext cx="461367" cy="550664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버퍼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5087540" y="4579142"/>
            <a:ext cx="461367" cy="5506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버퍼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8272462" y="5055392"/>
            <a:ext cx="461367" cy="550664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버퍼</a:t>
            </a:r>
          </a:p>
        </p:txBody>
      </p:sp>
      <p:sp>
        <p:nvSpPr>
          <p:cNvPr id="97" name="화살표: 왼쪽 96"/>
          <p:cNvSpPr/>
          <p:nvPr/>
        </p:nvSpPr>
        <p:spPr>
          <a:xfrm>
            <a:off x="7807523" y="5141117"/>
            <a:ext cx="506016" cy="17859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130056" y="3600152"/>
            <a:ext cx="461367" cy="55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버퍼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1356775" y="3153668"/>
            <a:ext cx="461367" cy="550664"/>
          </a:xfrm>
          <a:prstGeom prst="rect">
            <a:avLst/>
          </a:prstGeom>
          <a:solidFill>
            <a:srgbClr val="783E9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버퍼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923924" y="4701776"/>
            <a:ext cx="461367" cy="550664"/>
          </a:xfrm>
          <a:prstGeom prst="rect">
            <a:avLst/>
          </a:prstGeom>
          <a:solidFill>
            <a:srgbClr val="783E9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버퍼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166937" y="1926430"/>
            <a:ext cx="461366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83578" y="3727250"/>
            <a:ext cx="708421" cy="36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97328" y="3248977"/>
            <a:ext cx="535781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843616" y="2149672"/>
            <a:ext cx="684609" cy="36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3-1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509867" y="4367212"/>
            <a:ext cx="535781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98851" y="5170883"/>
            <a:ext cx="506015" cy="36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회로">
      <a:majorFont>
        <a:latin typeface="Tw Cen MT" panose="020B0602020104020603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3090</Words>
  <Application>Microsoft Office PowerPoint</Application>
  <PresentationFormat>와이드스크린</PresentationFormat>
  <Paragraphs>856</Paragraphs>
  <Slides>52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나눔고딕</vt:lpstr>
      <vt:lpstr>맑은 고딕</vt:lpstr>
      <vt:lpstr>함초롬돋움</vt:lpstr>
      <vt:lpstr>Arial</vt:lpstr>
      <vt:lpstr>Tw Cen MT</vt:lpstr>
      <vt:lpstr>회로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SHINUNG KIM</dc:creator>
  <cp:lastModifiedBy>SHINUNG KIM</cp:lastModifiedBy>
  <cp:revision>306</cp:revision>
  <dcterms:created xsi:type="dcterms:W3CDTF">2019-05-27T13:09:50Z</dcterms:created>
  <dcterms:modified xsi:type="dcterms:W3CDTF">2019-06-04T18:12:32Z</dcterms:modified>
  <cp:version>1000.0000.01</cp:version>
</cp:coreProperties>
</file>