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72" r:id="rId4"/>
    <p:sldId id="273" r:id="rId5"/>
    <p:sldId id="274" r:id="rId6"/>
    <p:sldId id="275" r:id="rId7"/>
    <p:sldId id="278" r:id="rId8"/>
    <p:sldId id="281" r:id="rId9"/>
    <p:sldId id="279" r:id="rId10"/>
    <p:sldId id="280" r:id="rId11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935D"/>
    <a:srgbClr val="FF0000"/>
    <a:srgbClr val="E39A39"/>
    <a:srgbClr val="FE9202"/>
    <a:srgbClr val="FEA402"/>
    <a:srgbClr val="6C1A00"/>
    <a:srgbClr val="1D3A00"/>
    <a:srgbClr val="5EEC3C"/>
    <a:srgbClr val="003296"/>
    <a:srgbClr val="FFC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55" autoAdjust="0"/>
  </p:normalViewPr>
  <p:slideViewPr>
    <p:cSldViewPr snapToObjects="1">
      <p:cViewPr>
        <p:scale>
          <a:sx n="125" d="100"/>
          <a:sy n="125" d="100"/>
        </p:scale>
        <p:origin x="-1224" y="-216"/>
      </p:cViewPr>
      <p:guideLst>
        <p:guide orient="horz" pos="323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Sheet1!$B$28</c:f>
              <c:strCache>
                <c:ptCount val="1"/>
                <c:pt idx="0">
                  <c:v>ROM K$</c:v>
                </c:pt>
              </c:strCache>
            </c:strRef>
          </c:tx>
          <c:xVal>
            <c:numRef>
              <c:f>Sheet1!$A$29:$A$32</c:f>
              <c:numCache>
                <c:formatCode>General</c:formatCode>
                <c:ptCount val="4"/>
                <c:pt idx="0">
                  <c:v>4</c:v>
                </c:pt>
                <c:pt idx="1">
                  <c:v>16</c:v>
                </c:pt>
                <c:pt idx="2">
                  <c:v>64</c:v>
                </c:pt>
                <c:pt idx="3">
                  <c:v>256</c:v>
                </c:pt>
              </c:numCache>
            </c:numRef>
          </c:xVal>
          <c:yVal>
            <c:numRef>
              <c:f>Sheet1!$B$29:$B$32</c:f>
              <c:numCache>
                <c:formatCode>General</c:formatCode>
                <c:ptCount val="4"/>
                <c:pt idx="0">
                  <c:v>2</c:v>
                </c:pt>
                <c:pt idx="1">
                  <c:v>8</c:v>
                </c:pt>
                <c:pt idx="2">
                  <c:v>16</c:v>
                </c:pt>
                <c:pt idx="3">
                  <c:v>25.6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7534080"/>
        <c:axId val="197535616"/>
      </c:scatterChart>
      <c:valAx>
        <c:axId val="197534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97535616"/>
        <c:crosses val="autoZero"/>
        <c:crossBetween val="midCat"/>
      </c:valAx>
      <c:valAx>
        <c:axId val="1975356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753408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3005E8E-1D22-44BD-BEF3-B018B13C09E6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1449189-5789-4FEA-9E2B-B55C7E23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48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https://www.free-power-point-templates.com/free-green-design-powerpoint-template/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9189-5789-4FEA-9E2B-B55C7E2398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64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9189-5789-4FEA-9E2B-B55C7E2398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4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Vehicle: https://www.defense.gov/observe/photo-gallery/igphoto/2002121156</a:t>
            </a:r>
          </a:p>
          <a:p>
            <a:r>
              <a:rPr lang="en-US" dirty="0" smtClean="0"/>
              <a:t>Lens: https://www.cambridgeincolour.com/tutorials/camera-lenses.htm</a:t>
            </a:r>
          </a:p>
          <a:p>
            <a:r>
              <a:rPr lang="en-US" dirty="0" smtClean="0"/>
              <a:t>UAS Target: https://www.researchgate.net/figure/US-DoD-Unmanned-Aerial-System-Group-Classifications-14_fig3_295873907</a:t>
            </a:r>
          </a:p>
          <a:p>
            <a:r>
              <a:rPr lang="en-US" dirty="0" smtClean="0"/>
              <a:t>*Based on laser</a:t>
            </a:r>
            <a:r>
              <a:rPr lang="en-US" baseline="0" dirty="0" smtClean="0"/>
              <a:t> cutter: </a:t>
            </a:r>
            <a:r>
              <a:rPr lang="en-US" dirty="0" smtClean="0"/>
              <a:t>https://www.google.com/search?q=high+power+laser+cutter+cost but it’s not eye-safe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9189-5789-4FEA-9E2B-B55C7E2398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99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9189-5789-4FEA-9E2B-B55C7E2398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57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Cat’s Eye: https://www.youtube.com/watch?v=qU6Sz1SIwPs</a:t>
            </a:r>
          </a:p>
          <a:p>
            <a:r>
              <a:rPr lang="en-US" dirty="0" smtClean="0"/>
              <a:t>Example</a:t>
            </a:r>
            <a:r>
              <a:rPr lang="en-US" baseline="0" dirty="0" smtClean="0"/>
              <a:t> Designator: </a:t>
            </a:r>
            <a:r>
              <a:rPr lang="en-US" dirty="0" smtClean="0"/>
              <a:t>https://www.military.com/video/operations-and-strategy/air-strikes/laser-targeted-strike-in-afghanistan/2707623470001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9189-5789-4FEA-9E2B-B55C7E2398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57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Particle</a:t>
            </a:r>
            <a:r>
              <a:rPr lang="en-US" baseline="0" dirty="0" smtClean="0"/>
              <a:t> Radius Wavelength: </a:t>
            </a:r>
            <a:r>
              <a:rPr lang="en-US" dirty="0" smtClean="0"/>
              <a:t>https://www.e-education.psu.edu/meteo300/node/785</a:t>
            </a:r>
          </a:p>
          <a:p>
            <a:r>
              <a:rPr lang="en-US" dirty="0" smtClean="0"/>
              <a:t>Transmitted</a:t>
            </a:r>
            <a:r>
              <a:rPr lang="en-US" baseline="0" dirty="0" smtClean="0"/>
              <a:t> by the Atmosphere: </a:t>
            </a:r>
            <a:r>
              <a:rPr lang="en-US" dirty="0" smtClean="0"/>
              <a:t>https://commons.wikimedia.org/wiki/File:Atmospheric_Transmission.png</a:t>
            </a:r>
          </a:p>
          <a:p>
            <a:r>
              <a:rPr lang="en-US" dirty="0" smtClean="0"/>
              <a:t>COTS Rare-earth</a:t>
            </a:r>
            <a:r>
              <a:rPr lang="en-US" baseline="0" dirty="0" smtClean="0"/>
              <a:t> </a:t>
            </a:r>
            <a:r>
              <a:rPr lang="en-US" dirty="0" smtClean="0"/>
              <a:t>Lasers: https://www.researchgate.net/figure/Summary-of-upconversion-rare-earth-doped-ZBLAN-fiber-lasers-with-the-highest-output_tbl2_43170278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9189-5789-4FEA-9E2B-B55C7E2398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0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https://www.anokiwave.com/products/index.html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https://www.xilinx.com/products/boards-and-kits/device-family/nav-zynq-ultrascale-plus-rfsoc.html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9189-5789-4FEA-9E2B-B55C7E2398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23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https://www.researchgate.net/figure/Ku-band-clutter-reflectivity-values-at-30-degree-grazing-angle-VV-polarization-13_tbl1_253215976</a:t>
            </a:r>
          </a:p>
          <a:p>
            <a:r>
              <a:rPr lang="en-US" dirty="0" smtClean="0"/>
              <a:t>https://www.semanticscholar.org/paper/Numerical-Computation-of-the-Radar-Cross-Section-of-Kenyon-Dogaru/6c3170d1f8725bf1e552b63e0fda76527949e100</a:t>
            </a:r>
          </a:p>
          <a:p>
            <a:r>
              <a:rPr lang="en-US" dirty="0" smtClean="0"/>
              <a:t>https://apps.dtic.mil/sti/pdfs/ADA622300.pdf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9189-5789-4FEA-9E2B-B55C7E2398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03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891995"/>
            <a:ext cx="8246070" cy="137434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2266340"/>
            <a:ext cx="8093366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5EEC3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4FCC7268-D0B4-46C0-8E1F-6A30262CB1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891996"/>
            <a:ext cx="8246070" cy="3970330"/>
          </a:xfrm>
        </p:spPr>
        <p:txBody>
          <a:bodyPr/>
          <a:lstStyle>
            <a:lvl1pPr algn="l">
              <a:defRPr sz="2800">
                <a:solidFill>
                  <a:srgbClr val="1D3A00"/>
                </a:solidFill>
              </a:defRPr>
            </a:lvl1pPr>
            <a:lvl2pPr algn="l">
              <a:defRPr>
                <a:solidFill>
                  <a:srgbClr val="1D3A00"/>
                </a:solidFill>
              </a:defRPr>
            </a:lvl2pPr>
            <a:lvl3pPr algn="l">
              <a:defRPr>
                <a:solidFill>
                  <a:srgbClr val="1D3A00"/>
                </a:solidFill>
              </a:defRPr>
            </a:lvl3pPr>
            <a:lvl4pPr algn="l">
              <a:defRPr>
                <a:solidFill>
                  <a:srgbClr val="1D3A00"/>
                </a:solidFill>
              </a:defRPr>
            </a:lvl4pPr>
            <a:lvl5pPr algn="l">
              <a:defRPr>
                <a:solidFill>
                  <a:srgbClr val="1D3A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610820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5EEC3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082877"/>
            <a:ext cx="6108200" cy="3625589"/>
          </a:xfrm>
        </p:spPr>
        <p:txBody>
          <a:bodyPr/>
          <a:lstStyle>
            <a:lvl1pPr>
              <a:defRPr sz="2800">
                <a:solidFill>
                  <a:srgbClr val="1D3A00"/>
                </a:solidFill>
              </a:defRPr>
            </a:lvl1pPr>
            <a:lvl2pPr>
              <a:defRPr>
                <a:solidFill>
                  <a:srgbClr val="1D3A00"/>
                </a:solidFill>
              </a:defRPr>
            </a:lvl2pPr>
            <a:lvl3pPr>
              <a:defRPr>
                <a:solidFill>
                  <a:srgbClr val="1D3A00"/>
                </a:solidFill>
              </a:defRPr>
            </a:lvl3pPr>
            <a:lvl4pPr>
              <a:defRPr>
                <a:solidFill>
                  <a:srgbClr val="1D3A00"/>
                </a:solidFill>
              </a:defRPr>
            </a:lvl4pPr>
            <a:lvl5pPr>
              <a:defRPr>
                <a:solidFill>
                  <a:srgbClr val="1D3A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28470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80" y="148853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D3A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1960930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1D3A00"/>
                </a:solidFill>
              </a:defRPr>
            </a:lvl1pPr>
            <a:lvl2pPr algn="ctr">
              <a:defRPr sz="2000">
                <a:solidFill>
                  <a:srgbClr val="1D3A00"/>
                </a:solidFill>
              </a:defRPr>
            </a:lvl2pPr>
            <a:lvl3pPr algn="ctr">
              <a:defRPr sz="1800">
                <a:solidFill>
                  <a:srgbClr val="1D3A00"/>
                </a:solidFill>
              </a:defRPr>
            </a:lvl3pPr>
            <a:lvl4pPr algn="ctr">
              <a:defRPr sz="1600">
                <a:solidFill>
                  <a:srgbClr val="1D3A00"/>
                </a:solidFill>
              </a:defRPr>
            </a:lvl4pPr>
            <a:lvl5pPr algn="ctr">
              <a:defRPr sz="1600">
                <a:solidFill>
                  <a:srgbClr val="1D3A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48853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D3A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1960930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1D3A00"/>
                </a:solidFill>
              </a:defRPr>
            </a:lvl1pPr>
            <a:lvl2pPr algn="ctr">
              <a:defRPr sz="2000">
                <a:solidFill>
                  <a:srgbClr val="1D3A00"/>
                </a:solidFill>
              </a:defRPr>
            </a:lvl2pPr>
            <a:lvl3pPr algn="ctr">
              <a:defRPr sz="1800">
                <a:solidFill>
                  <a:srgbClr val="1D3A00"/>
                </a:solidFill>
              </a:defRPr>
            </a:lvl3pPr>
            <a:lvl4pPr algn="ctr">
              <a:defRPr sz="1600">
                <a:solidFill>
                  <a:srgbClr val="1D3A00"/>
                </a:solidFill>
              </a:defRPr>
            </a:lvl4pPr>
            <a:lvl5pPr algn="ctr">
              <a:defRPr sz="1600">
                <a:solidFill>
                  <a:srgbClr val="1D3A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42395B3-457F-4BCF-8CF0-9C9EE53C171B}"/>
              </a:ext>
            </a:extLst>
          </p:cNvPr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9.png"/><Relationship Id="rId3" Type="http://schemas.openxmlformats.org/officeDocument/2006/relationships/image" Target="../media/image6.jpeg"/><Relationship Id="rId7" Type="http://schemas.microsoft.com/office/2007/relationships/hdphoto" Target="../media/hdphoto2.wdp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5" Type="http://schemas.openxmlformats.org/officeDocument/2006/relationships/image" Target="../media/image55.png"/><Relationship Id="rId19" Type="http://schemas.openxmlformats.org/officeDocument/2006/relationships/image" Target="../media/image58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png"/><Relationship Id="rId4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chart" Target="../charts/chart1.xml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586585"/>
            <a:ext cx="7940660" cy="1336168"/>
          </a:xfrm>
        </p:spPr>
        <p:txBody>
          <a:bodyPr>
            <a:normAutofit/>
          </a:bodyPr>
          <a:lstStyle/>
          <a:p>
            <a:r>
              <a:rPr lang="en-US" dirty="0" smtClean="0"/>
              <a:t>Chatterpaul Joseph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1960930"/>
            <a:ext cx="7940661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Seeker Trade Study - Homework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235"/>
            <a:ext cx="8229600" cy="857250"/>
          </a:xfrm>
        </p:spPr>
        <p:txBody>
          <a:bodyPr/>
          <a:lstStyle/>
          <a:p>
            <a:r>
              <a:rPr lang="en-US" dirty="0" smtClean="0"/>
              <a:t>Challenges – Clutter, RCS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43556" y="4404210"/>
            <a:ext cx="9009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04460" y="4556915"/>
            <a:ext cx="244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Base-band frequency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23310" y="3793390"/>
            <a:ext cx="5497380" cy="61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236920" y="3717037"/>
            <a:ext cx="0" cy="68717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sosceles Triangle 9"/>
          <p:cNvSpPr/>
          <p:nvPr/>
        </p:nvSpPr>
        <p:spPr>
          <a:xfrm rot="16200000">
            <a:off x="4539464" y="-1640832"/>
            <a:ext cx="458115" cy="61732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473395" y="1216747"/>
            <a:ext cx="763525" cy="4581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-9150" y="1674863"/>
            <a:ext cx="9009594" cy="0"/>
          </a:xfrm>
          <a:prstGeom prst="line">
            <a:avLst/>
          </a:prstGeom>
          <a:ln w="25400">
            <a:solidFill>
              <a:srgbClr val="A993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Ku-band clutter reflectivity values at 30 degree grazing angle, VV polarization. 13 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1" y="2075014"/>
            <a:ext cx="5120640" cy="129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Fig. 4 RCS of the 107-mm rocket with stabilization fins vs. elevation angles, computed by the AFDTD and FEKO software in 4 frequency bands: a) L-band, φ = 0°; b) L-band, φ = 30°; c) S-band, φ = 0°; d) S-band, φ =30°; e) C-band, φ = 0°; and f) C-band, φ = 30°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66"/>
          <a:stretch/>
        </p:blipFill>
        <p:spPr bwMode="auto">
          <a:xfrm>
            <a:off x="5289926" y="1808225"/>
            <a:ext cx="3809284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43556" y="4556915"/>
            <a:ext cx="5802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 order to solve these hardware radar problem, it is better to build a custom seeker instead of trying to repurpose a solution from a company like </a:t>
            </a:r>
            <a:r>
              <a:rPr lang="en-US" sz="1400" dirty="0" err="1" smtClean="0"/>
              <a:t>ImSAR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880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81175"/>
            <a:ext cx="6566316" cy="763525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6" y="1044700"/>
            <a:ext cx="6566315" cy="38176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Laser &amp; LADAR Link Budget, Trade-offs and Feasibility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Monostatic vs Bi-static RF Seeker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Surface </a:t>
            </a:r>
            <a:r>
              <a:rPr lang="en-US" dirty="0" smtClean="0"/>
              <a:t>to Air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COTS Component, Software &amp; Test Tools, Size, Power, Weight &amp; Cost, Calibration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7075" y="835383"/>
            <a:ext cx="1403131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0359" y="-108435"/>
            <a:ext cx="2290575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Laser 101</a:t>
            </a:r>
            <a:endParaRPr lang="en-US" dirty="0"/>
          </a:p>
        </p:txBody>
      </p:sp>
      <p:pic>
        <p:nvPicPr>
          <p:cNvPr id="1026" name="Picture 2" descr="Truck parked in grass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739290"/>
            <a:ext cx="205834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.S. DoD Unmanned Aerial System Group Classifications [14] 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12"/>
          <a:stretch/>
        </p:blipFill>
        <p:spPr bwMode="auto">
          <a:xfrm>
            <a:off x="4476375" y="2318266"/>
            <a:ext cx="4572000" cy="140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54705" y="767865"/>
            <a:ext cx="610820" cy="429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536797" y="1197405"/>
            <a:ext cx="1949032" cy="920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43557" y="1197405"/>
            <a:ext cx="811148" cy="913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2330" y="2185571"/>
            <a:ext cx="1068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Focusing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762375" y="2400023"/>
            <a:ext cx="763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Target</a:t>
            </a:r>
            <a:endParaRPr lang="en-US" sz="16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10411" y="2118398"/>
            <a:ext cx="4766999" cy="1608718"/>
            <a:chOff x="110411" y="2222773"/>
            <a:chExt cx="4766999" cy="1608718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601670" y="2247290"/>
              <a:ext cx="0" cy="4147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601670" y="3487980"/>
              <a:ext cx="0" cy="2361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54045" y="2237765"/>
              <a:ext cx="200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10411" y="2222773"/>
              <a:ext cx="4766999" cy="1608718"/>
              <a:chOff x="110411" y="2211051"/>
              <a:chExt cx="4766999" cy="1608718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43555" y="2211051"/>
                <a:ext cx="3359510" cy="15991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110411" y="2275865"/>
                <a:ext cx="4766999" cy="1543904"/>
                <a:chOff x="110411" y="2275865"/>
                <a:chExt cx="4766999" cy="1543904"/>
              </a:xfrm>
            </p:grpSpPr>
            <p:sp>
              <p:nvSpPr>
                <p:cNvPr id="14" name="TextBox 13"/>
                <p:cNvSpPr txBox="1"/>
                <p:nvPr/>
              </p:nvSpPr>
              <p:spPr>
                <a:xfrm rot="5400000">
                  <a:off x="-351906" y="2881362"/>
                  <a:ext cx="126318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/>
                    <a:t>Laser Source</a:t>
                  </a:r>
                  <a:endParaRPr lang="en-US" sz="1600" dirty="0"/>
                </a:p>
              </p:txBody>
            </p:sp>
            <p:grpSp>
              <p:nvGrpSpPr>
                <p:cNvPr id="26" name="Group 25"/>
                <p:cNvGrpSpPr/>
                <p:nvPr/>
              </p:nvGrpSpPr>
              <p:grpSpPr>
                <a:xfrm>
                  <a:off x="305410" y="2275865"/>
                  <a:ext cx="4572000" cy="1543904"/>
                  <a:chOff x="305410" y="2275865"/>
                  <a:chExt cx="4572000" cy="1543904"/>
                </a:xfrm>
              </p:grpSpPr>
              <p:pic>
                <p:nvPicPr>
                  <p:cNvPr id="1028" name="Picture 4" descr="lens elements diagram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05410" y="2275866"/>
                    <a:ext cx="4572000" cy="154390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3485829" y="2571750"/>
                    <a:ext cx="1007853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3837354" y="2275865"/>
                    <a:ext cx="27683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F</a:t>
                    </a:r>
                    <a:endParaRPr lang="en-US" dirty="0"/>
                  </a:p>
                </p:txBody>
              </p:sp>
            </p:grp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572000" y="963467"/>
                <a:ext cx="1539255" cy="507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/>
                        </a:rPr>
                        <m:t>d</m:t>
                      </m:r>
                      <m:r>
                        <a:rPr lang="en-US" sz="1600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/>
                        </a:rPr>
                        <m:t>BQ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/>
                        </a:rPr>
                        <m:t>F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n-US" sz="16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963467"/>
                <a:ext cx="1539255" cy="507598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058638"/>
              </p:ext>
            </p:extLst>
          </p:nvPr>
        </p:nvGraphicFramePr>
        <p:xfrm>
          <a:off x="321377" y="3736444"/>
          <a:ext cx="8679068" cy="70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343"/>
                <a:gridCol w="1832460"/>
                <a:gridCol w="1679755"/>
                <a:gridCol w="1679755"/>
                <a:gridCol w="1679755"/>
              </a:tblGrid>
              <a:tr h="152705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Peak Power P(kW)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Wavelength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l-GR" sz="1600" baseline="0" dirty="0" smtClean="0"/>
                        <a:t>λ</a:t>
                      </a:r>
                      <a:r>
                        <a:rPr lang="en-US" sz="1600" baseline="0" dirty="0" smtClean="0"/>
                        <a:t>(um)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Diameter D(cm)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Beam</a:t>
                      </a:r>
                      <a:r>
                        <a:rPr lang="en-US" sz="1600" baseline="0" dirty="0" smtClean="0"/>
                        <a:t> Quality BQ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Focal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Length(km)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1 – 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~1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5 – 10?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1.4 – 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≤ 20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Table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8910336"/>
                  </p:ext>
                </p:extLst>
              </p:nvPr>
            </p:nvGraphicFramePr>
            <p:xfrm>
              <a:off x="328494" y="4410467"/>
              <a:ext cx="8671951" cy="706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226"/>
                    <a:gridCol w="1832460"/>
                    <a:gridCol w="1679755"/>
                    <a:gridCol w="1679755"/>
                    <a:gridCol w="1679755"/>
                  </a:tblGrid>
                  <a:tr h="15270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>
                              <a:latin typeface="+mn-lt"/>
                            </a:rPr>
                            <a:t>Pulse</a:t>
                          </a:r>
                          <a:r>
                            <a:rPr lang="en-US" sz="1600" baseline="0" dirty="0" smtClean="0">
                              <a:latin typeface="+mn-lt"/>
                            </a:rPr>
                            <a:t> Width </a:t>
                          </a:r>
                          <a:r>
                            <a:rPr lang="en-US" sz="1600" dirty="0" smtClean="0">
                              <a:latin typeface="+mn-lt"/>
                            </a:rPr>
                            <a:t>(ns)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+mn-lt"/>
                            </a:rPr>
                            <a:t>Pulse</a:t>
                          </a:r>
                          <a:r>
                            <a:rPr lang="en-US" sz="1600" baseline="0" dirty="0" smtClean="0">
                              <a:latin typeface="+mn-lt"/>
                            </a:rPr>
                            <a:t> Energy (</a:t>
                          </a:r>
                          <a:r>
                            <a:rPr lang="en-US" sz="1600" baseline="0" dirty="0" err="1" smtClean="0">
                              <a:latin typeface="+mn-lt"/>
                            </a:rPr>
                            <a:t>mJ</a:t>
                          </a:r>
                          <a:r>
                            <a:rPr lang="en-US" sz="1600" baseline="0" dirty="0" smtClean="0">
                              <a:latin typeface="+mn-lt"/>
                            </a:rPr>
                            <a:t>)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+mn-lt"/>
                            </a:rPr>
                            <a:t>Cost ($K)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>
                              <a:latin typeface="+mn-lt"/>
                            </a:rPr>
                            <a:t>.010 – 10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>
                              <a:latin typeface="+mn-lt"/>
                            </a:rPr>
                            <a:t>.01 –</a:t>
                          </a:r>
                          <a:r>
                            <a:rPr lang="en-US" sz="1600" baseline="0" dirty="0" smtClean="0">
                              <a:latin typeface="+mn-lt"/>
                            </a:rPr>
                            <a:t> 10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/>
                                    <a:ea typeface="Cambria Math"/>
                                  </a:rPr>
                                  <m:t>≥</m:t>
                                </m:r>
                                <m:sSup>
                                  <m:sSupPr>
                                    <m:ctrlPr>
                                      <a:rPr lang="en-US" sz="1600" i="1" dirty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latin typeface="Cambria Math"/>
                                        <a:ea typeface="Cambria Math"/>
                                      </a:rPr>
                                      <m:t>20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latin typeface="Cambria Math"/>
                                        <a:ea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Table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8910336"/>
                  </p:ext>
                </p:extLst>
              </p:nvPr>
            </p:nvGraphicFramePr>
            <p:xfrm>
              <a:off x="328494" y="4410467"/>
              <a:ext cx="8671951" cy="706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226"/>
                    <a:gridCol w="1832460"/>
                    <a:gridCol w="1679755"/>
                    <a:gridCol w="1679755"/>
                    <a:gridCol w="1679755"/>
                  </a:tblGrid>
                  <a:tr h="3352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>
                              <a:latin typeface="+mn-lt"/>
                            </a:rPr>
                            <a:t>Pulse</a:t>
                          </a:r>
                          <a:r>
                            <a:rPr lang="en-US" sz="1600" baseline="0" dirty="0" smtClean="0">
                              <a:latin typeface="+mn-lt"/>
                            </a:rPr>
                            <a:t> Width </a:t>
                          </a:r>
                          <a:r>
                            <a:rPr lang="en-US" sz="1600" dirty="0" smtClean="0">
                              <a:latin typeface="+mn-lt"/>
                            </a:rPr>
                            <a:t>(ns)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+mn-lt"/>
                            </a:rPr>
                            <a:t>Pulse</a:t>
                          </a:r>
                          <a:r>
                            <a:rPr lang="en-US" sz="1600" baseline="0" dirty="0" smtClean="0">
                              <a:latin typeface="+mn-lt"/>
                            </a:rPr>
                            <a:t> Energy (</a:t>
                          </a:r>
                          <a:r>
                            <a:rPr lang="en-US" sz="1600" baseline="0" dirty="0" err="1" smtClean="0">
                              <a:latin typeface="+mn-lt"/>
                            </a:rPr>
                            <a:t>mJ</a:t>
                          </a:r>
                          <a:r>
                            <a:rPr lang="en-US" sz="1600" baseline="0" dirty="0" smtClean="0">
                              <a:latin typeface="+mn-lt"/>
                            </a:rPr>
                            <a:t>)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+mn-lt"/>
                            </a:rPr>
                            <a:t>Cost ($K)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>
                              <a:latin typeface="+mn-lt"/>
                            </a:rPr>
                            <a:t>.010 </a:t>
                          </a:r>
                          <a:r>
                            <a:rPr lang="en-US" sz="1600" dirty="0" smtClean="0">
                              <a:latin typeface="+mn-lt"/>
                            </a:rPr>
                            <a:t>–</a:t>
                          </a:r>
                          <a:r>
                            <a:rPr lang="en-US" sz="1600" dirty="0" smtClean="0">
                              <a:latin typeface="+mn-lt"/>
                            </a:rPr>
                            <a:t> 10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>
                              <a:latin typeface="+mn-lt"/>
                            </a:rPr>
                            <a:t>.01 </a:t>
                          </a:r>
                          <a:r>
                            <a:rPr lang="en-US" sz="1600" dirty="0" smtClean="0">
                              <a:latin typeface="+mn-lt"/>
                            </a:rPr>
                            <a:t>–</a:t>
                          </a:r>
                          <a:r>
                            <a:rPr lang="en-US" sz="1600" baseline="0" dirty="0" smtClean="0">
                              <a:latin typeface="+mn-lt"/>
                            </a:rPr>
                            <a:t> 10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5"/>
                          <a:stretch>
                            <a:fillRect l="-217091" t="-96667" r="-200727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1037" name="Picture 8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471471" y="1061591"/>
            <a:ext cx="1387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39" name="Straight Arrow Connector 1038"/>
          <p:cNvCxnSpPr/>
          <p:nvPr/>
        </p:nvCxnSpPr>
        <p:spPr>
          <a:xfrm>
            <a:off x="4114189" y="1197405"/>
            <a:ext cx="0" cy="2276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114189" y="1620844"/>
            <a:ext cx="0" cy="2307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TextBox 1040"/>
          <p:cNvSpPr txBox="1"/>
          <p:nvPr/>
        </p:nvSpPr>
        <p:spPr>
          <a:xfrm>
            <a:off x="3837354" y="891995"/>
            <a:ext cx="42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042" name="TextBox 1041"/>
          <p:cNvSpPr txBox="1"/>
          <p:nvPr/>
        </p:nvSpPr>
        <p:spPr>
          <a:xfrm>
            <a:off x="4603576" y="739290"/>
            <a:ext cx="457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Diffraction Limited Focal Spot on Target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113885" y="1654991"/>
                <a:ext cx="3442576" cy="952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/>
                        </a:rPr>
                        <m:t>I</m:t>
                      </m:r>
                      <m:r>
                        <a:rPr lang="en-US" sz="1600" b="0" i="0" smtClean="0">
                          <a:latin typeface="Cambria Math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6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/>
                                </a:rPr>
                                <m:t>P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𝑡𝑥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/>
                                    </a:rPr>
                                    <m:t>BQ</m:t>
                                  </m:r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∙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/>
                                    </a:rPr>
                                    <m:t>F</m:t>
                                  </m:r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∙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/>
                                          <a:ea typeface="Cambria Math"/>
                                        </a:rPr>
                                        <m:t>𝜆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/>
                                          <a:ea typeface="Cambria Math"/>
                                        </a:rPr>
                                        <m:t>𝐷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885" y="1654991"/>
                <a:ext cx="3442576" cy="95295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4572000" y="1438893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Intensity (W/cm</a:t>
            </a:r>
            <a:r>
              <a:rPr lang="en-US" baseline="30000" dirty="0" smtClean="0"/>
              <a:t>2</a:t>
            </a:r>
            <a:r>
              <a:rPr lang="en-US" dirty="0" smtClean="0"/>
              <a:t>) is Power on Target over Area</a:t>
            </a:r>
            <a:endParaRPr lang="en-US" dirty="0"/>
          </a:p>
        </p:txBody>
      </p:sp>
      <p:sp>
        <p:nvSpPr>
          <p:cNvPr id="1043" name="Rectangle 1042"/>
          <p:cNvSpPr/>
          <p:nvPr/>
        </p:nvSpPr>
        <p:spPr>
          <a:xfrm>
            <a:off x="7320690" y="1759178"/>
            <a:ext cx="14938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err="1" smtClean="0"/>
              <a:t>tx</a:t>
            </a:r>
            <a:r>
              <a:rPr lang="en-US" sz="1200" dirty="0" smtClean="0"/>
              <a:t> is the transmission fraction through air/haze/cloud/etc.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96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490" y="1654725"/>
            <a:ext cx="4451052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150" y="-52235"/>
            <a:ext cx="9162300" cy="779318"/>
          </a:xfrm>
        </p:spPr>
        <p:txBody>
          <a:bodyPr>
            <a:noAutofit/>
          </a:bodyPr>
          <a:lstStyle/>
          <a:p>
            <a:r>
              <a:rPr lang="en-US" sz="3600" dirty="0" smtClean="0"/>
              <a:t>A Laser Performance Example: Power on Target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" y="727083"/>
                <a:ext cx="9144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Notes: Bigger Aperture (D)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dirty="0" smtClean="0"/>
                  <a:t> Smaller Focus (d)</a:t>
                </a:r>
              </a:p>
              <a:p>
                <a:r>
                  <a:rPr lang="en-US" dirty="0" smtClean="0"/>
                  <a:t>Effects that degrade Beam Quality (BQ) are thermal distortion in optics, optical quality (coke bottle shape curve), atmospheric turbulence and point jitter blur the spot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727083"/>
                <a:ext cx="9144000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533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401" y="1727300"/>
                <a:ext cx="3045254" cy="1943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Example: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𝐼𝑓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=1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𝑘𝑤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𝑡𝑥</m:t>
                      </m:r>
                      <m:r>
                        <a:rPr lang="en-US" b="0" i="1" smtClean="0">
                          <a:latin typeface="Cambria Math"/>
                        </a:rPr>
                        <m:t>= .8, 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=20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𝑘𝑚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  <m:r>
                        <a:rPr lang="en-US" b="0" i="1" smtClean="0">
                          <a:latin typeface="Cambria Math"/>
                        </a:rPr>
                        <m:t>=.1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en-US" b="0" i="1" smtClean="0">
                          <a:latin typeface="Cambria Math"/>
                        </a:rPr>
                        <m:t>=1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𝑢𝑚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𝐵𝑄</m:t>
                      </m:r>
                      <m:r>
                        <a:rPr lang="en-US" b="0" i="1" smtClean="0">
                          <a:latin typeface="Cambria Math"/>
                        </a:rPr>
                        <m:t>=2, 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𝑡h𝑒𝑛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=40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𝑐𝑚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𝑎𝑛𝑑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r>
                        <a:rPr lang="en-US" b="0" i="1" smtClean="0">
                          <a:latin typeface="Cambria Math"/>
                        </a:rPr>
                        <m:t>=0.5(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1" y="1727300"/>
                <a:ext cx="3045254" cy="1943481"/>
              </a:xfrm>
              <a:prstGeom prst="rect">
                <a:avLst/>
              </a:prstGeom>
              <a:blipFill rotWithShape="1">
                <a:blip r:embed="rId5"/>
                <a:stretch>
                  <a:fillRect l="-1600" t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152745" y="1960930"/>
            <a:ext cx="178948" cy="1294790"/>
          </a:xfrm>
          <a:prstGeom prst="rect">
            <a:avLst/>
          </a:prstGeom>
          <a:gradFill>
            <a:gsLst>
              <a:gs pos="0">
                <a:srgbClr val="00B05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0800000">
            <a:off x="7144514" y="3255720"/>
            <a:ext cx="192058" cy="129479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336572" y="1960930"/>
            <a:ext cx="1807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“Hard” Structure Lethality – Direct Energy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336573" y="3281587"/>
            <a:ext cx="1807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“Soft” Lethality – Blinds IR Seekers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9814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401" y="1514375"/>
            <a:ext cx="380812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150" y="-52235"/>
            <a:ext cx="9162300" cy="779318"/>
          </a:xfrm>
        </p:spPr>
        <p:txBody>
          <a:bodyPr>
            <a:noAutofit/>
          </a:bodyPr>
          <a:lstStyle/>
          <a:p>
            <a:r>
              <a:rPr lang="en-US" sz="3600" dirty="0" smtClean="0"/>
              <a:t>A Laser Performance Example: Detect Target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" y="72708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a form of the LADAR/LIDAR range equation to determine the detected off a target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3555" y="1502815"/>
                <a:ext cx="6710174" cy="2874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𝐸𝑃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𝑖𝑠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𝑡h𝑒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𝑝𝑢𝑙𝑠𝑒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𝑒𝑛𝑒𝑟𝑔𝑦</m:t>
                      </m:r>
                    </m:oMath>
                  </m:oMathPara>
                </a14:m>
                <a:endParaRPr lang="en-US" sz="16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𝐾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𝑖𝑠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𝑡h𝑒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𝑖𝑙𝑙𝑢𝑚𝑖𝑛𝑎𝑡𝑖𝑜𝑛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𝑐𝑜𝑛𝑠𝑡𝑎𝑛𝑡</m:t>
                      </m:r>
                      <m:r>
                        <a:rPr lang="en-US" sz="1600" b="0" i="1" smtClean="0">
                          <a:latin typeface="Cambria Math"/>
                        </a:rPr>
                        <m:t>, </m:t>
                      </m:r>
                      <m:r>
                        <a:rPr lang="en-US" sz="1600" b="0" i="1" smtClean="0">
                          <a:latin typeface="Cambria Math"/>
                        </a:rPr>
                        <m:t>𝑖𝑛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𝑡h𝑖𝑠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𝑐𝑎𝑠𝑒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𝑠𝑒𝑡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𝑡𝑜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en-US" sz="1600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=4∙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16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𝑡𝑎𝑟𝑔𝑒𝑡</m:t>
                        </m:r>
                      </m:sub>
                    </m:sSub>
                  </m:oMath>
                </a14:m>
                <a:r>
                  <a:rPr lang="en-US" sz="1600" b="0" i="1" dirty="0" smtClean="0">
                    <a:latin typeface="Cambria Math"/>
                    <a:ea typeface="Cambria Math"/>
                  </a:rPr>
                  <a:t> is the target optical  cross section (OCS)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1">
                          <a:latin typeface="Cambria Math"/>
                        </a:rPr>
                        <m:t>P</m:t>
                      </m:r>
                      <m:r>
                        <a:rPr lang="en-US" sz="1600" b="0" i="1" smtClean="0">
                          <a:latin typeface="Cambria Math"/>
                        </a:rPr>
                        <m:t>𝑊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𝑖𝑠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𝑡h𝑒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𝑝𝑢𝑙𝑠𝑒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𝑤𝑖𝑑𝑡h</m:t>
                      </m:r>
                    </m:oMath>
                  </m:oMathPara>
                </a14:m>
                <a:endParaRPr lang="en-US" sz="16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𝐵𝑄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𝑖𝑠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𝑏𝑒𝑎𝑚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𝑞𝑢𝑎𝑙𝑖𝑡𝑦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𝑖𝑠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𝑤𝑎𝑣𝑒𝑙𝑒𝑛𝑔𝑡h</m:t>
                      </m:r>
                    </m:oMath>
                  </m:oMathPara>
                </a14:m>
                <a:endParaRPr lang="en-US" sz="1600" b="0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𝐷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𝑖𝑠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𝑡h𝑒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𝑑𝑖𝑎𝑚𝑒𝑡𝑒𝑟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𝑜𝑓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𝑡h𝑒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𝑎𝑝𝑒𝑟𝑡𝑢𝑟𝑒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𝑡𝑥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𝑎𝑛𝑑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𝑟𝑥</m:t>
                          </m:r>
                        </m:e>
                      </m:d>
                    </m:oMath>
                  </m:oMathPara>
                </a14:m>
                <a:endParaRPr lang="en-US" sz="16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𝑅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𝑖𝑠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𝑡h𝑒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𝑡h𝑒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𝑟𝑎𝑛𝑔𝑒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𝑡𝑜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𝑡h𝑒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𝑡𝑎𝑟𝑔𝑒𝑡</m:t>
                      </m:r>
                    </m:oMath>
                  </m:oMathPara>
                </a14:m>
                <a:endParaRPr lang="en-US" sz="16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/>
                              <a:ea typeface="Cambria Math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𝑠𝑦𝑠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 </m:t>
                      </m:r>
                      <m:r>
                        <a:rPr lang="en-US" sz="1600" i="1">
                          <a:latin typeface="Cambria Math"/>
                        </a:rPr>
                        <m:t>𝑖𝑠</m:t>
                      </m:r>
                      <m:r>
                        <a:rPr lang="en-US" sz="1600" i="1">
                          <a:latin typeface="Cambria Math"/>
                        </a:rPr>
                        <m:t> </m:t>
                      </m:r>
                      <m:r>
                        <a:rPr lang="en-US" sz="1600" i="1">
                          <a:latin typeface="Cambria Math"/>
                        </a:rPr>
                        <m:t>𝑡h𝑒</m:t>
                      </m:r>
                      <m:r>
                        <a:rPr lang="en-US" sz="1600" i="1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𝑡𝑟𝑎𝑛𝑠𝑚𝑖𝑡𝑡𝑎𝑛𝑐𝑒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𝑜𝑓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𝑡h𝑒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𝑖𝑛𝑡𝑒𝑟𝑛𝑎𝑙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𝑜𝑝𝑡𝑖𝑐𝑠</m:t>
                      </m:r>
                    </m:oMath>
                  </m:oMathPara>
                </a14:m>
                <a:endParaRPr lang="en-US" sz="16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/>
                          <a:ea typeface="Cambria Math"/>
                        </a:rPr>
                        <m:t>∝</m:t>
                      </m:r>
                      <m:r>
                        <a:rPr lang="en-US" sz="1600" i="1">
                          <a:latin typeface="Cambria Math"/>
                        </a:rPr>
                        <m:t> </m:t>
                      </m:r>
                      <m:r>
                        <a:rPr lang="en-US" sz="1600" i="1">
                          <a:latin typeface="Cambria Math"/>
                        </a:rPr>
                        <m:t>𝑖𝑠</m:t>
                      </m:r>
                      <m:r>
                        <a:rPr lang="en-US" sz="1600" i="1">
                          <a:latin typeface="Cambria Math"/>
                        </a:rPr>
                        <m:t> </m:t>
                      </m:r>
                      <m:r>
                        <a:rPr lang="en-US" sz="1600" i="1">
                          <a:latin typeface="Cambria Math"/>
                        </a:rPr>
                        <m:t>𝑡h𝑒</m:t>
                      </m:r>
                      <m:r>
                        <a:rPr lang="en-US" sz="1600" i="1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𝑎𝑡𝑚𝑜𝑠𝑝h𝑒𝑟𝑖𝑐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𝑒𝑥𝑡𝑖𝑛𝑐𝑡𝑖𝑜𝑛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𝑐𝑜𝑒𝑓𝑓𝑖𝑐𝑖𝑒𝑛𝑡</m:t>
                      </m:r>
                    </m:oMath>
                  </m:oMathPara>
                </a14:m>
                <a:endParaRPr lang="en-US" sz="1600" b="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55" y="1502815"/>
                <a:ext cx="6710174" cy="2874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4229100"/>
            <a:ext cx="1625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-9150" y="4195465"/>
            <a:ext cx="7482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ability to see the reflections off a target is </a:t>
            </a:r>
            <a:r>
              <a:rPr lang="en-US" dirty="0" err="1" smtClean="0"/>
              <a:t>dependant</a:t>
            </a:r>
            <a:r>
              <a:rPr lang="en-US" dirty="0" smtClean="0"/>
              <a:t> on the optical cross section of the target. If there is an IR seeker at your laser’s wavelength, then there could be a strong reflection like a cat’s eye reflecting light.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386" y="984468"/>
                <a:ext cx="6012735" cy="706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𝑃𝑜𝑤𝑒𝑟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𝑑𝑒𝑡𝑒𝑐𝑡𝑒𝑑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𝐸𝑃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16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𝑃𝑊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𝐵𝑄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𝑡𝑥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𝑠𝑦𝑠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−2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6" y="984468"/>
                <a:ext cx="6012735" cy="70679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5640935" y="3029865"/>
            <a:ext cx="3483632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640935" y="1502815"/>
            <a:ext cx="744930" cy="355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46060" y="1491970"/>
            <a:ext cx="504810" cy="355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255515" y="1502815"/>
            <a:ext cx="744930" cy="355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57165" y="2141771"/>
            <a:ext cx="25674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 LADAR would need at &gt; ~60 (</a:t>
            </a:r>
            <a:r>
              <a:rPr lang="en-US" sz="1400" dirty="0" err="1" smtClean="0"/>
              <a:t>dBm</a:t>
            </a:r>
            <a:r>
              <a:rPr lang="en-US" sz="1400" dirty="0" smtClean="0"/>
              <a:t>) for detection, which would requires a Higher Energy, Larger Diameter and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Larger OCS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14328" y="3326010"/>
            <a:ext cx="20906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What is reasonable OCS and Power Receiver for an IR camera and delta temperature is need?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6820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Commercial Off The Self Laser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9150" y="891996"/>
            <a:ext cx="5316325" cy="150671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- Atmospheric effects can potentially make LADAR detectable to adversaries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- Short pulses mean better range and resolution but also scatter off particulates and water droplets in the atmosphere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- Lasers are inefficient, so higher prime power and heat dissipation issues</a:t>
            </a:r>
            <a:endParaRPr lang="en-US" sz="1600" dirty="0"/>
          </a:p>
        </p:txBody>
      </p:sp>
      <p:pic>
        <p:nvPicPr>
          <p:cNvPr id="2050" name="Picture 2" descr="below x=.002 negligible scattering, x=.002-0.2 rayleigh scattering, x=.2-2000 mie scattering, above x=2000 geometric optic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5" t="4498" r="7538" b="5936"/>
          <a:stretch/>
        </p:blipFill>
        <p:spPr bwMode="auto">
          <a:xfrm>
            <a:off x="0" y="2424535"/>
            <a:ext cx="2834640" cy="268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le:Atmospheric Transmiss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540" y="2398713"/>
            <a:ext cx="272034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ummary of upconversion rare-earth-doped ZBLAN fiber lasers with the highest output powers so far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24"/>
          <a:stretch/>
        </p:blipFill>
        <p:spPr bwMode="auto">
          <a:xfrm>
            <a:off x="5488230" y="2877160"/>
            <a:ext cx="3657600" cy="223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45" y="739290"/>
            <a:ext cx="3037766" cy="210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59680" y="2005932"/>
            <a:ext cx="182453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Atmospheric Loss and 1/R</a:t>
            </a:r>
            <a:r>
              <a:rPr lang="en-US" sz="1100" baseline="30000" dirty="0" smtClean="0"/>
              <a:t>4</a:t>
            </a:r>
            <a:r>
              <a:rPr lang="en-US" sz="1100" dirty="0" smtClean="0"/>
              <a:t> are significant non-design terms in the power receive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2694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998398"/>
              </p:ext>
            </p:extLst>
          </p:nvPr>
        </p:nvGraphicFramePr>
        <p:xfrm>
          <a:off x="0" y="4375042"/>
          <a:ext cx="5818252" cy="70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587"/>
                <a:gridCol w="1836166"/>
                <a:gridCol w="1956499"/>
              </a:tblGrid>
              <a:tr h="152705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Peak Power P(W)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Wavelength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l-GR" sz="1600" baseline="0" dirty="0" smtClean="0"/>
                        <a:t>λ</a:t>
                      </a:r>
                      <a:r>
                        <a:rPr lang="en-US" sz="1600" baseline="0" dirty="0" smtClean="0"/>
                        <a:t>(mm)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Antenna</a:t>
                      </a:r>
                      <a:r>
                        <a:rPr lang="en-US" sz="1600" baseline="0" dirty="0" smtClean="0"/>
                        <a:t> Gain G </a:t>
                      </a:r>
                      <a:r>
                        <a:rPr lang="en-US" sz="1600" dirty="0" smtClean="0"/>
                        <a:t>(dB)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256*.010 = ~2.5</a:t>
                      </a:r>
                      <a:r>
                        <a:rPr lang="en-US" sz="1600" baseline="0" dirty="0" smtClean="0"/>
                        <a:t> to 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~10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24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RF Rectangular Antenna Phased Array Hardware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280" y="811460"/>
            <a:ext cx="1973179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05" y="811460"/>
            <a:ext cx="223008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05" y="2571750"/>
            <a:ext cx="2230084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04460" y="561455"/>
                <a:ext cx="1353479" cy="500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460" y="561455"/>
                <a:ext cx="1353479" cy="500009"/>
              </a:xfrm>
              <a:prstGeom prst="rect">
                <a:avLst/>
              </a:prstGeom>
              <a:blipFill rotWithShape="1">
                <a:blip r:embed="rId6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862575" y="2619692"/>
                <a:ext cx="13534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/>
                        </a:rPr>
                        <m:t>0.</m:t>
                      </m:r>
                      <m:r>
                        <a:rPr lang="en-US" sz="1400" i="1">
                          <a:latin typeface="Cambria Math"/>
                        </a:rPr>
                        <m:t>8</m:t>
                      </m:r>
                      <m:r>
                        <a:rPr lang="en-US" sz="1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575" y="2619692"/>
                <a:ext cx="1353479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5890313" y="4374360"/>
            <a:ext cx="1474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Grating Lobes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099050" y="3946096"/>
            <a:ext cx="610820" cy="5220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996" y="4400550"/>
            <a:ext cx="1031324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3240" y="4377932"/>
            <a:ext cx="926682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7191473"/>
              </p:ext>
            </p:extLst>
          </p:nvPr>
        </p:nvGraphicFramePr>
        <p:xfrm>
          <a:off x="7270721" y="2924538"/>
          <a:ext cx="1717738" cy="1349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473396" y="4098800"/>
            <a:ext cx="152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RF Channel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6630593" y="3226807"/>
            <a:ext cx="1069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Cost $K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66590" y="4644053"/>
            <a:ext cx="172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To get 30 (dB) would require 32x32 array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763966"/>
                  </p:ext>
                </p:extLst>
              </p:nvPr>
            </p:nvGraphicFramePr>
            <p:xfrm>
              <a:off x="1" y="3108016"/>
              <a:ext cx="3808474" cy="1193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548"/>
                    <a:gridCol w="1570286"/>
                    <a:gridCol w="1221640"/>
                  </a:tblGrid>
                  <a:tr h="68537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>
                              <a:latin typeface="+mn-lt"/>
                            </a:rPr>
                            <a:t>Pulse</a:t>
                          </a:r>
                          <a:r>
                            <a:rPr lang="en-US" sz="1600" baseline="0" dirty="0" smtClean="0">
                              <a:latin typeface="+mn-lt"/>
                            </a:rPr>
                            <a:t> Width PW</a:t>
                          </a:r>
                          <a:r>
                            <a:rPr lang="en-US" sz="1600" dirty="0" smtClean="0">
                              <a:latin typeface="+mn-lt"/>
                            </a:rPr>
                            <a:t>(us)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+mn-lt"/>
                            </a:rPr>
                            <a:t>Pulse</a:t>
                          </a:r>
                          <a:r>
                            <a:rPr lang="en-US" sz="1600" baseline="0" dirty="0" smtClean="0">
                              <a:latin typeface="+mn-lt"/>
                            </a:rPr>
                            <a:t> Repetition Frequency  PRF (kHz)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+mn-lt"/>
                            </a:rPr>
                            <a:t>Process</a:t>
                          </a:r>
                          <a:r>
                            <a:rPr lang="en-US" sz="1600" baseline="0" dirty="0" smtClean="0">
                              <a:latin typeface="+mn-lt"/>
                            </a:rPr>
                            <a:t> Bandwidth BW</a:t>
                          </a:r>
                          <a:r>
                            <a:rPr lang="en-US" sz="1600" dirty="0" smtClean="0">
                              <a:latin typeface="+mn-lt"/>
                            </a:rPr>
                            <a:t>(MHz)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>
                              <a:latin typeface="+mn-lt"/>
                            </a:rPr>
                            <a:t>&lt; ~60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>
                              <a:latin typeface="+mn-lt"/>
                            </a:rPr>
                            <a:t>&lt; ~8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1600" dirty="0" smtClean="0">
                              <a:latin typeface="+mn-lt"/>
                            </a:rPr>
                            <a:t> 1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763966"/>
                  </p:ext>
                </p:extLst>
              </p:nvPr>
            </p:nvGraphicFramePr>
            <p:xfrm>
              <a:off x="1" y="3108016"/>
              <a:ext cx="3808474" cy="1193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548"/>
                    <a:gridCol w="1570286"/>
                    <a:gridCol w="1221640"/>
                  </a:tblGrid>
                  <a:tr h="8229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>
                              <a:latin typeface="+mn-lt"/>
                            </a:rPr>
                            <a:t>Pulse</a:t>
                          </a:r>
                          <a:r>
                            <a:rPr lang="en-US" sz="1600" baseline="0" dirty="0" smtClean="0">
                              <a:latin typeface="+mn-lt"/>
                            </a:rPr>
                            <a:t> Width </a:t>
                          </a:r>
                          <a:r>
                            <a:rPr lang="en-US" sz="1600" baseline="0" dirty="0" smtClean="0">
                              <a:latin typeface="+mn-lt"/>
                            </a:rPr>
                            <a:t>PW</a:t>
                          </a:r>
                          <a:r>
                            <a:rPr lang="en-US" sz="1600" dirty="0" smtClean="0">
                              <a:latin typeface="+mn-lt"/>
                            </a:rPr>
                            <a:t>(us</a:t>
                          </a:r>
                          <a:r>
                            <a:rPr lang="en-US" sz="1600" dirty="0" smtClean="0">
                              <a:latin typeface="+mn-lt"/>
                            </a:rPr>
                            <a:t>)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+mn-lt"/>
                            </a:rPr>
                            <a:t>Pulse</a:t>
                          </a:r>
                          <a:r>
                            <a:rPr lang="en-US" sz="1600" baseline="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1600" baseline="0" dirty="0" smtClean="0">
                              <a:latin typeface="+mn-lt"/>
                            </a:rPr>
                            <a:t>Repetition Frequency  PRF (kHz)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+mn-lt"/>
                            </a:rPr>
                            <a:t>Process</a:t>
                          </a:r>
                          <a:r>
                            <a:rPr lang="en-US" sz="1600" baseline="0" dirty="0" smtClean="0">
                              <a:latin typeface="+mn-lt"/>
                            </a:rPr>
                            <a:t> Bandwidth BW</a:t>
                          </a:r>
                          <a:r>
                            <a:rPr lang="en-US" sz="1600" dirty="0" smtClean="0">
                              <a:latin typeface="+mn-lt"/>
                            </a:rPr>
                            <a:t>(MHz)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>
                              <a:latin typeface="+mn-lt"/>
                            </a:rPr>
                            <a:t>&lt; ~60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>
                              <a:latin typeface="+mn-lt"/>
                            </a:rPr>
                            <a:t>&lt; ~8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212500" t="-226230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3" y="1197405"/>
            <a:ext cx="2145453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2030630"/>
            <a:ext cx="19621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1517901" y="3657485"/>
            <a:ext cx="11434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(&gt; 20 for </a:t>
            </a:r>
            <a:r>
              <a:rPr lang="en-US" sz="1200" dirty="0" smtClean="0"/>
              <a:t>unambiguous </a:t>
            </a:r>
            <a:r>
              <a:rPr lang="en-US" sz="1200" dirty="0"/>
              <a:t>range rate)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149770" y="3850746"/>
            <a:ext cx="15749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Smaller bandwidth, lower  noise level but also lower range-resolution</a:t>
            </a:r>
            <a:endParaRPr lang="en-US" sz="1000" dirty="0"/>
          </a:p>
        </p:txBody>
      </p:sp>
      <p:sp>
        <p:nvSpPr>
          <p:cNvPr id="23" name="Oval 22"/>
          <p:cNvSpPr/>
          <p:nvPr/>
        </p:nvSpPr>
        <p:spPr>
          <a:xfrm>
            <a:off x="1670605" y="1450734"/>
            <a:ext cx="208599" cy="3220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197356" y="891995"/>
            <a:ext cx="2680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Recommend Design Tools: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CST – Antenna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Microwave office - HW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Python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0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875" y="3314700"/>
            <a:ext cx="2815562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ular Callout 10"/>
          <p:cNvSpPr/>
          <p:nvPr/>
        </p:nvSpPr>
        <p:spPr>
          <a:xfrm>
            <a:off x="3808474" y="1212494"/>
            <a:ext cx="1374346" cy="2102206"/>
          </a:xfrm>
          <a:prstGeom prst="wedgeRectCallout">
            <a:avLst>
              <a:gd name="adj1" fmla="val 62255"/>
              <a:gd name="adj2" fmla="val 12265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For reasonable power and gain parameters, the SNR is too low for the given RCS and geometry, resulting in the target being undetectable.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820" y="739290"/>
            <a:ext cx="3849969" cy="256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Radar Monostatic &amp; Bi-static Link Budget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65" y="754715"/>
            <a:ext cx="5304160" cy="2411273"/>
          </a:xfrm>
        </p:spPr>
        <p:txBody>
          <a:bodyPr>
            <a:normAutofit/>
          </a:bodyPr>
          <a:lstStyle/>
          <a:p>
            <a:r>
              <a:rPr lang="en-US" dirty="0" smtClean="0"/>
              <a:t>Monostatic Parameters:</a:t>
            </a:r>
          </a:p>
          <a:p>
            <a:pPr lvl="1"/>
            <a:r>
              <a:rPr lang="en-US" sz="1600" dirty="0" smtClean="0"/>
              <a:t>RCS </a:t>
            </a:r>
            <a:r>
              <a:rPr lang="en-US" sz="1600" dirty="0"/>
              <a:t>= -</a:t>
            </a:r>
            <a:r>
              <a:rPr lang="en-US" sz="1600" dirty="0" smtClean="0"/>
              <a:t>20 (</a:t>
            </a:r>
            <a:r>
              <a:rPr lang="en-US" sz="1600" dirty="0" err="1" smtClean="0"/>
              <a:t>dBsm</a:t>
            </a:r>
            <a:r>
              <a:rPr lang="en-US" sz="1600" dirty="0" smtClean="0"/>
              <a:t>), </a:t>
            </a:r>
            <a:r>
              <a:rPr lang="en-US" sz="1600" dirty="0" err="1" smtClean="0"/>
              <a:t>Bw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smtClean="0"/>
              <a:t>100e3 (Hz)</a:t>
            </a:r>
          </a:p>
          <a:p>
            <a:pPr lvl="1"/>
            <a:r>
              <a:rPr lang="en-US" sz="1600" dirty="0" err="1" smtClean="0"/>
              <a:t>Ptx</a:t>
            </a:r>
            <a:r>
              <a:rPr lang="en-US" sz="1600" dirty="0" smtClean="0"/>
              <a:t> = 10 (W), </a:t>
            </a:r>
            <a:r>
              <a:rPr lang="en-US" sz="1600" dirty="0" err="1" smtClean="0"/>
              <a:t>Freq</a:t>
            </a:r>
            <a:r>
              <a:rPr lang="en-US" sz="1600" dirty="0" smtClean="0"/>
              <a:t>=30e9 (Hz)</a:t>
            </a:r>
          </a:p>
          <a:p>
            <a:pPr lvl="1"/>
            <a:r>
              <a:rPr lang="en-US" sz="1600" dirty="0" smtClean="0"/>
              <a:t>G=24</a:t>
            </a:r>
            <a:r>
              <a:rPr lang="en-US" sz="1600" dirty="0"/>
              <a:t> </a:t>
            </a:r>
            <a:r>
              <a:rPr lang="en-US" sz="1600" dirty="0" smtClean="0"/>
              <a:t>(dB), NF=6 (dB), Loss=1 (dB)</a:t>
            </a:r>
            <a:endParaRPr lang="en-US" sz="1600" dirty="0"/>
          </a:p>
          <a:p>
            <a:r>
              <a:rPr lang="en-US" dirty="0" smtClean="0"/>
              <a:t>Bi-static Parameters:</a:t>
            </a:r>
            <a:endParaRPr lang="en-US" dirty="0"/>
          </a:p>
          <a:p>
            <a:pPr lvl="1"/>
            <a:r>
              <a:rPr lang="en-US" sz="1400" dirty="0" err="1" smtClean="0"/>
              <a:t>Ptx</a:t>
            </a:r>
            <a:r>
              <a:rPr lang="en-US" sz="1400" dirty="0" smtClean="0"/>
              <a:t> =100 (W), </a:t>
            </a:r>
            <a:r>
              <a:rPr lang="en-US" sz="1400" dirty="0" err="1" smtClean="0"/>
              <a:t>Gtx</a:t>
            </a:r>
            <a:r>
              <a:rPr lang="en-US" sz="1400" dirty="0" smtClean="0"/>
              <a:t>=40 (dB), </a:t>
            </a:r>
            <a:r>
              <a:rPr lang="en-US" sz="1400" dirty="0" err="1" smtClean="0"/>
              <a:t>Grx</a:t>
            </a:r>
            <a:r>
              <a:rPr lang="en-US" sz="1400" dirty="0" smtClean="0"/>
              <a:t>=24 (dB)</a:t>
            </a:r>
            <a:endParaRPr lang="en-US" sz="1400" dirty="0"/>
          </a:p>
        </p:txBody>
      </p:sp>
      <p:pic>
        <p:nvPicPr>
          <p:cNvPr id="7" name="Picture 4" descr="D:\work_project\STK\Interceptor_UAS\scenarioUas.bmp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98"/>
          <a:stretch/>
        </p:blipFill>
        <p:spPr bwMode="auto">
          <a:xfrm>
            <a:off x="0" y="2855913"/>
            <a:ext cx="3586759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3808475" y="1197404"/>
            <a:ext cx="1374346" cy="2102206"/>
          </a:xfrm>
          <a:prstGeom prst="wedgeRectCallout">
            <a:avLst>
              <a:gd name="adj1" fmla="val 61207"/>
              <a:gd name="adj2" fmla="val 277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437" y="3314700"/>
            <a:ext cx="281556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276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Optimistic Link </a:t>
            </a:r>
            <a:r>
              <a:rPr lang="en-US" dirty="0" smtClean="0"/>
              <a:t>Budget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94956"/>
            <a:ext cx="5182820" cy="2411273"/>
          </a:xfrm>
        </p:spPr>
        <p:txBody>
          <a:bodyPr>
            <a:normAutofit/>
          </a:bodyPr>
          <a:lstStyle/>
          <a:p>
            <a:r>
              <a:rPr lang="en-US" dirty="0" smtClean="0"/>
              <a:t>Monostatic Parameters:</a:t>
            </a:r>
          </a:p>
          <a:p>
            <a:pPr lvl="1"/>
            <a:r>
              <a:rPr lang="en-US" sz="1600" dirty="0" smtClean="0"/>
              <a:t>RCS </a:t>
            </a:r>
            <a:r>
              <a:rPr lang="en-US" sz="1600" dirty="0"/>
              <a:t>= -</a:t>
            </a:r>
            <a:r>
              <a:rPr lang="en-US" sz="1600" dirty="0" smtClean="0"/>
              <a:t>20 (</a:t>
            </a:r>
            <a:r>
              <a:rPr lang="en-US" sz="1600" dirty="0" err="1" smtClean="0"/>
              <a:t>dBsm</a:t>
            </a:r>
            <a:r>
              <a:rPr lang="en-US" sz="1600" dirty="0" smtClean="0"/>
              <a:t>), </a:t>
            </a:r>
            <a:r>
              <a:rPr lang="en-US" sz="1600" dirty="0" err="1" smtClean="0"/>
              <a:t>Bw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smtClean="0"/>
              <a:t>100e3 (Hz)</a:t>
            </a: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Ptx</a:t>
            </a:r>
            <a:r>
              <a:rPr lang="en-US" sz="1600" dirty="0" smtClean="0">
                <a:solidFill>
                  <a:srgbClr val="FF0000"/>
                </a:solidFill>
              </a:rPr>
              <a:t> = </a:t>
            </a:r>
            <a:r>
              <a:rPr lang="en-US" sz="1600" dirty="0" smtClean="0">
                <a:solidFill>
                  <a:srgbClr val="FF0000"/>
                </a:solidFill>
              </a:rPr>
              <a:t>1 (kW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/>
              <a:t>Freq</a:t>
            </a:r>
            <a:r>
              <a:rPr lang="en-US" sz="1600" dirty="0" smtClean="0"/>
              <a:t>=30e9 (Hz)</a:t>
            </a:r>
          </a:p>
          <a:p>
            <a:pPr lvl="1"/>
            <a:r>
              <a:rPr lang="en-US" sz="1600" dirty="0" smtClean="0">
                <a:solidFill>
                  <a:srgbClr val="FF0000"/>
                </a:solidFill>
              </a:rPr>
              <a:t>G=30 </a:t>
            </a:r>
            <a:r>
              <a:rPr lang="en-US" sz="1600" dirty="0" smtClean="0">
                <a:solidFill>
                  <a:srgbClr val="FF0000"/>
                </a:solidFill>
              </a:rPr>
              <a:t>(dB), </a:t>
            </a:r>
            <a:r>
              <a:rPr lang="en-US" sz="1600" dirty="0" smtClean="0"/>
              <a:t>NF=6 (dB), Loss=1 (dB)</a:t>
            </a:r>
            <a:endParaRPr lang="en-US" sz="1600" dirty="0"/>
          </a:p>
          <a:p>
            <a:r>
              <a:rPr lang="en-US" dirty="0" smtClean="0"/>
              <a:t>Bi-static Parameters:</a:t>
            </a:r>
            <a:endParaRPr lang="en-US" dirty="0"/>
          </a:p>
          <a:p>
            <a:pPr lvl="1"/>
            <a:r>
              <a:rPr lang="en-US" sz="1400" dirty="0" err="1" smtClean="0">
                <a:solidFill>
                  <a:srgbClr val="FF0000"/>
                </a:solidFill>
              </a:rPr>
              <a:t>Ptx</a:t>
            </a:r>
            <a:r>
              <a:rPr lang="en-US" sz="1400" dirty="0" smtClean="0">
                <a:solidFill>
                  <a:srgbClr val="FF0000"/>
                </a:solidFill>
              </a:rPr>
              <a:t> =</a:t>
            </a:r>
            <a:r>
              <a:rPr lang="en-US" sz="1400" dirty="0" smtClean="0">
                <a:solidFill>
                  <a:srgbClr val="FF0000"/>
                </a:solidFill>
              </a:rPr>
              <a:t>10 (kW</a:t>
            </a:r>
            <a:r>
              <a:rPr lang="en-US" sz="1400" dirty="0" smtClean="0">
                <a:solidFill>
                  <a:srgbClr val="FF0000"/>
                </a:solidFill>
              </a:rPr>
              <a:t>), </a:t>
            </a:r>
            <a:r>
              <a:rPr lang="en-US" sz="1400" dirty="0" err="1" smtClean="0"/>
              <a:t>Gtx</a:t>
            </a:r>
            <a:r>
              <a:rPr lang="en-US" sz="1400" dirty="0" smtClean="0"/>
              <a:t>=40 (dB), </a:t>
            </a:r>
            <a:r>
              <a:rPr lang="en-US" sz="1400" dirty="0" err="1" smtClean="0"/>
              <a:t>Grx</a:t>
            </a:r>
            <a:r>
              <a:rPr lang="en-US" sz="1400" dirty="0" smtClean="0"/>
              <a:t>=24 (dB)</a:t>
            </a:r>
            <a:endParaRPr lang="en-US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531" y="3202653"/>
            <a:ext cx="281556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438" y="3202653"/>
            <a:ext cx="2815562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033" y="428993"/>
            <a:ext cx="4124967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ular Callout 10"/>
          <p:cNvSpPr/>
          <p:nvPr/>
        </p:nvSpPr>
        <p:spPr>
          <a:xfrm>
            <a:off x="143556" y="2724455"/>
            <a:ext cx="3206804" cy="2417458"/>
          </a:xfrm>
          <a:prstGeom prst="wedgeRectCallout">
            <a:avLst>
              <a:gd name="adj1" fmla="val 124986"/>
              <a:gd name="adj2" fmla="val 297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For optimistic power and gain parameters, the SNR is become positive for the given RCS and geometry under 5 km, resulting in the target being coming detectable.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Note: Generally, there is a burn through range at which a mono-static seeker outperforms the bi-static seeker.  Also, note that coherently integrating 64 pulses is only applicable to the mono-static case.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143556" y="2724455"/>
            <a:ext cx="3206804" cy="2417458"/>
          </a:xfrm>
          <a:prstGeom prst="wedgeRectCallout">
            <a:avLst>
              <a:gd name="adj1" fmla="val 217481"/>
              <a:gd name="adj2" fmla="val -12718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66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1086</Words>
  <Application>Microsoft Office PowerPoint</Application>
  <PresentationFormat>On-screen Show (16:9)</PresentationFormat>
  <Paragraphs>135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Chatterpaul Joseph</vt:lpstr>
      <vt:lpstr>Agenda</vt:lpstr>
      <vt:lpstr>Laser 101</vt:lpstr>
      <vt:lpstr>A Laser Performance Example: Power on Target</vt:lpstr>
      <vt:lpstr>A Laser Performance Example: Detect Target</vt:lpstr>
      <vt:lpstr>Commercial Off The Self Laser Challenges</vt:lpstr>
      <vt:lpstr>RF Rectangular Antenna Phased Array Hardware</vt:lpstr>
      <vt:lpstr>Radar Monostatic &amp; Bi-static Link Budget</vt:lpstr>
      <vt:lpstr>Optimistic Link Budget</vt:lpstr>
      <vt:lpstr>Challenges – Clutter, RCS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2017-07-10T01:12:12Z</dcterms:created>
  <dcterms:modified xsi:type="dcterms:W3CDTF">2021-10-10T00:25:24Z</dcterms:modified>
</cp:coreProperties>
</file>