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6" r:id="rId2"/>
    <p:sldId id="257" r:id="rId3"/>
    <p:sldId id="267" r:id="rId4"/>
    <p:sldId id="262" r:id="rId5"/>
    <p:sldId id="258" r:id="rId6"/>
    <p:sldId id="261" r:id="rId7"/>
    <p:sldId id="263" r:id="rId8"/>
    <p:sldId id="264" r:id="rId9"/>
    <p:sldId id="266" r:id="rId10"/>
    <p:sldId id="269" r:id="rId11"/>
    <p:sldId id="270" r:id="rId12"/>
    <p:sldId id="268" r:id="rId13"/>
    <p:sldId id="272" r:id="rId14"/>
    <p:sldId id="274" r:id="rId15"/>
    <p:sldId id="273" r:id="rId16"/>
    <p:sldId id="271"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77CBE5-9FD1-4F75-9F09-BF0B1A876252}">
          <p14:sldIdLst>
            <p14:sldId id="276"/>
            <p14:sldId id="257"/>
            <p14:sldId id="267"/>
            <p14:sldId id="262"/>
            <p14:sldId id="258"/>
            <p14:sldId id="261"/>
            <p14:sldId id="263"/>
            <p14:sldId id="264"/>
            <p14:sldId id="266"/>
            <p14:sldId id="269"/>
            <p14:sldId id="270"/>
            <p14:sldId id="268"/>
            <p14:sldId id="272"/>
            <p14:sldId id="274"/>
            <p14:sldId id="273"/>
            <p14:sldId id="271"/>
            <p14:sldId id="2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autoAdjust="0"/>
  </p:normalViewPr>
  <p:slideViewPr>
    <p:cSldViewPr>
      <p:cViewPr>
        <p:scale>
          <a:sx n="79" d="100"/>
          <a:sy n="79" d="100"/>
        </p:scale>
        <p:origin x="920" y="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D9994D-5212-4C8A-9BD8-54B6F606007D}" type="datetimeFigureOut">
              <a:rPr lang="en-IN" smtClean="0"/>
              <a:t>11-10-2022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3DBA98-AD11-42EA-9282-D218D5C29627}" type="slidenum">
              <a:rPr lang="en-IN" smtClean="0"/>
              <a:t>‹#›</a:t>
            </a:fld>
            <a:endParaRPr lang="en-IN"/>
          </a:p>
        </p:txBody>
      </p:sp>
    </p:spTree>
    <p:extLst>
      <p:ext uri="{BB962C8B-B14F-4D97-AF65-F5344CB8AC3E}">
        <p14:creationId xmlns:p14="http://schemas.microsoft.com/office/powerpoint/2010/main" val="142580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3DBA98-AD11-42EA-9282-D218D5C29627}" type="slidenum">
              <a:rPr lang="en-IN" smtClean="0"/>
              <a:t>2</a:t>
            </a:fld>
            <a:endParaRPr lang="en-IN"/>
          </a:p>
        </p:txBody>
      </p:sp>
    </p:spTree>
    <p:extLst>
      <p:ext uri="{BB962C8B-B14F-4D97-AF65-F5344CB8AC3E}">
        <p14:creationId xmlns:p14="http://schemas.microsoft.com/office/powerpoint/2010/main" val="201041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05186AE-21E5-40BF-9737-0047D4163221}"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181279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5186AE-21E5-40BF-9737-0047D4163221}"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51958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5186AE-21E5-40BF-9737-0047D4163221}"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1107598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5186AE-21E5-40BF-9737-0047D4163221}"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1553956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5186AE-21E5-40BF-9737-0047D4163221}"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282816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05186AE-21E5-40BF-9737-0047D4163221}"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29560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05186AE-21E5-40BF-9737-0047D4163221}" type="datetimeFigureOut">
              <a:rPr lang="en-IN" smtClean="0"/>
              <a:t>11-10-2022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275225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05186AE-21E5-40BF-9737-0047D4163221}" type="datetimeFigureOut">
              <a:rPr lang="en-IN" smtClean="0"/>
              <a:t>11-10-2022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351585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186AE-21E5-40BF-9737-0047D4163221}" type="datetimeFigureOut">
              <a:rPr lang="en-IN" smtClean="0"/>
              <a:t>11-10-2022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2813525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5186AE-21E5-40BF-9737-0047D4163221}"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467412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5186AE-21E5-40BF-9737-0047D4163221}"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85030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186AE-21E5-40BF-9737-0047D4163221}" type="datetimeFigureOut">
              <a:rPr lang="en-IN" smtClean="0"/>
              <a:t>11-10-2022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09CFC-2CE2-4517-ACD5-D33591F3E48F}" type="slidenum">
              <a:rPr lang="en-IN" smtClean="0"/>
              <a:t>‹#›</a:t>
            </a:fld>
            <a:endParaRPr lang="en-IN"/>
          </a:p>
        </p:txBody>
      </p:sp>
    </p:spTree>
    <p:extLst>
      <p:ext uri="{BB962C8B-B14F-4D97-AF65-F5344CB8AC3E}">
        <p14:creationId xmlns:p14="http://schemas.microsoft.com/office/powerpoint/2010/main" val="3110046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EBBD-4C46-FE21-B7FA-4F04D9852883}"/>
              </a:ext>
            </a:extLst>
          </p:cNvPr>
          <p:cNvSpPr>
            <a:spLocks noGrp="1"/>
          </p:cNvSpPr>
          <p:nvPr>
            <p:ph type="title"/>
          </p:nvPr>
        </p:nvSpPr>
        <p:spPr>
          <a:xfrm>
            <a:off x="457200" y="274638"/>
            <a:ext cx="8229600" cy="4602162"/>
          </a:xfrm>
        </p:spPr>
        <p:txBody>
          <a:bodyPr/>
          <a:lstStyle/>
          <a:p>
            <a:r>
              <a:rPr lang="en-IN" dirty="0"/>
              <a:t>IPL VISUALISATION USING TABLEAU</a:t>
            </a:r>
            <a:br>
              <a:rPr lang="en-IN" dirty="0"/>
            </a:br>
            <a:r>
              <a:rPr lang="en-IN" dirty="0"/>
              <a:t>By – Iranna Chatti	</a:t>
            </a:r>
            <a:br>
              <a:rPr lang="en-IN" dirty="0"/>
            </a:br>
            <a:endParaRPr lang="en-IN" dirty="0"/>
          </a:p>
        </p:txBody>
      </p:sp>
    </p:spTree>
    <p:extLst>
      <p:ext uri="{BB962C8B-B14F-4D97-AF65-F5344CB8AC3E}">
        <p14:creationId xmlns:p14="http://schemas.microsoft.com/office/powerpoint/2010/main" val="2334997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7620" y="-37177"/>
            <a:ext cx="9144000" cy="6902797"/>
          </a:xfrm>
          <a:prstGeom prst="rect">
            <a:avLst/>
          </a:prstGeom>
        </p:spPr>
      </p:pic>
      <p:sp>
        <p:nvSpPr>
          <p:cNvPr id="4" name="Text Placeholder 3"/>
          <p:cNvSpPr>
            <a:spLocks noGrp="1"/>
          </p:cNvSpPr>
          <p:nvPr>
            <p:ph type="body" sz="half" idx="2"/>
          </p:nvPr>
        </p:nvSpPr>
        <p:spPr>
          <a:xfrm>
            <a:off x="457200" y="5029200"/>
            <a:ext cx="8382000" cy="1600200"/>
          </a:xfrm>
        </p:spPr>
        <p:txBody>
          <a:bodyPr>
            <a:normAutofit/>
          </a:bodyPr>
          <a:lstStyle/>
          <a:p>
            <a:r>
              <a:rPr lang="en-US" sz="2400" dirty="0">
                <a:solidFill>
                  <a:schemeClr val="bg1"/>
                </a:solidFill>
              </a:rPr>
              <a:t>INSIGHTS</a:t>
            </a:r>
          </a:p>
          <a:p>
            <a:pPr marL="342900" indent="-342900">
              <a:buFont typeface="Arial" panose="020B0604020202020204" pitchFamily="34" charset="0"/>
              <a:buChar char="•"/>
            </a:pPr>
            <a:r>
              <a:rPr lang="en-US" sz="1800" dirty="0">
                <a:solidFill>
                  <a:schemeClr val="bg1"/>
                </a:solidFill>
              </a:rPr>
              <a:t>Lasith Maling is the Highest Wickets taker in the IPL with 170 and followed by A Mishra with 142.</a:t>
            </a:r>
          </a:p>
        </p:txBody>
      </p:sp>
      <p:sp>
        <p:nvSpPr>
          <p:cNvPr id="6" name="Title 5"/>
          <p:cNvSpPr>
            <a:spLocks noGrp="1"/>
          </p:cNvSpPr>
          <p:nvPr>
            <p:ph type="title"/>
          </p:nvPr>
        </p:nvSpPr>
        <p:spPr>
          <a:xfrm>
            <a:off x="2133600" y="381000"/>
            <a:ext cx="4572000" cy="490538"/>
          </a:xfrm>
        </p:spPr>
        <p:txBody>
          <a:bodyPr>
            <a:noAutofit/>
          </a:bodyPr>
          <a:lstStyle/>
          <a:p>
            <a:pPr algn="ctr"/>
            <a:r>
              <a:rPr lang="en-US" sz="2800" dirty="0">
                <a:solidFill>
                  <a:schemeClr val="bg1"/>
                </a:solidFill>
                <a:effectLst>
                  <a:outerShdw blurRad="38100" dist="38100" dir="2700000" algn="tl">
                    <a:srgbClr val="000000">
                      <a:alpha val="43137"/>
                    </a:srgbClr>
                  </a:outerShdw>
                </a:effectLst>
              </a:rPr>
              <a:t>Purple Cap Contenders</a:t>
            </a:r>
            <a:endParaRPr lang="en-IN" sz="2800" dirty="0">
              <a:solidFill>
                <a:schemeClr val="bg1"/>
              </a:solidFill>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21F86258-9678-7500-2F28-DE75E4BB04C6}"/>
              </a:ext>
            </a:extLst>
          </p:cNvPr>
          <p:cNvPicPr>
            <a:picLocks noChangeAspect="1"/>
          </p:cNvPicPr>
          <p:nvPr/>
        </p:nvPicPr>
        <p:blipFill>
          <a:blip r:embed="rId3"/>
          <a:stretch>
            <a:fillRect/>
          </a:stretch>
        </p:blipFill>
        <p:spPr>
          <a:xfrm>
            <a:off x="1617828" y="1138869"/>
            <a:ext cx="5893103" cy="3587934"/>
          </a:xfrm>
          <a:prstGeom prst="rect">
            <a:avLst/>
          </a:prstGeom>
        </p:spPr>
      </p:pic>
    </p:spTree>
    <p:extLst>
      <p:ext uri="{BB962C8B-B14F-4D97-AF65-F5344CB8AC3E}">
        <p14:creationId xmlns:p14="http://schemas.microsoft.com/office/powerpoint/2010/main" val="236204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4" name="Text Placeholder 3"/>
          <p:cNvSpPr>
            <a:spLocks noGrp="1"/>
          </p:cNvSpPr>
          <p:nvPr>
            <p:ph type="body" sz="half" idx="2"/>
          </p:nvPr>
        </p:nvSpPr>
        <p:spPr>
          <a:xfrm>
            <a:off x="5257800" y="3676890"/>
            <a:ext cx="3657600" cy="2952510"/>
          </a:xfrm>
        </p:spPr>
        <p:txBody>
          <a:bodyPr>
            <a:normAutofit/>
          </a:bodyPr>
          <a:lstStyle/>
          <a:p>
            <a:r>
              <a:rPr lang="en-US" sz="1800" b="1" u="sng" dirty="0">
                <a:solidFill>
                  <a:schemeClr val="bg1"/>
                </a:solidFill>
              </a:rPr>
              <a:t>Batmen’s With Most Sixes</a:t>
            </a:r>
          </a:p>
          <a:p>
            <a:endParaRPr lang="en-US" sz="1800" b="1" u="sng" dirty="0">
              <a:solidFill>
                <a:schemeClr val="bg1"/>
              </a:solidFill>
            </a:endParaRPr>
          </a:p>
          <a:p>
            <a:r>
              <a:rPr lang="en-US" sz="1800" dirty="0">
                <a:solidFill>
                  <a:schemeClr val="bg1"/>
                </a:solidFill>
              </a:rPr>
              <a:t>INSIGHTS:</a:t>
            </a:r>
            <a:br>
              <a:rPr lang="en-US" sz="1800" dirty="0">
                <a:solidFill>
                  <a:schemeClr val="bg1"/>
                </a:solidFill>
              </a:rPr>
            </a:br>
            <a:r>
              <a:rPr lang="en-US" sz="1800" dirty="0">
                <a:solidFill>
                  <a:schemeClr val="bg1"/>
                </a:solidFill>
              </a:rPr>
              <a:t>Chris Gayle is Hitted Highest Number of Sixes 266. </a:t>
            </a:r>
          </a:p>
          <a:p>
            <a:endParaRPr lang="en-US" sz="1800" dirty="0">
              <a:solidFill>
                <a:schemeClr val="bg1"/>
              </a:solidFill>
            </a:endParaRPr>
          </a:p>
          <a:p>
            <a:r>
              <a:rPr lang="en-US" sz="1800" dirty="0">
                <a:solidFill>
                  <a:schemeClr val="bg1"/>
                </a:solidFill>
              </a:rPr>
              <a:t>Suresh Raina Suresh Raina got second place for hitting Sixes 174 with neck to neck RG Sharma 173.</a:t>
            </a:r>
          </a:p>
        </p:txBody>
      </p:sp>
      <p:sp>
        <p:nvSpPr>
          <p:cNvPr id="6" name="Title 5"/>
          <p:cNvSpPr>
            <a:spLocks noGrp="1"/>
          </p:cNvSpPr>
          <p:nvPr>
            <p:ph type="title"/>
          </p:nvPr>
        </p:nvSpPr>
        <p:spPr>
          <a:xfrm>
            <a:off x="5257800" y="609600"/>
            <a:ext cx="3505200" cy="2971800"/>
          </a:xfrm>
        </p:spPr>
        <p:txBody>
          <a:bodyPr>
            <a:normAutofit fontScale="90000"/>
          </a:bodyPr>
          <a:lstStyle/>
          <a:p>
            <a:r>
              <a:rPr lang="en-US" u="sng" dirty="0">
                <a:solidFill>
                  <a:schemeClr val="bg1"/>
                </a:solidFill>
              </a:rPr>
              <a:t>Batmen's with Most fours</a:t>
            </a:r>
            <a:br>
              <a:rPr lang="en-US" dirty="0">
                <a:solidFill>
                  <a:schemeClr val="bg1"/>
                </a:solidFill>
              </a:rPr>
            </a:br>
            <a:br>
              <a:rPr lang="en-US" dirty="0">
                <a:solidFill>
                  <a:schemeClr val="bg1"/>
                </a:solidFill>
              </a:rPr>
            </a:br>
            <a:r>
              <a:rPr lang="en-US" dirty="0">
                <a:solidFill>
                  <a:schemeClr val="bg1"/>
                </a:solidFill>
              </a:rPr>
              <a:t>INSIGHTS:</a:t>
            </a:r>
            <a:br>
              <a:rPr lang="en-US" dirty="0">
                <a:solidFill>
                  <a:schemeClr val="bg1"/>
                </a:solidFill>
              </a:rPr>
            </a:br>
            <a:r>
              <a:rPr lang="en-US" b="0" dirty="0">
                <a:solidFill>
                  <a:schemeClr val="bg1"/>
                </a:solidFill>
              </a:rPr>
              <a:t>Goutam Gambhir is Hitted Highest  Number Of Fours 484</a:t>
            </a:r>
            <a:br>
              <a:rPr lang="en-US" b="0" dirty="0">
                <a:solidFill>
                  <a:schemeClr val="bg1"/>
                </a:solidFill>
              </a:rPr>
            </a:br>
            <a:br>
              <a:rPr lang="en-US" b="0" dirty="0">
                <a:solidFill>
                  <a:schemeClr val="bg1"/>
                </a:solidFill>
              </a:rPr>
            </a:br>
            <a:r>
              <a:rPr lang="en-US" b="0" dirty="0">
                <a:solidFill>
                  <a:schemeClr val="bg1"/>
                </a:solidFill>
              </a:rPr>
              <a:t>Suresh Raina got second place for hitting Fours 402.</a:t>
            </a:r>
            <a:br>
              <a:rPr lang="en-US" dirty="0">
                <a:solidFill>
                  <a:schemeClr val="bg1"/>
                </a:solidFill>
              </a:rPr>
            </a:br>
            <a:br>
              <a:rPr lang="en-US" dirty="0">
                <a:solidFill>
                  <a:schemeClr val="bg1"/>
                </a:solidFill>
              </a:rPr>
            </a:br>
            <a:endParaRPr lang="en-IN" dirty="0">
              <a:solidFill>
                <a:schemeClr val="bg1"/>
              </a:solidFill>
            </a:endParaRPr>
          </a:p>
        </p:txBody>
      </p:sp>
      <p:pic>
        <p:nvPicPr>
          <p:cNvPr id="13" name="Picture 12">
            <a:extLst>
              <a:ext uri="{FF2B5EF4-FFF2-40B4-BE49-F238E27FC236}">
                <a16:creationId xmlns:a16="http://schemas.microsoft.com/office/drawing/2014/main" id="{D234939A-3476-E2EA-210C-7C23BF4202D3}"/>
              </a:ext>
            </a:extLst>
          </p:cNvPr>
          <p:cNvPicPr>
            <a:picLocks noChangeAspect="1"/>
          </p:cNvPicPr>
          <p:nvPr/>
        </p:nvPicPr>
        <p:blipFill>
          <a:blip r:embed="rId3"/>
          <a:stretch>
            <a:fillRect/>
          </a:stretch>
        </p:blipFill>
        <p:spPr>
          <a:xfrm>
            <a:off x="82152" y="1141447"/>
            <a:ext cx="5175648" cy="2435233"/>
          </a:xfrm>
          <a:prstGeom prst="rect">
            <a:avLst/>
          </a:prstGeom>
        </p:spPr>
      </p:pic>
      <p:pic>
        <p:nvPicPr>
          <p:cNvPr id="15" name="Picture 14">
            <a:extLst>
              <a:ext uri="{FF2B5EF4-FFF2-40B4-BE49-F238E27FC236}">
                <a16:creationId xmlns:a16="http://schemas.microsoft.com/office/drawing/2014/main" id="{4D962426-C6C9-4264-75BB-0321FB93C99F}"/>
              </a:ext>
            </a:extLst>
          </p:cNvPr>
          <p:cNvPicPr>
            <a:picLocks noChangeAspect="1"/>
          </p:cNvPicPr>
          <p:nvPr/>
        </p:nvPicPr>
        <p:blipFill>
          <a:blip r:embed="rId4"/>
          <a:stretch>
            <a:fillRect/>
          </a:stretch>
        </p:blipFill>
        <p:spPr>
          <a:xfrm>
            <a:off x="-67015" y="3810000"/>
            <a:ext cx="5300937" cy="2435233"/>
          </a:xfrm>
          <a:prstGeom prst="rect">
            <a:avLst/>
          </a:prstGeom>
        </p:spPr>
      </p:pic>
    </p:spTree>
    <p:extLst>
      <p:ext uri="{BB962C8B-B14F-4D97-AF65-F5344CB8AC3E}">
        <p14:creationId xmlns:p14="http://schemas.microsoft.com/office/powerpoint/2010/main" val="4869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4" name="Text Placeholder 3"/>
          <p:cNvSpPr>
            <a:spLocks noGrp="1"/>
          </p:cNvSpPr>
          <p:nvPr>
            <p:ph type="body" sz="half" idx="2"/>
          </p:nvPr>
        </p:nvSpPr>
        <p:spPr>
          <a:xfrm>
            <a:off x="609600" y="4953000"/>
            <a:ext cx="7924800" cy="1828800"/>
          </a:xfrm>
        </p:spPr>
        <p:txBody>
          <a:bodyPr>
            <a:noAutofit/>
          </a:bodyPr>
          <a:lstStyle/>
          <a:p>
            <a:r>
              <a:rPr lang="en-US" sz="1800" dirty="0">
                <a:solidFill>
                  <a:schemeClr val="bg1"/>
                </a:solidFill>
              </a:rPr>
              <a:t>INSIGHTS</a:t>
            </a:r>
          </a:p>
          <a:p>
            <a:pPr marL="342900" indent="-342900">
              <a:buFont typeface="Arial" panose="020B0604020202020204" pitchFamily="34" charset="0"/>
              <a:buChar char="•"/>
            </a:pPr>
            <a:r>
              <a:rPr lang="en-US" sz="1800" dirty="0">
                <a:solidFill>
                  <a:schemeClr val="bg1"/>
                </a:solidFill>
              </a:rPr>
              <a:t>Suresh Raina is player with the most number of fours and sixes in the IPL and Gayle at second.</a:t>
            </a:r>
          </a:p>
          <a:p>
            <a:pPr marL="285750" indent="-285750">
              <a:buFont typeface="Arial" panose="020B0604020202020204" pitchFamily="34" charset="0"/>
              <a:buChar char="•"/>
            </a:pPr>
            <a:r>
              <a:rPr lang="en-US" sz="1800" dirty="0">
                <a:solidFill>
                  <a:schemeClr val="bg1"/>
                </a:solidFill>
              </a:rPr>
              <a:t>Warner and Virat Kohli are just behind to achieve this goal.</a:t>
            </a:r>
          </a:p>
        </p:txBody>
      </p:sp>
      <p:sp>
        <p:nvSpPr>
          <p:cNvPr id="6" name="Title 5"/>
          <p:cNvSpPr>
            <a:spLocks noGrp="1"/>
          </p:cNvSpPr>
          <p:nvPr>
            <p:ph type="title"/>
          </p:nvPr>
        </p:nvSpPr>
        <p:spPr>
          <a:xfrm>
            <a:off x="685800" y="4572000"/>
            <a:ext cx="8077200" cy="414338"/>
          </a:xfrm>
        </p:spPr>
        <p:txBody>
          <a:bodyPr>
            <a:normAutofit/>
          </a:bodyPr>
          <a:lstStyle/>
          <a:p>
            <a:r>
              <a:rPr lang="en-US" dirty="0">
                <a:solidFill>
                  <a:schemeClr val="bg1"/>
                </a:solidFill>
              </a:rPr>
              <a:t>Overall data</a:t>
            </a:r>
            <a:endParaRPr lang="en-IN" dirty="0">
              <a:solidFill>
                <a:schemeClr val="bg1"/>
              </a:solidFill>
            </a:endParaRPr>
          </a:p>
        </p:txBody>
      </p:sp>
      <p:pic>
        <p:nvPicPr>
          <p:cNvPr id="3" name="Picture 2">
            <a:extLst>
              <a:ext uri="{FF2B5EF4-FFF2-40B4-BE49-F238E27FC236}">
                <a16:creationId xmlns:a16="http://schemas.microsoft.com/office/drawing/2014/main" id="{AE6E86B5-318C-3B42-A686-BBB4852D9CD1}"/>
              </a:ext>
            </a:extLst>
          </p:cNvPr>
          <p:cNvPicPr>
            <a:picLocks noChangeAspect="1"/>
          </p:cNvPicPr>
          <p:nvPr/>
        </p:nvPicPr>
        <p:blipFill>
          <a:blip r:embed="rId3"/>
          <a:stretch>
            <a:fillRect/>
          </a:stretch>
        </p:blipFill>
        <p:spPr>
          <a:xfrm>
            <a:off x="1263480" y="793566"/>
            <a:ext cx="6617040" cy="3587934"/>
          </a:xfrm>
          <a:prstGeom prst="rect">
            <a:avLst/>
          </a:prstGeom>
        </p:spPr>
      </p:pic>
    </p:spTree>
    <p:extLst>
      <p:ext uri="{BB962C8B-B14F-4D97-AF65-F5344CB8AC3E}">
        <p14:creationId xmlns:p14="http://schemas.microsoft.com/office/powerpoint/2010/main" val="3153877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4" name="Text Placeholder 3"/>
          <p:cNvSpPr>
            <a:spLocks noGrp="1"/>
          </p:cNvSpPr>
          <p:nvPr>
            <p:ph type="body" sz="half" idx="2"/>
          </p:nvPr>
        </p:nvSpPr>
        <p:spPr>
          <a:xfrm>
            <a:off x="76200" y="5791200"/>
            <a:ext cx="9067800" cy="1066800"/>
          </a:xfrm>
        </p:spPr>
        <p:txBody>
          <a:bodyPr>
            <a:normAutofit fontScale="85000" lnSpcReduction="10000"/>
          </a:bodyPr>
          <a:lstStyle/>
          <a:p>
            <a:r>
              <a:rPr lang="en-US" sz="2000" u="sng" dirty="0">
                <a:solidFill>
                  <a:schemeClr val="bg1"/>
                </a:solidFill>
              </a:rPr>
              <a:t>PLAYER STATISTICS DASHBOARD</a:t>
            </a:r>
          </a:p>
          <a:p>
            <a:r>
              <a:rPr lang="en-US" sz="2000" dirty="0">
                <a:solidFill>
                  <a:schemeClr val="bg1"/>
                </a:solidFill>
              </a:rPr>
              <a:t>This Dashboard represent overall analysis of Player statistics and performance and achievement of orange cap, purple cap most fours and sixes hit by Player. All can be seen from this Dashboard. </a:t>
            </a:r>
          </a:p>
          <a:p>
            <a:endParaRPr lang="en-US" sz="2000" dirty="0">
              <a:solidFill>
                <a:schemeClr val="bg1"/>
              </a:solidFill>
            </a:endParaRPr>
          </a:p>
        </p:txBody>
      </p:sp>
      <p:pic>
        <p:nvPicPr>
          <p:cNvPr id="8" name="Picture 7">
            <a:extLst>
              <a:ext uri="{FF2B5EF4-FFF2-40B4-BE49-F238E27FC236}">
                <a16:creationId xmlns:a16="http://schemas.microsoft.com/office/drawing/2014/main" id="{A325A77F-3EF2-9CA8-EB96-F2CA766EF530}"/>
              </a:ext>
            </a:extLst>
          </p:cNvPr>
          <p:cNvPicPr>
            <a:picLocks noChangeAspect="1"/>
          </p:cNvPicPr>
          <p:nvPr/>
        </p:nvPicPr>
        <p:blipFill>
          <a:blip r:embed="rId3"/>
          <a:stretch>
            <a:fillRect/>
          </a:stretch>
        </p:blipFill>
        <p:spPr>
          <a:xfrm>
            <a:off x="0" y="607080"/>
            <a:ext cx="9144000" cy="4632045"/>
          </a:xfrm>
          <a:prstGeom prst="rect">
            <a:avLst/>
          </a:prstGeom>
        </p:spPr>
      </p:pic>
    </p:spTree>
    <p:extLst>
      <p:ext uri="{BB962C8B-B14F-4D97-AF65-F5344CB8AC3E}">
        <p14:creationId xmlns:p14="http://schemas.microsoft.com/office/powerpoint/2010/main" val="3897519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0"/>
            <a:ext cx="9144000" cy="6902797"/>
          </a:xfrm>
          <a:prstGeom prst="rect">
            <a:avLst/>
          </a:prstGeom>
        </p:spPr>
      </p:pic>
      <p:sp>
        <p:nvSpPr>
          <p:cNvPr id="4" name="Text Placeholder 3"/>
          <p:cNvSpPr>
            <a:spLocks noGrp="1"/>
          </p:cNvSpPr>
          <p:nvPr>
            <p:ph type="body" sz="half" idx="2"/>
          </p:nvPr>
        </p:nvSpPr>
        <p:spPr>
          <a:xfrm>
            <a:off x="304800" y="4648200"/>
            <a:ext cx="8229600" cy="1981200"/>
          </a:xfrm>
        </p:spPr>
        <p:txBody>
          <a:bodyPr>
            <a:normAutofit/>
          </a:bodyPr>
          <a:lstStyle/>
          <a:p>
            <a:r>
              <a:rPr lang="en-US" sz="1800" dirty="0">
                <a:solidFill>
                  <a:schemeClr val="bg1"/>
                </a:solidFill>
              </a:rPr>
              <a:t>The above table is having particular Team performance in season wise.</a:t>
            </a:r>
          </a:p>
          <a:p>
            <a:r>
              <a:rPr lang="en-US" sz="1800" dirty="0">
                <a:solidFill>
                  <a:schemeClr val="bg1"/>
                </a:solidFill>
              </a:rPr>
              <a:t>The above table is breakdown by Result status showing two Category Won and lost with details of matches.</a:t>
            </a:r>
          </a:p>
        </p:txBody>
      </p:sp>
      <p:sp>
        <p:nvSpPr>
          <p:cNvPr id="6" name="Title 5"/>
          <p:cNvSpPr>
            <a:spLocks noGrp="1"/>
          </p:cNvSpPr>
          <p:nvPr>
            <p:ph type="title"/>
          </p:nvPr>
        </p:nvSpPr>
        <p:spPr>
          <a:xfrm>
            <a:off x="1981200" y="381000"/>
            <a:ext cx="5678488" cy="457200"/>
          </a:xfrm>
        </p:spPr>
        <p:txBody>
          <a:bodyPr>
            <a:noAutofit/>
          </a:bodyPr>
          <a:lstStyle/>
          <a:p>
            <a:r>
              <a:rPr lang="en-US" dirty="0">
                <a:solidFill>
                  <a:schemeClr val="bg1"/>
                </a:solidFill>
              </a:rPr>
              <a:t>Season-wise team performance (wins vs losses)</a:t>
            </a:r>
            <a:endParaRPr lang="en-IN" dirty="0">
              <a:solidFill>
                <a:schemeClr val="bg1"/>
              </a:solidFill>
            </a:endParaRPr>
          </a:p>
        </p:txBody>
      </p:sp>
      <p:pic>
        <p:nvPicPr>
          <p:cNvPr id="8" name="Picture 7">
            <a:extLst>
              <a:ext uri="{FF2B5EF4-FFF2-40B4-BE49-F238E27FC236}">
                <a16:creationId xmlns:a16="http://schemas.microsoft.com/office/drawing/2014/main" id="{CA2CABBB-B183-41E9-186F-39C9241F4106}"/>
              </a:ext>
            </a:extLst>
          </p:cNvPr>
          <p:cNvPicPr>
            <a:picLocks noChangeAspect="1"/>
          </p:cNvPicPr>
          <p:nvPr/>
        </p:nvPicPr>
        <p:blipFill>
          <a:blip r:embed="rId3"/>
          <a:stretch>
            <a:fillRect/>
          </a:stretch>
        </p:blipFill>
        <p:spPr>
          <a:xfrm>
            <a:off x="990600" y="885729"/>
            <a:ext cx="7036162" cy="3714941"/>
          </a:xfrm>
          <a:prstGeom prst="rect">
            <a:avLst/>
          </a:prstGeom>
        </p:spPr>
      </p:pic>
    </p:spTree>
    <p:extLst>
      <p:ext uri="{BB962C8B-B14F-4D97-AF65-F5344CB8AC3E}">
        <p14:creationId xmlns:p14="http://schemas.microsoft.com/office/powerpoint/2010/main" val="403474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4" name="Text Placeholder 3"/>
          <p:cNvSpPr>
            <a:spLocks noGrp="1"/>
          </p:cNvSpPr>
          <p:nvPr>
            <p:ph type="body" sz="half" idx="2"/>
          </p:nvPr>
        </p:nvSpPr>
        <p:spPr>
          <a:xfrm>
            <a:off x="419100" y="3733800"/>
            <a:ext cx="8305800" cy="2133600"/>
          </a:xfrm>
        </p:spPr>
        <p:txBody>
          <a:bodyPr>
            <a:noAutofit/>
          </a:bodyPr>
          <a:lstStyle/>
          <a:p>
            <a:r>
              <a:rPr lang="en-US" sz="1800" dirty="0">
                <a:solidFill>
                  <a:schemeClr val="bg1"/>
                </a:solidFill>
              </a:rPr>
              <a:t>Win %age ( Away vs Home)</a:t>
            </a:r>
          </a:p>
          <a:p>
            <a:r>
              <a:rPr lang="en-US" sz="1800" dirty="0">
                <a:solidFill>
                  <a:schemeClr val="bg1"/>
                </a:solidFill>
              </a:rPr>
              <a:t>The above table is showing the winning percentage of the team if team played in home ground or Away </a:t>
            </a:r>
          </a:p>
          <a:p>
            <a:r>
              <a:rPr lang="en-US" sz="1800" dirty="0">
                <a:solidFill>
                  <a:schemeClr val="bg1"/>
                </a:solidFill>
              </a:rPr>
              <a:t>The above table is representing the Royal Challengers Bengaluru Winning percentage</a:t>
            </a:r>
          </a:p>
          <a:p>
            <a:pPr marL="342900" indent="-342900">
              <a:buFont typeface="Arial" panose="020B0604020202020204" pitchFamily="34" charset="0"/>
              <a:buChar char="•"/>
            </a:pPr>
            <a:r>
              <a:rPr lang="en-US" sz="1800" dirty="0">
                <a:solidFill>
                  <a:schemeClr val="bg1"/>
                </a:solidFill>
              </a:rPr>
              <a:t>In 2015 team Having 100% in Away</a:t>
            </a:r>
          </a:p>
          <a:p>
            <a:pPr marL="342900" indent="-342900">
              <a:buFont typeface="Arial" panose="020B0604020202020204" pitchFamily="34" charset="0"/>
              <a:buChar char="•"/>
            </a:pPr>
            <a:r>
              <a:rPr lang="en-US" sz="1800" dirty="0">
                <a:solidFill>
                  <a:schemeClr val="bg1"/>
                </a:solidFill>
              </a:rPr>
              <a:t>In 2012 team wins 74% in Away</a:t>
            </a:r>
          </a:p>
        </p:txBody>
      </p:sp>
      <p:pic>
        <p:nvPicPr>
          <p:cNvPr id="6" name="Picture 5">
            <a:extLst>
              <a:ext uri="{FF2B5EF4-FFF2-40B4-BE49-F238E27FC236}">
                <a16:creationId xmlns:a16="http://schemas.microsoft.com/office/drawing/2014/main" id="{1260425D-8957-D1C2-DD61-41091D3E8220}"/>
              </a:ext>
            </a:extLst>
          </p:cNvPr>
          <p:cNvPicPr>
            <a:picLocks noChangeAspect="1"/>
          </p:cNvPicPr>
          <p:nvPr/>
        </p:nvPicPr>
        <p:blipFill>
          <a:blip r:embed="rId3"/>
          <a:stretch>
            <a:fillRect/>
          </a:stretch>
        </p:blipFill>
        <p:spPr>
          <a:xfrm>
            <a:off x="2057400" y="762222"/>
            <a:ext cx="4553184" cy="2686188"/>
          </a:xfrm>
          <a:prstGeom prst="rect">
            <a:avLst/>
          </a:prstGeom>
        </p:spPr>
      </p:pic>
    </p:spTree>
    <p:extLst>
      <p:ext uri="{BB962C8B-B14F-4D97-AF65-F5344CB8AC3E}">
        <p14:creationId xmlns:p14="http://schemas.microsoft.com/office/powerpoint/2010/main" val="3318828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4" name="Text Placeholder 3"/>
          <p:cNvSpPr>
            <a:spLocks noGrp="1"/>
          </p:cNvSpPr>
          <p:nvPr>
            <p:ph type="body" sz="half" idx="2"/>
          </p:nvPr>
        </p:nvSpPr>
        <p:spPr>
          <a:xfrm>
            <a:off x="381000" y="5105400"/>
            <a:ext cx="8458200" cy="1676400"/>
          </a:xfrm>
        </p:spPr>
        <p:txBody>
          <a:bodyPr>
            <a:normAutofit/>
          </a:bodyPr>
          <a:lstStyle/>
          <a:p>
            <a:r>
              <a:rPr lang="en-US" sz="1800" u="sng" dirty="0">
                <a:solidFill>
                  <a:schemeClr val="bg1"/>
                </a:solidFill>
              </a:rPr>
              <a:t>Team Statistics Dashboard </a:t>
            </a:r>
          </a:p>
          <a:p>
            <a:r>
              <a:rPr lang="en-US" sz="1800" dirty="0">
                <a:solidFill>
                  <a:schemeClr val="bg1"/>
                </a:solidFill>
              </a:rPr>
              <a:t>The above Dashboard showing insights for the Royal Challengers Bengaluru for all Seasons</a:t>
            </a:r>
          </a:p>
        </p:txBody>
      </p:sp>
      <p:pic>
        <p:nvPicPr>
          <p:cNvPr id="6" name="Picture 5">
            <a:extLst>
              <a:ext uri="{FF2B5EF4-FFF2-40B4-BE49-F238E27FC236}">
                <a16:creationId xmlns:a16="http://schemas.microsoft.com/office/drawing/2014/main" id="{60F4F18C-F671-B6DF-C85A-2A2FB8487A0D}"/>
              </a:ext>
            </a:extLst>
          </p:cNvPr>
          <p:cNvPicPr>
            <a:picLocks noChangeAspect="1"/>
          </p:cNvPicPr>
          <p:nvPr/>
        </p:nvPicPr>
        <p:blipFill>
          <a:blip r:embed="rId3"/>
          <a:stretch>
            <a:fillRect/>
          </a:stretch>
        </p:blipFill>
        <p:spPr>
          <a:xfrm>
            <a:off x="7418" y="536439"/>
            <a:ext cx="9144000" cy="4566264"/>
          </a:xfrm>
          <a:prstGeom prst="rect">
            <a:avLst/>
          </a:prstGeom>
        </p:spPr>
      </p:pic>
    </p:spTree>
    <p:extLst>
      <p:ext uri="{BB962C8B-B14F-4D97-AF65-F5344CB8AC3E}">
        <p14:creationId xmlns:p14="http://schemas.microsoft.com/office/powerpoint/2010/main" val="3848470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4" name="Text Placeholder 3"/>
          <p:cNvSpPr>
            <a:spLocks noGrp="1"/>
          </p:cNvSpPr>
          <p:nvPr>
            <p:ph type="body" sz="half" idx="2"/>
          </p:nvPr>
        </p:nvSpPr>
        <p:spPr>
          <a:xfrm>
            <a:off x="228600" y="685800"/>
            <a:ext cx="8763000" cy="5867400"/>
          </a:xfrm>
        </p:spPr>
        <p:txBody>
          <a:bodyPr>
            <a:noAutofit/>
          </a:bodyPr>
          <a:lstStyle/>
          <a:p>
            <a:pPr algn="ctr"/>
            <a:r>
              <a:rPr lang="en-US" sz="3600" b="1" u="sng" dirty="0">
                <a:solidFill>
                  <a:schemeClr val="bg1"/>
                </a:solidFill>
                <a:effectLst>
                  <a:outerShdw blurRad="38100" dist="38100" dir="2700000" algn="tl">
                    <a:srgbClr val="000000">
                      <a:alpha val="43137"/>
                    </a:srgbClr>
                  </a:outerShdw>
                </a:effectLst>
              </a:rPr>
              <a:t>CONCLUSIONS</a:t>
            </a:r>
          </a:p>
          <a:p>
            <a:pPr algn="ctr"/>
            <a:endParaRPr lang="en-US" sz="2000" b="1" u="sng" dirty="0">
              <a:solidFill>
                <a:schemeClr val="bg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b="1" dirty="0">
                <a:solidFill>
                  <a:schemeClr val="bg1"/>
                </a:solidFill>
              </a:rPr>
              <a:t>Team Winning the TOSS And Choosing  Fielding is Having highest Number of Wins Across the Venues</a:t>
            </a:r>
          </a:p>
          <a:p>
            <a:pPr marL="342900" indent="-342900">
              <a:buFont typeface="Arial" panose="020B0604020202020204" pitchFamily="34" charset="0"/>
              <a:buChar char="•"/>
            </a:pPr>
            <a:r>
              <a:rPr lang="en-US" b="1" dirty="0">
                <a:solidFill>
                  <a:schemeClr val="bg1"/>
                </a:solidFill>
              </a:rPr>
              <a:t>Mumbai Indians top the charts With the Win against Delhi Daredevils by All time Huge margin of 146 Runs</a:t>
            </a:r>
          </a:p>
          <a:p>
            <a:pPr marL="342900" indent="-342900">
              <a:buFont typeface="Arial" panose="020B0604020202020204" pitchFamily="34" charset="0"/>
              <a:buChar char="•"/>
            </a:pPr>
            <a:r>
              <a:rPr lang="en-US" b="1" dirty="0">
                <a:solidFill>
                  <a:schemeClr val="bg1"/>
                </a:solidFill>
              </a:rPr>
              <a:t>Followed By Royal Challenger Bangalore registered three biggest wins at the top 5 chart and Kolkata Knight riders registered 1 biggest win by runs.</a:t>
            </a:r>
            <a:endParaRPr lang="en-IN" b="1" dirty="0">
              <a:solidFill>
                <a:schemeClr val="bg1"/>
              </a:solidFill>
            </a:endParaRPr>
          </a:p>
          <a:p>
            <a:pPr marL="285750" indent="-285750">
              <a:buFont typeface="Arial" panose="020B0604020202020204" pitchFamily="34" charset="0"/>
              <a:buChar char="•"/>
            </a:pPr>
            <a:r>
              <a:rPr lang="en-US" b="1" dirty="0">
                <a:solidFill>
                  <a:schemeClr val="bg1"/>
                </a:solidFill>
              </a:rPr>
              <a:t>first biggest win by 10 wickets was registered by Delhi Daredevils 7 wickets wins registered Most of the times in IPL History.</a:t>
            </a:r>
          </a:p>
          <a:p>
            <a:pPr marL="285750" indent="-285750">
              <a:buFont typeface="Arial" panose="020B0604020202020204" pitchFamily="34" charset="0"/>
              <a:buChar char="•"/>
            </a:pPr>
            <a:r>
              <a:rPr lang="en-US" b="1" dirty="0">
                <a:solidFill>
                  <a:schemeClr val="bg1"/>
                </a:solidFill>
              </a:rPr>
              <a:t>Royal Challengers Bangalore Leads the chart with 263 Runs and RCB has 3 highest Totals in IPL</a:t>
            </a:r>
            <a:r>
              <a:rPr lang="en-IN" b="1" dirty="0">
                <a:solidFill>
                  <a:schemeClr val="bg1"/>
                </a:solidFill>
              </a:rPr>
              <a:t> history and in top 5 chart got 3 highest totals and </a:t>
            </a:r>
            <a:r>
              <a:rPr lang="en-US" b="1" dirty="0">
                <a:solidFill>
                  <a:schemeClr val="bg1"/>
                </a:solidFill>
              </a:rPr>
              <a:t>Chennai Super kings with highest 246Runs and got 2 spots among top 5 chart.</a:t>
            </a:r>
          </a:p>
          <a:p>
            <a:pPr marL="342900" indent="-342900">
              <a:buFont typeface="Arial" panose="020B0604020202020204" pitchFamily="34" charset="0"/>
              <a:buChar char="•"/>
            </a:pPr>
            <a:r>
              <a:rPr lang="en-US" b="1" dirty="0">
                <a:solidFill>
                  <a:schemeClr val="bg1"/>
                </a:solidFill>
              </a:rPr>
              <a:t>Suresh Raina is highest runner getter in the IPL followed by Virat </a:t>
            </a:r>
            <a:r>
              <a:rPr lang="en-US" b="1" dirty="0" err="1">
                <a:solidFill>
                  <a:schemeClr val="bg1"/>
                </a:solidFill>
              </a:rPr>
              <a:t>kohli</a:t>
            </a:r>
            <a:r>
              <a:rPr lang="en-US" b="1" dirty="0">
                <a:solidFill>
                  <a:schemeClr val="bg1"/>
                </a:solidFill>
              </a:rPr>
              <a:t>.</a:t>
            </a:r>
          </a:p>
          <a:p>
            <a:pPr marL="342900" indent="-342900">
              <a:buFont typeface="Arial" panose="020B0604020202020204" pitchFamily="34" charset="0"/>
              <a:buChar char="•"/>
            </a:pPr>
            <a:r>
              <a:rPr lang="en-US" b="1" dirty="0">
                <a:solidFill>
                  <a:schemeClr val="bg1"/>
                </a:solidFill>
              </a:rPr>
              <a:t>For the batsman who have scored the maximum number of runs in a particular season we can filter it out with help of year filter and we can select top N players from parameter TOP PLAYERS.</a:t>
            </a:r>
          </a:p>
          <a:p>
            <a:pPr marL="342900" indent="-342900">
              <a:buFont typeface="Arial" panose="020B0604020202020204" pitchFamily="34" charset="0"/>
              <a:buChar char="•"/>
            </a:pPr>
            <a:r>
              <a:rPr lang="en-US" b="1" dirty="0">
                <a:solidFill>
                  <a:schemeClr val="bg1"/>
                </a:solidFill>
              </a:rPr>
              <a:t>Lasith Maling is the Highest Wickets getter in the IPL and followed by A Mishra.</a:t>
            </a:r>
          </a:p>
          <a:p>
            <a:pPr marL="342900" indent="-342900">
              <a:buFont typeface="Arial" panose="020B0604020202020204" pitchFamily="34" charset="0"/>
              <a:buChar char="•"/>
            </a:pPr>
            <a:r>
              <a:rPr lang="en-US" b="1" dirty="0">
                <a:solidFill>
                  <a:schemeClr val="bg1"/>
                </a:solidFill>
              </a:rPr>
              <a:t>Chris Gayle having Highest Number of Sixes and Goutam Gambhir is Having Highest  Number Of Fours.</a:t>
            </a:r>
          </a:p>
          <a:p>
            <a:pPr marL="342900" indent="-342900">
              <a:buFont typeface="Arial" panose="020B0604020202020204" pitchFamily="34" charset="0"/>
              <a:buChar char="•"/>
            </a:pPr>
            <a:r>
              <a:rPr lang="en-US" b="1" dirty="0">
                <a:solidFill>
                  <a:schemeClr val="bg1"/>
                </a:solidFill>
              </a:rPr>
              <a:t>Royal challengers is the team to score highest and the </a:t>
            </a:r>
            <a:r>
              <a:rPr lang="en-US" b="1">
                <a:solidFill>
                  <a:schemeClr val="bg1"/>
                </a:solidFill>
              </a:rPr>
              <a:t>lowest score.</a:t>
            </a:r>
            <a:endParaRPr lang="en-US" b="1" dirty="0">
              <a:solidFill>
                <a:schemeClr val="bg1"/>
              </a:solidFill>
            </a:endParaRPr>
          </a:p>
        </p:txBody>
      </p:sp>
    </p:spTree>
    <p:extLst>
      <p:ext uri="{BB962C8B-B14F-4D97-AF65-F5344CB8AC3E}">
        <p14:creationId xmlns:p14="http://schemas.microsoft.com/office/powerpoint/2010/main" val="105674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47800"/>
            <a:ext cx="7028498" cy="3581400"/>
          </a:xfrm>
          <a:prstGeom prst="rect">
            <a:avLst/>
          </a:prstGeom>
          <a:ln>
            <a:noFill/>
          </a:ln>
          <a:effectLst>
            <a:softEdge rad="112500"/>
          </a:effectLst>
        </p:spPr>
      </p:pic>
    </p:spTree>
    <p:extLst>
      <p:ext uri="{BB962C8B-B14F-4D97-AF65-F5344CB8AC3E}">
        <p14:creationId xmlns:p14="http://schemas.microsoft.com/office/powerpoint/2010/main" val="178359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6" name="Title 5"/>
          <p:cNvSpPr>
            <a:spLocks noGrp="1"/>
          </p:cNvSpPr>
          <p:nvPr>
            <p:ph type="title"/>
          </p:nvPr>
        </p:nvSpPr>
        <p:spPr>
          <a:xfrm>
            <a:off x="609600" y="1447800"/>
            <a:ext cx="7924800" cy="4267200"/>
          </a:xfrm>
        </p:spPr>
        <p:txBody>
          <a:bodyPr>
            <a:noAutofit/>
          </a:bodyPr>
          <a:lstStyle/>
          <a:p>
            <a:r>
              <a:rPr lang="en-US" sz="1600" b="0" dirty="0">
                <a:solidFill>
                  <a:schemeClr val="bg1"/>
                </a:solidFill>
              </a:rPr>
              <a:t>The Indian Premier League, or IPL, is a T20 cricket league, which was founded in 2008 and is held every year. It sees participation from both national and international players, and eight teams representing eight Indian cities compete with each other in a double round-robin format in the league stages, which are followed by playoffs. Over the years, IPL has become one of the most-watched and most attended live sporting events all over the world.</a:t>
            </a:r>
            <a:br>
              <a:rPr lang="en-US" sz="1600" b="0" dirty="0">
                <a:solidFill>
                  <a:schemeClr val="bg1"/>
                </a:solidFill>
              </a:rPr>
            </a:br>
            <a:r>
              <a:rPr lang="en-US" sz="1600" b="0" dirty="0">
                <a:solidFill>
                  <a:schemeClr val="bg1"/>
                </a:solidFill>
              </a:rPr>
              <a:t> </a:t>
            </a:r>
            <a:br>
              <a:rPr lang="en-US" sz="1600" b="0" dirty="0">
                <a:solidFill>
                  <a:schemeClr val="bg1"/>
                </a:solidFill>
              </a:rPr>
            </a:br>
            <a:r>
              <a:rPr lang="en-US" sz="1600" b="0" dirty="0">
                <a:solidFill>
                  <a:schemeClr val="bg1"/>
                </a:solidFill>
              </a:rPr>
              <a:t>You work as a data analyst at </a:t>
            </a:r>
            <a:r>
              <a:rPr lang="en-US" sz="1600" dirty="0">
                <a:solidFill>
                  <a:schemeClr val="bg1"/>
                </a:solidFill>
              </a:rPr>
              <a:t>IFP</a:t>
            </a:r>
            <a:r>
              <a:rPr lang="en-US" sz="1600" b="0" dirty="0">
                <a:solidFill>
                  <a:schemeClr val="bg1"/>
                </a:solidFill>
              </a:rPr>
              <a:t>, a nationally recognized news agency, which is based out of New Delhi, and provides news reports and feeds to magazines, newspapers and TV broadcasters all over the country. The Sports Editor of the agency has approached you to build a Tableau dashboard of IPL statistics over the years since its inception in order to create an infographic for a newsletter that their team is working on. For this newsletter, in some cases, they will use the visual representations as you have created in Tableau directly for their infographic, and in a few other cases, they will use important statistics after trying out the different filters and customizations that you have provided for interactivity. Therefore, you are expected to build an interactive dashboard in Tableau for this purpose</a:t>
            </a:r>
            <a:br>
              <a:rPr lang="en-US" sz="1400" b="0" dirty="0">
                <a:solidFill>
                  <a:schemeClr val="bg1"/>
                </a:solidFill>
              </a:rPr>
            </a:br>
            <a:endParaRPr lang="en-IN" sz="1400" dirty="0">
              <a:solidFill>
                <a:schemeClr val="bg1"/>
              </a:solidFill>
            </a:endParaRPr>
          </a:p>
        </p:txBody>
      </p:sp>
      <p:sp>
        <p:nvSpPr>
          <p:cNvPr id="2" name="Rectangle 1"/>
          <p:cNvSpPr/>
          <p:nvPr/>
        </p:nvSpPr>
        <p:spPr>
          <a:xfrm>
            <a:off x="2664747" y="685800"/>
            <a:ext cx="3814506" cy="646331"/>
          </a:xfrm>
          <a:prstGeom prst="rect">
            <a:avLst/>
          </a:prstGeom>
          <a:noFill/>
        </p:spPr>
        <p:txBody>
          <a:bodyPr wrap="none" lIns="91440" tIns="45720" rIns="91440" bIns="45720">
            <a:spAutoFit/>
          </a:bodyPr>
          <a:lstStyle/>
          <a:p>
            <a:pPr algn="ctr"/>
            <a:r>
              <a:rPr 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Problem Statement</a:t>
            </a:r>
          </a:p>
        </p:txBody>
      </p:sp>
    </p:spTree>
    <p:extLst>
      <p:ext uri="{BB962C8B-B14F-4D97-AF65-F5344CB8AC3E}">
        <p14:creationId xmlns:p14="http://schemas.microsoft.com/office/powerpoint/2010/main" val="304113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29287"/>
            <a:ext cx="9144000" cy="6902797"/>
          </a:xfrm>
          <a:prstGeom prst="rect">
            <a:avLst/>
          </a:prstGeom>
        </p:spPr>
      </p:pic>
      <p:sp>
        <p:nvSpPr>
          <p:cNvPr id="2" name="Title 1"/>
          <p:cNvSpPr>
            <a:spLocks noGrp="1"/>
          </p:cNvSpPr>
          <p:nvPr>
            <p:ph type="title"/>
          </p:nvPr>
        </p:nvSpPr>
        <p:spPr>
          <a:xfrm>
            <a:off x="1874520" y="569422"/>
            <a:ext cx="5562600" cy="685800"/>
          </a:xfrm>
        </p:spPr>
        <p:txBody>
          <a:bodyPr>
            <a:noAutofit/>
          </a:bodyPr>
          <a:lstStyle/>
          <a:p>
            <a:r>
              <a:rPr lang="en-US" sz="4800" dirty="0">
                <a:solidFill>
                  <a:schemeClr val="bg1"/>
                </a:solidFill>
              </a:rPr>
              <a:t>Match Statistics</a:t>
            </a:r>
            <a:endParaRPr lang="en-IN" sz="2400" dirty="0">
              <a:solidFill>
                <a:schemeClr val="bg1"/>
              </a:solidFill>
            </a:endParaRPr>
          </a:p>
        </p:txBody>
      </p:sp>
      <p:sp>
        <p:nvSpPr>
          <p:cNvPr id="4" name="Text Placeholder 3"/>
          <p:cNvSpPr>
            <a:spLocks noGrp="1"/>
          </p:cNvSpPr>
          <p:nvPr>
            <p:ph type="body" sz="half" idx="2"/>
          </p:nvPr>
        </p:nvSpPr>
        <p:spPr>
          <a:xfrm>
            <a:off x="3499739" y="1884276"/>
            <a:ext cx="5562600" cy="3429000"/>
          </a:xfrm>
        </p:spPr>
        <p:txBody>
          <a:bodyPr>
            <a:normAutofit/>
          </a:bodyPr>
          <a:lstStyle/>
          <a:p>
            <a:r>
              <a:rPr lang="en-US" sz="1800" dirty="0">
                <a:solidFill>
                  <a:schemeClr val="bg1"/>
                </a:solidFill>
              </a:rPr>
              <a:t>Toss outcome vs Match outcome </a:t>
            </a:r>
          </a:p>
          <a:p>
            <a:r>
              <a:rPr lang="en-US" sz="1800" dirty="0">
                <a:solidFill>
                  <a:schemeClr val="bg1"/>
                </a:solidFill>
              </a:rPr>
              <a:t>INSIGHTS</a:t>
            </a:r>
          </a:p>
          <a:p>
            <a:pPr marL="285750" indent="-285750">
              <a:buFont typeface="Arial" panose="020B0604020202020204" pitchFamily="34" charset="0"/>
              <a:buChar char="•"/>
            </a:pPr>
            <a:r>
              <a:rPr lang="en-US" sz="1800" dirty="0">
                <a:solidFill>
                  <a:schemeClr val="bg1"/>
                </a:solidFill>
              </a:rPr>
              <a:t>Team Winning the TOSS and Choosing  Fielding is Having highest Number of Wins Across the Venues.</a:t>
            </a:r>
          </a:p>
          <a:p>
            <a:pPr marL="285750" indent="-285750">
              <a:buFont typeface="Arial" panose="020B0604020202020204" pitchFamily="34" charset="0"/>
              <a:buChar char="•"/>
            </a:pPr>
            <a:r>
              <a:rPr lang="en-US" sz="1800" dirty="0">
                <a:solidFill>
                  <a:schemeClr val="bg1"/>
                </a:solidFill>
              </a:rPr>
              <a:t>Losing the Toss and Goes To Field  has the highest rate of wins  for toss loser.</a:t>
            </a:r>
          </a:p>
          <a:p>
            <a:pPr marL="285750" indent="-285750">
              <a:buFont typeface="Arial" panose="020B0604020202020204" pitchFamily="34" charset="0"/>
              <a:buChar char="•"/>
            </a:pPr>
            <a:r>
              <a:rPr lang="en-US" sz="1800" dirty="0">
                <a:solidFill>
                  <a:schemeClr val="bg1"/>
                </a:solidFill>
              </a:rPr>
              <a:t>Green bar represents field option chosen by Captain and orange represent Batting.</a:t>
            </a:r>
          </a:p>
          <a:p>
            <a:endParaRPr lang="en-IN" sz="1800" dirty="0">
              <a:solidFill>
                <a:schemeClr val="bg1"/>
              </a:solidFill>
            </a:endParaRPr>
          </a:p>
        </p:txBody>
      </p:sp>
      <p:pic>
        <p:nvPicPr>
          <p:cNvPr id="3" name="Content Placeholder 4">
            <a:extLst>
              <a:ext uri="{FF2B5EF4-FFF2-40B4-BE49-F238E27FC236}">
                <a16:creationId xmlns:a16="http://schemas.microsoft.com/office/drawing/2014/main" id="{6DB2521B-AE94-BE89-9893-5C83CBA4A0AE}"/>
              </a:ext>
            </a:extLst>
          </p:cNvPr>
          <p:cNvPicPr>
            <a:picLocks noChangeAspect="1"/>
          </p:cNvPicPr>
          <p:nvPr/>
        </p:nvPicPr>
        <p:blipFill>
          <a:blip r:embed="rId3"/>
          <a:stretch>
            <a:fillRect/>
          </a:stretch>
        </p:blipFill>
        <p:spPr>
          <a:xfrm>
            <a:off x="228600" y="1733468"/>
            <a:ext cx="3073558" cy="3162463"/>
          </a:xfrm>
          <a:prstGeom prst="rect">
            <a:avLst/>
          </a:prstGeom>
        </p:spPr>
      </p:pic>
    </p:spTree>
    <p:extLst>
      <p:ext uri="{BB962C8B-B14F-4D97-AF65-F5344CB8AC3E}">
        <p14:creationId xmlns:p14="http://schemas.microsoft.com/office/powerpoint/2010/main" val="358299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0"/>
            <a:ext cx="9144000" cy="6902797"/>
          </a:xfrm>
          <a:prstGeom prst="rect">
            <a:avLst/>
          </a:prstGeom>
        </p:spPr>
      </p:pic>
      <p:sp>
        <p:nvSpPr>
          <p:cNvPr id="2" name="Title 1"/>
          <p:cNvSpPr>
            <a:spLocks noGrp="1"/>
          </p:cNvSpPr>
          <p:nvPr>
            <p:ph type="title"/>
          </p:nvPr>
        </p:nvSpPr>
        <p:spPr>
          <a:xfrm>
            <a:off x="1768475" y="457200"/>
            <a:ext cx="5486400" cy="935764"/>
          </a:xfrm>
        </p:spPr>
        <p:txBody>
          <a:bodyPr>
            <a:noAutofit/>
          </a:bodyPr>
          <a:lstStyle/>
          <a:p>
            <a:pPr algn="ctr"/>
            <a:r>
              <a:rPr lang="en-US" sz="4800" dirty="0">
                <a:solidFill>
                  <a:schemeClr val="bg1"/>
                </a:solidFill>
              </a:rPr>
              <a:t>Match Statistics</a:t>
            </a:r>
            <a:endParaRPr lang="en-IN" sz="4800" dirty="0">
              <a:solidFill>
                <a:schemeClr val="bg1"/>
              </a:solidFill>
            </a:endParaRPr>
          </a:p>
        </p:txBody>
      </p:sp>
      <p:sp>
        <p:nvSpPr>
          <p:cNvPr id="4" name="Text Placeholder 3"/>
          <p:cNvSpPr>
            <a:spLocks noGrp="1"/>
          </p:cNvSpPr>
          <p:nvPr>
            <p:ph type="body" sz="half" idx="2"/>
          </p:nvPr>
        </p:nvSpPr>
        <p:spPr>
          <a:xfrm>
            <a:off x="4648302" y="2376361"/>
            <a:ext cx="4267200" cy="4572000"/>
          </a:xfrm>
        </p:spPr>
        <p:txBody>
          <a:bodyPr>
            <a:noAutofit/>
          </a:bodyPr>
          <a:lstStyle/>
          <a:p>
            <a:r>
              <a:rPr lang="en-US" sz="3600" dirty="0">
                <a:solidFill>
                  <a:schemeClr val="bg1"/>
                </a:solidFill>
              </a:rPr>
              <a:t>Biggest Wins By Runs</a:t>
            </a:r>
          </a:p>
          <a:p>
            <a:pPr marL="342900" indent="-342900">
              <a:buFont typeface="Arial" panose="020B0604020202020204" pitchFamily="34" charset="0"/>
              <a:buChar char="•"/>
            </a:pPr>
            <a:endParaRPr lang="en-US" sz="1800" dirty="0">
              <a:solidFill>
                <a:schemeClr val="bg1"/>
              </a:solidFill>
            </a:endParaRPr>
          </a:p>
          <a:p>
            <a:r>
              <a:rPr lang="en-US" sz="1800" dirty="0">
                <a:solidFill>
                  <a:schemeClr val="bg1"/>
                </a:solidFill>
              </a:rPr>
              <a:t>INSIGHTS</a:t>
            </a:r>
          </a:p>
          <a:p>
            <a:pPr marL="342900" indent="-342900">
              <a:buFont typeface="Arial" panose="020B0604020202020204" pitchFamily="34" charset="0"/>
              <a:buChar char="•"/>
            </a:pPr>
            <a:r>
              <a:rPr lang="en-US" sz="1800" dirty="0">
                <a:solidFill>
                  <a:schemeClr val="bg1"/>
                </a:solidFill>
              </a:rPr>
              <a:t>Mumbai Indians top the charts with the Win against Delhi Daredevils 146 Runs</a:t>
            </a:r>
          </a:p>
          <a:p>
            <a:pPr marL="342900" indent="-342900">
              <a:buFont typeface="Arial" panose="020B0604020202020204" pitchFamily="34" charset="0"/>
              <a:buChar char="•"/>
            </a:pPr>
            <a:r>
              <a:rPr lang="en-US" sz="1800" dirty="0">
                <a:solidFill>
                  <a:schemeClr val="bg1"/>
                </a:solidFill>
              </a:rPr>
              <a:t>Royal Challenger Bangalore registered three biggest wins in top 5 charts.</a:t>
            </a:r>
          </a:p>
        </p:txBody>
      </p:sp>
      <p:pic>
        <p:nvPicPr>
          <p:cNvPr id="3" name="Content Placeholder 4">
            <a:extLst>
              <a:ext uri="{FF2B5EF4-FFF2-40B4-BE49-F238E27FC236}">
                <a16:creationId xmlns:a16="http://schemas.microsoft.com/office/drawing/2014/main" id="{34369F76-20F8-1C14-D708-C6722C41DEE8}"/>
              </a:ext>
            </a:extLst>
          </p:cNvPr>
          <p:cNvPicPr>
            <a:picLocks noChangeAspect="1"/>
          </p:cNvPicPr>
          <p:nvPr/>
        </p:nvPicPr>
        <p:blipFill>
          <a:blip r:embed="rId3"/>
          <a:stretch>
            <a:fillRect/>
          </a:stretch>
        </p:blipFill>
        <p:spPr>
          <a:xfrm>
            <a:off x="457200" y="2362200"/>
            <a:ext cx="3962604" cy="3245017"/>
          </a:xfrm>
          <a:prstGeom prst="rect">
            <a:avLst/>
          </a:prstGeom>
        </p:spPr>
      </p:pic>
    </p:spTree>
    <p:extLst>
      <p:ext uri="{BB962C8B-B14F-4D97-AF65-F5344CB8AC3E}">
        <p14:creationId xmlns:p14="http://schemas.microsoft.com/office/powerpoint/2010/main" val="50222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23893"/>
            <a:ext cx="9144000" cy="6902797"/>
          </a:xfrm>
          <a:prstGeom prst="rect">
            <a:avLst/>
          </a:prstGeom>
        </p:spPr>
      </p:pic>
      <p:sp>
        <p:nvSpPr>
          <p:cNvPr id="2" name="Title 1"/>
          <p:cNvSpPr>
            <a:spLocks noGrp="1"/>
          </p:cNvSpPr>
          <p:nvPr>
            <p:ph type="title"/>
          </p:nvPr>
        </p:nvSpPr>
        <p:spPr>
          <a:xfrm>
            <a:off x="2350736" y="152400"/>
            <a:ext cx="5421664" cy="914400"/>
          </a:xfrm>
        </p:spPr>
        <p:txBody>
          <a:bodyPr>
            <a:normAutofit/>
          </a:bodyPr>
          <a:lstStyle/>
          <a:p>
            <a:r>
              <a:rPr lang="en-US" sz="3200" dirty="0">
                <a:solidFill>
                  <a:schemeClr val="bg1"/>
                </a:solidFill>
              </a:rPr>
              <a:t>Biggest Wins by Wickets</a:t>
            </a:r>
            <a:endParaRPr lang="en-IN" sz="3200" dirty="0">
              <a:solidFill>
                <a:schemeClr val="bg1"/>
              </a:solidFill>
            </a:endParaRPr>
          </a:p>
        </p:txBody>
      </p:sp>
      <p:sp>
        <p:nvSpPr>
          <p:cNvPr id="4" name="Text Placeholder 3"/>
          <p:cNvSpPr>
            <a:spLocks noGrp="1"/>
          </p:cNvSpPr>
          <p:nvPr>
            <p:ph type="body" sz="half" idx="2"/>
          </p:nvPr>
        </p:nvSpPr>
        <p:spPr>
          <a:xfrm>
            <a:off x="4800600" y="4832026"/>
            <a:ext cx="3962400" cy="1828800"/>
          </a:xfrm>
        </p:spPr>
        <p:txBody>
          <a:bodyPr>
            <a:normAutofit/>
          </a:bodyPr>
          <a:lstStyle/>
          <a:p>
            <a:r>
              <a:rPr lang="en-US" sz="1800" dirty="0">
                <a:solidFill>
                  <a:schemeClr val="bg1"/>
                </a:solidFill>
              </a:rPr>
              <a:t>INSIGHTS</a:t>
            </a:r>
            <a:endParaRPr lang="en-US" sz="1800" b="1" dirty="0">
              <a:solidFill>
                <a:schemeClr val="bg1"/>
              </a:solidFill>
            </a:endParaRPr>
          </a:p>
          <a:p>
            <a:pPr marL="285750" indent="-285750">
              <a:buFont typeface="Arial" panose="020B0604020202020204" pitchFamily="34" charset="0"/>
              <a:buChar char="•"/>
            </a:pPr>
            <a:r>
              <a:rPr lang="en-US" sz="1600" dirty="0">
                <a:solidFill>
                  <a:schemeClr val="bg1"/>
                </a:solidFill>
              </a:rPr>
              <a:t>As per data first biggest win by 10 wickets was registered by Delhi Daredevils. </a:t>
            </a:r>
          </a:p>
          <a:p>
            <a:endParaRPr lang="en-IN" dirty="0">
              <a:solidFill>
                <a:schemeClr val="bg1"/>
              </a:solidFill>
            </a:endParaRPr>
          </a:p>
        </p:txBody>
      </p:sp>
      <p:pic>
        <p:nvPicPr>
          <p:cNvPr id="6" name="Content Placeholder 4">
            <a:extLst>
              <a:ext uri="{FF2B5EF4-FFF2-40B4-BE49-F238E27FC236}">
                <a16:creationId xmlns:a16="http://schemas.microsoft.com/office/drawing/2014/main" id="{DC20905C-197F-190B-9B57-43C12274DBFB}"/>
              </a:ext>
            </a:extLst>
          </p:cNvPr>
          <p:cNvPicPr>
            <a:picLocks noChangeAspect="1"/>
          </p:cNvPicPr>
          <p:nvPr/>
        </p:nvPicPr>
        <p:blipFill>
          <a:blip r:embed="rId3"/>
          <a:stretch>
            <a:fillRect/>
          </a:stretch>
        </p:blipFill>
        <p:spPr>
          <a:xfrm>
            <a:off x="231776" y="2695393"/>
            <a:ext cx="3167358" cy="3549832"/>
          </a:xfrm>
          <a:prstGeom prst="rect">
            <a:avLst/>
          </a:prstGeom>
        </p:spPr>
      </p:pic>
      <p:pic>
        <p:nvPicPr>
          <p:cNvPr id="7" name="Picture 6">
            <a:extLst>
              <a:ext uri="{FF2B5EF4-FFF2-40B4-BE49-F238E27FC236}">
                <a16:creationId xmlns:a16="http://schemas.microsoft.com/office/drawing/2014/main" id="{6DA6C2DE-CF21-89F0-3003-A144F26E41E9}"/>
              </a:ext>
            </a:extLst>
          </p:cNvPr>
          <p:cNvPicPr>
            <a:picLocks noChangeAspect="1"/>
          </p:cNvPicPr>
          <p:nvPr/>
        </p:nvPicPr>
        <p:blipFill>
          <a:blip r:embed="rId4"/>
          <a:stretch>
            <a:fillRect/>
          </a:stretch>
        </p:blipFill>
        <p:spPr>
          <a:xfrm>
            <a:off x="3578370" y="1076509"/>
            <a:ext cx="3805726" cy="3543482"/>
          </a:xfrm>
          <a:prstGeom prst="rect">
            <a:avLst/>
          </a:prstGeom>
        </p:spPr>
      </p:pic>
    </p:spTree>
    <p:extLst>
      <p:ext uri="{BB962C8B-B14F-4D97-AF65-F5344CB8AC3E}">
        <p14:creationId xmlns:p14="http://schemas.microsoft.com/office/powerpoint/2010/main" val="1279894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2" name="Title 1"/>
          <p:cNvSpPr>
            <a:spLocks noGrp="1"/>
          </p:cNvSpPr>
          <p:nvPr>
            <p:ph type="title"/>
          </p:nvPr>
        </p:nvSpPr>
        <p:spPr>
          <a:xfrm>
            <a:off x="2743200" y="685800"/>
            <a:ext cx="3505200" cy="685800"/>
          </a:xfrm>
        </p:spPr>
        <p:txBody>
          <a:bodyPr>
            <a:noAutofit/>
          </a:bodyPr>
          <a:lstStyle/>
          <a:p>
            <a:pPr algn="ctr"/>
            <a:r>
              <a:rPr lang="en-US" sz="4000" dirty="0">
                <a:solidFill>
                  <a:schemeClr val="bg1"/>
                </a:solidFill>
              </a:rPr>
              <a:t>Highest Totals</a:t>
            </a:r>
            <a:endParaRPr lang="en-IN" sz="4000" dirty="0">
              <a:solidFill>
                <a:schemeClr val="bg1"/>
              </a:solidFill>
            </a:endParaRPr>
          </a:p>
        </p:txBody>
      </p:sp>
      <p:sp>
        <p:nvSpPr>
          <p:cNvPr id="4" name="Text Placeholder 3"/>
          <p:cNvSpPr>
            <a:spLocks noGrp="1"/>
          </p:cNvSpPr>
          <p:nvPr>
            <p:ph type="body" sz="half" idx="2"/>
          </p:nvPr>
        </p:nvSpPr>
        <p:spPr>
          <a:xfrm>
            <a:off x="4191000" y="2286000"/>
            <a:ext cx="4343400" cy="3429000"/>
          </a:xfrm>
        </p:spPr>
        <p:txBody>
          <a:bodyPr>
            <a:normAutofit/>
          </a:bodyPr>
          <a:lstStyle/>
          <a:p>
            <a:r>
              <a:rPr lang="en-US" sz="2000" dirty="0">
                <a:solidFill>
                  <a:schemeClr val="bg1"/>
                </a:solidFill>
              </a:rPr>
              <a:t>INSIGHTS</a:t>
            </a:r>
            <a:endParaRPr lang="en-US" sz="2000" b="1" dirty="0">
              <a:solidFill>
                <a:schemeClr val="bg1"/>
              </a:solidFill>
            </a:endParaRPr>
          </a:p>
          <a:p>
            <a:pPr marL="285750" indent="-285750">
              <a:buFont typeface="Arial" panose="020B0604020202020204" pitchFamily="34" charset="0"/>
              <a:buChar char="•"/>
            </a:pPr>
            <a:r>
              <a:rPr lang="en-US" sz="1800" dirty="0">
                <a:solidFill>
                  <a:schemeClr val="bg1"/>
                </a:solidFill>
              </a:rPr>
              <a:t>Royal Challengers Bangalore scored highest runs 263</a:t>
            </a:r>
          </a:p>
          <a:p>
            <a:pPr marL="285750" indent="-285750">
              <a:buFont typeface="Arial" panose="020B0604020202020204" pitchFamily="34" charset="0"/>
              <a:buChar char="•"/>
            </a:pPr>
            <a:r>
              <a:rPr lang="en-US" sz="1800" dirty="0">
                <a:solidFill>
                  <a:schemeClr val="bg1"/>
                </a:solidFill>
              </a:rPr>
              <a:t>Royal Challengers Bangalore is the first team to set 3 highest scores in season.</a:t>
            </a:r>
          </a:p>
          <a:p>
            <a:pPr marL="285750" indent="-285750">
              <a:buFont typeface="Arial" panose="020B0604020202020204" pitchFamily="34" charset="0"/>
              <a:buChar char="•"/>
            </a:pPr>
            <a:r>
              <a:rPr lang="en-US" sz="1800" dirty="0">
                <a:solidFill>
                  <a:schemeClr val="bg1"/>
                </a:solidFill>
              </a:rPr>
              <a:t>Followed by Chennai Super kings with highest 246 Runs and secure second position in chart.</a:t>
            </a:r>
          </a:p>
        </p:txBody>
      </p:sp>
      <p:pic>
        <p:nvPicPr>
          <p:cNvPr id="4098" name="Picture 2"/>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24282" t="16573" r="47842" b="7124"/>
          <a:stretch/>
        </p:blipFill>
        <p:spPr bwMode="auto">
          <a:xfrm>
            <a:off x="304800" y="1892295"/>
            <a:ext cx="3581400" cy="4303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320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4" name="Text Placeholder 3"/>
          <p:cNvSpPr>
            <a:spLocks noGrp="1"/>
          </p:cNvSpPr>
          <p:nvPr>
            <p:ph type="body" sz="half" idx="2"/>
          </p:nvPr>
        </p:nvSpPr>
        <p:spPr>
          <a:xfrm>
            <a:off x="152400" y="5486399"/>
            <a:ext cx="9296400" cy="1676401"/>
          </a:xfrm>
        </p:spPr>
        <p:txBody>
          <a:bodyPr>
            <a:noAutofit/>
          </a:bodyPr>
          <a:lstStyle/>
          <a:p>
            <a:r>
              <a:rPr lang="en-US" sz="1600" b="1" u="sng" dirty="0">
                <a:solidFill>
                  <a:schemeClr val="bg1"/>
                </a:solidFill>
              </a:rPr>
              <a:t>IPL Match Statistics</a:t>
            </a:r>
          </a:p>
          <a:p>
            <a:r>
              <a:rPr lang="en-US" sz="1600" b="1" dirty="0">
                <a:solidFill>
                  <a:schemeClr val="bg1"/>
                </a:solidFill>
              </a:rPr>
              <a:t>The Above Dashboard is showing Top Five in All Formats Performance.</a:t>
            </a:r>
          </a:p>
          <a:p>
            <a:r>
              <a:rPr lang="en-US" sz="1600" b="1" dirty="0">
                <a:solidFill>
                  <a:schemeClr val="bg1"/>
                </a:solidFill>
              </a:rPr>
              <a:t>We can Manipulated the Dashboard for particular season by Year and Selecting Top Teams Parameter</a:t>
            </a:r>
          </a:p>
        </p:txBody>
      </p:sp>
      <p:pic>
        <p:nvPicPr>
          <p:cNvPr id="7" name="Picture 6">
            <a:extLst>
              <a:ext uri="{FF2B5EF4-FFF2-40B4-BE49-F238E27FC236}">
                <a16:creationId xmlns:a16="http://schemas.microsoft.com/office/drawing/2014/main" id="{76CE6895-8977-36C7-4081-F6497400F432}"/>
              </a:ext>
            </a:extLst>
          </p:cNvPr>
          <p:cNvPicPr>
            <a:picLocks noChangeAspect="1"/>
          </p:cNvPicPr>
          <p:nvPr/>
        </p:nvPicPr>
        <p:blipFill>
          <a:blip r:embed="rId3"/>
          <a:stretch>
            <a:fillRect/>
          </a:stretch>
        </p:blipFill>
        <p:spPr>
          <a:xfrm>
            <a:off x="6069" y="836580"/>
            <a:ext cx="9144000" cy="4378736"/>
          </a:xfrm>
          <a:prstGeom prst="rect">
            <a:avLst/>
          </a:prstGeom>
        </p:spPr>
      </p:pic>
    </p:spTree>
    <p:extLst>
      <p:ext uri="{BB962C8B-B14F-4D97-AF65-F5344CB8AC3E}">
        <p14:creationId xmlns:p14="http://schemas.microsoft.com/office/powerpoint/2010/main" val="132619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4" name="Text Placeholder 3"/>
          <p:cNvSpPr>
            <a:spLocks noGrp="1"/>
          </p:cNvSpPr>
          <p:nvPr>
            <p:ph type="body" sz="half" idx="2"/>
          </p:nvPr>
        </p:nvSpPr>
        <p:spPr>
          <a:xfrm>
            <a:off x="381000" y="5257800"/>
            <a:ext cx="8382000" cy="1447800"/>
          </a:xfrm>
        </p:spPr>
        <p:txBody>
          <a:bodyPr>
            <a:normAutofit fontScale="85000" lnSpcReduction="10000"/>
          </a:bodyPr>
          <a:lstStyle/>
          <a:p>
            <a:r>
              <a:rPr lang="en-US" sz="2000" dirty="0">
                <a:solidFill>
                  <a:schemeClr val="bg1"/>
                </a:solidFill>
              </a:rPr>
              <a:t>INSIGHTS</a:t>
            </a:r>
          </a:p>
          <a:p>
            <a:pPr marL="342900" indent="-342900">
              <a:buFont typeface="Arial" panose="020B0604020202020204" pitchFamily="34" charset="0"/>
              <a:buChar char="•"/>
            </a:pPr>
            <a:r>
              <a:rPr lang="en-US" sz="1800" b="1" dirty="0">
                <a:solidFill>
                  <a:schemeClr val="bg1"/>
                </a:solidFill>
              </a:rPr>
              <a:t>Suresh Raina is highest runner getter in the IPL followed by Virat Kohli, scored 4548 runs.</a:t>
            </a:r>
          </a:p>
          <a:p>
            <a:pPr marL="342900" indent="-342900">
              <a:buFont typeface="Arial" panose="020B0604020202020204" pitchFamily="34" charset="0"/>
              <a:buChar char="•"/>
            </a:pPr>
            <a:r>
              <a:rPr lang="en-US" sz="1800" b="1" dirty="0">
                <a:solidFill>
                  <a:schemeClr val="bg1"/>
                </a:solidFill>
              </a:rPr>
              <a:t>For the batsman who have scored the maximum number of runs in a particular season we can filter it out with help of year filter and we can select top players from parameter TOP PLAYERS</a:t>
            </a:r>
          </a:p>
          <a:p>
            <a:pPr marL="342900" indent="-342900">
              <a:buFont typeface="Arial" panose="020B0604020202020204" pitchFamily="34" charset="0"/>
              <a:buChar char="•"/>
            </a:pPr>
            <a:endParaRPr lang="en-US" sz="1800" b="1" dirty="0">
              <a:solidFill>
                <a:schemeClr val="bg1"/>
              </a:solidFill>
            </a:endParaRPr>
          </a:p>
        </p:txBody>
      </p:sp>
      <p:sp>
        <p:nvSpPr>
          <p:cNvPr id="6" name="Title 5"/>
          <p:cNvSpPr>
            <a:spLocks noGrp="1"/>
          </p:cNvSpPr>
          <p:nvPr>
            <p:ph type="title"/>
          </p:nvPr>
        </p:nvSpPr>
        <p:spPr>
          <a:xfrm>
            <a:off x="2057400" y="533400"/>
            <a:ext cx="5105400" cy="304800"/>
          </a:xfrm>
        </p:spPr>
        <p:txBody>
          <a:bodyPr>
            <a:noAutofit/>
          </a:bodyPr>
          <a:lstStyle/>
          <a:p>
            <a:pPr algn="ctr"/>
            <a:r>
              <a:rPr lang="en-US" sz="2800" dirty="0">
                <a:solidFill>
                  <a:schemeClr val="bg1"/>
                </a:solidFill>
                <a:effectLst>
                  <a:outerShdw blurRad="38100" dist="38100" dir="2700000" algn="tl">
                    <a:srgbClr val="000000">
                      <a:alpha val="43137"/>
                    </a:srgbClr>
                  </a:outerShdw>
                </a:effectLst>
              </a:rPr>
              <a:t>Orange Cap contenders</a:t>
            </a:r>
            <a:endParaRPr lang="en-IN" sz="2800" dirty="0">
              <a:solidFill>
                <a:schemeClr val="bg1"/>
              </a:solidFill>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82F4B8DB-3B28-FF61-B169-7C2719B1C365}"/>
              </a:ext>
            </a:extLst>
          </p:cNvPr>
          <p:cNvPicPr>
            <a:picLocks noChangeAspect="1"/>
          </p:cNvPicPr>
          <p:nvPr/>
        </p:nvPicPr>
        <p:blipFill>
          <a:blip r:embed="rId3"/>
          <a:stretch>
            <a:fillRect/>
          </a:stretch>
        </p:blipFill>
        <p:spPr>
          <a:xfrm>
            <a:off x="1604353" y="1066800"/>
            <a:ext cx="5569236" cy="3581584"/>
          </a:xfrm>
          <a:prstGeom prst="rect">
            <a:avLst/>
          </a:prstGeom>
        </p:spPr>
      </p:pic>
    </p:spTree>
    <p:extLst>
      <p:ext uri="{BB962C8B-B14F-4D97-AF65-F5344CB8AC3E}">
        <p14:creationId xmlns:p14="http://schemas.microsoft.com/office/powerpoint/2010/main" val="1986415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TotalTime>
  <Words>981</Words>
  <Application>Microsoft Office PowerPoint</Application>
  <PresentationFormat>On-screen Show (4:3)</PresentationFormat>
  <Paragraphs>68</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IPL VISUALISATION USING TABLEAU By – Iranna Chatti  </vt:lpstr>
      <vt:lpstr>PowerPoint Presentation</vt:lpstr>
      <vt:lpstr>The Indian Premier League, or IPL, is a T20 cricket league, which was founded in 2008 and is held every year. It sees participation from both national and international players, and eight teams representing eight Indian cities compete with each other in a double round-robin format in the league stages, which are followed by playoffs. Over the years, IPL has become one of the most-watched and most attended live sporting events all over the world.   You work as a data analyst at IFP, a nationally recognized news agency, which is based out of New Delhi, and provides news reports and feeds to magazines, newspapers and TV broadcasters all over the country. The Sports Editor of the agency has approached you to build a Tableau dashboard of IPL statistics over the years since its inception in order to create an infographic for a newsletter that their team is working on. For this newsletter, in some cases, they will use the visual representations as you have created in Tableau directly for their infographic, and in a few other cases, they will use important statistics after trying out the different filters and customizations that you have provided for interactivity. Therefore, you are expected to build an interactive dashboard in Tableau for this purpose </vt:lpstr>
      <vt:lpstr>Match Statistics</vt:lpstr>
      <vt:lpstr>Match Statistics</vt:lpstr>
      <vt:lpstr>Biggest Wins by Wickets</vt:lpstr>
      <vt:lpstr>Highest Totals</vt:lpstr>
      <vt:lpstr>PowerPoint Presentation</vt:lpstr>
      <vt:lpstr>Orange Cap contenders</vt:lpstr>
      <vt:lpstr>Purple Cap Contenders</vt:lpstr>
      <vt:lpstr>Batmen's with Most fours  INSIGHTS: Goutam Gambhir is Hitted Highest  Number Of Fours 484  Suresh Raina got second place for hitting Fours 402.  </vt:lpstr>
      <vt:lpstr>Overall data</vt:lpstr>
      <vt:lpstr>PowerPoint Presentation</vt:lpstr>
      <vt:lpstr>Season-wise team performance (wins vs losses)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Iranna Chatti</cp:lastModifiedBy>
  <cp:revision>56</cp:revision>
  <dcterms:created xsi:type="dcterms:W3CDTF">2022-09-11T10:02:46Z</dcterms:created>
  <dcterms:modified xsi:type="dcterms:W3CDTF">2022-10-11T18:27:34Z</dcterms:modified>
</cp:coreProperties>
</file>