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0"/>
  </p:notesMasterIdLst>
  <p:sldIdLst>
    <p:sldId id="318" r:id="rId2"/>
    <p:sldId id="258" r:id="rId3"/>
    <p:sldId id="301" r:id="rId4"/>
    <p:sldId id="303" r:id="rId5"/>
    <p:sldId id="263" r:id="rId6"/>
    <p:sldId id="305" r:id="rId7"/>
    <p:sldId id="302" r:id="rId8"/>
    <p:sldId id="266" r:id="rId9"/>
    <p:sldId id="257" r:id="rId10"/>
    <p:sldId id="312" r:id="rId11"/>
    <p:sldId id="310" r:id="rId12"/>
    <p:sldId id="313" r:id="rId13"/>
    <p:sldId id="308" r:id="rId14"/>
    <p:sldId id="314" r:id="rId15"/>
    <p:sldId id="315" r:id="rId16"/>
    <p:sldId id="317" r:id="rId17"/>
    <p:sldId id="316" r:id="rId18"/>
    <p:sldId id="268" r:id="rId19"/>
  </p:sldIdLst>
  <p:sldSz cx="9144000" cy="5143500" type="screen16x9"/>
  <p:notesSz cx="6858000" cy="9144000"/>
  <p:embeddedFontLst>
    <p:embeddedFont>
      <p:font typeface="Advent Pro SemiBold" panose="020B0604020202020204" charset="0"/>
      <p:regular r:id="rId21"/>
      <p:bold r:id="rId22"/>
    </p:embeddedFont>
    <p:embeddedFont>
      <p:font typeface="Fira Sans Extra Condensed Medium" panose="020B0604020202020204" charset="0"/>
      <p:regular r:id="rId23"/>
      <p:bold r:id="rId24"/>
      <p:italic r:id="rId25"/>
      <p:boldItalic r:id="rId26"/>
    </p:embeddedFont>
    <p:embeddedFont>
      <p:font typeface="Livvic Light" pitchFamily="2" charset="0"/>
      <p:regular r:id="rId27"/>
      <p:italic r:id="rId28"/>
    </p:embeddedFont>
    <p:embeddedFont>
      <p:font typeface="Maven Pro" panose="020B0604020202020204" charset="0"/>
      <p:regular r:id="rId29"/>
      <p:bold r:id="rId30"/>
    </p:embeddedFont>
    <p:embeddedFont>
      <p:font typeface="Maven Pro SemiBold" panose="020B0604020202020204" charset="0"/>
      <p:regular r:id="rId31"/>
      <p:bold r:id="rId32"/>
    </p:embeddedFont>
    <p:embeddedFont>
      <p:font typeface="Nunito Light" pitchFamily="2" charset="0"/>
      <p:regular r:id="rId33"/>
      <p:italic r:id="rId34"/>
    </p:embeddedFont>
    <p:embeddedFont>
      <p:font typeface="Share Tech" panose="020B060402020202020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7F0531-669E-49A8-86A1-510B8DCE6520}">
  <a:tblStyle styleId="{817F0531-669E-49A8-86A1-510B8DCE652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6c4305b01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6c4305b01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2145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6993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9598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8994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6c4305b01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6c4305b01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182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6c4305b01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6c4305b01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7572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9" r:id="rId6"/>
    <p:sldLayoutId id="2147483666"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1561650" y="751888"/>
            <a:ext cx="6020700" cy="132348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Airbnb </a:t>
            </a:r>
            <a:r>
              <a:rPr lang="en" dirty="0">
                <a:solidFill>
                  <a:schemeClr val="accent2"/>
                </a:solidFill>
              </a:rPr>
              <a:t>CASE</a:t>
            </a:r>
            <a:r>
              <a:rPr lang="en" dirty="0"/>
              <a:t> STUDY</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A8664453-5B2A-47E7-B146-6C5E286615B5}"/>
              </a:ext>
            </a:extLst>
          </p:cNvPr>
          <p:cNvSpPr txBox="1"/>
          <p:nvPr/>
        </p:nvSpPr>
        <p:spPr>
          <a:xfrm>
            <a:off x="3174497" y="2641886"/>
            <a:ext cx="2315244" cy="553998"/>
          </a:xfrm>
          <a:prstGeom prst="rect">
            <a:avLst/>
          </a:prstGeom>
          <a:noFill/>
        </p:spPr>
        <p:txBody>
          <a:bodyPr wrap="square" rtlCol="0">
            <a:spAutoFit/>
          </a:bodyPr>
          <a:lstStyle/>
          <a:p>
            <a:pPr algn="ctr"/>
            <a:r>
              <a:rPr lang="en-IN" sz="1000" b="1" dirty="0">
                <a:solidFill>
                  <a:schemeClr val="bg1"/>
                </a:solidFill>
              </a:rPr>
              <a:t>Sreehari Katageri</a:t>
            </a:r>
          </a:p>
          <a:p>
            <a:pPr algn="ctr"/>
            <a:r>
              <a:rPr lang="en-IN" sz="1000" b="1" dirty="0">
                <a:solidFill>
                  <a:schemeClr val="bg1"/>
                </a:solidFill>
              </a:rPr>
              <a:t>Vishesh Shroff</a:t>
            </a:r>
          </a:p>
          <a:p>
            <a:pPr algn="ctr"/>
            <a:r>
              <a:rPr lang="en-IN" sz="1000" b="1" dirty="0">
                <a:solidFill>
                  <a:schemeClr val="bg1"/>
                </a:solidFill>
              </a:rPr>
              <a:t>Iranna Chatti</a:t>
            </a:r>
          </a:p>
        </p:txBody>
      </p:sp>
      <p:sp>
        <p:nvSpPr>
          <p:cNvPr id="3" name="TextBox 2">
            <a:extLst>
              <a:ext uri="{FF2B5EF4-FFF2-40B4-BE49-F238E27FC236}">
                <a16:creationId xmlns:a16="http://schemas.microsoft.com/office/drawing/2014/main" id="{132DFF60-54B2-4FF7-64F4-8FCFE62DB424}"/>
              </a:ext>
            </a:extLst>
          </p:cNvPr>
          <p:cNvSpPr txBox="1"/>
          <p:nvPr/>
        </p:nvSpPr>
        <p:spPr>
          <a:xfrm>
            <a:off x="7226719" y="4833048"/>
            <a:ext cx="1700843" cy="246221"/>
          </a:xfrm>
          <a:prstGeom prst="rect">
            <a:avLst/>
          </a:prstGeom>
          <a:noFill/>
        </p:spPr>
        <p:txBody>
          <a:bodyPr wrap="square" rtlCol="0">
            <a:spAutoFit/>
          </a:bodyPr>
          <a:lstStyle/>
          <a:p>
            <a:pPr algn="ctr"/>
            <a:r>
              <a:rPr lang="en-IN" sz="1000" b="1" dirty="0">
                <a:solidFill>
                  <a:schemeClr val="bg1"/>
                </a:solidFill>
              </a:rPr>
              <a:t>DS_Cohort_C39</a:t>
            </a:r>
          </a:p>
        </p:txBody>
      </p:sp>
      <p:sp>
        <p:nvSpPr>
          <p:cNvPr id="4" name="Google Shape;434;p25">
            <a:extLst>
              <a:ext uri="{FF2B5EF4-FFF2-40B4-BE49-F238E27FC236}">
                <a16:creationId xmlns:a16="http://schemas.microsoft.com/office/drawing/2014/main" id="{1ADB0EFA-CDAD-0FCE-EE01-B76EA1DD91EE}"/>
              </a:ext>
            </a:extLst>
          </p:cNvPr>
          <p:cNvSpPr txBox="1">
            <a:spLocks/>
          </p:cNvSpPr>
          <p:nvPr/>
        </p:nvSpPr>
        <p:spPr>
          <a:xfrm>
            <a:off x="2038774" y="1845489"/>
            <a:ext cx="4887072" cy="382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0" indent="0"/>
            <a:r>
              <a:rPr lang="en-US" sz="1400" dirty="0"/>
              <a:t>Audience: Data Analysis Managers and Lead Data Analyst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2645598" y="1972901"/>
            <a:ext cx="5497234" cy="143983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Insights &amp; Recommendations</a:t>
            </a:r>
            <a:endParaRPr dirty="0"/>
          </a:p>
        </p:txBody>
      </p:sp>
      <p:sp>
        <p:nvSpPr>
          <p:cNvPr id="689" name="Google Shape;689;p32"/>
          <p:cNvSpPr/>
          <p:nvPr/>
        </p:nvSpPr>
        <p:spPr>
          <a:xfrm>
            <a:off x="1885389" y="1972901"/>
            <a:ext cx="1085100" cy="1085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1937439" y="2226551"/>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04</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70477" y="3869000"/>
            <a:ext cx="1029824"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p:cNvCxnSpPr>
          <p:nvPr/>
        </p:nvCxnSpPr>
        <p:spPr>
          <a:xfrm>
            <a:off x="2400301" y="3058001"/>
            <a:ext cx="0" cy="915325"/>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820181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35"/>
          <p:cNvSpPr txBox="1">
            <a:spLocks noGrp="1"/>
          </p:cNvSpPr>
          <p:nvPr>
            <p:ph type="ctrTitle"/>
          </p:nvPr>
        </p:nvSpPr>
        <p:spPr>
          <a:xfrm>
            <a:off x="581347" y="393841"/>
            <a:ext cx="798130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Distribution by </a:t>
            </a:r>
            <a:r>
              <a:rPr lang="en-IN" dirty="0"/>
              <a:t>Categorical Variables</a:t>
            </a:r>
            <a:endParaRPr dirty="0"/>
          </a:p>
        </p:txBody>
      </p:sp>
      <p:pic>
        <p:nvPicPr>
          <p:cNvPr id="6" name="Picture 5">
            <a:extLst>
              <a:ext uri="{FF2B5EF4-FFF2-40B4-BE49-F238E27FC236}">
                <a16:creationId xmlns:a16="http://schemas.microsoft.com/office/drawing/2014/main" id="{68B1D846-8C43-A070-AC50-D7F4B8A8176D}"/>
              </a:ext>
            </a:extLst>
          </p:cNvPr>
          <p:cNvPicPr>
            <a:picLocks noChangeAspect="1"/>
          </p:cNvPicPr>
          <p:nvPr/>
        </p:nvPicPr>
        <p:blipFill>
          <a:blip r:embed="rId3"/>
          <a:stretch>
            <a:fillRect/>
          </a:stretch>
        </p:blipFill>
        <p:spPr>
          <a:xfrm>
            <a:off x="689301" y="1052208"/>
            <a:ext cx="3322045" cy="2692635"/>
          </a:xfrm>
          <a:prstGeom prst="rect">
            <a:avLst/>
          </a:prstGeom>
        </p:spPr>
      </p:pic>
      <p:pic>
        <p:nvPicPr>
          <p:cNvPr id="8" name="Picture 7">
            <a:extLst>
              <a:ext uri="{FF2B5EF4-FFF2-40B4-BE49-F238E27FC236}">
                <a16:creationId xmlns:a16="http://schemas.microsoft.com/office/drawing/2014/main" id="{4FEC3F5B-EC96-14D8-BF92-48B0743FC47B}"/>
              </a:ext>
            </a:extLst>
          </p:cNvPr>
          <p:cNvPicPr>
            <a:picLocks noChangeAspect="1"/>
          </p:cNvPicPr>
          <p:nvPr/>
        </p:nvPicPr>
        <p:blipFill>
          <a:blip r:embed="rId4"/>
          <a:stretch>
            <a:fillRect/>
          </a:stretch>
        </p:blipFill>
        <p:spPr>
          <a:xfrm>
            <a:off x="5200510" y="1052208"/>
            <a:ext cx="3394353" cy="2692635"/>
          </a:xfrm>
          <a:prstGeom prst="rect">
            <a:avLst/>
          </a:prstGeom>
        </p:spPr>
      </p:pic>
      <p:sp>
        <p:nvSpPr>
          <p:cNvPr id="9" name="Google Shape;465;p26">
            <a:extLst>
              <a:ext uri="{FF2B5EF4-FFF2-40B4-BE49-F238E27FC236}">
                <a16:creationId xmlns:a16="http://schemas.microsoft.com/office/drawing/2014/main" id="{558D3412-7FB7-DF7F-2D38-9B6BE9A329C1}"/>
              </a:ext>
            </a:extLst>
          </p:cNvPr>
          <p:cNvSpPr txBox="1">
            <a:spLocks/>
          </p:cNvSpPr>
          <p:nvPr/>
        </p:nvSpPr>
        <p:spPr>
          <a:xfrm>
            <a:off x="5020501" y="3825410"/>
            <a:ext cx="3754369" cy="87623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2400">
              <a:buClr>
                <a:schemeClr val="lt1"/>
              </a:buClr>
              <a:buSzPts val="1200"/>
            </a:pPr>
            <a:r>
              <a:rPr lang="en-US" sz="1050" b="1" i="0" dirty="0">
                <a:solidFill>
                  <a:schemeClr val="bg1"/>
                </a:solidFill>
                <a:effectLst/>
                <a:latin typeface="Maven Pro" panose="020B0604020202020204" charset="0"/>
              </a:rPr>
              <a:t>Entire home/apt</a:t>
            </a:r>
            <a:r>
              <a:rPr lang="en-US" sz="1050" b="0" i="0" dirty="0">
                <a:solidFill>
                  <a:schemeClr val="bg1"/>
                </a:solidFill>
                <a:effectLst/>
                <a:latin typeface="Maven Pro" panose="020B0604020202020204" charset="0"/>
              </a:rPr>
              <a:t> has 52% and </a:t>
            </a:r>
            <a:r>
              <a:rPr lang="en-US" sz="1050" b="1" i="0" dirty="0">
                <a:solidFill>
                  <a:schemeClr val="bg1"/>
                </a:solidFill>
                <a:effectLst/>
                <a:latin typeface="Maven Pro" panose="020B0604020202020204" charset="0"/>
              </a:rPr>
              <a:t>private rooms</a:t>
            </a:r>
            <a:r>
              <a:rPr lang="en-US" sz="1050" b="0" i="0" dirty="0">
                <a:solidFill>
                  <a:schemeClr val="bg1"/>
                </a:solidFill>
                <a:effectLst/>
                <a:latin typeface="Maven Pro" panose="020B0604020202020204" charset="0"/>
              </a:rPr>
              <a:t> has 46% of the overall listing. Which explains that overall in New York shared rooms are less preferred and majority of people who opt Airbnb, travel with family or group of friends.</a:t>
            </a:r>
            <a:endParaRPr lang="en-US" sz="1050" dirty="0">
              <a:solidFill>
                <a:schemeClr val="bg1"/>
              </a:solidFill>
              <a:latin typeface="Maven Pro" panose="020B0604020202020204" charset="0"/>
              <a:ea typeface="Maven Pro SemiBold"/>
              <a:cs typeface="Maven Pro SemiBold"/>
              <a:sym typeface="Maven Pro SemiBold"/>
            </a:endParaRPr>
          </a:p>
        </p:txBody>
      </p:sp>
      <p:sp>
        <p:nvSpPr>
          <p:cNvPr id="10" name="Google Shape;465;p26">
            <a:extLst>
              <a:ext uri="{FF2B5EF4-FFF2-40B4-BE49-F238E27FC236}">
                <a16:creationId xmlns:a16="http://schemas.microsoft.com/office/drawing/2014/main" id="{AF4C5081-FA3C-722E-EE1D-FEE96C8D99CC}"/>
              </a:ext>
            </a:extLst>
          </p:cNvPr>
          <p:cNvSpPr txBox="1">
            <a:spLocks/>
          </p:cNvSpPr>
          <p:nvPr/>
        </p:nvSpPr>
        <p:spPr>
          <a:xfrm>
            <a:off x="473138" y="3824935"/>
            <a:ext cx="3754369" cy="87623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2400">
              <a:buClr>
                <a:schemeClr val="lt1"/>
              </a:buClr>
              <a:buSzPts val="1200"/>
            </a:pPr>
            <a:r>
              <a:rPr lang="en-US" sz="1050" b="1" dirty="0">
                <a:solidFill>
                  <a:schemeClr val="bg1"/>
                </a:solidFill>
                <a:latin typeface="Maven Pro" panose="020B0604020202020204" charset="0"/>
              </a:rPr>
              <a:t>Manhattan</a:t>
            </a:r>
            <a:r>
              <a:rPr lang="en-US" sz="1050" dirty="0">
                <a:solidFill>
                  <a:schemeClr val="bg1"/>
                </a:solidFill>
                <a:latin typeface="Maven Pro" panose="020B0604020202020204" charset="0"/>
              </a:rPr>
              <a:t> is the city having most of the listings with 44% of entire dataset. The least being in </a:t>
            </a:r>
            <a:r>
              <a:rPr lang="en-US" sz="1050" b="1" dirty="0">
                <a:solidFill>
                  <a:schemeClr val="bg1"/>
                </a:solidFill>
                <a:latin typeface="Maven Pro" panose="020B0604020202020204" charset="0"/>
              </a:rPr>
              <a:t>Staten Island </a:t>
            </a:r>
            <a:r>
              <a:rPr lang="en-US" sz="1050" dirty="0">
                <a:solidFill>
                  <a:schemeClr val="bg1"/>
                </a:solidFill>
                <a:latin typeface="Maven Pro" panose="020B0604020202020204" charset="0"/>
              </a:rPr>
              <a:t>only 1%. </a:t>
            </a:r>
            <a:r>
              <a:rPr lang="en-US" sz="1050" b="1" dirty="0">
                <a:solidFill>
                  <a:schemeClr val="bg1"/>
                </a:solidFill>
                <a:latin typeface="Maven Pro" panose="020B0604020202020204" charset="0"/>
              </a:rPr>
              <a:t>Brooklyn</a:t>
            </a:r>
            <a:r>
              <a:rPr lang="en-US" sz="1050" dirty="0">
                <a:solidFill>
                  <a:schemeClr val="bg1"/>
                </a:solidFill>
                <a:latin typeface="Maven Pro" panose="020B0604020202020204" charset="0"/>
              </a:rPr>
              <a:t> consisted on 41% listing, 12% in </a:t>
            </a:r>
            <a:r>
              <a:rPr lang="en-US" sz="1050" b="1" dirty="0">
                <a:solidFill>
                  <a:schemeClr val="bg1"/>
                </a:solidFill>
                <a:latin typeface="Maven Pro" panose="020B0604020202020204" charset="0"/>
              </a:rPr>
              <a:t>Queens</a:t>
            </a:r>
            <a:r>
              <a:rPr lang="en-US" sz="1050" dirty="0">
                <a:solidFill>
                  <a:schemeClr val="bg1"/>
                </a:solidFill>
                <a:latin typeface="Maven Pro" panose="020B0604020202020204" charset="0"/>
              </a:rPr>
              <a:t> and 2 % in </a:t>
            </a:r>
            <a:r>
              <a:rPr lang="en-US" sz="1050" b="1" dirty="0">
                <a:solidFill>
                  <a:schemeClr val="bg1"/>
                </a:solidFill>
                <a:latin typeface="Maven Pro" panose="020B0604020202020204" charset="0"/>
              </a:rPr>
              <a:t>Bronx</a:t>
            </a:r>
            <a:r>
              <a:rPr lang="en-US" sz="1050" dirty="0">
                <a:solidFill>
                  <a:schemeClr val="bg1"/>
                </a:solidFill>
                <a:latin typeface="Maven Pro" panose="020B0604020202020204" charset="0"/>
              </a:rPr>
              <a:t>.</a:t>
            </a:r>
            <a:endParaRPr lang="en-US" sz="1050" dirty="0">
              <a:solidFill>
                <a:schemeClr val="bg1"/>
              </a:solidFill>
              <a:latin typeface="Maven Pro" panose="020B0604020202020204" charset="0"/>
              <a:sym typeface="Maven Pro SemiBold"/>
            </a:endParaRPr>
          </a:p>
        </p:txBody>
      </p:sp>
    </p:spTree>
    <p:extLst>
      <p:ext uri="{BB962C8B-B14F-4D97-AF65-F5344CB8AC3E}">
        <p14:creationId xmlns:p14="http://schemas.microsoft.com/office/powerpoint/2010/main" val="3792515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4" name="Title 1">
            <a:extLst>
              <a:ext uri="{FF2B5EF4-FFF2-40B4-BE49-F238E27FC236}">
                <a16:creationId xmlns:a16="http://schemas.microsoft.com/office/drawing/2014/main" id="{63C9926C-80E5-9147-A816-DF8AF69B15F2}"/>
              </a:ext>
            </a:extLst>
          </p:cNvPr>
          <p:cNvSpPr txBox="1">
            <a:spLocks/>
          </p:cNvSpPr>
          <p:nvPr/>
        </p:nvSpPr>
        <p:spPr>
          <a:xfrm>
            <a:off x="4071416" y="4551977"/>
            <a:ext cx="5072583" cy="4684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IN" sz="1000" dirty="0">
                <a:latin typeface="Maven Pro" panose="020B0604020202020204" charset="0"/>
              </a:rPr>
              <a:t>NOTE: After checking the quantiles, some outliers were identified and removed from Analysis.</a:t>
            </a:r>
          </a:p>
        </p:txBody>
      </p:sp>
      <p:pic>
        <p:nvPicPr>
          <p:cNvPr id="11" name="Picture 10">
            <a:extLst>
              <a:ext uri="{FF2B5EF4-FFF2-40B4-BE49-F238E27FC236}">
                <a16:creationId xmlns:a16="http://schemas.microsoft.com/office/drawing/2014/main" id="{7AD6B3F3-47CC-C694-6FC2-82F49C0218BE}"/>
              </a:ext>
            </a:extLst>
          </p:cNvPr>
          <p:cNvPicPr>
            <a:picLocks noChangeAspect="1"/>
          </p:cNvPicPr>
          <p:nvPr/>
        </p:nvPicPr>
        <p:blipFill>
          <a:blip r:embed="rId3"/>
          <a:stretch>
            <a:fillRect/>
          </a:stretch>
        </p:blipFill>
        <p:spPr>
          <a:xfrm>
            <a:off x="581347" y="804783"/>
            <a:ext cx="2028364" cy="1353985"/>
          </a:xfrm>
          <a:prstGeom prst="rect">
            <a:avLst/>
          </a:prstGeom>
        </p:spPr>
      </p:pic>
      <p:sp>
        <p:nvSpPr>
          <p:cNvPr id="12" name="Google Shape;1009;p35">
            <a:extLst>
              <a:ext uri="{FF2B5EF4-FFF2-40B4-BE49-F238E27FC236}">
                <a16:creationId xmlns:a16="http://schemas.microsoft.com/office/drawing/2014/main" id="{7C31C19A-6F2B-1428-AB9D-F425011FA93D}"/>
              </a:ext>
            </a:extLst>
          </p:cNvPr>
          <p:cNvSpPr txBox="1">
            <a:spLocks noGrp="1"/>
          </p:cNvSpPr>
          <p:nvPr>
            <p:ph type="ctrTitle"/>
          </p:nvPr>
        </p:nvSpPr>
        <p:spPr>
          <a:xfrm>
            <a:off x="581347" y="233655"/>
            <a:ext cx="798130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Distribution by </a:t>
            </a:r>
            <a:r>
              <a:rPr lang="en-IN" dirty="0"/>
              <a:t>Numerical Variables</a:t>
            </a:r>
            <a:endParaRPr dirty="0"/>
          </a:p>
        </p:txBody>
      </p:sp>
      <p:pic>
        <p:nvPicPr>
          <p:cNvPr id="14" name="Picture 13">
            <a:extLst>
              <a:ext uri="{FF2B5EF4-FFF2-40B4-BE49-F238E27FC236}">
                <a16:creationId xmlns:a16="http://schemas.microsoft.com/office/drawing/2014/main" id="{0C597C25-FAE5-DC92-A239-D7E703142A1C}"/>
              </a:ext>
            </a:extLst>
          </p:cNvPr>
          <p:cNvPicPr>
            <a:picLocks noChangeAspect="1"/>
          </p:cNvPicPr>
          <p:nvPr/>
        </p:nvPicPr>
        <p:blipFill>
          <a:blip r:embed="rId4"/>
          <a:stretch>
            <a:fillRect/>
          </a:stretch>
        </p:blipFill>
        <p:spPr>
          <a:xfrm>
            <a:off x="2792267" y="804784"/>
            <a:ext cx="2002443" cy="1353984"/>
          </a:xfrm>
          <a:prstGeom prst="rect">
            <a:avLst/>
          </a:prstGeom>
        </p:spPr>
      </p:pic>
      <p:pic>
        <p:nvPicPr>
          <p:cNvPr id="16" name="Picture 15">
            <a:extLst>
              <a:ext uri="{FF2B5EF4-FFF2-40B4-BE49-F238E27FC236}">
                <a16:creationId xmlns:a16="http://schemas.microsoft.com/office/drawing/2014/main" id="{EA172C61-0E15-D68B-426D-19E2A2B69CBC}"/>
              </a:ext>
            </a:extLst>
          </p:cNvPr>
          <p:cNvPicPr>
            <a:picLocks noChangeAspect="1"/>
          </p:cNvPicPr>
          <p:nvPr/>
        </p:nvPicPr>
        <p:blipFill>
          <a:blip r:embed="rId5"/>
          <a:stretch>
            <a:fillRect/>
          </a:stretch>
        </p:blipFill>
        <p:spPr>
          <a:xfrm>
            <a:off x="581347" y="2206418"/>
            <a:ext cx="2028364" cy="1376765"/>
          </a:xfrm>
          <a:prstGeom prst="rect">
            <a:avLst/>
          </a:prstGeom>
        </p:spPr>
      </p:pic>
      <p:pic>
        <p:nvPicPr>
          <p:cNvPr id="18" name="Picture 17">
            <a:extLst>
              <a:ext uri="{FF2B5EF4-FFF2-40B4-BE49-F238E27FC236}">
                <a16:creationId xmlns:a16="http://schemas.microsoft.com/office/drawing/2014/main" id="{DC396A5A-81C2-DA47-AAC7-6783B3E6BC45}"/>
              </a:ext>
            </a:extLst>
          </p:cNvPr>
          <p:cNvPicPr>
            <a:picLocks noChangeAspect="1"/>
          </p:cNvPicPr>
          <p:nvPr/>
        </p:nvPicPr>
        <p:blipFill>
          <a:blip r:embed="rId6"/>
          <a:stretch>
            <a:fillRect/>
          </a:stretch>
        </p:blipFill>
        <p:spPr>
          <a:xfrm>
            <a:off x="2792267" y="2206418"/>
            <a:ext cx="2028364" cy="1378248"/>
          </a:xfrm>
          <a:prstGeom prst="rect">
            <a:avLst/>
          </a:prstGeom>
        </p:spPr>
      </p:pic>
      <p:pic>
        <p:nvPicPr>
          <p:cNvPr id="20" name="Picture 19">
            <a:extLst>
              <a:ext uri="{FF2B5EF4-FFF2-40B4-BE49-F238E27FC236}">
                <a16:creationId xmlns:a16="http://schemas.microsoft.com/office/drawing/2014/main" id="{B7394716-82B2-1355-8B93-C484453A3935}"/>
              </a:ext>
            </a:extLst>
          </p:cNvPr>
          <p:cNvPicPr>
            <a:picLocks noChangeAspect="1"/>
          </p:cNvPicPr>
          <p:nvPr/>
        </p:nvPicPr>
        <p:blipFill>
          <a:blip r:embed="rId7"/>
          <a:stretch>
            <a:fillRect/>
          </a:stretch>
        </p:blipFill>
        <p:spPr>
          <a:xfrm>
            <a:off x="1778085" y="3652030"/>
            <a:ext cx="2028364" cy="1373371"/>
          </a:xfrm>
          <a:prstGeom prst="rect">
            <a:avLst/>
          </a:prstGeom>
        </p:spPr>
      </p:pic>
      <p:sp>
        <p:nvSpPr>
          <p:cNvPr id="21" name="Title 1">
            <a:extLst>
              <a:ext uri="{FF2B5EF4-FFF2-40B4-BE49-F238E27FC236}">
                <a16:creationId xmlns:a16="http://schemas.microsoft.com/office/drawing/2014/main" id="{D8CB5B0E-1DD3-F4F9-6CB0-93CBBC14A766}"/>
              </a:ext>
            </a:extLst>
          </p:cNvPr>
          <p:cNvSpPr txBox="1">
            <a:spLocks/>
          </p:cNvSpPr>
          <p:nvPr/>
        </p:nvSpPr>
        <p:spPr>
          <a:xfrm>
            <a:off x="4977266" y="811455"/>
            <a:ext cx="3959826" cy="336314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IN" sz="1200" dirty="0">
                <a:latin typeface="Maven Pro" panose="020B0604020202020204" charset="0"/>
              </a:rPr>
              <a:t>Looking at the overall distribution irrespective of any categorical variable:</a:t>
            </a:r>
          </a:p>
          <a:p>
            <a:endParaRPr lang="en-IN" sz="1200" dirty="0">
              <a:latin typeface="Maven Pro" panose="020B0604020202020204" charset="0"/>
            </a:endParaRPr>
          </a:p>
          <a:p>
            <a:pPr marL="171450" indent="-171450">
              <a:buClr>
                <a:schemeClr val="bg1"/>
              </a:buClr>
              <a:buSzPct val="100000"/>
              <a:buFont typeface="Wingdings" panose="05000000000000000000" pitchFamily="2" charset="2"/>
              <a:buChar char="Ø"/>
            </a:pPr>
            <a:r>
              <a:rPr lang="en-IN" sz="1200" dirty="0">
                <a:latin typeface="Maven Pro" panose="020B0604020202020204" charset="0"/>
              </a:rPr>
              <a:t> Majority of the listings fall under the Price less than 200$</a:t>
            </a:r>
          </a:p>
          <a:p>
            <a:pPr>
              <a:buClr>
                <a:schemeClr val="bg1"/>
              </a:buClr>
              <a:buSzPct val="100000"/>
            </a:pPr>
            <a:endParaRPr lang="en-IN" sz="1200" dirty="0">
              <a:latin typeface="Maven Pro" panose="020B0604020202020204" charset="0"/>
            </a:endParaRPr>
          </a:p>
          <a:p>
            <a:pPr marL="171450" indent="-171450">
              <a:buClr>
                <a:schemeClr val="bg1"/>
              </a:buClr>
              <a:buSzPct val="100000"/>
              <a:buFont typeface="Wingdings" panose="05000000000000000000" pitchFamily="2" charset="2"/>
              <a:buChar char="Ø"/>
            </a:pPr>
            <a:r>
              <a:rPr lang="en-IN" sz="1200" dirty="0">
                <a:latin typeface="Maven Pro" panose="020B0604020202020204" charset="0"/>
              </a:rPr>
              <a:t> Majority of the listings offer minimum stay between 1 to 5 nights, followed by 10 to 15 &amp; 30 to 35 nights.</a:t>
            </a:r>
          </a:p>
          <a:p>
            <a:pPr>
              <a:buClr>
                <a:schemeClr val="bg1"/>
              </a:buClr>
              <a:buSzPct val="100000"/>
            </a:pPr>
            <a:endParaRPr lang="en-IN" sz="1200" dirty="0">
              <a:latin typeface="Maven Pro" panose="020B0604020202020204" charset="0"/>
            </a:endParaRPr>
          </a:p>
          <a:p>
            <a:pPr marL="171450" indent="-171450">
              <a:buClr>
                <a:schemeClr val="bg1"/>
              </a:buClr>
              <a:buSzPct val="100000"/>
              <a:buFont typeface="Wingdings" panose="05000000000000000000" pitchFamily="2" charset="2"/>
              <a:buChar char="Ø"/>
            </a:pPr>
            <a:r>
              <a:rPr lang="en-IN" sz="1200" dirty="0">
                <a:latin typeface="Maven Pro" panose="020B0604020202020204" charset="0"/>
              </a:rPr>
              <a:t> Majority of the listings received reviews between 0 to 50 reviews.</a:t>
            </a:r>
          </a:p>
          <a:p>
            <a:pPr>
              <a:buClr>
                <a:schemeClr val="bg1"/>
              </a:buClr>
              <a:buSzPct val="100000"/>
            </a:pPr>
            <a:endParaRPr lang="en-IN" sz="1200" dirty="0">
              <a:latin typeface="Maven Pro" panose="020B0604020202020204" charset="0"/>
            </a:endParaRPr>
          </a:p>
          <a:p>
            <a:pPr marL="171450" indent="-171450">
              <a:buClr>
                <a:schemeClr val="bg1"/>
              </a:buClr>
              <a:buSzPct val="100000"/>
              <a:buFont typeface="Wingdings" panose="05000000000000000000" pitchFamily="2" charset="2"/>
              <a:buChar char="Ø"/>
            </a:pPr>
            <a:r>
              <a:rPr lang="en-IN" sz="1200" dirty="0">
                <a:latin typeface="Maven Pro" panose="020B0604020202020204" charset="0"/>
              </a:rPr>
              <a:t> Majority of the listings are available between 1 to 50 days a year, very less listings are available through out the year.</a:t>
            </a:r>
          </a:p>
          <a:p>
            <a:pPr>
              <a:buClr>
                <a:schemeClr val="bg1"/>
              </a:buClr>
              <a:buSzPct val="100000"/>
            </a:pPr>
            <a:endParaRPr lang="en-IN" sz="1200" dirty="0">
              <a:latin typeface="Maven Pro" panose="020B0604020202020204" charset="0"/>
            </a:endParaRPr>
          </a:p>
          <a:p>
            <a:pPr marL="171450" indent="-171450">
              <a:buClr>
                <a:schemeClr val="bg1"/>
              </a:buClr>
              <a:buSzPct val="100000"/>
              <a:buFont typeface="Wingdings" panose="05000000000000000000" pitchFamily="2" charset="2"/>
              <a:buChar char="Ø"/>
            </a:pPr>
            <a:r>
              <a:rPr lang="en-IN" sz="1200" dirty="0">
                <a:latin typeface="Maven Pro" panose="020B0604020202020204" charset="0"/>
              </a:rPr>
              <a:t>Majority of the Host has only one listing.</a:t>
            </a:r>
          </a:p>
        </p:txBody>
      </p:sp>
    </p:spTree>
    <p:extLst>
      <p:ext uri="{BB962C8B-B14F-4D97-AF65-F5344CB8AC3E}">
        <p14:creationId xmlns:p14="http://schemas.microsoft.com/office/powerpoint/2010/main" val="1351034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47675-7A02-4CD4-A784-4AAD5BE7C387}"/>
              </a:ext>
            </a:extLst>
          </p:cNvPr>
          <p:cNvSpPr>
            <a:spLocks noGrp="1"/>
          </p:cNvSpPr>
          <p:nvPr>
            <p:ph type="ctrTitle"/>
          </p:nvPr>
        </p:nvSpPr>
        <p:spPr>
          <a:xfrm>
            <a:off x="6227264" y="1071812"/>
            <a:ext cx="2716502" cy="1130764"/>
          </a:xfrm>
        </p:spPr>
        <p:txBody>
          <a:bodyPr/>
          <a:lstStyle/>
          <a:p>
            <a:pPr marL="171450" indent="-171450">
              <a:buClr>
                <a:schemeClr val="bg1"/>
              </a:buClr>
              <a:buSzPct val="100000"/>
              <a:buFont typeface="Wingdings" panose="05000000000000000000" pitchFamily="2" charset="2"/>
              <a:buChar char="Ø"/>
            </a:pPr>
            <a:r>
              <a:rPr lang="en-US" sz="1000" dirty="0">
                <a:latin typeface="Maven Pro" panose="020B0604020202020204" charset="0"/>
              </a:rPr>
              <a:t>The Room Type “Entire home/apt” and “Private rooms” are preferred more over the shared rooms by Airbnb hosts offering rentals in NYC and they take the majority of the portion among the listed properties in NYC (~97%). </a:t>
            </a:r>
            <a:endParaRPr lang="en-IN" sz="1000" dirty="0">
              <a:latin typeface="Maven Pro" panose="020B0604020202020204" charset="0"/>
            </a:endParaRPr>
          </a:p>
        </p:txBody>
      </p:sp>
      <p:pic>
        <p:nvPicPr>
          <p:cNvPr id="7" name="Picture 6">
            <a:extLst>
              <a:ext uri="{FF2B5EF4-FFF2-40B4-BE49-F238E27FC236}">
                <a16:creationId xmlns:a16="http://schemas.microsoft.com/office/drawing/2014/main" id="{BA8F051B-841D-9CC6-143D-4C147C5B3541}"/>
              </a:ext>
            </a:extLst>
          </p:cNvPr>
          <p:cNvPicPr>
            <a:picLocks noChangeAspect="1"/>
          </p:cNvPicPr>
          <p:nvPr/>
        </p:nvPicPr>
        <p:blipFill>
          <a:blip r:embed="rId2"/>
          <a:stretch>
            <a:fillRect/>
          </a:stretch>
        </p:blipFill>
        <p:spPr>
          <a:xfrm>
            <a:off x="266977" y="934423"/>
            <a:ext cx="5793426" cy="4019903"/>
          </a:xfrm>
          <a:prstGeom prst="rect">
            <a:avLst/>
          </a:prstGeom>
        </p:spPr>
      </p:pic>
      <p:sp>
        <p:nvSpPr>
          <p:cNvPr id="8" name="Google Shape;1009;p35">
            <a:extLst>
              <a:ext uri="{FF2B5EF4-FFF2-40B4-BE49-F238E27FC236}">
                <a16:creationId xmlns:a16="http://schemas.microsoft.com/office/drawing/2014/main" id="{F96B8E95-86F2-7FC0-7C76-2CA1A4ADA70D}"/>
              </a:ext>
            </a:extLst>
          </p:cNvPr>
          <p:cNvSpPr txBox="1">
            <a:spLocks/>
          </p:cNvSpPr>
          <p:nvPr/>
        </p:nvSpPr>
        <p:spPr>
          <a:xfrm>
            <a:off x="321044" y="236482"/>
            <a:ext cx="7981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IN" dirty="0"/>
              <a:t>Customer Preference</a:t>
            </a:r>
          </a:p>
        </p:txBody>
      </p:sp>
      <p:sp>
        <p:nvSpPr>
          <p:cNvPr id="9" name="Title 1">
            <a:extLst>
              <a:ext uri="{FF2B5EF4-FFF2-40B4-BE49-F238E27FC236}">
                <a16:creationId xmlns:a16="http://schemas.microsoft.com/office/drawing/2014/main" id="{EF123930-E0C6-BD06-33D0-E6269394E2EB}"/>
              </a:ext>
            </a:extLst>
          </p:cNvPr>
          <p:cNvSpPr txBox="1">
            <a:spLocks/>
          </p:cNvSpPr>
          <p:nvPr/>
        </p:nvSpPr>
        <p:spPr>
          <a:xfrm>
            <a:off x="6227264" y="868508"/>
            <a:ext cx="2451358" cy="2881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1200" b="1" dirty="0">
                <a:latin typeface="Maven Pro" panose="020B0604020202020204" charset="0"/>
              </a:rPr>
              <a:t>by Room Type:</a:t>
            </a:r>
            <a:endParaRPr lang="en-IN" sz="1200" b="1" dirty="0">
              <a:latin typeface="Maven Pro" panose="020B0604020202020204" charset="0"/>
            </a:endParaRPr>
          </a:p>
        </p:txBody>
      </p:sp>
      <p:sp>
        <p:nvSpPr>
          <p:cNvPr id="10" name="Title 1">
            <a:extLst>
              <a:ext uri="{FF2B5EF4-FFF2-40B4-BE49-F238E27FC236}">
                <a16:creationId xmlns:a16="http://schemas.microsoft.com/office/drawing/2014/main" id="{BC06AD1F-7B1E-CF36-78D8-3FD5BBF366C7}"/>
              </a:ext>
            </a:extLst>
          </p:cNvPr>
          <p:cNvSpPr txBox="1">
            <a:spLocks/>
          </p:cNvSpPr>
          <p:nvPr/>
        </p:nvSpPr>
        <p:spPr>
          <a:xfrm>
            <a:off x="6227264" y="3014961"/>
            <a:ext cx="2451358" cy="2881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1200" b="1" dirty="0">
                <a:latin typeface="Maven Pro" panose="020B0604020202020204" charset="0"/>
              </a:rPr>
              <a:t>by Neighbourhood Group:</a:t>
            </a:r>
            <a:endParaRPr lang="en-IN" sz="1200" b="1" dirty="0">
              <a:latin typeface="Maven Pro" panose="020B0604020202020204" charset="0"/>
            </a:endParaRPr>
          </a:p>
        </p:txBody>
      </p:sp>
      <p:sp>
        <p:nvSpPr>
          <p:cNvPr id="11" name="Title 1">
            <a:extLst>
              <a:ext uri="{FF2B5EF4-FFF2-40B4-BE49-F238E27FC236}">
                <a16:creationId xmlns:a16="http://schemas.microsoft.com/office/drawing/2014/main" id="{701A6A29-F794-1F47-009C-80A161D00E24}"/>
              </a:ext>
            </a:extLst>
          </p:cNvPr>
          <p:cNvSpPr txBox="1">
            <a:spLocks/>
          </p:cNvSpPr>
          <p:nvPr/>
        </p:nvSpPr>
        <p:spPr>
          <a:xfrm>
            <a:off x="6227264" y="3243784"/>
            <a:ext cx="2716502" cy="181545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marL="171450" indent="-171450">
              <a:buClr>
                <a:schemeClr val="bg1"/>
              </a:buClr>
              <a:buSzPct val="100000"/>
              <a:buFont typeface="Wingdings" panose="05000000000000000000" pitchFamily="2" charset="2"/>
              <a:buChar char="Ø"/>
            </a:pPr>
            <a:r>
              <a:rPr lang="en-US" sz="1000" dirty="0">
                <a:latin typeface="Maven Pro" panose="020B0604020202020204" charset="0"/>
              </a:rPr>
              <a:t>Properties in Manhattan are most expensive compared to other areas, while in Bronx are least expensive.</a:t>
            </a:r>
          </a:p>
          <a:p>
            <a:pPr>
              <a:buClr>
                <a:schemeClr val="bg1"/>
              </a:buClr>
              <a:buSzPct val="100000"/>
            </a:pPr>
            <a:endParaRPr lang="en-US" sz="1000" dirty="0">
              <a:latin typeface="Maven Pro" panose="020B0604020202020204" charset="0"/>
            </a:endParaRPr>
          </a:p>
          <a:p>
            <a:pPr marL="171450" indent="-171450">
              <a:buClr>
                <a:schemeClr val="bg1"/>
              </a:buClr>
              <a:buSzPct val="100000"/>
              <a:buFont typeface="Wingdings" panose="05000000000000000000" pitchFamily="2" charset="2"/>
              <a:buChar char="Ø"/>
            </a:pPr>
            <a:r>
              <a:rPr lang="en-US" sz="1000" dirty="0">
                <a:latin typeface="Maven Pro" panose="020B0604020202020204" charset="0"/>
              </a:rPr>
              <a:t> Manhattan has higher % of listing in “Entire home/apt” properties compared to all other groups.</a:t>
            </a:r>
          </a:p>
          <a:p>
            <a:pPr>
              <a:buClr>
                <a:schemeClr val="bg1"/>
              </a:buClr>
              <a:buSzPct val="100000"/>
            </a:pPr>
            <a:endParaRPr lang="en-US" sz="1000" dirty="0">
              <a:latin typeface="Maven Pro" panose="020B0604020202020204" charset="0"/>
            </a:endParaRPr>
          </a:p>
          <a:p>
            <a:pPr marL="171450" indent="-171450">
              <a:buClr>
                <a:schemeClr val="bg1"/>
              </a:buClr>
              <a:buSzPct val="100000"/>
              <a:buFont typeface="Wingdings" panose="05000000000000000000" pitchFamily="2" charset="2"/>
              <a:buChar char="Ø"/>
            </a:pPr>
            <a:r>
              <a:rPr lang="en-US" sz="1000" dirty="0">
                <a:latin typeface="Maven Pro" panose="020B0604020202020204" charset="0"/>
              </a:rPr>
              <a:t> Brooklyn has higher % of listing in “Private rooms” properties compared to all other groups.</a:t>
            </a:r>
          </a:p>
        </p:txBody>
      </p:sp>
      <p:sp>
        <p:nvSpPr>
          <p:cNvPr id="13" name="TextBox 12">
            <a:extLst>
              <a:ext uri="{FF2B5EF4-FFF2-40B4-BE49-F238E27FC236}">
                <a16:creationId xmlns:a16="http://schemas.microsoft.com/office/drawing/2014/main" id="{A0DF7CA3-2A18-0C2F-BD68-DB3C5A348C98}"/>
              </a:ext>
            </a:extLst>
          </p:cNvPr>
          <p:cNvSpPr txBox="1"/>
          <p:nvPr/>
        </p:nvSpPr>
        <p:spPr>
          <a:xfrm>
            <a:off x="6227264" y="2156400"/>
            <a:ext cx="2716502" cy="707886"/>
          </a:xfrm>
          <a:prstGeom prst="rect">
            <a:avLst/>
          </a:prstGeom>
          <a:noFill/>
        </p:spPr>
        <p:txBody>
          <a:bodyPr wrap="square">
            <a:spAutoFit/>
          </a:bodyPr>
          <a:lstStyle/>
          <a:p>
            <a:pPr marL="171450" indent="-171450">
              <a:buClr>
                <a:schemeClr val="bg1"/>
              </a:buClr>
              <a:buSzPct val="100000"/>
              <a:buFont typeface="Wingdings" panose="05000000000000000000" pitchFamily="2" charset="2"/>
              <a:buChar char="Ø"/>
            </a:pPr>
            <a:r>
              <a:rPr lang="en-US" sz="1000" dirty="0">
                <a:solidFill>
                  <a:schemeClr val="lt1"/>
                </a:solidFill>
                <a:latin typeface="Maven Pro" panose="020B0604020202020204" charset="0"/>
                <a:sym typeface="Share Tech"/>
              </a:rPr>
              <a:t>Shared Rooms are less listed (~2%) on Airbnb NYC, as it could be that customers less preferred shared rooms in the past.</a:t>
            </a:r>
            <a:endParaRPr lang="en-IN" sz="1000" dirty="0">
              <a:solidFill>
                <a:schemeClr val="lt1"/>
              </a:solidFill>
              <a:latin typeface="Maven Pro" panose="020B0604020202020204" charset="0"/>
              <a:sym typeface="Share Tech"/>
            </a:endParaRPr>
          </a:p>
        </p:txBody>
      </p:sp>
    </p:spTree>
    <p:extLst>
      <p:ext uri="{BB962C8B-B14F-4D97-AF65-F5344CB8AC3E}">
        <p14:creationId xmlns:p14="http://schemas.microsoft.com/office/powerpoint/2010/main" val="3555072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2F20C6A-5B7C-3A38-D8C3-ABEF9B053904}"/>
              </a:ext>
            </a:extLst>
          </p:cNvPr>
          <p:cNvPicPr>
            <a:picLocks noChangeAspect="1"/>
          </p:cNvPicPr>
          <p:nvPr/>
        </p:nvPicPr>
        <p:blipFill>
          <a:blip r:embed="rId2"/>
          <a:stretch>
            <a:fillRect/>
          </a:stretch>
        </p:blipFill>
        <p:spPr>
          <a:xfrm>
            <a:off x="200234" y="2571750"/>
            <a:ext cx="4091440" cy="2396127"/>
          </a:xfrm>
          <a:prstGeom prst="rect">
            <a:avLst/>
          </a:prstGeom>
        </p:spPr>
      </p:pic>
      <p:pic>
        <p:nvPicPr>
          <p:cNvPr id="9" name="Picture 8">
            <a:extLst>
              <a:ext uri="{FF2B5EF4-FFF2-40B4-BE49-F238E27FC236}">
                <a16:creationId xmlns:a16="http://schemas.microsoft.com/office/drawing/2014/main" id="{4669E64E-62F1-B0B9-B17D-047514060FFF}"/>
              </a:ext>
            </a:extLst>
          </p:cNvPr>
          <p:cNvPicPr>
            <a:picLocks noChangeAspect="1"/>
          </p:cNvPicPr>
          <p:nvPr/>
        </p:nvPicPr>
        <p:blipFill>
          <a:blip r:embed="rId3"/>
          <a:stretch>
            <a:fillRect/>
          </a:stretch>
        </p:blipFill>
        <p:spPr>
          <a:xfrm>
            <a:off x="4772234" y="2571750"/>
            <a:ext cx="4091440" cy="2379394"/>
          </a:xfrm>
          <a:prstGeom prst="rect">
            <a:avLst/>
          </a:prstGeom>
        </p:spPr>
      </p:pic>
      <p:pic>
        <p:nvPicPr>
          <p:cNvPr id="11" name="Picture 10">
            <a:extLst>
              <a:ext uri="{FF2B5EF4-FFF2-40B4-BE49-F238E27FC236}">
                <a16:creationId xmlns:a16="http://schemas.microsoft.com/office/drawing/2014/main" id="{E71E3019-D8ED-1B5E-FE8A-3584EB76320C}"/>
              </a:ext>
            </a:extLst>
          </p:cNvPr>
          <p:cNvPicPr>
            <a:picLocks noChangeAspect="1"/>
          </p:cNvPicPr>
          <p:nvPr/>
        </p:nvPicPr>
        <p:blipFill>
          <a:blip r:embed="rId4"/>
          <a:stretch>
            <a:fillRect/>
          </a:stretch>
        </p:blipFill>
        <p:spPr>
          <a:xfrm>
            <a:off x="8137896" y="2696479"/>
            <a:ext cx="671378" cy="922082"/>
          </a:xfrm>
          <a:prstGeom prst="rect">
            <a:avLst/>
          </a:prstGeom>
        </p:spPr>
      </p:pic>
      <p:pic>
        <p:nvPicPr>
          <p:cNvPr id="13" name="Picture 12">
            <a:extLst>
              <a:ext uri="{FF2B5EF4-FFF2-40B4-BE49-F238E27FC236}">
                <a16:creationId xmlns:a16="http://schemas.microsoft.com/office/drawing/2014/main" id="{1FDE8E7C-E697-BA68-73B6-CF13D48B9CDD}"/>
              </a:ext>
            </a:extLst>
          </p:cNvPr>
          <p:cNvPicPr>
            <a:picLocks noChangeAspect="1"/>
          </p:cNvPicPr>
          <p:nvPr/>
        </p:nvPicPr>
        <p:blipFill>
          <a:blip r:embed="rId5"/>
          <a:stretch>
            <a:fillRect/>
          </a:stretch>
        </p:blipFill>
        <p:spPr>
          <a:xfrm>
            <a:off x="3630902" y="4322972"/>
            <a:ext cx="660772" cy="408853"/>
          </a:xfrm>
          <a:prstGeom prst="rect">
            <a:avLst/>
          </a:prstGeom>
        </p:spPr>
      </p:pic>
      <p:sp>
        <p:nvSpPr>
          <p:cNvPr id="16" name="Google Shape;1009;p35">
            <a:extLst>
              <a:ext uri="{FF2B5EF4-FFF2-40B4-BE49-F238E27FC236}">
                <a16:creationId xmlns:a16="http://schemas.microsoft.com/office/drawing/2014/main" id="{270A74F0-17C3-FD0E-CD32-8820C58BB851}"/>
              </a:ext>
            </a:extLst>
          </p:cNvPr>
          <p:cNvSpPr txBox="1">
            <a:spLocks/>
          </p:cNvSpPr>
          <p:nvPr/>
        </p:nvSpPr>
        <p:spPr>
          <a:xfrm>
            <a:off x="321044" y="236482"/>
            <a:ext cx="7981305" cy="5177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IN" dirty="0"/>
              <a:t>Customer Preference</a:t>
            </a:r>
          </a:p>
        </p:txBody>
      </p:sp>
      <p:sp>
        <p:nvSpPr>
          <p:cNvPr id="17" name="Title 1">
            <a:extLst>
              <a:ext uri="{FF2B5EF4-FFF2-40B4-BE49-F238E27FC236}">
                <a16:creationId xmlns:a16="http://schemas.microsoft.com/office/drawing/2014/main" id="{5A0CFC24-30FA-6CDD-DA3B-514F7183BD37}"/>
              </a:ext>
            </a:extLst>
          </p:cNvPr>
          <p:cNvSpPr txBox="1">
            <a:spLocks/>
          </p:cNvSpPr>
          <p:nvPr/>
        </p:nvSpPr>
        <p:spPr>
          <a:xfrm>
            <a:off x="212025" y="832924"/>
            <a:ext cx="3699204" cy="24500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1200" b="1" dirty="0">
                <a:latin typeface="Maven Pro" panose="020B0604020202020204" charset="0"/>
              </a:rPr>
              <a:t>by Reviews:</a:t>
            </a:r>
            <a:endParaRPr lang="en-IN" sz="1200" b="1" dirty="0">
              <a:latin typeface="Maven Pro" panose="020B0604020202020204" charset="0"/>
            </a:endParaRPr>
          </a:p>
        </p:txBody>
      </p:sp>
      <p:sp>
        <p:nvSpPr>
          <p:cNvPr id="18" name="Title 1">
            <a:extLst>
              <a:ext uri="{FF2B5EF4-FFF2-40B4-BE49-F238E27FC236}">
                <a16:creationId xmlns:a16="http://schemas.microsoft.com/office/drawing/2014/main" id="{889AE4A1-47E3-80A0-8A5E-35268087BC49}"/>
              </a:ext>
            </a:extLst>
          </p:cNvPr>
          <p:cNvSpPr txBox="1">
            <a:spLocks/>
          </p:cNvSpPr>
          <p:nvPr/>
        </p:nvSpPr>
        <p:spPr>
          <a:xfrm>
            <a:off x="192356" y="1017993"/>
            <a:ext cx="4099318" cy="9806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marL="171450" indent="-171450">
              <a:buClr>
                <a:schemeClr val="bg1"/>
              </a:buClr>
              <a:buSzPct val="100000"/>
              <a:buFont typeface="Wingdings" panose="05000000000000000000" pitchFamily="2" charset="2"/>
              <a:buChar char="Ø"/>
            </a:pPr>
            <a:r>
              <a:rPr lang="en-US" sz="1000" dirty="0">
                <a:latin typeface="Maven Pro" panose="020B0604020202020204" charset="0"/>
              </a:rPr>
              <a:t>Majority of Reviews is for Brooklyn though Manhattan has many listings. This could be because, though Manhattan and Brooklyn has major listings, Compared to Manhattan, Brooklyn has better listings with price range 50$ to 100$ (27% Manhattan vs 41% Brooklyn)</a:t>
            </a:r>
          </a:p>
        </p:txBody>
      </p:sp>
      <p:sp>
        <p:nvSpPr>
          <p:cNvPr id="19" name="Title 1">
            <a:extLst>
              <a:ext uri="{FF2B5EF4-FFF2-40B4-BE49-F238E27FC236}">
                <a16:creationId xmlns:a16="http://schemas.microsoft.com/office/drawing/2014/main" id="{03D699AC-C264-78FA-A283-5D212F13713E}"/>
              </a:ext>
            </a:extLst>
          </p:cNvPr>
          <p:cNvSpPr txBox="1">
            <a:spLocks/>
          </p:cNvSpPr>
          <p:nvPr/>
        </p:nvSpPr>
        <p:spPr>
          <a:xfrm>
            <a:off x="4784025" y="832924"/>
            <a:ext cx="3699204" cy="24500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1200" b="1" dirty="0">
                <a:latin typeface="Maven Pro" panose="020B0604020202020204" charset="0"/>
              </a:rPr>
              <a:t>by Price:</a:t>
            </a:r>
            <a:endParaRPr lang="en-IN" sz="1200" b="1" dirty="0">
              <a:latin typeface="Maven Pro" panose="020B0604020202020204" charset="0"/>
            </a:endParaRPr>
          </a:p>
        </p:txBody>
      </p:sp>
      <p:sp>
        <p:nvSpPr>
          <p:cNvPr id="20" name="Title 1">
            <a:extLst>
              <a:ext uri="{FF2B5EF4-FFF2-40B4-BE49-F238E27FC236}">
                <a16:creationId xmlns:a16="http://schemas.microsoft.com/office/drawing/2014/main" id="{EC612C79-1211-6EEB-E14E-513DC9E3CED8}"/>
              </a:ext>
            </a:extLst>
          </p:cNvPr>
          <p:cNvSpPr txBox="1">
            <a:spLocks/>
          </p:cNvSpPr>
          <p:nvPr/>
        </p:nvSpPr>
        <p:spPr>
          <a:xfrm>
            <a:off x="4709956" y="1017993"/>
            <a:ext cx="4099318" cy="9806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marL="171450" indent="-171450">
              <a:buClr>
                <a:schemeClr val="bg1"/>
              </a:buClr>
              <a:buSzPct val="100000"/>
              <a:buFont typeface="Wingdings" panose="05000000000000000000" pitchFamily="2" charset="2"/>
              <a:buChar char="Ø"/>
            </a:pPr>
            <a:r>
              <a:rPr lang="en-US" sz="1000" dirty="0">
                <a:latin typeface="Maven Pro" panose="020B0604020202020204" charset="0"/>
              </a:rPr>
              <a:t>Assuming all reviews are positive, as the Price increase, reviews decrease. This shows that customer prefer most budget friendly properties.</a:t>
            </a:r>
          </a:p>
          <a:p>
            <a:pPr>
              <a:buClr>
                <a:schemeClr val="bg1"/>
              </a:buClr>
              <a:buSzPct val="100000"/>
            </a:pPr>
            <a:endParaRPr lang="en-US" sz="1000" dirty="0">
              <a:latin typeface="Maven Pro" panose="020B0604020202020204" charset="0"/>
            </a:endParaRPr>
          </a:p>
          <a:p>
            <a:pPr marL="171450" indent="-171450">
              <a:buClr>
                <a:schemeClr val="bg1"/>
              </a:buClr>
              <a:buSzPct val="100000"/>
              <a:buFont typeface="Wingdings" panose="05000000000000000000" pitchFamily="2" charset="2"/>
              <a:buChar char="Ø"/>
            </a:pPr>
            <a:r>
              <a:rPr lang="en-US" sz="1000" dirty="0">
                <a:latin typeface="Maven Pro" panose="020B0604020202020204" charset="0"/>
              </a:rPr>
              <a:t> Reviews are more for the price range 0$ to 150$.</a:t>
            </a:r>
          </a:p>
        </p:txBody>
      </p:sp>
    </p:spTree>
    <p:extLst>
      <p:ext uri="{BB962C8B-B14F-4D97-AF65-F5344CB8AC3E}">
        <p14:creationId xmlns:p14="http://schemas.microsoft.com/office/powerpoint/2010/main" val="2337090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Google Shape;1009;p35">
            <a:extLst>
              <a:ext uri="{FF2B5EF4-FFF2-40B4-BE49-F238E27FC236}">
                <a16:creationId xmlns:a16="http://schemas.microsoft.com/office/drawing/2014/main" id="{270A74F0-17C3-FD0E-CD32-8820C58BB851}"/>
              </a:ext>
            </a:extLst>
          </p:cNvPr>
          <p:cNvSpPr txBox="1">
            <a:spLocks/>
          </p:cNvSpPr>
          <p:nvPr/>
        </p:nvSpPr>
        <p:spPr>
          <a:xfrm>
            <a:off x="321044" y="236482"/>
            <a:ext cx="7981305" cy="5177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IN" dirty="0"/>
              <a:t>Recommendations</a:t>
            </a:r>
          </a:p>
        </p:txBody>
      </p:sp>
      <p:sp>
        <p:nvSpPr>
          <p:cNvPr id="18" name="Title 1">
            <a:extLst>
              <a:ext uri="{FF2B5EF4-FFF2-40B4-BE49-F238E27FC236}">
                <a16:creationId xmlns:a16="http://schemas.microsoft.com/office/drawing/2014/main" id="{889AE4A1-47E3-80A0-8A5E-35268087BC49}"/>
              </a:ext>
            </a:extLst>
          </p:cNvPr>
          <p:cNvSpPr txBox="1">
            <a:spLocks/>
          </p:cNvSpPr>
          <p:nvPr/>
        </p:nvSpPr>
        <p:spPr>
          <a:xfrm>
            <a:off x="192355" y="1017993"/>
            <a:ext cx="8109993" cy="20856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marL="171450" indent="-171450">
              <a:buClr>
                <a:schemeClr val="bg1"/>
              </a:buClr>
              <a:buSzPct val="100000"/>
              <a:buFont typeface="Wingdings" panose="05000000000000000000" pitchFamily="2" charset="2"/>
              <a:buChar char="Ø"/>
            </a:pPr>
            <a:r>
              <a:rPr lang="en-US" sz="1000" dirty="0">
                <a:latin typeface="Maven Pro" panose="020B0604020202020204" charset="0"/>
              </a:rPr>
              <a:t>Looking at the preference by price &amp; reviews, customers look for the properties less than 200$, hence Airbnb should look for some budget friendly properties in Manhattan either by acquiring budget friendly properties or by offering some discounts/ coupons.</a:t>
            </a:r>
          </a:p>
          <a:p>
            <a:pPr>
              <a:buClr>
                <a:schemeClr val="bg1"/>
              </a:buClr>
              <a:buSzPct val="100000"/>
            </a:pPr>
            <a:endParaRPr lang="en-US" sz="1000" dirty="0">
              <a:latin typeface="Maven Pro" panose="020B0604020202020204" charset="0"/>
            </a:endParaRPr>
          </a:p>
          <a:p>
            <a:pPr marL="171450" indent="-171450">
              <a:buClr>
                <a:schemeClr val="bg1"/>
              </a:buClr>
              <a:buSzPct val="100000"/>
              <a:buFont typeface="Wingdings" panose="05000000000000000000" pitchFamily="2" charset="2"/>
              <a:buChar char="Ø"/>
            </a:pPr>
            <a:r>
              <a:rPr lang="en-US" sz="1000" dirty="0">
                <a:latin typeface="Maven Pro" panose="020B0604020202020204" charset="0"/>
              </a:rPr>
              <a:t>Since the price at Bronx are cheaper compared to other Neighbourhood groups Airbnb should focus on acquiring more properties in this area.</a:t>
            </a:r>
          </a:p>
          <a:p>
            <a:pPr>
              <a:buClr>
                <a:schemeClr val="bg1"/>
              </a:buClr>
              <a:buSzPct val="100000"/>
            </a:pPr>
            <a:endParaRPr lang="en-US" sz="1000" dirty="0">
              <a:latin typeface="Maven Pro" panose="020B0604020202020204" charset="0"/>
            </a:endParaRPr>
          </a:p>
          <a:p>
            <a:pPr marL="171450" indent="-171450">
              <a:buClr>
                <a:schemeClr val="bg1"/>
              </a:buClr>
              <a:buSzPct val="100000"/>
              <a:buFont typeface="Wingdings" panose="05000000000000000000" pitchFamily="2" charset="2"/>
              <a:buChar char="Ø"/>
            </a:pPr>
            <a:r>
              <a:rPr lang="en-US" sz="1000" dirty="0">
                <a:latin typeface="Maven Pro" panose="020B0604020202020204" charset="0"/>
              </a:rPr>
              <a:t> Manhattan has more of Entire home/ apt (61%) and less of Private room (37%). Hence Airbnb need to look at increasing Private room properties.</a:t>
            </a:r>
          </a:p>
          <a:p>
            <a:pPr>
              <a:buClr>
                <a:schemeClr val="bg1"/>
              </a:buClr>
              <a:buSzPct val="100000"/>
            </a:pPr>
            <a:endParaRPr lang="en-US" sz="1000" dirty="0">
              <a:latin typeface="Maven Pro" panose="020B0604020202020204" charset="0"/>
            </a:endParaRPr>
          </a:p>
          <a:p>
            <a:pPr marL="171450" indent="-171450">
              <a:buClr>
                <a:schemeClr val="bg1"/>
              </a:buClr>
              <a:buSzPct val="100000"/>
              <a:buFont typeface="Wingdings" panose="05000000000000000000" pitchFamily="2" charset="2"/>
              <a:buChar char="Ø"/>
            </a:pPr>
            <a:r>
              <a:rPr lang="en-US" sz="1000" dirty="0">
                <a:latin typeface="Maven Pro" panose="020B0604020202020204" charset="0"/>
              </a:rPr>
              <a:t> Since majority of listing are available between 1 to 50 days a year (~50% listings), Airbnb should make sure at least 50% of the listings are available almost through out the year to keep the Business up and running all the seasons of the year.</a:t>
            </a:r>
          </a:p>
          <a:p>
            <a:pPr marL="171450" lvl="1" indent="-171450">
              <a:buClr>
                <a:schemeClr val="bg1"/>
              </a:buClr>
              <a:buSzPct val="100000"/>
              <a:buFont typeface="Wingdings" panose="05000000000000000000" pitchFamily="2" charset="2"/>
              <a:buChar char="Ø"/>
            </a:pPr>
            <a:endParaRPr lang="en-US" sz="100" dirty="0">
              <a:latin typeface="Maven Pro" panose="020B0604020202020204" charset="0"/>
            </a:endParaRPr>
          </a:p>
          <a:p>
            <a:pPr marL="171450" lvl="1" indent="-171450">
              <a:buClr>
                <a:schemeClr val="bg1"/>
              </a:buClr>
              <a:buSzPct val="100000"/>
              <a:buFont typeface="Wingdings" panose="05000000000000000000" pitchFamily="2" charset="2"/>
              <a:buChar char="Ø"/>
            </a:pPr>
            <a:r>
              <a:rPr lang="en-US" sz="100" dirty="0">
                <a:latin typeface="Maven Pro" panose="020B0604020202020204" charset="0"/>
              </a:rPr>
              <a:t> </a:t>
            </a:r>
          </a:p>
        </p:txBody>
      </p:sp>
    </p:spTree>
    <p:extLst>
      <p:ext uri="{BB962C8B-B14F-4D97-AF65-F5344CB8AC3E}">
        <p14:creationId xmlns:p14="http://schemas.microsoft.com/office/powerpoint/2010/main" val="1641264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777761" y="1992475"/>
            <a:ext cx="3214725"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Appendix</a:t>
            </a:r>
            <a:endParaRPr dirty="0"/>
          </a:p>
        </p:txBody>
      </p:sp>
      <p:sp>
        <p:nvSpPr>
          <p:cNvPr id="689" name="Google Shape;689;p32"/>
          <p:cNvSpPr/>
          <p:nvPr/>
        </p:nvSpPr>
        <p:spPr>
          <a:xfrm>
            <a:off x="5121434" y="1885488"/>
            <a:ext cx="1085100" cy="1085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173484" y="2139138"/>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05</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1" y="3869000"/>
            <a:ext cx="4396775"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p:cNvCxnSpPr>
          <p:nvPr/>
        </p:nvCxnSpPr>
        <p:spPr>
          <a:xfrm>
            <a:off x="5663984" y="2953675"/>
            <a:ext cx="0" cy="915325"/>
          </a:xfrm>
          <a:prstGeom prst="straightConnector1">
            <a:avLst/>
          </a:prstGeom>
          <a:noFill/>
          <a:ln w="19050" cap="flat" cmpd="sng">
            <a:solidFill>
              <a:schemeClr val="accent3"/>
            </a:solidFill>
            <a:prstDash val="solid"/>
            <a:round/>
            <a:headEnd type="none" w="med" len="med"/>
            <a:tailEnd type="none" w="med" len="med"/>
          </a:ln>
        </p:spPr>
      </p:cxnSp>
    </p:spTree>
    <p:extLst>
      <p:ext uri="{BB962C8B-B14F-4D97-AF65-F5344CB8AC3E}">
        <p14:creationId xmlns:p14="http://schemas.microsoft.com/office/powerpoint/2010/main" val="756970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Google Shape;1009;p35">
            <a:extLst>
              <a:ext uri="{FF2B5EF4-FFF2-40B4-BE49-F238E27FC236}">
                <a16:creationId xmlns:a16="http://schemas.microsoft.com/office/drawing/2014/main" id="{270A74F0-17C3-FD0E-CD32-8820C58BB851}"/>
              </a:ext>
            </a:extLst>
          </p:cNvPr>
          <p:cNvSpPr txBox="1">
            <a:spLocks/>
          </p:cNvSpPr>
          <p:nvPr/>
        </p:nvSpPr>
        <p:spPr>
          <a:xfrm>
            <a:off x="485835" y="232778"/>
            <a:ext cx="7981305" cy="5177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IN" dirty="0"/>
              <a:t>APPENDIX –ASSUMPTIONS &amp; METHODOLOGY</a:t>
            </a:r>
          </a:p>
        </p:txBody>
      </p:sp>
      <p:sp>
        <p:nvSpPr>
          <p:cNvPr id="18" name="Title 1">
            <a:extLst>
              <a:ext uri="{FF2B5EF4-FFF2-40B4-BE49-F238E27FC236}">
                <a16:creationId xmlns:a16="http://schemas.microsoft.com/office/drawing/2014/main" id="{889AE4A1-47E3-80A0-8A5E-35268087BC49}"/>
              </a:ext>
            </a:extLst>
          </p:cNvPr>
          <p:cNvSpPr txBox="1">
            <a:spLocks/>
          </p:cNvSpPr>
          <p:nvPr/>
        </p:nvSpPr>
        <p:spPr>
          <a:xfrm>
            <a:off x="485836" y="964429"/>
            <a:ext cx="8310897" cy="130954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marL="171450" indent="-171450">
              <a:buClr>
                <a:schemeClr val="bg1"/>
              </a:buClr>
              <a:buSzPct val="100000"/>
              <a:buFont typeface="Wingdings" panose="05000000000000000000" pitchFamily="2" charset="2"/>
              <a:buChar char="Ø"/>
            </a:pPr>
            <a:endParaRPr lang="en-US" sz="1000" dirty="0">
              <a:latin typeface="Maven Pro" panose="020B0604020202020204" charset="0"/>
            </a:endParaRPr>
          </a:p>
          <a:p>
            <a:pPr marL="171450" indent="-171450">
              <a:buClr>
                <a:schemeClr val="bg1"/>
              </a:buClr>
              <a:buSzPct val="100000"/>
              <a:buFont typeface="Wingdings" panose="05000000000000000000" pitchFamily="2" charset="2"/>
              <a:buChar char="Ø"/>
            </a:pPr>
            <a:endParaRPr lang="en-US" sz="1000" dirty="0">
              <a:latin typeface="Maven Pro" panose="020B0604020202020204" charset="0"/>
            </a:endParaRPr>
          </a:p>
          <a:p>
            <a:pPr marL="171450" indent="-171450">
              <a:buClr>
                <a:schemeClr val="bg1"/>
              </a:buClr>
              <a:buSzPct val="100000"/>
              <a:buFont typeface="Wingdings" panose="05000000000000000000" pitchFamily="2" charset="2"/>
              <a:buChar char="Ø"/>
            </a:pPr>
            <a:r>
              <a:rPr lang="en-US" sz="1000" dirty="0">
                <a:latin typeface="Maven Pro" panose="020B0604020202020204" charset="0"/>
              </a:rPr>
              <a:t> We assumed that the Airbnb Business prior to COVID-19 was achieving the desired Revenue.</a:t>
            </a:r>
          </a:p>
          <a:p>
            <a:pPr marL="171450" indent="-171450">
              <a:buClr>
                <a:schemeClr val="bg1"/>
              </a:buClr>
              <a:buSzPct val="100000"/>
              <a:buFont typeface="Wingdings" panose="05000000000000000000" pitchFamily="2" charset="2"/>
              <a:buChar char="Ø"/>
            </a:pPr>
            <a:endParaRPr lang="en-US" sz="1000" dirty="0">
              <a:latin typeface="Maven Pro" panose="020B0604020202020204" charset="0"/>
            </a:endParaRPr>
          </a:p>
          <a:p>
            <a:pPr marL="171450" indent="-171450">
              <a:buClr>
                <a:schemeClr val="bg1"/>
              </a:buClr>
              <a:buSzPct val="100000"/>
              <a:buFont typeface="Wingdings" panose="05000000000000000000" pitchFamily="2" charset="2"/>
              <a:buChar char="Ø"/>
            </a:pPr>
            <a:r>
              <a:rPr lang="en-US" sz="1000" dirty="0">
                <a:latin typeface="Maven Pro" panose="020B0604020202020204" charset="0"/>
              </a:rPr>
              <a:t>The Companies Strategies are considered based on the local Govt bodies on uplifting the COVID travel restrictions and the constraints enforced on the travel.</a:t>
            </a:r>
          </a:p>
          <a:p>
            <a:pPr marL="171450" indent="-171450">
              <a:buClr>
                <a:schemeClr val="bg1"/>
              </a:buClr>
              <a:buSzPct val="100000"/>
              <a:buFont typeface="Wingdings" panose="05000000000000000000" pitchFamily="2" charset="2"/>
              <a:buChar char="Ø"/>
            </a:pPr>
            <a:endParaRPr lang="en-US" sz="1000" dirty="0">
              <a:latin typeface="Maven Pro" panose="020B0604020202020204" charset="0"/>
            </a:endParaRPr>
          </a:p>
          <a:p>
            <a:pPr marL="171450" indent="-171450">
              <a:buClr>
                <a:schemeClr val="bg1"/>
              </a:buClr>
              <a:buSzPct val="100000"/>
              <a:buFont typeface="Wingdings" panose="05000000000000000000" pitchFamily="2" charset="2"/>
              <a:buChar char="Ø"/>
            </a:pPr>
            <a:r>
              <a:rPr lang="en-US" sz="1000" dirty="0">
                <a:latin typeface="Maven Pro" panose="020B0604020202020204" charset="0"/>
              </a:rPr>
              <a:t>Considered “Number of Review” to be Positive.</a:t>
            </a:r>
          </a:p>
          <a:p>
            <a:pPr>
              <a:buClr>
                <a:schemeClr val="bg1"/>
              </a:buClr>
              <a:buSzPct val="100000"/>
            </a:pPr>
            <a:endParaRPr lang="en-IN" sz="1000" dirty="0">
              <a:latin typeface="Maven Pro" panose="020B0604020202020204" charset="0"/>
            </a:endParaRPr>
          </a:p>
          <a:p>
            <a:pPr marL="171450" lvl="1" indent="-171450">
              <a:buClr>
                <a:schemeClr val="bg1"/>
              </a:buClr>
              <a:buSzPct val="100000"/>
              <a:buFont typeface="Wingdings" panose="05000000000000000000" pitchFamily="2" charset="2"/>
              <a:buChar char="Ø"/>
            </a:pPr>
            <a:endParaRPr lang="en-IN" sz="100" dirty="0">
              <a:latin typeface="Maven Pro" panose="020B0604020202020204" charset="0"/>
            </a:endParaRPr>
          </a:p>
          <a:p>
            <a:pPr marL="171450" lvl="1" indent="-171450">
              <a:buClr>
                <a:schemeClr val="bg1"/>
              </a:buClr>
              <a:buSzPct val="100000"/>
              <a:buFont typeface="Wingdings" panose="05000000000000000000" pitchFamily="2" charset="2"/>
              <a:buChar char="Ø"/>
            </a:pPr>
            <a:endParaRPr lang="en-US" sz="100" dirty="0">
              <a:latin typeface="Maven Pro" panose="020B0604020202020204" charset="0"/>
            </a:endParaRPr>
          </a:p>
        </p:txBody>
      </p:sp>
      <p:sp>
        <p:nvSpPr>
          <p:cNvPr id="2" name="Google Shape;1009;p35">
            <a:extLst>
              <a:ext uri="{FF2B5EF4-FFF2-40B4-BE49-F238E27FC236}">
                <a16:creationId xmlns:a16="http://schemas.microsoft.com/office/drawing/2014/main" id="{BCF81FFC-D7E2-EB93-097B-F6847FA5919F}"/>
              </a:ext>
            </a:extLst>
          </p:cNvPr>
          <p:cNvSpPr txBox="1">
            <a:spLocks/>
          </p:cNvSpPr>
          <p:nvPr/>
        </p:nvSpPr>
        <p:spPr>
          <a:xfrm>
            <a:off x="485836" y="706108"/>
            <a:ext cx="7981305" cy="35087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IN" sz="1400" dirty="0"/>
              <a:t>Assumptions:</a:t>
            </a:r>
          </a:p>
        </p:txBody>
      </p:sp>
      <p:sp>
        <p:nvSpPr>
          <p:cNvPr id="3" name="Google Shape;1009;p35">
            <a:extLst>
              <a:ext uri="{FF2B5EF4-FFF2-40B4-BE49-F238E27FC236}">
                <a16:creationId xmlns:a16="http://schemas.microsoft.com/office/drawing/2014/main" id="{1B583810-7FC6-7D2B-1A01-4B7548C67987}"/>
              </a:ext>
            </a:extLst>
          </p:cNvPr>
          <p:cNvSpPr txBox="1">
            <a:spLocks/>
          </p:cNvSpPr>
          <p:nvPr/>
        </p:nvSpPr>
        <p:spPr>
          <a:xfrm>
            <a:off x="485835" y="2299853"/>
            <a:ext cx="7981305" cy="35087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IN" sz="1400" dirty="0"/>
              <a:t>Methodology :</a:t>
            </a:r>
          </a:p>
        </p:txBody>
      </p:sp>
      <p:sp>
        <p:nvSpPr>
          <p:cNvPr id="4" name="Title 1">
            <a:extLst>
              <a:ext uri="{FF2B5EF4-FFF2-40B4-BE49-F238E27FC236}">
                <a16:creationId xmlns:a16="http://schemas.microsoft.com/office/drawing/2014/main" id="{1C46DAFE-5036-28A0-7765-284E55569B7F}"/>
              </a:ext>
            </a:extLst>
          </p:cNvPr>
          <p:cNvSpPr txBox="1">
            <a:spLocks/>
          </p:cNvSpPr>
          <p:nvPr/>
        </p:nvSpPr>
        <p:spPr>
          <a:xfrm>
            <a:off x="485835" y="2676605"/>
            <a:ext cx="8310897" cy="186564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l"/>
            <a:r>
              <a:rPr lang="en-US" sz="1000" b="1" dirty="0">
                <a:solidFill>
                  <a:schemeClr val="accent6">
                    <a:lumMod val="60000"/>
                    <a:lumOff val="40000"/>
                  </a:schemeClr>
                </a:solidFill>
                <a:latin typeface="Maven Pro" panose="020B0604020202020204" charset="0"/>
                <a:cs typeface="Arial"/>
                <a:sym typeface="Arial"/>
              </a:rPr>
              <a:t>Data Preparation &amp; Cleaning: </a:t>
            </a:r>
            <a:r>
              <a:rPr lang="en-US" sz="1000" dirty="0">
                <a:latin typeface="Maven Pro" panose="020B0604020202020204" charset="0"/>
              </a:rPr>
              <a:t>There were 10 Numerical values of int &amp; Float datatypes among which id, host_id was converted to str datatype &amp; last_review was converted to date datatype. Though name and host_name have missing values we have retained the null values as the corresponding IDs are present. last_review &amp; reviews_per_month had null values which was imputed by mode and mean.</a:t>
            </a:r>
          </a:p>
          <a:p>
            <a:pPr algn="l"/>
            <a:endParaRPr lang="en-US" sz="1000" dirty="0">
              <a:latin typeface="Maven Pro" panose="020B0604020202020204" charset="0"/>
            </a:endParaRPr>
          </a:p>
          <a:p>
            <a:pPr algn="l"/>
            <a:r>
              <a:rPr lang="en-US" sz="1000" b="1" dirty="0">
                <a:solidFill>
                  <a:schemeClr val="accent6">
                    <a:lumMod val="60000"/>
                    <a:lumOff val="40000"/>
                  </a:schemeClr>
                </a:solidFill>
                <a:latin typeface="Maven Pro" panose="020B0604020202020204" charset="0"/>
                <a:cs typeface="Arial"/>
              </a:rPr>
              <a:t>Data Analysis: </a:t>
            </a:r>
            <a:r>
              <a:rPr lang="en-US" sz="1000" dirty="0">
                <a:latin typeface="Maven Pro" panose="020B0604020202020204" charset="0"/>
              </a:rPr>
              <a:t>We have used Python and Tableau for analyzing the data through visualization. We identified the outliers in the numeric variables and accordingly excluded the extreme/ outlier values from our analysis. For Analysis we have used bar chart, Stacked bar chart, Pie Chart, Pareto Chart, Scatter Plot and Histogram.</a:t>
            </a:r>
          </a:p>
          <a:p>
            <a:pPr>
              <a:buClr>
                <a:schemeClr val="bg1"/>
              </a:buClr>
              <a:buSzPct val="100000"/>
            </a:pPr>
            <a:endParaRPr lang="en-US" sz="1000" dirty="0">
              <a:solidFill>
                <a:schemeClr val="bg1"/>
              </a:solidFill>
              <a:latin typeface="Maven Pro" panose="020B0604020202020204" charset="0"/>
            </a:endParaRPr>
          </a:p>
          <a:p>
            <a:pPr>
              <a:buClr>
                <a:schemeClr val="bg1"/>
              </a:buClr>
              <a:buSzPct val="100000"/>
            </a:pPr>
            <a:r>
              <a:rPr lang="en-US" sz="1000" dirty="0">
                <a:latin typeface="Maven Pro" panose="020B0604020202020204" charset="0"/>
              </a:rPr>
              <a:t>NOTE: Methodology Document along with this presentation would provide much more details.</a:t>
            </a:r>
          </a:p>
          <a:p>
            <a:pPr>
              <a:buClr>
                <a:schemeClr val="bg1"/>
              </a:buClr>
              <a:buSzPct val="100000"/>
            </a:pPr>
            <a:endParaRPr lang="en-US" sz="1000" dirty="0">
              <a:latin typeface="Maven Pro" panose="020B0604020202020204" charset="0"/>
            </a:endParaRPr>
          </a:p>
          <a:p>
            <a:pPr>
              <a:buClr>
                <a:schemeClr val="bg1"/>
              </a:buClr>
              <a:buSzPct val="100000"/>
            </a:pPr>
            <a:endParaRPr lang="en-IN" sz="1000" dirty="0">
              <a:latin typeface="Maven Pro" panose="020B0604020202020204" charset="0"/>
            </a:endParaRPr>
          </a:p>
          <a:p>
            <a:pPr lvl="1">
              <a:buClr>
                <a:schemeClr val="bg1"/>
              </a:buClr>
              <a:buSzPct val="100000"/>
            </a:pPr>
            <a:endParaRPr lang="en-IN" sz="100" dirty="0">
              <a:latin typeface="Maven Pro" panose="020B0604020202020204" charset="0"/>
            </a:endParaRPr>
          </a:p>
          <a:p>
            <a:pPr lvl="1">
              <a:buClr>
                <a:schemeClr val="bg1"/>
              </a:buClr>
              <a:buSzPct val="100000"/>
            </a:pPr>
            <a:endParaRPr lang="en-US" sz="100" dirty="0">
              <a:latin typeface="Maven Pro" panose="020B0604020202020204" charset="0"/>
            </a:endParaRPr>
          </a:p>
        </p:txBody>
      </p:sp>
    </p:spTree>
    <p:extLst>
      <p:ext uri="{BB962C8B-B14F-4D97-AF65-F5344CB8AC3E}">
        <p14:creationId xmlns:p14="http://schemas.microsoft.com/office/powerpoint/2010/main" val="1432903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a:t>
            </a:r>
            <a:r>
              <a:rPr lang="en" dirty="0">
                <a:solidFill>
                  <a:schemeClr val="accent3"/>
                </a:solidFill>
              </a:rPr>
              <a:t>You</a:t>
            </a:r>
            <a:endParaRPr dirty="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5101574" y="3313366"/>
            <a:ext cx="204214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Insights &amp; Recommendations</a:t>
            </a:r>
          </a:p>
        </p:txBody>
      </p:sp>
      <p:sp>
        <p:nvSpPr>
          <p:cNvPr id="473" name="Google Shape;473;p27"/>
          <p:cNvSpPr txBox="1">
            <a:spLocks noGrp="1"/>
          </p:cNvSpPr>
          <p:nvPr>
            <p:ph type="ctrTitle" idx="4"/>
          </p:nvPr>
        </p:nvSpPr>
        <p:spPr>
          <a:xfrm>
            <a:off x="1794300" y="3342310"/>
            <a:ext cx="182477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Background</a:t>
            </a:r>
            <a:endParaRPr dirty="0"/>
          </a:p>
        </p:txBody>
      </p:sp>
      <p:sp>
        <p:nvSpPr>
          <p:cNvPr id="474" name="Google Shape;474;p27"/>
          <p:cNvSpPr txBox="1">
            <a:spLocks noGrp="1"/>
          </p:cNvSpPr>
          <p:nvPr>
            <p:ph type="ctrTitle"/>
          </p:nvPr>
        </p:nvSpPr>
        <p:spPr>
          <a:xfrm>
            <a:off x="550082" y="334231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Objective</a:t>
            </a:r>
            <a:endParaRPr dirty="0"/>
          </a:p>
        </p:txBody>
      </p:sp>
      <p:sp>
        <p:nvSpPr>
          <p:cNvPr id="476" name="Google Shape;476;p27"/>
          <p:cNvSpPr txBox="1">
            <a:spLocks noGrp="1"/>
          </p:cNvSpPr>
          <p:nvPr>
            <p:ph type="title" idx="3"/>
          </p:nvPr>
        </p:nvSpPr>
        <p:spPr>
          <a:xfrm>
            <a:off x="749416"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78" name="Google Shape;478;p27"/>
          <p:cNvSpPr txBox="1">
            <a:spLocks noGrp="1"/>
          </p:cNvSpPr>
          <p:nvPr>
            <p:ph type="title" idx="6"/>
          </p:nvPr>
        </p:nvSpPr>
        <p:spPr>
          <a:xfrm>
            <a:off x="2262786"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TABLE OF CONTENTS</a:t>
            </a:r>
            <a:endParaRPr dirty="0"/>
          </a:p>
        </p:txBody>
      </p:sp>
      <p:sp>
        <p:nvSpPr>
          <p:cNvPr id="480" name="Google Shape;480;p27"/>
          <p:cNvSpPr txBox="1">
            <a:spLocks noGrp="1"/>
          </p:cNvSpPr>
          <p:nvPr>
            <p:ph type="title" idx="9"/>
          </p:nvPr>
        </p:nvSpPr>
        <p:spPr>
          <a:xfrm>
            <a:off x="3704681" y="2599445"/>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81" name="Google Shape;481;p27"/>
          <p:cNvSpPr/>
          <p:nvPr/>
        </p:nvSpPr>
        <p:spPr>
          <a:xfrm>
            <a:off x="749412"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2137513"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3606215" y="1546124"/>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cxnSpLocks/>
          </p:cNvCxnSpPr>
          <p:nvPr/>
        </p:nvCxnSpPr>
        <p:spPr>
          <a:xfrm rot="10800000" flipH="1" flipV="1">
            <a:off x="751744" y="1974799"/>
            <a:ext cx="4" cy="959987"/>
          </a:xfrm>
          <a:prstGeom prst="bentConnector3">
            <a:avLst>
              <a:gd name="adj1" fmla="val -57150000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rot="10800000" flipH="1" flipV="1">
            <a:off x="2137512" y="1974799"/>
            <a:ext cx="125273" cy="959987"/>
          </a:xfrm>
          <a:prstGeom prst="bentConnector3">
            <a:avLst>
              <a:gd name="adj1" fmla="val -182481"/>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rot="10800000" flipH="1" flipV="1">
            <a:off x="3606215" y="1958173"/>
            <a:ext cx="98466" cy="930171"/>
          </a:xfrm>
          <a:prstGeom prst="bentConnector3">
            <a:avLst>
              <a:gd name="adj1" fmla="val -232161"/>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1675305"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286368" y="1220341"/>
            <a:ext cx="238733" cy="20874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872864" y="1669266"/>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2257466" y="1706643"/>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481;p27">
            <a:extLst>
              <a:ext uri="{FF2B5EF4-FFF2-40B4-BE49-F238E27FC236}">
                <a16:creationId xmlns:a16="http://schemas.microsoft.com/office/drawing/2014/main" id="{C067404B-3CC0-5C83-0058-7E0E62C9301D}"/>
              </a:ext>
            </a:extLst>
          </p:cNvPr>
          <p:cNvSpPr/>
          <p:nvPr/>
        </p:nvSpPr>
        <p:spPr>
          <a:xfrm>
            <a:off x="5354509" y="1516839"/>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484;p27">
            <a:extLst>
              <a:ext uri="{FF2B5EF4-FFF2-40B4-BE49-F238E27FC236}">
                <a16:creationId xmlns:a16="http://schemas.microsoft.com/office/drawing/2014/main" id="{7FED3A8C-9473-AA83-BF1E-49AF54028182}"/>
              </a:ext>
            </a:extLst>
          </p:cNvPr>
          <p:cNvCxnSpPr>
            <a:cxnSpLocks/>
          </p:cNvCxnSpPr>
          <p:nvPr/>
        </p:nvCxnSpPr>
        <p:spPr>
          <a:xfrm rot="10800000" flipH="1" flipV="1">
            <a:off x="5351780" y="1958173"/>
            <a:ext cx="4" cy="959987"/>
          </a:xfrm>
          <a:prstGeom prst="bentConnector3">
            <a:avLst>
              <a:gd name="adj1" fmla="val -5715000000"/>
            </a:avLst>
          </a:prstGeom>
          <a:noFill/>
          <a:ln w="9525" cap="flat" cmpd="sng">
            <a:solidFill>
              <a:schemeClr val="lt1"/>
            </a:solidFill>
            <a:prstDash val="solid"/>
            <a:round/>
            <a:headEnd type="none" w="med" len="med"/>
            <a:tailEnd type="none" w="med" len="med"/>
          </a:ln>
        </p:spPr>
      </p:cxnSp>
      <p:sp>
        <p:nvSpPr>
          <p:cNvPr id="13" name="Google Shape;476;p27">
            <a:extLst>
              <a:ext uri="{FF2B5EF4-FFF2-40B4-BE49-F238E27FC236}">
                <a16:creationId xmlns:a16="http://schemas.microsoft.com/office/drawing/2014/main" id="{595D7AF1-D7E8-0CB6-72B5-97554E46224C}"/>
              </a:ext>
            </a:extLst>
          </p:cNvPr>
          <p:cNvSpPr txBox="1">
            <a:spLocks/>
          </p:cNvSpPr>
          <p:nvPr/>
        </p:nvSpPr>
        <p:spPr>
          <a:xfrm>
            <a:off x="5409706" y="2599445"/>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2"/>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 dirty="0"/>
              <a:t>04</a:t>
            </a:r>
          </a:p>
        </p:txBody>
      </p:sp>
      <p:sp>
        <p:nvSpPr>
          <p:cNvPr id="14" name="Google Shape;489;p27">
            <a:extLst>
              <a:ext uri="{FF2B5EF4-FFF2-40B4-BE49-F238E27FC236}">
                <a16:creationId xmlns:a16="http://schemas.microsoft.com/office/drawing/2014/main" id="{04FE70FD-0445-4315-4410-DE582C5497DA}"/>
              </a:ext>
            </a:extLst>
          </p:cNvPr>
          <p:cNvSpPr/>
          <p:nvPr/>
        </p:nvSpPr>
        <p:spPr>
          <a:xfrm>
            <a:off x="3721092" y="1678323"/>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71;p27">
            <a:extLst>
              <a:ext uri="{FF2B5EF4-FFF2-40B4-BE49-F238E27FC236}">
                <a16:creationId xmlns:a16="http://schemas.microsoft.com/office/drawing/2014/main" id="{AEA213BE-5090-6F20-9423-2A5417F1FCA2}"/>
              </a:ext>
            </a:extLst>
          </p:cNvPr>
          <p:cNvSpPr txBox="1">
            <a:spLocks/>
          </p:cNvSpPr>
          <p:nvPr/>
        </p:nvSpPr>
        <p:spPr>
          <a:xfrm>
            <a:off x="3234424" y="3309637"/>
            <a:ext cx="22518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IN" dirty="0"/>
              <a:t>Data Cleaning &amp; Preparation</a:t>
            </a:r>
          </a:p>
        </p:txBody>
      </p:sp>
      <p:grpSp>
        <p:nvGrpSpPr>
          <p:cNvPr id="18" name="Google Shape;497;p27">
            <a:extLst>
              <a:ext uri="{FF2B5EF4-FFF2-40B4-BE49-F238E27FC236}">
                <a16:creationId xmlns:a16="http://schemas.microsoft.com/office/drawing/2014/main" id="{D58D7026-D490-F729-6F6E-A7D4D7603FD2}"/>
              </a:ext>
            </a:extLst>
          </p:cNvPr>
          <p:cNvGrpSpPr/>
          <p:nvPr/>
        </p:nvGrpSpPr>
        <p:grpSpPr>
          <a:xfrm>
            <a:off x="5439308" y="1660745"/>
            <a:ext cx="583524" cy="580314"/>
            <a:chOff x="3541186" y="3367319"/>
            <a:chExt cx="348082" cy="346188"/>
          </a:xfrm>
        </p:grpSpPr>
        <p:sp>
          <p:nvSpPr>
            <p:cNvPr id="19" name="Google Shape;498;p27">
              <a:extLst>
                <a:ext uri="{FF2B5EF4-FFF2-40B4-BE49-F238E27FC236}">
                  <a16:creationId xmlns:a16="http://schemas.microsoft.com/office/drawing/2014/main" id="{9771DA69-282D-93C4-90E2-7D56AFF505C0}"/>
                </a:ext>
              </a:extLst>
            </p:cNvPr>
            <p:cNvSpPr/>
            <p:nvPr/>
          </p:nvSpPr>
          <p:spPr>
            <a:xfrm>
              <a:off x="3541186" y="3367319"/>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99;p27">
              <a:extLst>
                <a:ext uri="{FF2B5EF4-FFF2-40B4-BE49-F238E27FC236}">
                  <a16:creationId xmlns:a16="http://schemas.microsoft.com/office/drawing/2014/main" id="{0343AE4C-740A-1738-2553-486B2B798D7B}"/>
                </a:ext>
              </a:extLst>
            </p:cNvPr>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00;p27">
              <a:extLst>
                <a:ext uri="{FF2B5EF4-FFF2-40B4-BE49-F238E27FC236}">
                  <a16:creationId xmlns:a16="http://schemas.microsoft.com/office/drawing/2014/main" id="{B99462BC-CE62-84D0-0A7B-60E73758FD2F}"/>
                </a:ext>
              </a:extLst>
            </p:cNvPr>
            <p:cNvSpPr/>
            <p:nvPr/>
          </p:nvSpPr>
          <p:spPr>
            <a:xfrm>
              <a:off x="3727755" y="3424051"/>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501;p27">
              <a:extLst>
                <a:ext uri="{FF2B5EF4-FFF2-40B4-BE49-F238E27FC236}">
                  <a16:creationId xmlns:a16="http://schemas.microsoft.com/office/drawing/2014/main" id="{34099D36-C34E-525D-F49F-132C79829B40}"/>
                </a:ext>
              </a:extLst>
            </p:cNvPr>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473;p27">
            <a:extLst>
              <a:ext uri="{FF2B5EF4-FFF2-40B4-BE49-F238E27FC236}">
                <a16:creationId xmlns:a16="http://schemas.microsoft.com/office/drawing/2014/main" id="{0B4A342F-C8C8-EF7B-1B06-EC8DA51840A8}"/>
              </a:ext>
            </a:extLst>
          </p:cNvPr>
          <p:cNvSpPr txBox="1">
            <a:spLocks/>
          </p:cNvSpPr>
          <p:nvPr/>
        </p:nvSpPr>
        <p:spPr>
          <a:xfrm>
            <a:off x="7143714" y="3296400"/>
            <a:ext cx="182477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IN" dirty="0"/>
              <a:t>Appendix</a:t>
            </a:r>
          </a:p>
        </p:txBody>
      </p:sp>
      <p:sp>
        <p:nvSpPr>
          <p:cNvPr id="29" name="Google Shape;478;p27">
            <a:extLst>
              <a:ext uri="{FF2B5EF4-FFF2-40B4-BE49-F238E27FC236}">
                <a16:creationId xmlns:a16="http://schemas.microsoft.com/office/drawing/2014/main" id="{E0D2A347-1382-95E7-D314-ACB1A56A0BB2}"/>
              </a:ext>
            </a:extLst>
          </p:cNvPr>
          <p:cNvSpPr txBox="1">
            <a:spLocks/>
          </p:cNvSpPr>
          <p:nvPr/>
        </p:nvSpPr>
        <p:spPr>
          <a:xfrm>
            <a:off x="7444481" y="2599976"/>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3"/>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 dirty="0"/>
              <a:t>05</a:t>
            </a:r>
          </a:p>
        </p:txBody>
      </p:sp>
      <p:sp>
        <p:nvSpPr>
          <p:cNvPr id="30" name="Google Shape;482;p27">
            <a:extLst>
              <a:ext uri="{FF2B5EF4-FFF2-40B4-BE49-F238E27FC236}">
                <a16:creationId xmlns:a16="http://schemas.microsoft.com/office/drawing/2014/main" id="{93CA26CA-AC36-FD98-9A59-9F206EAA2636}"/>
              </a:ext>
            </a:extLst>
          </p:cNvPr>
          <p:cNvSpPr/>
          <p:nvPr/>
        </p:nvSpPr>
        <p:spPr>
          <a:xfrm>
            <a:off x="7319208" y="1516839"/>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 name="Google Shape;485;p27">
            <a:extLst>
              <a:ext uri="{FF2B5EF4-FFF2-40B4-BE49-F238E27FC236}">
                <a16:creationId xmlns:a16="http://schemas.microsoft.com/office/drawing/2014/main" id="{7EF4EC8F-BBCE-DC67-E827-15B99083C057}"/>
              </a:ext>
            </a:extLst>
          </p:cNvPr>
          <p:cNvCxnSpPr>
            <a:stCxn id="30" idx="1"/>
            <a:endCxn id="29" idx="1"/>
          </p:cNvCxnSpPr>
          <p:nvPr/>
        </p:nvCxnSpPr>
        <p:spPr>
          <a:xfrm rot="10800000" flipH="1" flipV="1">
            <a:off x="7319207" y="1928888"/>
            <a:ext cx="125273" cy="959987"/>
          </a:xfrm>
          <a:prstGeom prst="bentConnector3">
            <a:avLst>
              <a:gd name="adj1" fmla="val -182481"/>
            </a:avLst>
          </a:prstGeom>
          <a:noFill/>
          <a:ln w="9525" cap="flat" cmpd="sng">
            <a:solidFill>
              <a:schemeClr val="lt1"/>
            </a:solidFill>
            <a:prstDash val="solid"/>
            <a:round/>
            <a:headEnd type="none" w="med" len="med"/>
            <a:tailEnd type="none" w="med" len="med"/>
          </a:ln>
        </p:spPr>
      </p:cxnSp>
      <p:grpSp>
        <p:nvGrpSpPr>
          <p:cNvPr id="448" name="Google Shape;490;p27">
            <a:extLst>
              <a:ext uri="{FF2B5EF4-FFF2-40B4-BE49-F238E27FC236}">
                <a16:creationId xmlns:a16="http://schemas.microsoft.com/office/drawing/2014/main" id="{04B60289-099B-12E4-3F8E-CDF401A16C93}"/>
              </a:ext>
            </a:extLst>
          </p:cNvPr>
          <p:cNvGrpSpPr/>
          <p:nvPr/>
        </p:nvGrpSpPr>
        <p:grpSpPr>
          <a:xfrm>
            <a:off x="7439161" y="1660732"/>
            <a:ext cx="577210" cy="580282"/>
            <a:chOff x="3095745" y="3805393"/>
            <a:chExt cx="352840" cy="354717"/>
          </a:xfrm>
        </p:grpSpPr>
        <p:sp>
          <p:nvSpPr>
            <p:cNvPr id="449" name="Google Shape;491;p27">
              <a:extLst>
                <a:ext uri="{FF2B5EF4-FFF2-40B4-BE49-F238E27FC236}">
                  <a16:creationId xmlns:a16="http://schemas.microsoft.com/office/drawing/2014/main" id="{62FA0A26-F1C0-269A-ECAB-CB79E1BFA947}"/>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92;p27">
              <a:extLst>
                <a:ext uri="{FF2B5EF4-FFF2-40B4-BE49-F238E27FC236}">
                  <a16:creationId xmlns:a16="http://schemas.microsoft.com/office/drawing/2014/main" id="{8B99016A-EE6A-4F1A-DDA2-6B3CEB8CCEEE}"/>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93;p27">
              <a:extLst>
                <a:ext uri="{FF2B5EF4-FFF2-40B4-BE49-F238E27FC236}">
                  <a16:creationId xmlns:a16="http://schemas.microsoft.com/office/drawing/2014/main" id="{BC8DAC77-71ED-0F76-B1A7-F8CFE42ADAA5}"/>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94;p27">
              <a:extLst>
                <a:ext uri="{FF2B5EF4-FFF2-40B4-BE49-F238E27FC236}">
                  <a16:creationId xmlns:a16="http://schemas.microsoft.com/office/drawing/2014/main" id="{0D92C9CC-3690-B940-8A3E-F716E9A6A6C9}"/>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95;p27">
              <a:extLst>
                <a:ext uri="{FF2B5EF4-FFF2-40B4-BE49-F238E27FC236}">
                  <a16:creationId xmlns:a16="http://schemas.microsoft.com/office/drawing/2014/main" id="{8CA69A67-77BA-7A9F-85B3-9BE620D28C37}"/>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96;p27">
              <a:extLst>
                <a:ext uri="{FF2B5EF4-FFF2-40B4-BE49-F238E27FC236}">
                  <a16:creationId xmlns:a16="http://schemas.microsoft.com/office/drawing/2014/main" id="{ABC5C95D-EAD6-2E0F-86C3-386702165163}"/>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2612226" y="1966195"/>
            <a:ext cx="3613337" cy="9153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Objective</a:t>
            </a:r>
            <a:endParaRPr dirty="0"/>
          </a:p>
        </p:txBody>
      </p:sp>
      <p:sp>
        <p:nvSpPr>
          <p:cNvPr id="689" name="Google Shape;689;p32"/>
          <p:cNvSpPr/>
          <p:nvPr/>
        </p:nvSpPr>
        <p:spPr>
          <a:xfrm>
            <a:off x="1885389" y="1972901"/>
            <a:ext cx="1085100" cy="1085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1937439" y="2226551"/>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01</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70477" y="3869000"/>
            <a:ext cx="1029824"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p:cNvCxnSpPr>
          <p:nvPr/>
        </p:nvCxnSpPr>
        <p:spPr>
          <a:xfrm>
            <a:off x="2400301" y="3058001"/>
            <a:ext cx="0" cy="915325"/>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4063103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B0DCA7-9517-4BD1-9811-2F6C4794C9A7}"/>
              </a:ext>
            </a:extLst>
          </p:cNvPr>
          <p:cNvSpPr>
            <a:spLocks noGrp="1"/>
          </p:cNvSpPr>
          <p:nvPr>
            <p:ph type="subTitle" idx="1"/>
          </p:nvPr>
        </p:nvSpPr>
        <p:spPr>
          <a:xfrm>
            <a:off x="922020" y="1036320"/>
            <a:ext cx="7299960" cy="2705100"/>
          </a:xfrm>
        </p:spPr>
        <p:txBody>
          <a:bodyPr/>
          <a:lstStyle/>
          <a:p>
            <a:pPr marL="400050" indent="-285750" algn="l">
              <a:lnSpc>
                <a:spcPct val="150000"/>
              </a:lnSpc>
              <a:buFont typeface="Wingdings" panose="05000000000000000000" pitchFamily="2" charset="2"/>
              <a:buChar char="q"/>
            </a:pPr>
            <a:r>
              <a:rPr lang="en-IN" dirty="0">
                <a:solidFill>
                  <a:schemeClr val="accent5"/>
                </a:solidFill>
              </a:rPr>
              <a:t> </a:t>
            </a:r>
            <a:r>
              <a:rPr lang="en-IN" sz="1600" dirty="0">
                <a:solidFill>
                  <a:schemeClr val="bg1"/>
                </a:solidFill>
              </a:rPr>
              <a:t>Understand customer preferences from 2019 pre covid data and estimate preferences post covid.</a:t>
            </a:r>
          </a:p>
          <a:p>
            <a:pPr marL="114300" indent="0" algn="l">
              <a:lnSpc>
                <a:spcPct val="150000"/>
              </a:lnSpc>
            </a:pPr>
            <a:endParaRPr lang="en-IN" sz="1600" dirty="0">
              <a:solidFill>
                <a:schemeClr val="bg1"/>
              </a:solidFill>
            </a:endParaRPr>
          </a:p>
          <a:p>
            <a:pPr marL="400050" indent="-285750" algn="l">
              <a:lnSpc>
                <a:spcPct val="150000"/>
              </a:lnSpc>
              <a:buFont typeface="Wingdings" panose="05000000000000000000" pitchFamily="2" charset="2"/>
              <a:buChar char="q"/>
            </a:pPr>
            <a:r>
              <a:rPr lang="en-IN" sz="1600" dirty="0">
                <a:solidFill>
                  <a:schemeClr val="bg1"/>
                </a:solidFill>
              </a:rPr>
              <a:t> Recommend strategies to grow Airbnb’s business and gain more traction post covid.</a:t>
            </a:r>
          </a:p>
          <a:p>
            <a:pPr marL="114300" indent="0" algn="l">
              <a:lnSpc>
                <a:spcPct val="150000"/>
              </a:lnSpc>
            </a:pPr>
            <a:endParaRPr lang="en-IN" sz="1600" dirty="0">
              <a:solidFill>
                <a:schemeClr val="bg1"/>
              </a:solidFill>
            </a:endParaRPr>
          </a:p>
          <a:p>
            <a:pPr marL="400050" indent="-285750" algn="l">
              <a:lnSpc>
                <a:spcPct val="150000"/>
              </a:lnSpc>
              <a:buFont typeface="Wingdings" panose="05000000000000000000" pitchFamily="2" charset="2"/>
              <a:buChar char="q"/>
            </a:pPr>
            <a:r>
              <a:rPr lang="en-IN" sz="1600" dirty="0">
                <a:solidFill>
                  <a:schemeClr val="bg1"/>
                </a:solidFill>
              </a:rPr>
              <a:t>Analyse the key insights from the Airbnb NYC 2019 data in pre-COVID situation.</a:t>
            </a:r>
          </a:p>
          <a:p>
            <a:pPr algn="l">
              <a:buFont typeface="+mj-lt"/>
              <a:buAutoNum type="arabicPeriod"/>
            </a:pPr>
            <a:endParaRPr lang="en-IN" dirty="0">
              <a:solidFill>
                <a:schemeClr val="accent5"/>
              </a:solidFill>
            </a:endParaRPr>
          </a:p>
        </p:txBody>
      </p:sp>
    </p:spTree>
    <p:extLst>
      <p:ext uri="{BB962C8B-B14F-4D97-AF65-F5344CB8AC3E}">
        <p14:creationId xmlns:p14="http://schemas.microsoft.com/office/powerpoint/2010/main" val="1588992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777761" y="1992475"/>
            <a:ext cx="3214725"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Background</a:t>
            </a:r>
            <a:endParaRPr dirty="0"/>
          </a:p>
        </p:txBody>
      </p:sp>
      <p:sp>
        <p:nvSpPr>
          <p:cNvPr id="689" name="Google Shape;689;p32"/>
          <p:cNvSpPr/>
          <p:nvPr/>
        </p:nvSpPr>
        <p:spPr>
          <a:xfrm>
            <a:off x="5121434" y="1885488"/>
            <a:ext cx="1085100" cy="1085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173484" y="2139138"/>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1" y="3869000"/>
            <a:ext cx="4396775"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p:cNvCxnSpPr>
          <p:nvPr/>
        </p:nvCxnSpPr>
        <p:spPr>
          <a:xfrm>
            <a:off x="5663984" y="2953675"/>
            <a:ext cx="0" cy="915325"/>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B0DCA7-9517-4BD1-9811-2F6C4794C9A7}"/>
              </a:ext>
            </a:extLst>
          </p:cNvPr>
          <p:cNvSpPr>
            <a:spLocks noGrp="1"/>
          </p:cNvSpPr>
          <p:nvPr>
            <p:ph type="subTitle" idx="1"/>
          </p:nvPr>
        </p:nvSpPr>
        <p:spPr>
          <a:xfrm>
            <a:off x="922020" y="1036320"/>
            <a:ext cx="7299960" cy="2705100"/>
          </a:xfrm>
        </p:spPr>
        <p:txBody>
          <a:bodyPr/>
          <a:lstStyle/>
          <a:p>
            <a:pPr marL="400050" indent="-285750" algn="l">
              <a:lnSpc>
                <a:spcPct val="150000"/>
              </a:lnSpc>
              <a:buFont typeface="Wingdings" panose="05000000000000000000" pitchFamily="2" charset="2"/>
              <a:buChar char="q"/>
            </a:pPr>
            <a:r>
              <a:rPr lang="en-IN" dirty="0">
                <a:solidFill>
                  <a:schemeClr val="accent5"/>
                </a:solidFill>
              </a:rPr>
              <a:t> </a:t>
            </a:r>
            <a:r>
              <a:rPr lang="en-IN" sz="1600" dirty="0">
                <a:solidFill>
                  <a:schemeClr val="bg1"/>
                </a:solidFill>
              </a:rPr>
              <a:t>During COVID-19 all types of businesses were affected across the world, which has also affected Airbnb’s business due to travel restrictions.</a:t>
            </a:r>
          </a:p>
          <a:p>
            <a:pPr marL="114300" indent="0" algn="l">
              <a:lnSpc>
                <a:spcPct val="150000"/>
              </a:lnSpc>
            </a:pPr>
            <a:endParaRPr lang="en-IN" sz="1600" dirty="0">
              <a:solidFill>
                <a:schemeClr val="bg1"/>
              </a:solidFill>
            </a:endParaRPr>
          </a:p>
          <a:p>
            <a:pPr marL="400050" indent="-285750" algn="l">
              <a:lnSpc>
                <a:spcPct val="150000"/>
              </a:lnSpc>
              <a:buFont typeface="Wingdings" panose="05000000000000000000" pitchFamily="2" charset="2"/>
              <a:buChar char="q"/>
            </a:pPr>
            <a:r>
              <a:rPr lang="en-IN" sz="1600" dirty="0">
                <a:solidFill>
                  <a:schemeClr val="bg1"/>
                </a:solidFill>
              </a:rPr>
              <a:t> New York city being the largest city, contributes the most revenue to Airbnb, therefore it made a big loss in 2020</a:t>
            </a:r>
          </a:p>
          <a:p>
            <a:pPr marL="114300" indent="0" algn="l">
              <a:lnSpc>
                <a:spcPct val="150000"/>
              </a:lnSpc>
            </a:pPr>
            <a:endParaRPr lang="en-IN" sz="1600" dirty="0">
              <a:solidFill>
                <a:schemeClr val="bg1"/>
              </a:solidFill>
            </a:endParaRPr>
          </a:p>
          <a:p>
            <a:pPr marL="400050" indent="-285750" algn="l">
              <a:lnSpc>
                <a:spcPct val="150000"/>
              </a:lnSpc>
              <a:buFont typeface="Wingdings" panose="05000000000000000000" pitchFamily="2" charset="2"/>
              <a:buChar char="q"/>
            </a:pPr>
            <a:r>
              <a:rPr lang="en-IN" sz="1600" dirty="0">
                <a:solidFill>
                  <a:schemeClr val="bg1"/>
                </a:solidFill>
              </a:rPr>
              <a:t> Its been a while since the lockdown has been uplifted, the situation currently should be ideal for Airbnb to recover some income.</a:t>
            </a:r>
          </a:p>
          <a:p>
            <a:pPr algn="l">
              <a:buFont typeface="+mj-lt"/>
              <a:buAutoNum type="arabicPeriod"/>
            </a:pPr>
            <a:endParaRPr lang="en-IN" dirty="0">
              <a:solidFill>
                <a:schemeClr val="accent5"/>
              </a:solidFill>
            </a:endParaRPr>
          </a:p>
        </p:txBody>
      </p:sp>
    </p:spTree>
    <p:extLst>
      <p:ext uri="{BB962C8B-B14F-4D97-AF65-F5344CB8AC3E}">
        <p14:creationId xmlns:p14="http://schemas.microsoft.com/office/powerpoint/2010/main" val="1625347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2980245" y="1948936"/>
            <a:ext cx="4236388" cy="1498271"/>
          </a:xfrm>
          <a:prstGeom prst="rect">
            <a:avLst/>
          </a:prstGeom>
        </p:spPr>
        <p:txBody>
          <a:bodyPr spcFirstLastPara="1" wrap="square" lIns="91425" tIns="91425" rIns="91425" bIns="91425" anchor="b" anchorCtr="0">
            <a:noAutofit/>
          </a:bodyPr>
          <a:lstStyle/>
          <a:p>
            <a:r>
              <a:rPr lang="en-IN" dirty="0"/>
              <a:t>Data Cleaning &amp; Preparation</a:t>
            </a:r>
          </a:p>
        </p:txBody>
      </p:sp>
      <p:sp>
        <p:nvSpPr>
          <p:cNvPr id="689" name="Google Shape;689;p32"/>
          <p:cNvSpPr/>
          <p:nvPr/>
        </p:nvSpPr>
        <p:spPr>
          <a:xfrm>
            <a:off x="1888653" y="1977063"/>
            <a:ext cx="1085100" cy="1085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1940703" y="2230713"/>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03</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70477" y="3869000"/>
            <a:ext cx="1085100"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p:cNvCxnSpPr>
          <p:nvPr/>
        </p:nvCxnSpPr>
        <p:spPr>
          <a:xfrm>
            <a:off x="2431203" y="3058001"/>
            <a:ext cx="0" cy="915325"/>
          </a:xfrm>
          <a:prstGeom prst="straightConnector1">
            <a:avLst/>
          </a:prstGeom>
          <a:noFill/>
          <a:ln w="1905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351814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35"/>
          <p:cNvSpPr txBox="1">
            <a:spLocks noGrp="1"/>
          </p:cNvSpPr>
          <p:nvPr>
            <p:ph type="ctrTitle"/>
          </p:nvPr>
        </p:nvSpPr>
        <p:spPr>
          <a:xfrm>
            <a:off x="613559" y="394316"/>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Understanding</a:t>
            </a:r>
            <a:endParaRPr dirty="0"/>
          </a:p>
        </p:txBody>
      </p:sp>
      <p:sp>
        <p:nvSpPr>
          <p:cNvPr id="1056" name="Google Shape;1056;p35"/>
          <p:cNvSpPr txBox="1"/>
          <p:nvPr/>
        </p:nvSpPr>
        <p:spPr>
          <a:xfrm>
            <a:off x="613559" y="830212"/>
            <a:ext cx="8196718" cy="390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dirty="0">
                <a:solidFill>
                  <a:schemeClr val="lt1"/>
                </a:solidFill>
                <a:latin typeface="Maven Pro"/>
                <a:ea typeface="Maven Pro"/>
                <a:cs typeface="Maven Pro"/>
                <a:sym typeface="Maven Pro"/>
              </a:rPr>
              <a:t>Below are t</a:t>
            </a:r>
            <a:r>
              <a:rPr lang="en-IN" sz="1800" dirty="0">
                <a:solidFill>
                  <a:schemeClr val="lt1"/>
                </a:solidFill>
                <a:latin typeface="Maven Pro"/>
                <a:ea typeface="Maven Pro"/>
                <a:cs typeface="Maven Pro"/>
                <a:sym typeface="Maven Pro"/>
              </a:rPr>
              <a:t>he</a:t>
            </a:r>
            <a:r>
              <a:rPr lang="en" sz="1800" dirty="0">
                <a:solidFill>
                  <a:schemeClr val="lt1"/>
                </a:solidFill>
                <a:latin typeface="Maven Pro"/>
                <a:ea typeface="Maven Pro"/>
                <a:cs typeface="Maven Pro"/>
                <a:sym typeface="Maven Pro"/>
              </a:rPr>
              <a:t> list of attributes and data gathered for the Analysis </a:t>
            </a:r>
            <a:endParaRPr sz="1800" dirty="0">
              <a:solidFill>
                <a:schemeClr val="lt1"/>
              </a:solidFill>
              <a:latin typeface="Maven Pro"/>
              <a:ea typeface="Maven Pro"/>
              <a:cs typeface="Maven Pro"/>
              <a:sym typeface="Maven Pro"/>
            </a:endParaRPr>
          </a:p>
        </p:txBody>
      </p:sp>
      <p:sp>
        <p:nvSpPr>
          <p:cNvPr id="6" name="TextBox 5">
            <a:extLst>
              <a:ext uri="{FF2B5EF4-FFF2-40B4-BE49-F238E27FC236}">
                <a16:creationId xmlns:a16="http://schemas.microsoft.com/office/drawing/2014/main" id="{280E6D5A-E20B-BE20-A678-D7F3F0B24433}"/>
              </a:ext>
            </a:extLst>
          </p:cNvPr>
          <p:cNvSpPr txBox="1"/>
          <p:nvPr/>
        </p:nvSpPr>
        <p:spPr>
          <a:xfrm>
            <a:off x="613559" y="1332864"/>
            <a:ext cx="7957588" cy="3385542"/>
          </a:xfrm>
          <a:prstGeom prst="rect">
            <a:avLst/>
          </a:prstGeom>
          <a:noFill/>
        </p:spPr>
        <p:txBody>
          <a:bodyPr wrap="square">
            <a:spAutoFit/>
          </a:bodyPr>
          <a:lstStyle/>
          <a:p>
            <a:pPr marL="285750" indent="-285750">
              <a:buClr>
                <a:schemeClr val="bg1"/>
              </a:buClr>
              <a:buFont typeface="Wingdings" panose="05000000000000000000" pitchFamily="2" charset="2"/>
              <a:buChar char="Ø"/>
            </a:pPr>
            <a:r>
              <a:rPr lang="en-IN" sz="1200" b="1" dirty="0">
                <a:solidFill>
                  <a:schemeClr val="accent6">
                    <a:lumMod val="60000"/>
                    <a:lumOff val="40000"/>
                  </a:schemeClr>
                </a:solidFill>
                <a:latin typeface="Maven Pro" panose="020B0604020202020204" charset="0"/>
              </a:rPr>
              <a:t>Id: </a:t>
            </a:r>
            <a:r>
              <a:rPr lang="en-US" sz="1000" dirty="0">
                <a:solidFill>
                  <a:schemeClr val="bg1"/>
                </a:solidFill>
                <a:latin typeface="Maven Pro" panose="020B0604020202020204" charset="0"/>
              </a:rPr>
              <a:t>A unique number identifying an Airbnb listing</a:t>
            </a:r>
            <a:endParaRPr lang="en-US" sz="1200" dirty="0">
              <a:solidFill>
                <a:schemeClr val="bg1"/>
              </a:solidFill>
              <a:latin typeface="Maven Pro" panose="020B0604020202020204" charset="0"/>
            </a:endParaRPr>
          </a:p>
          <a:p>
            <a:pPr marL="285750" indent="-285750">
              <a:buClr>
                <a:schemeClr val="bg1"/>
              </a:buClr>
              <a:buFont typeface="Wingdings" panose="05000000000000000000" pitchFamily="2" charset="2"/>
              <a:buChar char="Ø"/>
            </a:pPr>
            <a:r>
              <a:rPr lang="en-US" sz="1200" b="1" dirty="0">
                <a:solidFill>
                  <a:schemeClr val="accent6">
                    <a:lumMod val="60000"/>
                    <a:lumOff val="40000"/>
                  </a:schemeClr>
                </a:solidFill>
                <a:latin typeface="Maven Pro" panose="020B0604020202020204" charset="0"/>
              </a:rPr>
              <a:t>Name: </a:t>
            </a:r>
            <a:r>
              <a:rPr lang="en-US" sz="1000" dirty="0">
                <a:solidFill>
                  <a:schemeClr val="bg1"/>
                </a:solidFill>
                <a:latin typeface="Maven Pro" panose="020B0604020202020204" charset="0"/>
              </a:rPr>
              <a:t>Name of the listing</a:t>
            </a:r>
            <a:endParaRPr lang="en-US" sz="1200" dirty="0">
              <a:solidFill>
                <a:schemeClr val="bg1"/>
              </a:solidFill>
              <a:latin typeface="Maven Pro" panose="020B0604020202020204" charset="0"/>
            </a:endParaRPr>
          </a:p>
          <a:p>
            <a:pPr marL="285750" indent="-285750">
              <a:buClr>
                <a:schemeClr val="bg1"/>
              </a:buClr>
              <a:buFont typeface="Wingdings" panose="05000000000000000000" pitchFamily="2" charset="2"/>
              <a:buChar char="Ø"/>
            </a:pPr>
            <a:r>
              <a:rPr lang="en-US" sz="1200" b="1" dirty="0">
                <a:solidFill>
                  <a:schemeClr val="accent6">
                    <a:lumMod val="60000"/>
                    <a:lumOff val="40000"/>
                  </a:schemeClr>
                </a:solidFill>
                <a:latin typeface="Maven Pro" panose="020B0604020202020204" charset="0"/>
              </a:rPr>
              <a:t>Host_id: </a:t>
            </a:r>
            <a:r>
              <a:rPr lang="en-US" sz="1000" dirty="0">
                <a:solidFill>
                  <a:schemeClr val="bg1"/>
                </a:solidFill>
                <a:latin typeface="Maven Pro" panose="020B0604020202020204" charset="0"/>
              </a:rPr>
              <a:t>A unique number identifying an Airbnb host</a:t>
            </a:r>
            <a:endParaRPr lang="en-US" sz="1200" dirty="0">
              <a:solidFill>
                <a:schemeClr val="bg1"/>
              </a:solidFill>
              <a:latin typeface="Maven Pro" panose="020B0604020202020204" charset="0"/>
            </a:endParaRPr>
          </a:p>
          <a:p>
            <a:pPr marL="285750" indent="-285750">
              <a:buClr>
                <a:schemeClr val="bg1"/>
              </a:buClr>
              <a:buFont typeface="Wingdings" panose="05000000000000000000" pitchFamily="2" charset="2"/>
              <a:buChar char="Ø"/>
            </a:pPr>
            <a:r>
              <a:rPr lang="en-US" sz="1200" b="1" dirty="0">
                <a:solidFill>
                  <a:schemeClr val="accent6">
                    <a:lumMod val="60000"/>
                    <a:lumOff val="40000"/>
                  </a:schemeClr>
                </a:solidFill>
                <a:latin typeface="Maven Pro" panose="020B0604020202020204" charset="0"/>
              </a:rPr>
              <a:t>Host_name: </a:t>
            </a:r>
            <a:r>
              <a:rPr lang="en-US" sz="1000" dirty="0">
                <a:solidFill>
                  <a:schemeClr val="bg1"/>
                </a:solidFill>
                <a:latin typeface="Maven Pro" panose="020B0604020202020204" charset="0"/>
              </a:rPr>
              <a:t>Name of the person who hosted the listing</a:t>
            </a:r>
            <a:endParaRPr lang="en-US" sz="1200" dirty="0">
              <a:solidFill>
                <a:schemeClr val="bg1"/>
              </a:solidFill>
              <a:latin typeface="Maven Pro" panose="020B0604020202020204" charset="0"/>
            </a:endParaRPr>
          </a:p>
          <a:p>
            <a:pPr marL="285750" indent="-285750">
              <a:buClr>
                <a:schemeClr val="bg1"/>
              </a:buClr>
              <a:buFont typeface="Wingdings" panose="05000000000000000000" pitchFamily="2" charset="2"/>
              <a:buChar char="Ø"/>
            </a:pPr>
            <a:r>
              <a:rPr lang="en-US" sz="1200" b="1" dirty="0">
                <a:solidFill>
                  <a:schemeClr val="accent6">
                    <a:lumMod val="60000"/>
                    <a:lumOff val="40000"/>
                  </a:schemeClr>
                </a:solidFill>
                <a:latin typeface="Maven Pro" panose="020B0604020202020204" charset="0"/>
              </a:rPr>
              <a:t>Neighbourhood_group: </a:t>
            </a:r>
            <a:r>
              <a:rPr lang="en-US" sz="1000" dirty="0">
                <a:solidFill>
                  <a:schemeClr val="bg1"/>
                </a:solidFill>
                <a:latin typeface="Maven Pro" panose="020B0604020202020204" charset="0"/>
              </a:rPr>
              <a:t>Grouping of the region/ city where the listing resides</a:t>
            </a:r>
            <a:endParaRPr lang="en-US" sz="1200" dirty="0">
              <a:solidFill>
                <a:schemeClr val="bg1"/>
              </a:solidFill>
              <a:latin typeface="Maven Pro" panose="020B0604020202020204" charset="0"/>
            </a:endParaRPr>
          </a:p>
          <a:p>
            <a:pPr marL="285750" indent="-285750">
              <a:buClr>
                <a:schemeClr val="bg1"/>
              </a:buClr>
              <a:buFont typeface="Wingdings" panose="05000000000000000000" pitchFamily="2" charset="2"/>
              <a:buChar char="Ø"/>
            </a:pPr>
            <a:r>
              <a:rPr lang="en-US" sz="1200" b="1" dirty="0">
                <a:solidFill>
                  <a:schemeClr val="accent6">
                    <a:lumMod val="60000"/>
                    <a:lumOff val="40000"/>
                  </a:schemeClr>
                </a:solidFill>
                <a:latin typeface="Maven Pro" panose="020B0604020202020204" charset="0"/>
              </a:rPr>
              <a:t>Neighbourhood: </a:t>
            </a:r>
            <a:r>
              <a:rPr lang="en-US" sz="1000" dirty="0">
                <a:solidFill>
                  <a:schemeClr val="bg1"/>
                </a:solidFill>
                <a:latin typeface="Maven Pro" panose="020B0604020202020204" charset="0"/>
              </a:rPr>
              <a:t>Its is the Region/city where the listing resides</a:t>
            </a:r>
            <a:endParaRPr lang="en-US" sz="1200" dirty="0">
              <a:solidFill>
                <a:schemeClr val="bg1"/>
              </a:solidFill>
              <a:latin typeface="Maven Pro" panose="020B0604020202020204" charset="0"/>
            </a:endParaRPr>
          </a:p>
          <a:p>
            <a:pPr marL="285750" indent="-285750">
              <a:buClr>
                <a:schemeClr val="bg1"/>
              </a:buClr>
              <a:buFont typeface="Wingdings" panose="05000000000000000000" pitchFamily="2" charset="2"/>
              <a:buChar char="Ø"/>
            </a:pPr>
            <a:r>
              <a:rPr lang="en-US" sz="1200" b="1" dirty="0">
                <a:solidFill>
                  <a:schemeClr val="accent6">
                    <a:lumMod val="60000"/>
                    <a:lumOff val="40000"/>
                  </a:schemeClr>
                </a:solidFill>
                <a:latin typeface="Maven Pro" panose="020B0604020202020204" charset="0"/>
              </a:rPr>
              <a:t>Latitude: </a:t>
            </a:r>
            <a:r>
              <a:rPr lang="en-US" sz="1000" dirty="0">
                <a:solidFill>
                  <a:schemeClr val="bg1"/>
                </a:solidFill>
                <a:latin typeface="Maven Pro" panose="020B0604020202020204" charset="0"/>
              </a:rPr>
              <a:t>Latitude coordinates of the listings</a:t>
            </a:r>
            <a:endParaRPr lang="en-US" sz="1200" dirty="0">
              <a:solidFill>
                <a:schemeClr val="bg1"/>
              </a:solidFill>
              <a:latin typeface="Maven Pro" panose="020B0604020202020204" charset="0"/>
            </a:endParaRPr>
          </a:p>
          <a:p>
            <a:pPr marL="285750" indent="-285750">
              <a:buClr>
                <a:schemeClr val="bg1"/>
              </a:buClr>
              <a:buFont typeface="Wingdings" panose="05000000000000000000" pitchFamily="2" charset="2"/>
              <a:buChar char="Ø"/>
            </a:pPr>
            <a:r>
              <a:rPr lang="en-US" sz="1200" b="1" dirty="0">
                <a:solidFill>
                  <a:schemeClr val="accent6">
                    <a:lumMod val="60000"/>
                    <a:lumOff val="40000"/>
                  </a:schemeClr>
                </a:solidFill>
                <a:latin typeface="Maven Pro" panose="020B0604020202020204" charset="0"/>
              </a:rPr>
              <a:t>Longitude: </a:t>
            </a:r>
            <a:r>
              <a:rPr lang="en-US" sz="1000" dirty="0">
                <a:solidFill>
                  <a:schemeClr val="bg1"/>
                </a:solidFill>
                <a:latin typeface="Maven Pro" panose="020B0604020202020204" charset="0"/>
              </a:rPr>
              <a:t>Longitude coordinates of the listings</a:t>
            </a:r>
            <a:endParaRPr lang="en-US" sz="1200" dirty="0">
              <a:solidFill>
                <a:schemeClr val="bg1"/>
              </a:solidFill>
              <a:latin typeface="Maven Pro" panose="020B0604020202020204" charset="0"/>
            </a:endParaRPr>
          </a:p>
          <a:p>
            <a:pPr marL="285750" indent="-285750">
              <a:buClr>
                <a:schemeClr val="bg1"/>
              </a:buClr>
              <a:buFont typeface="Wingdings" panose="05000000000000000000" pitchFamily="2" charset="2"/>
              <a:buChar char="Ø"/>
            </a:pPr>
            <a:r>
              <a:rPr lang="en-US" sz="1200" b="1" dirty="0">
                <a:solidFill>
                  <a:schemeClr val="accent6">
                    <a:lumMod val="60000"/>
                    <a:lumOff val="40000"/>
                  </a:schemeClr>
                </a:solidFill>
                <a:latin typeface="Maven Pro" panose="020B0604020202020204" charset="0"/>
              </a:rPr>
              <a:t>Room_type: </a:t>
            </a:r>
            <a:r>
              <a:rPr lang="en-US" sz="1000" dirty="0">
                <a:solidFill>
                  <a:schemeClr val="bg1"/>
                </a:solidFill>
                <a:latin typeface="Maven Pro" panose="020B0604020202020204" charset="0"/>
              </a:rPr>
              <a:t>one of the “Entire home/apt”, “Private room” or “Shared room”</a:t>
            </a:r>
          </a:p>
          <a:p>
            <a:pPr marL="285750" indent="-285750">
              <a:buClr>
                <a:schemeClr val="bg1"/>
              </a:buClr>
              <a:buFont typeface="Wingdings" panose="05000000000000000000" pitchFamily="2" charset="2"/>
              <a:buChar char="Ø"/>
            </a:pPr>
            <a:r>
              <a:rPr lang="en-US" sz="1200" b="1" dirty="0">
                <a:solidFill>
                  <a:schemeClr val="accent6">
                    <a:lumMod val="60000"/>
                    <a:lumOff val="40000"/>
                  </a:schemeClr>
                </a:solidFill>
                <a:latin typeface="Maven Pro" panose="020B0604020202020204" charset="0"/>
              </a:rPr>
              <a:t>Price: </a:t>
            </a:r>
            <a:r>
              <a:rPr lang="en-US" sz="1000" dirty="0">
                <a:solidFill>
                  <a:schemeClr val="bg1"/>
                </a:solidFill>
                <a:latin typeface="Maven Pro" panose="020B0604020202020204" charset="0"/>
              </a:rPr>
              <a:t>price of the listing </a:t>
            </a:r>
            <a:endParaRPr lang="en-US" sz="1200" dirty="0">
              <a:solidFill>
                <a:schemeClr val="bg1"/>
              </a:solidFill>
              <a:latin typeface="Maven Pro" panose="020B0604020202020204" charset="0"/>
            </a:endParaRPr>
          </a:p>
          <a:p>
            <a:pPr marL="285750" indent="-285750">
              <a:buClr>
                <a:schemeClr val="bg1"/>
              </a:buClr>
              <a:buFont typeface="Wingdings" panose="05000000000000000000" pitchFamily="2" charset="2"/>
              <a:buChar char="Ø"/>
            </a:pPr>
            <a:r>
              <a:rPr lang="en-US" sz="1200" b="1" dirty="0">
                <a:solidFill>
                  <a:schemeClr val="accent6">
                    <a:lumMod val="60000"/>
                    <a:lumOff val="40000"/>
                  </a:schemeClr>
                </a:solidFill>
                <a:latin typeface="Maven Pro" panose="020B0604020202020204" charset="0"/>
              </a:rPr>
              <a:t>Minimum_nights: </a:t>
            </a:r>
            <a:r>
              <a:rPr lang="en-US" sz="1000" dirty="0">
                <a:solidFill>
                  <a:schemeClr val="bg1"/>
                </a:solidFill>
                <a:latin typeface="Maven Pro" panose="020B0604020202020204" charset="0"/>
              </a:rPr>
              <a:t>The minimum stay for a visit, as posted by the host.</a:t>
            </a:r>
            <a:endParaRPr lang="en-US" sz="1200" dirty="0">
              <a:solidFill>
                <a:schemeClr val="bg1"/>
              </a:solidFill>
              <a:latin typeface="Maven Pro" panose="020B0604020202020204" charset="0"/>
            </a:endParaRPr>
          </a:p>
          <a:p>
            <a:pPr marL="285750" indent="-285750">
              <a:buClr>
                <a:schemeClr val="bg1"/>
              </a:buClr>
              <a:buFont typeface="Wingdings" panose="05000000000000000000" pitchFamily="2" charset="2"/>
              <a:buChar char="Ø"/>
            </a:pPr>
            <a:r>
              <a:rPr lang="en-US" sz="1200" b="1" dirty="0">
                <a:solidFill>
                  <a:schemeClr val="accent6">
                    <a:lumMod val="60000"/>
                    <a:lumOff val="40000"/>
                  </a:schemeClr>
                </a:solidFill>
                <a:latin typeface="Maven Pro" panose="020B0604020202020204" charset="0"/>
              </a:rPr>
              <a:t>Number_of_reviews: </a:t>
            </a:r>
            <a:r>
              <a:rPr lang="en-US" sz="1000" dirty="0">
                <a:solidFill>
                  <a:schemeClr val="bg1"/>
                </a:solidFill>
                <a:latin typeface="Maven Pro" panose="020B0604020202020204" charset="0"/>
              </a:rPr>
              <a:t>The number of reviews that the listing has received from the customer. For this exercise we assume all these reviews are positive. It can also be considered as number of visits.</a:t>
            </a:r>
            <a:endParaRPr lang="en-US" sz="1200" dirty="0">
              <a:solidFill>
                <a:schemeClr val="bg1"/>
              </a:solidFill>
              <a:latin typeface="Maven Pro" panose="020B0604020202020204" charset="0"/>
            </a:endParaRPr>
          </a:p>
          <a:p>
            <a:pPr marL="285750" indent="-285750">
              <a:buClr>
                <a:schemeClr val="bg1"/>
              </a:buClr>
              <a:buFont typeface="Wingdings" panose="05000000000000000000" pitchFamily="2" charset="2"/>
              <a:buChar char="Ø"/>
            </a:pPr>
            <a:r>
              <a:rPr lang="en-US" sz="1200" b="1" dirty="0">
                <a:solidFill>
                  <a:schemeClr val="accent6">
                    <a:lumMod val="60000"/>
                    <a:lumOff val="40000"/>
                  </a:schemeClr>
                </a:solidFill>
                <a:latin typeface="Maven Pro" panose="020B0604020202020204" charset="0"/>
              </a:rPr>
              <a:t>Last_review: </a:t>
            </a:r>
            <a:r>
              <a:rPr lang="en-US" sz="1000" dirty="0">
                <a:solidFill>
                  <a:schemeClr val="bg1"/>
                </a:solidFill>
                <a:latin typeface="Maven Pro" panose="020B0604020202020204" charset="0"/>
              </a:rPr>
              <a:t>latest review date</a:t>
            </a:r>
            <a:endParaRPr lang="en-US" sz="1200" dirty="0">
              <a:solidFill>
                <a:schemeClr val="bg1"/>
              </a:solidFill>
              <a:latin typeface="Maven Pro" panose="020B0604020202020204" charset="0"/>
            </a:endParaRPr>
          </a:p>
          <a:p>
            <a:pPr marL="285750" indent="-285750">
              <a:buClr>
                <a:schemeClr val="bg1"/>
              </a:buClr>
              <a:buFont typeface="Wingdings" panose="05000000000000000000" pitchFamily="2" charset="2"/>
              <a:buChar char="Ø"/>
            </a:pPr>
            <a:r>
              <a:rPr lang="en-US" sz="1200" b="1" dirty="0">
                <a:solidFill>
                  <a:schemeClr val="accent6">
                    <a:lumMod val="60000"/>
                    <a:lumOff val="40000"/>
                  </a:schemeClr>
                </a:solidFill>
                <a:latin typeface="Maven Pro" panose="020B0604020202020204" charset="0"/>
              </a:rPr>
              <a:t>Reviews_per_month: </a:t>
            </a:r>
            <a:r>
              <a:rPr lang="en-US" sz="1000" dirty="0">
                <a:solidFill>
                  <a:schemeClr val="bg1"/>
                </a:solidFill>
                <a:latin typeface="Maven Pro" panose="020B0604020202020204" charset="0"/>
              </a:rPr>
              <a:t>The number of reviews that a listing has received per month.</a:t>
            </a:r>
            <a:endParaRPr lang="en-US" sz="1200" dirty="0">
              <a:solidFill>
                <a:schemeClr val="bg1"/>
              </a:solidFill>
              <a:latin typeface="Maven Pro" panose="020B0604020202020204" charset="0"/>
            </a:endParaRPr>
          </a:p>
          <a:p>
            <a:pPr marL="285750" indent="-285750">
              <a:buClr>
                <a:schemeClr val="bg1"/>
              </a:buClr>
              <a:buFont typeface="Wingdings" panose="05000000000000000000" pitchFamily="2" charset="2"/>
              <a:buChar char="Ø"/>
            </a:pPr>
            <a:r>
              <a:rPr lang="en-US" sz="1200" b="1" dirty="0">
                <a:solidFill>
                  <a:schemeClr val="accent6">
                    <a:lumMod val="60000"/>
                    <a:lumOff val="40000"/>
                  </a:schemeClr>
                </a:solidFill>
                <a:latin typeface="Maven Pro" panose="020B0604020202020204" charset="0"/>
              </a:rPr>
              <a:t>Calculated_host_listings_count: </a:t>
            </a:r>
            <a:r>
              <a:rPr lang="en-US" sz="1000" dirty="0">
                <a:solidFill>
                  <a:schemeClr val="bg1"/>
                </a:solidFill>
                <a:latin typeface="Maven Pro" panose="020B0604020202020204" charset="0"/>
              </a:rPr>
              <a:t>The number of listings for a particular host.</a:t>
            </a:r>
            <a:endParaRPr lang="en-US" sz="1200" dirty="0">
              <a:solidFill>
                <a:schemeClr val="bg1"/>
              </a:solidFill>
              <a:latin typeface="Maven Pro" panose="020B0604020202020204" charset="0"/>
            </a:endParaRPr>
          </a:p>
          <a:p>
            <a:pPr marL="285750" indent="-285750">
              <a:buClr>
                <a:schemeClr val="bg1"/>
              </a:buClr>
              <a:buFont typeface="Wingdings" panose="05000000000000000000" pitchFamily="2" charset="2"/>
              <a:buChar char="Ø"/>
            </a:pPr>
            <a:r>
              <a:rPr lang="en-US" sz="1200" b="1" dirty="0">
                <a:solidFill>
                  <a:schemeClr val="accent6">
                    <a:lumMod val="60000"/>
                    <a:lumOff val="40000"/>
                  </a:schemeClr>
                </a:solidFill>
                <a:latin typeface="Maven Pro" panose="020B0604020202020204" charset="0"/>
              </a:rPr>
              <a:t>availability_365: </a:t>
            </a:r>
            <a:r>
              <a:rPr lang="en-US" sz="1000" dirty="0">
                <a:solidFill>
                  <a:schemeClr val="bg1"/>
                </a:solidFill>
                <a:latin typeface="Maven Pro" panose="020B0604020202020204" charset="0"/>
              </a:rPr>
              <a:t>The number of days for which a particular host is available in a year.</a:t>
            </a:r>
            <a:endParaRPr lang="en-US" sz="1200" dirty="0">
              <a:solidFill>
                <a:schemeClr val="bg1"/>
              </a:solidFill>
              <a:latin typeface="Maven Pro" panose="020B0604020202020204" charset="0"/>
            </a:endParaRPr>
          </a:p>
          <a:p>
            <a:pPr marL="285750" indent="-285750">
              <a:buClr>
                <a:schemeClr val="bg1"/>
              </a:buClr>
              <a:buFont typeface="Wingdings" panose="05000000000000000000" pitchFamily="2" charset="2"/>
              <a:buChar char="Ø"/>
            </a:pPr>
            <a:endParaRPr lang="en-IN" sz="12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50653" y="883315"/>
            <a:ext cx="7945924" cy="3016450"/>
          </a:xfrm>
          <a:prstGeom prst="rect">
            <a:avLst/>
          </a:prstGeom>
        </p:spPr>
        <p:txBody>
          <a:bodyPr spcFirstLastPara="1" wrap="square" lIns="91425" tIns="91425" rIns="91425" bIns="91425" anchor="t" anchorCtr="0">
            <a:noAutofit/>
          </a:bodyPr>
          <a:lstStyle/>
          <a:p>
            <a:pPr marL="457200" lvl="0" indent="-304800" algn="l" rtl="0">
              <a:lnSpc>
                <a:spcPct val="200000"/>
              </a:lnSpc>
              <a:spcBef>
                <a:spcPts val="0"/>
              </a:spcBef>
              <a:spcAft>
                <a:spcPts val="0"/>
              </a:spcAft>
              <a:buClr>
                <a:schemeClr val="lt1"/>
              </a:buClr>
              <a:buSzPts val="1200"/>
              <a:buFont typeface="Maven Pro"/>
              <a:buAutoNum type="arabicPeriod"/>
            </a:pPr>
            <a:r>
              <a:rPr lang="en-US" dirty="0">
                <a:solidFill>
                  <a:schemeClr val="bg1"/>
                </a:solidFill>
              </a:rPr>
              <a:t>There are 16 columns &amp; 48,895 records in the Airbnb dataset.</a:t>
            </a:r>
          </a:p>
          <a:p>
            <a:pPr marL="457200" lvl="0" indent="-304800" algn="l" rtl="0">
              <a:lnSpc>
                <a:spcPct val="200000"/>
              </a:lnSpc>
              <a:spcBef>
                <a:spcPts val="0"/>
              </a:spcBef>
              <a:spcAft>
                <a:spcPts val="0"/>
              </a:spcAft>
              <a:buClr>
                <a:schemeClr val="lt1"/>
              </a:buClr>
              <a:buSzPts val="1200"/>
              <a:buFont typeface="Maven Pro"/>
              <a:buAutoNum type="arabicPeriod"/>
            </a:pPr>
            <a:r>
              <a:rPr lang="en-US" dirty="0"/>
              <a:t>There are 6 Categorical columns of Object datatypes.</a:t>
            </a:r>
          </a:p>
          <a:p>
            <a:pPr marL="457200" lvl="0" indent="-304800" algn="l" rtl="0">
              <a:lnSpc>
                <a:spcPct val="200000"/>
              </a:lnSpc>
              <a:spcBef>
                <a:spcPts val="0"/>
              </a:spcBef>
              <a:spcAft>
                <a:spcPts val="0"/>
              </a:spcAft>
              <a:buClr>
                <a:schemeClr val="lt1"/>
              </a:buClr>
              <a:buSzPts val="1200"/>
              <a:buFont typeface="Maven Pro"/>
              <a:buAutoNum type="arabicPeriod"/>
            </a:pPr>
            <a:r>
              <a:rPr lang="en-US" dirty="0"/>
              <a:t>There are 10 Numerical values of int &amp; Float datatype, among which id, host_id is converted to STR datatype &amp; last_review is converted to date datatype.</a:t>
            </a:r>
          </a:p>
          <a:p>
            <a:pPr indent="-304800">
              <a:lnSpc>
                <a:spcPct val="200000"/>
              </a:lnSpc>
              <a:buSzPts val="1200"/>
              <a:buFont typeface="Maven Pro"/>
              <a:buAutoNum type="arabicPeriod"/>
            </a:pPr>
            <a:r>
              <a:rPr lang="en-US" dirty="0"/>
              <a:t>We do not impute name &amp; host_name missing values as the corresponding IDs are present.</a:t>
            </a:r>
          </a:p>
          <a:p>
            <a:pPr indent="-304800">
              <a:lnSpc>
                <a:spcPct val="200000"/>
              </a:lnSpc>
              <a:buSzPts val="1200"/>
              <a:buFont typeface="Maven Pro"/>
              <a:buAutoNum type="arabicPeriod"/>
            </a:pPr>
            <a:r>
              <a:rPr lang="en-US" dirty="0"/>
              <a:t>Last_review &amp; reviews_per_month missing values are imputed by MODE &amp; MEAN of those columns respectively.</a:t>
            </a:r>
          </a:p>
          <a:p>
            <a:pPr indent="-304800">
              <a:lnSpc>
                <a:spcPct val="200000"/>
              </a:lnSpc>
              <a:buSzPts val="1200"/>
              <a:buFont typeface="Maven Pro"/>
              <a:buAutoNum type="arabicPeriod"/>
            </a:pPr>
            <a:r>
              <a:rPr lang="en-US" dirty="0"/>
              <a:t>Tools used for Data Cleaning &amp; Analysis are Python &amp; Excel for Data cleaning, Tableau for Analysis.</a:t>
            </a:r>
          </a:p>
          <a:p>
            <a:pPr marL="457200" lvl="0" indent="-304800" algn="l" rtl="0">
              <a:lnSpc>
                <a:spcPct val="100000"/>
              </a:lnSpc>
              <a:spcBef>
                <a:spcPts val="0"/>
              </a:spcBef>
              <a:spcAft>
                <a:spcPts val="0"/>
              </a:spcAft>
              <a:buClr>
                <a:schemeClr val="lt1"/>
              </a:buClr>
              <a:buSzPts val="1200"/>
              <a:buFont typeface="Maven Pro"/>
              <a:buAutoNum type="arabicPeriod"/>
            </a:pPr>
            <a:endParaRPr lang="en" dirty="0">
              <a:solidFill>
                <a:schemeClr val="bg1"/>
              </a:solidFill>
              <a:uFill>
                <a:noFill/>
              </a:uFill>
              <a:latin typeface="Maven Pro SemiBold"/>
              <a:ea typeface="Maven Pro SemiBold"/>
              <a:cs typeface="Maven Pro SemiBold"/>
              <a:sym typeface="Maven Pro SemiBold"/>
            </a:endParaRPr>
          </a:p>
          <a:p>
            <a:pPr marL="152400" lvl="0" indent="0" algn="l" rtl="0">
              <a:lnSpc>
                <a:spcPct val="100000"/>
              </a:lnSpc>
              <a:spcBef>
                <a:spcPts val="0"/>
              </a:spcBef>
              <a:spcAft>
                <a:spcPts val="0"/>
              </a:spcAft>
              <a:buClr>
                <a:schemeClr val="lt1"/>
              </a:buClr>
              <a:buSzPts val="1200"/>
              <a:buNone/>
            </a:pPr>
            <a:endParaRPr dirty="0">
              <a:latin typeface="Maven Pro SemiBold"/>
              <a:ea typeface="Maven Pro SemiBold"/>
              <a:cs typeface="Maven Pro SemiBold"/>
              <a:sym typeface="Maven Pro SemiBold"/>
            </a:endParaRPr>
          </a:p>
        </p:txBody>
      </p:sp>
      <p:sp>
        <p:nvSpPr>
          <p:cNvPr id="5" name="Title 4">
            <a:extLst>
              <a:ext uri="{FF2B5EF4-FFF2-40B4-BE49-F238E27FC236}">
                <a16:creationId xmlns:a16="http://schemas.microsoft.com/office/drawing/2014/main" id="{DF176350-3F80-17FB-8C71-5CE93424E330}"/>
              </a:ext>
            </a:extLst>
          </p:cNvPr>
          <p:cNvSpPr>
            <a:spLocks noGrp="1"/>
          </p:cNvSpPr>
          <p:nvPr>
            <p:ph type="ctrTitle"/>
          </p:nvPr>
        </p:nvSpPr>
        <p:spPr/>
        <p:txBody>
          <a:bodyPr/>
          <a:lstStyle/>
          <a:p>
            <a:r>
              <a:rPr lang="en-IN" dirty="0"/>
              <a:t>Data Cleaning &amp; Preparation</a:t>
            </a:r>
          </a:p>
        </p:txBody>
      </p:sp>
      <p:pic>
        <p:nvPicPr>
          <p:cNvPr id="7" name="Picture 6">
            <a:extLst>
              <a:ext uri="{FF2B5EF4-FFF2-40B4-BE49-F238E27FC236}">
                <a16:creationId xmlns:a16="http://schemas.microsoft.com/office/drawing/2014/main" id="{02A5A688-1CC1-A35B-416F-08D27B56D376}"/>
              </a:ext>
            </a:extLst>
          </p:cNvPr>
          <p:cNvPicPr>
            <a:picLocks noChangeAspect="1"/>
          </p:cNvPicPr>
          <p:nvPr/>
        </p:nvPicPr>
        <p:blipFill>
          <a:blip r:embed="rId3"/>
          <a:stretch>
            <a:fillRect/>
          </a:stretch>
        </p:blipFill>
        <p:spPr>
          <a:xfrm>
            <a:off x="488611" y="3969979"/>
            <a:ext cx="3932304" cy="637860"/>
          </a:xfrm>
          <a:prstGeom prst="rect">
            <a:avLst/>
          </a:prstGeom>
        </p:spPr>
      </p:pic>
      <p:pic>
        <p:nvPicPr>
          <p:cNvPr id="9" name="Picture 8">
            <a:extLst>
              <a:ext uri="{FF2B5EF4-FFF2-40B4-BE49-F238E27FC236}">
                <a16:creationId xmlns:a16="http://schemas.microsoft.com/office/drawing/2014/main" id="{FF3D251C-EFD7-0D0E-BC18-A159400684B2}"/>
              </a:ext>
            </a:extLst>
          </p:cNvPr>
          <p:cNvPicPr>
            <a:picLocks noChangeAspect="1"/>
          </p:cNvPicPr>
          <p:nvPr/>
        </p:nvPicPr>
        <p:blipFill>
          <a:blip r:embed="rId4"/>
          <a:stretch>
            <a:fillRect/>
          </a:stretch>
        </p:blipFill>
        <p:spPr>
          <a:xfrm>
            <a:off x="4483857" y="3969979"/>
            <a:ext cx="4171532" cy="642690"/>
          </a:xfrm>
          <a:prstGeom prst="rect">
            <a:avLst/>
          </a:prstGeom>
        </p:spPr>
      </p:pic>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888</TotalTime>
  <Words>1334</Words>
  <Application>Microsoft Office PowerPoint</Application>
  <PresentationFormat>On-screen Show (16:9)</PresentationFormat>
  <Paragraphs>124</Paragraphs>
  <Slides>18</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Share Tech</vt:lpstr>
      <vt:lpstr>Maven Pro SemiBold</vt:lpstr>
      <vt:lpstr>Livvic Light</vt:lpstr>
      <vt:lpstr>Arial</vt:lpstr>
      <vt:lpstr>Wingdings</vt:lpstr>
      <vt:lpstr>Nunito Light</vt:lpstr>
      <vt:lpstr>Advent Pro SemiBold</vt:lpstr>
      <vt:lpstr>Maven Pro</vt:lpstr>
      <vt:lpstr>Fira Sans Extra Condensed Medium</vt:lpstr>
      <vt:lpstr>Data Science Consulting by Slidesgo</vt:lpstr>
      <vt:lpstr>Airbnb CASE STUDY</vt:lpstr>
      <vt:lpstr>Insights &amp; Recommendations</vt:lpstr>
      <vt:lpstr>Objective</vt:lpstr>
      <vt:lpstr>PowerPoint Presentation</vt:lpstr>
      <vt:lpstr>Background</vt:lpstr>
      <vt:lpstr>PowerPoint Presentation</vt:lpstr>
      <vt:lpstr>Data Cleaning &amp; Preparation</vt:lpstr>
      <vt:lpstr>Data Understanding</vt:lpstr>
      <vt:lpstr>Data Cleaning &amp; Preparation</vt:lpstr>
      <vt:lpstr>Insights &amp; Recommendations</vt:lpstr>
      <vt:lpstr>Distribution by Categorical Variables</vt:lpstr>
      <vt:lpstr>Distribution by Numerical Variables</vt:lpstr>
      <vt:lpstr>The Room Type “Entire home/apt” and “Private rooms” are preferred more over the shared rooms by Airbnb hosts offering rentals in NYC and they take the majority of the portion among the listed properties in NYC (~97%). </vt:lpstr>
      <vt:lpstr>PowerPoint Presentation</vt:lpstr>
      <vt:lpstr>PowerPoint Presentation</vt:lpstr>
      <vt:lpstr>Appendix</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CASE STUDY</dc:title>
  <dc:creator>Vishesh Shroff</dc:creator>
  <cp:lastModifiedBy>Sreehari</cp:lastModifiedBy>
  <cp:revision>63</cp:revision>
  <dcterms:modified xsi:type="dcterms:W3CDTF">2022-11-12T14:11:32Z</dcterms:modified>
</cp:coreProperties>
</file>