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9"/>
  </p:notesMasterIdLst>
  <p:sldIdLst>
    <p:sldId id="256" r:id="rId2"/>
    <p:sldId id="312" r:id="rId3"/>
    <p:sldId id="301" r:id="rId4"/>
    <p:sldId id="313" r:id="rId5"/>
    <p:sldId id="263" r:id="rId6"/>
    <p:sldId id="314" r:id="rId7"/>
    <p:sldId id="307" r:id="rId8"/>
    <p:sldId id="315" r:id="rId9"/>
    <p:sldId id="300" r:id="rId10"/>
    <p:sldId id="311" r:id="rId11"/>
    <p:sldId id="316" r:id="rId12"/>
    <p:sldId id="317" r:id="rId13"/>
    <p:sldId id="269" r:id="rId14"/>
    <p:sldId id="304" r:id="rId15"/>
    <p:sldId id="318" r:id="rId16"/>
    <p:sldId id="319" r:id="rId17"/>
    <p:sldId id="268" r:id="rId18"/>
  </p:sldIdLst>
  <p:sldSz cx="9144000" cy="5143500" type="screen16x9"/>
  <p:notesSz cx="6858000" cy="9144000"/>
  <p:embeddedFontLst>
    <p:embeddedFont>
      <p:font typeface="Advent Pro SemiBold" panose="020B0604020202020204" charset="0"/>
      <p:regular r:id="rId20"/>
      <p:bold r:id="rId21"/>
    </p:embeddedFont>
    <p:embeddedFont>
      <p:font typeface="Fira Sans Extra Condensed Medium" panose="020B0604020202020204" charset="0"/>
      <p:regular r:id="rId22"/>
      <p:bold r:id="rId23"/>
      <p:italic r:id="rId24"/>
      <p:boldItalic r:id="rId25"/>
    </p:embeddedFont>
    <p:embeddedFont>
      <p:font typeface="Maven Pro" panose="020B0604020202020204" charset="0"/>
      <p:regular r:id="rId26"/>
      <p:bold r:id="rId27"/>
    </p:embeddedFont>
    <p:embeddedFont>
      <p:font typeface="Share Tech"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FF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17F0531-669E-49A8-86A1-510B8DCE6520}">
  <a:tblStyle styleId="{817F0531-669E-49A8-86A1-510B8DCE652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70d13569c7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70d13569c7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9598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119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18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4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6c60e245bf_1_31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6c60e245bf_1_31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993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 name="Google Shape;41;p3"/>
          <p:cNvGrpSpPr/>
          <p:nvPr/>
        </p:nvGrpSpPr>
        <p:grpSpPr>
          <a:xfrm>
            <a:off x="8263682" y="-434366"/>
            <a:ext cx="188886" cy="1181531"/>
            <a:chOff x="2877432" y="975334"/>
            <a:chExt cx="188886" cy="1181531"/>
          </a:xfrm>
        </p:grpSpPr>
        <p:sp>
          <p:nvSpPr>
            <p:cNvPr id="42" name="Google Shape;42;p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3"/>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3"/>
          <p:cNvGrpSpPr/>
          <p:nvPr/>
        </p:nvGrpSpPr>
        <p:grpSpPr>
          <a:xfrm>
            <a:off x="3643898" y="-436198"/>
            <a:ext cx="133252" cy="1952377"/>
            <a:chOff x="6780548" y="337714"/>
            <a:chExt cx="133252" cy="1952377"/>
          </a:xfrm>
        </p:grpSpPr>
        <p:sp>
          <p:nvSpPr>
            <p:cNvPr id="47" name="Google Shape;47;p3"/>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3"/>
          <p:cNvGrpSpPr/>
          <p:nvPr/>
        </p:nvGrpSpPr>
        <p:grpSpPr>
          <a:xfrm>
            <a:off x="8008096" y="2108910"/>
            <a:ext cx="199001" cy="2139769"/>
            <a:chOff x="8008096" y="2108910"/>
            <a:chExt cx="199001" cy="2139769"/>
          </a:xfrm>
        </p:grpSpPr>
        <p:sp>
          <p:nvSpPr>
            <p:cNvPr id="51" name="Google Shape;51;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3"/>
          <p:cNvGrpSpPr/>
          <p:nvPr/>
        </p:nvGrpSpPr>
        <p:grpSpPr>
          <a:xfrm>
            <a:off x="520996" y="1091548"/>
            <a:ext cx="199001" cy="2139769"/>
            <a:chOff x="8008096" y="2108910"/>
            <a:chExt cx="199001" cy="2139769"/>
          </a:xfrm>
        </p:grpSpPr>
        <p:sp>
          <p:nvSpPr>
            <p:cNvPr id="54" name="Google Shape;54;p3"/>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3"/>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57" name="Google Shape;57;p3"/>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58" name="Google Shape;58;p3"/>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sp>
        <p:nvSpPr>
          <p:cNvPr id="118" name="Google Shape;118;p8"/>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9" name="Google Shape;119;p8"/>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8"/>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8"/>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8"/>
          <p:cNvGrpSpPr/>
          <p:nvPr/>
        </p:nvGrpSpPr>
        <p:grpSpPr>
          <a:xfrm>
            <a:off x="8263682" y="-434366"/>
            <a:ext cx="188886" cy="1181531"/>
            <a:chOff x="2877432" y="975334"/>
            <a:chExt cx="188886" cy="1181531"/>
          </a:xfrm>
        </p:grpSpPr>
        <p:sp>
          <p:nvSpPr>
            <p:cNvPr id="126" name="Google Shape;126;p8"/>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8"/>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8"/>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8"/>
          <p:cNvGrpSpPr/>
          <p:nvPr/>
        </p:nvGrpSpPr>
        <p:grpSpPr>
          <a:xfrm>
            <a:off x="3090746" y="-533657"/>
            <a:ext cx="98059" cy="1147596"/>
            <a:chOff x="3347921" y="16006"/>
            <a:chExt cx="98059" cy="1147596"/>
          </a:xfrm>
        </p:grpSpPr>
        <p:sp>
          <p:nvSpPr>
            <p:cNvPr id="133" name="Google Shape;133;p8"/>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35;p8"/>
          <p:cNvGrpSpPr/>
          <p:nvPr/>
        </p:nvGrpSpPr>
        <p:grpSpPr>
          <a:xfrm>
            <a:off x="4892771" y="-340112"/>
            <a:ext cx="121172" cy="760495"/>
            <a:chOff x="5245196" y="3136513"/>
            <a:chExt cx="121172" cy="760495"/>
          </a:xfrm>
        </p:grpSpPr>
        <p:sp>
          <p:nvSpPr>
            <p:cNvPr id="136" name="Google Shape;136;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a:off x="6967836" y="85439"/>
            <a:ext cx="133252" cy="1952377"/>
            <a:chOff x="6780548" y="337714"/>
            <a:chExt cx="133252" cy="1952377"/>
          </a:xfrm>
        </p:grpSpPr>
        <p:sp>
          <p:nvSpPr>
            <p:cNvPr id="139" name="Google Shape;139;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8"/>
          <p:cNvGrpSpPr/>
          <p:nvPr/>
        </p:nvGrpSpPr>
        <p:grpSpPr>
          <a:xfrm>
            <a:off x="250617" y="2402301"/>
            <a:ext cx="188650" cy="2468354"/>
            <a:chOff x="250617" y="2402301"/>
            <a:chExt cx="188650" cy="2468354"/>
          </a:xfrm>
        </p:grpSpPr>
        <p:sp>
          <p:nvSpPr>
            <p:cNvPr id="142" name="Google Shape;142;p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8"/>
          <p:cNvGrpSpPr/>
          <p:nvPr/>
        </p:nvGrpSpPr>
        <p:grpSpPr>
          <a:xfrm>
            <a:off x="982417" y="1695096"/>
            <a:ext cx="199237" cy="2828935"/>
            <a:chOff x="1608717" y="1280046"/>
            <a:chExt cx="199237" cy="2828935"/>
          </a:xfrm>
        </p:grpSpPr>
        <p:sp>
          <p:nvSpPr>
            <p:cNvPr id="147" name="Google Shape;147;p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8"/>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8"/>
          <p:cNvGrpSpPr/>
          <p:nvPr/>
        </p:nvGrpSpPr>
        <p:grpSpPr>
          <a:xfrm>
            <a:off x="2038689" y="173907"/>
            <a:ext cx="57599" cy="831799"/>
            <a:chOff x="2038689" y="173907"/>
            <a:chExt cx="57599" cy="831799"/>
          </a:xfrm>
        </p:grpSpPr>
        <p:sp>
          <p:nvSpPr>
            <p:cNvPr id="152" name="Google Shape;152;p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8"/>
          <p:cNvGrpSpPr/>
          <p:nvPr/>
        </p:nvGrpSpPr>
        <p:grpSpPr>
          <a:xfrm>
            <a:off x="8008096" y="2108910"/>
            <a:ext cx="199001" cy="2139769"/>
            <a:chOff x="8008096" y="2108910"/>
            <a:chExt cx="199001" cy="2139769"/>
          </a:xfrm>
        </p:grpSpPr>
        <p:sp>
          <p:nvSpPr>
            <p:cNvPr id="155" name="Google Shape;155;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8"/>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8"/>
          <p:cNvGrpSpPr/>
          <p:nvPr/>
        </p:nvGrpSpPr>
        <p:grpSpPr>
          <a:xfrm>
            <a:off x="4095146" y="-859690"/>
            <a:ext cx="199001" cy="2139769"/>
            <a:chOff x="8008096" y="2108910"/>
            <a:chExt cx="199001" cy="2139769"/>
          </a:xfrm>
        </p:grpSpPr>
        <p:sp>
          <p:nvSpPr>
            <p:cNvPr id="159" name="Google Shape;159;p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a:off x="6333286" y="3704939"/>
            <a:ext cx="133252" cy="1952377"/>
            <a:chOff x="6780548" y="337714"/>
            <a:chExt cx="133252" cy="1952377"/>
          </a:xfrm>
        </p:grpSpPr>
        <p:sp>
          <p:nvSpPr>
            <p:cNvPr id="162" name="Google Shape;162;p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8"/>
          <p:cNvGrpSpPr/>
          <p:nvPr/>
        </p:nvGrpSpPr>
        <p:grpSpPr>
          <a:xfrm>
            <a:off x="2702021" y="3612763"/>
            <a:ext cx="121172" cy="760495"/>
            <a:chOff x="5245196" y="3136513"/>
            <a:chExt cx="121172" cy="760495"/>
          </a:xfrm>
        </p:grpSpPr>
        <p:sp>
          <p:nvSpPr>
            <p:cNvPr id="165" name="Google Shape;165;p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8"/>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6"/>
        <p:cNvGrpSpPr/>
        <p:nvPr/>
      </p:nvGrpSpPr>
      <p:grpSpPr>
        <a:xfrm>
          <a:off x="0" y="0"/>
          <a:ext cx="0" cy="0"/>
          <a:chOff x="0" y="0"/>
          <a:chExt cx="0" cy="0"/>
        </a:xfrm>
      </p:grpSpPr>
      <p:sp>
        <p:nvSpPr>
          <p:cNvPr id="257" name="Google Shape;257;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8" name="Google Shape;258;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69" name="Google Shape;269;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1" name="Google Shape;271;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2" name="Google Shape;272;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3" name="Google Shape;273;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4" name="Google Shape;274;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5" name="Google Shape;275;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6" name="Google Shape;276;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7" name="Google Shape;277;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9"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25"/>
          <p:cNvSpPr txBox="1">
            <a:spLocks noGrp="1"/>
          </p:cNvSpPr>
          <p:nvPr>
            <p:ph type="ctrTitle"/>
          </p:nvPr>
        </p:nvSpPr>
        <p:spPr>
          <a:xfrm>
            <a:off x="1561650" y="751888"/>
            <a:ext cx="6020700" cy="132348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Airbnb </a:t>
            </a:r>
            <a:r>
              <a:rPr lang="en" dirty="0">
                <a:solidFill>
                  <a:schemeClr val="accent2"/>
                </a:solidFill>
              </a:rPr>
              <a:t>CASE</a:t>
            </a:r>
            <a:r>
              <a:rPr lang="en" dirty="0"/>
              <a:t> STUDY</a:t>
            </a:r>
            <a:endParaRPr dirty="0"/>
          </a:p>
        </p:txBody>
      </p:sp>
      <p:sp>
        <p:nvSpPr>
          <p:cNvPr id="436" name="Google Shape;436;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5969504" y="3118803"/>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5"/>
          <p:cNvGrpSpPr/>
          <p:nvPr/>
        </p:nvGrpSpPr>
        <p:grpSpPr>
          <a:xfrm>
            <a:off x="6232314" y="3696331"/>
            <a:ext cx="121434" cy="1073147"/>
            <a:chOff x="6232314" y="3696331"/>
            <a:chExt cx="121434" cy="1073147"/>
          </a:xfrm>
        </p:grpSpPr>
        <p:sp>
          <p:nvSpPr>
            <p:cNvPr id="443" name="Google Shape;443;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25"/>
          <p:cNvGrpSpPr/>
          <p:nvPr/>
        </p:nvGrpSpPr>
        <p:grpSpPr>
          <a:xfrm>
            <a:off x="6780548" y="337714"/>
            <a:ext cx="133252" cy="1952377"/>
            <a:chOff x="6780548" y="337714"/>
            <a:chExt cx="133252" cy="1952377"/>
          </a:xfrm>
        </p:grpSpPr>
        <p:sp>
          <p:nvSpPr>
            <p:cNvPr id="446" name="Google Shape;446;p25"/>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5"/>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5"/>
          <p:cNvGrpSpPr/>
          <p:nvPr/>
        </p:nvGrpSpPr>
        <p:grpSpPr>
          <a:xfrm>
            <a:off x="1608717" y="1280046"/>
            <a:ext cx="199237" cy="2828935"/>
            <a:chOff x="1608717" y="1280046"/>
            <a:chExt cx="199237" cy="2828935"/>
          </a:xfrm>
        </p:grpSpPr>
        <p:sp>
          <p:nvSpPr>
            <p:cNvPr id="449" name="Google Shape;449;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Google Shape;452;p25"/>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25"/>
          <p:cNvGrpSpPr/>
          <p:nvPr/>
        </p:nvGrpSpPr>
        <p:grpSpPr>
          <a:xfrm>
            <a:off x="8008096" y="2108910"/>
            <a:ext cx="199001" cy="2139769"/>
            <a:chOff x="8008096" y="2108910"/>
            <a:chExt cx="199001" cy="2139769"/>
          </a:xfrm>
        </p:grpSpPr>
        <p:sp>
          <p:nvSpPr>
            <p:cNvPr id="455" name="Google Shape;455;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A8664453-5B2A-47E7-B146-6C5E286615B5}"/>
              </a:ext>
            </a:extLst>
          </p:cNvPr>
          <p:cNvSpPr txBox="1"/>
          <p:nvPr/>
        </p:nvSpPr>
        <p:spPr>
          <a:xfrm>
            <a:off x="3007282" y="2546018"/>
            <a:ext cx="2315244" cy="553998"/>
          </a:xfrm>
          <a:prstGeom prst="rect">
            <a:avLst/>
          </a:prstGeom>
          <a:noFill/>
        </p:spPr>
        <p:txBody>
          <a:bodyPr wrap="square" rtlCol="0">
            <a:spAutoFit/>
          </a:bodyPr>
          <a:lstStyle/>
          <a:p>
            <a:pPr algn="ctr"/>
            <a:r>
              <a:rPr lang="en-IN" sz="1000" b="1" dirty="0">
                <a:solidFill>
                  <a:schemeClr val="bg1"/>
                </a:solidFill>
              </a:rPr>
              <a:t>Sreehari Katageri</a:t>
            </a:r>
          </a:p>
          <a:p>
            <a:pPr algn="ctr"/>
            <a:r>
              <a:rPr lang="en-IN" sz="1000" b="1" dirty="0">
                <a:solidFill>
                  <a:schemeClr val="bg1"/>
                </a:solidFill>
              </a:rPr>
              <a:t>Vishesh Shroff</a:t>
            </a:r>
          </a:p>
          <a:p>
            <a:pPr algn="ctr"/>
            <a:r>
              <a:rPr lang="en-IN" sz="1000" b="1" dirty="0">
                <a:solidFill>
                  <a:schemeClr val="bg1"/>
                </a:solidFill>
              </a:rPr>
              <a:t>Iranna Chatti</a:t>
            </a:r>
          </a:p>
        </p:txBody>
      </p:sp>
      <p:sp>
        <p:nvSpPr>
          <p:cNvPr id="3" name="TextBox 2">
            <a:extLst>
              <a:ext uri="{FF2B5EF4-FFF2-40B4-BE49-F238E27FC236}">
                <a16:creationId xmlns:a16="http://schemas.microsoft.com/office/drawing/2014/main" id="{132DFF60-54B2-4FF7-64F4-8FCFE62DB424}"/>
              </a:ext>
            </a:extLst>
          </p:cNvPr>
          <p:cNvSpPr txBox="1"/>
          <p:nvPr/>
        </p:nvSpPr>
        <p:spPr>
          <a:xfrm>
            <a:off x="7226719" y="4833048"/>
            <a:ext cx="1700843" cy="246221"/>
          </a:xfrm>
          <a:prstGeom prst="rect">
            <a:avLst/>
          </a:prstGeom>
          <a:noFill/>
        </p:spPr>
        <p:txBody>
          <a:bodyPr wrap="square" rtlCol="0">
            <a:spAutoFit/>
          </a:bodyPr>
          <a:lstStyle/>
          <a:p>
            <a:pPr algn="ctr"/>
            <a:r>
              <a:rPr lang="en-IN" sz="1000" b="1" dirty="0">
                <a:solidFill>
                  <a:schemeClr val="bg1"/>
                </a:solidFill>
              </a:rPr>
              <a:t>DS_Cohort_C39</a:t>
            </a:r>
          </a:p>
        </p:txBody>
      </p:sp>
      <p:sp>
        <p:nvSpPr>
          <p:cNvPr id="6" name="Google Shape;434;p25">
            <a:extLst>
              <a:ext uri="{FF2B5EF4-FFF2-40B4-BE49-F238E27FC236}">
                <a16:creationId xmlns:a16="http://schemas.microsoft.com/office/drawing/2014/main" id="{FB9F0F9F-F63B-6A4C-071D-589D22FF2C8E}"/>
              </a:ext>
            </a:extLst>
          </p:cNvPr>
          <p:cNvSpPr txBox="1">
            <a:spLocks/>
          </p:cNvSpPr>
          <p:nvPr/>
        </p:nvSpPr>
        <p:spPr>
          <a:xfrm>
            <a:off x="989675" y="1870785"/>
            <a:ext cx="6965649" cy="3821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2800"/>
              <a:buFont typeface="Maven Pro"/>
              <a:buNone/>
              <a:defRPr sz="1800" b="0" i="0" u="none" strike="noStrike" cap="none">
                <a:solidFill>
                  <a:schemeClr val="lt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lt1"/>
              </a:buClr>
              <a:buSzPts val="2800"/>
              <a:buFont typeface="Maven Pro"/>
              <a:buNone/>
              <a:defRPr sz="2800" b="0" i="0" u="none" strike="noStrike" cap="none">
                <a:solidFill>
                  <a:schemeClr val="lt1"/>
                </a:solidFill>
                <a:latin typeface="Maven Pro"/>
                <a:ea typeface="Maven Pro"/>
                <a:cs typeface="Maven Pro"/>
                <a:sym typeface="Maven Pro"/>
              </a:defRPr>
            </a:lvl9pPr>
          </a:lstStyle>
          <a:p>
            <a:pPr marL="0" indent="0"/>
            <a:r>
              <a:rPr lang="en-US" sz="1400" dirty="0"/>
              <a:t>Audience: Head of Acquisitions &amp; Operations and the Head of User Experience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47675-7A02-4CD4-A784-4AAD5BE7C387}"/>
              </a:ext>
            </a:extLst>
          </p:cNvPr>
          <p:cNvSpPr>
            <a:spLocks noGrp="1"/>
          </p:cNvSpPr>
          <p:nvPr>
            <p:ph type="ctrTitle"/>
          </p:nvPr>
        </p:nvSpPr>
        <p:spPr>
          <a:xfrm>
            <a:off x="557406" y="1014780"/>
            <a:ext cx="6926580" cy="577800"/>
          </a:xfrm>
        </p:spPr>
        <p:txBody>
          <a:bodyPr/>
          <a:lstStyle/>
          <a:p>
            <a:r>
              <a:rPr lang="en-IN" sz="1000" dirty="0">
                <a:latin typeface="Maven Pro" panose="020B0604020202020204" charset="0"/>
                <a:cs typeface="Arial"/>
                <a:sym typeface="Arial"/>
              </a:rPr>
              <a:t>The Pareto chart below explains what are those neighbourhoods which contributed to about 80% of the reviews (assuming reviews are positive ). It is advisable that Airbnb acquires more listings in the highlighted neighbourhoods to gain more traction and generate revenue.</a:t>
            </a:r>
          </a:p>
        </p:txBody>
      </p:sp>
      <p:sp>
        <p:nvSpPr>
          <p:cNvPr id="4" name="Title 3">
            <a:extLst>
              <a:ext uri="{FF2B5EF4-FFF2-40B4-BE49-F238E27FC236}">
                <a16:creationId xmlns:a16="http://schemas.microsoft.com/office/drawing/2014/main" id="{317CEEB8-F04D-7186-798A-42C3B34EC1DE}"/>
              </a:ext>
            </a:extLst>
          </p:cNvPr>
          <p:cNvSpPr txBox="1">
            <a:spLocks/>
          </p:cNvSpPr>
          <p:nvPr/>
        </p:nvSpPr>
        <p:spPr>
          <a:xfrm>
            <a:off x="472936" y="402856"/>
            <a:ext cx="8598595"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Top Neighbourhood Contribution</a:t>
            </a:r>
          </a:p>
        </p:txBody>
      </p:sp>
      <p:pic>
        <p:nvPicPr>
          <p:cNvPr id="5" name="Picture 4">
            <a:extLst>
              <a:ext uri="{FF2B5EF4-FFF2-40B4-BE49-F238E27FC236}">
                <a16:creationId xmlns:a16="http://schemas.microsoft.com/office/drawing/2014/main" id="{F17FB9CA-AC73-EC2B-E4DC-17A0DC22204B}"/>
              </a:ext>
            </a:extLst>
          </p:cNvPr>
          <p:cNvPicPr>
            <a:picLocks noChangeAspect="1"/>
          </p:cNvPicPr>
          <p:nvPr/>
        </p:nvPicPr>
        <p:blipFill>
          <a:blip r:embed="rId2"/>
          <a:stretch>
            <a:fillRect/>
          </a:stretch>
        </p:blipFill>
        <p:spPr>
          <a:xfrm>
            <a:off x="5208974" y="1626704"/>
            <a:ext cx="3781514" cy="3113938"/>
          </a:xfrm>
          <a:prstGeom prst="rect">
            <a:avLst/>
          </a:prstGeom>
        </p:spPr>
      </p:pic>
      <p:pic>
        <p:nvPicPr>
          <p:cNvPr id="7" name="Picture 6">
            <a:extLst>
              <a:ext uri="{FF2B5EF4-FFF2-40B4-BE49-F238E27FC236}">
                <a16:creationId xmlns:a16="http://schemas.microsoft.com/office/drawing/2014/main" id="{2A08BB5A-DE76-D008-4310-548E76617634}"/>
              </a:ext>
            </a:extLst>
          </p:cNvPr>
          <p:cNvPicPr>
            <a:picLocks noChangeAspect="1"/>
          </p:cNvPicPr>
          <p:nvPr/>
        </p:nvPicPr>
        <p:blipFill>
          <a:blip r:embed="rId3"/>
          <a:stretch>
            <a:fillRect/>
          </a:stretch>
        </p:blipFill>
        <p:spPr>
          <a:xfrm>
            <a:off x="211761" y="1626704"/>
            <a:ext cx="4927567" cy="3113939"/>
          </a:xfrm>
          <a:prstGeom prst="rect">
            <a:avLst/>
          </a:prstGeom>
        </p:spPr>
      </p:pic>
    </p:spTree>
    <p:extLst>
      <p:ext uri="{BB962C8B-B14F-4D97-AF65-F5344CB8AC3E}">
        <p14:creationId xmlns:p14="http://schemas.microsoft.com/office/powerpoint/2010/main" val="370585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39D85-2621-512F-F505-386D36D096E8}"/>
              </a:ext>
            </a:extLst>
          </p:cNvPr>
          <p:cNvSpPr>
            <a:spLocks noGrp="1"/>
          </p:cNvSpPr>
          <p:nvPr>
            <p:ph type="ctrTitle"/>
          </p:nvPr>
        </p:nvSpPr>
        <p:spPr>
          <a:xfrm>
            <a:off x="392129" y="109025"/>
            <a:ext cx="8598595" cy="907237"/>
          </a:xfrm>
        </p:spPr>
        <p:txBody>
          <a:bodyPr/>
          <a:lstStyle/>
          <a:p>
            <a:r>
              <a:rPr lang="en-IN" sz="2800" dirty="0"/>
              <a:t>Promote properties with less min. night stays in Manhattan</a:t>
            </a:r>
          </a:p>
        </p:txBody>
      </p:sp>
      <p:sp>
        <p:nvSpPr>
          <p:cNvPr id="11" name="TextBox 10">
            <a:extLst>
              <a:ext uri="{FF2B5EF4-FFF2-40B4-BE49-F238E27FC236}">
                <a16:creationId xmlns:a16="http://schemas.microsoft.com/office/drawing/2014/main" id="{46F1EAAE-8FA4-8E7F-87BC-29A656AD7C76}"/>
              </a:ext>
            </a:extLst>
          </p:cNvPr>
          <p:cNvSpPr txBox="1"/>
          <p:nvPr/>
        </p:nvSpPr>
        <p:spPr>
          <a:xfrm>
            <a:off x="413815" y="973681"/>
            <a:ext cx="8309693" cy="1015663"/>
          </a:xfrm>
          <a:prstGeom prst="rect">
            <a:avLst/>
          </a:prstGeom>
          <a:noFill/>
        </p:spPr>
        <p:txBody>
          <a:bodyPr wrap="square">
            <a:spAutoFit/>
          </a:bodyPr>
          <a:lstStyle/>
          <a:p>
            <a:pPr marL="171450" indent="-171450">
              <a:buClr>
                <a:schemeClr val="bg1"/>
              </a:buClr>
              <a:buFont typeface="Wingdings" panose="05000000000000000000" pitchFamily="2" charset="2"/>
              <a:buChar char="Ø"/>
            </a:pPr>
            <a:r>
              <a:rPr lang="en-US" sz="1000" dirty="0">
                <a:solidFill>
                  <a:schemeClr val="lt1"/>
                </a:solidFill>
                <a:latin typeface="Maven Pro" panose="020B0604020202020204" charset="0"/>
              </a:rPr>
              <a:t>Avg. min Night at Manhattan for Entire home/apt is more compared to other group/region. But Median min Night at Manhattan is same across all other region, which says that 50% of the listings in Manhattan provides more min night stays, which obviously increases the price of listings.</a:t>
            </a:r>
          </a:p>
          <a:p>
            <a:pPr marL="171450" indent="-171450">
              <a:buClr>
                <a:schemeClr val="bg1"/>
              </a:buClr>
              <a:buFont typeface="Wingdings" panose="05000000000000000000" pitchFamily="2" charset="2"/>
              <a:buChar char="Ø"/>
            </a:pPr>
            <a:endParaRPr lang="en-US" sz="1000" dirty="0">
              <a:solidFill>
                <a:schemeClr val="lt1"/>
              </a:solidFill>
              <a:latin typeface="Maven Pro" panose="020B0604020202020204" charset="0"/>
              <a:sym typeface="Share Tech"/>
            </a:endParaRPr>
          </a:p>
          <a:p>
            <a:pPr marL="171450" indent="-171450">
              <a:buClr>
                <a:schemeClr val="bg1"/>
              </a:buClr>
              <a:buFont typeface="Wingdings" panose="05000000000000000000" pitchFamily="2" charset="2"/>
              <a:buChar char="Ø"/>
            </a:pPr>
            <a:r>
              <a:rPr lang="en-US" sz="1000" dirty="0">
                <a:solidFill>
                  <a:schemeClr val="lt1"/>
                </a:solidFill>
                <a:latin typeface="Maven Pro" panose="020B0604020202020204" charset="0"/>
                <a:sym typeface="Share Tech"/>
              </a:rPr>
              <a:t>Airbnb need to focus on more listings making it available 365 days or atleast more than 200 days a year, with minimum night stays. through which the Price will be affordable as the number of night stay are reduced.</a:t>
            </a:r>
          </a:p>
        </p:txBody>
      </p:sp>
      <p:pic>
        <p:nvPicPr>
          <p:cNvPr id="6" name="Picture 5">
            <a:extLst>
              <a:ext uri="{FF2B5EF4-FFF2-40B4-BE49-F238E27FC236}">
                <a16:creationId xmlns:a16="http://schemas.microsoft.com/office/drawing/2014/main" id="{9F7718F5-BA38-58A0-F080-43CD1F8DD3DF}"/>
              </a:ext>
            </a:extLst>
          </p:cNvPr>
          <p:cNvPicPr>
            <a:picLocks noChangeAspect="1"/>
          </p:cNvPicPr>
          <p:nvPr/>
        </p:nvPicPr>
        <p:blipFill>
          <a:blip r:embed="rId2"/>
          <a:stretch>
            <a:fillRect/>
          </a:stretch>
        </p:blipFill>
        <p:spPr>
          <a:xfrm>
            <a:off x="300351" y="2229267"/>
            <a:ext cx="4271649" cy="2687568"/>
          </a:xfrm>
          <a:prstGeom prst="rect">
            <a:avLst/>
          </a:prstGeom>
        </p:spPr>
      </p:pic>
      <p:sp>
        <p:nvSpPr>
          <p:cNvPr id="8" name="TextBox 7">
            <a:extLst>
              <a:ext uri="{FF2B5EF4-FFF2-40B4-BE49-F238E27FC236}">
                <a16:creationId xmlns:a16="http://schemas.microsoft.com/office/drawing/2014/main" id="{543F427A-B61A-8ED5-FDAD-1210FCE47611}"/>
              </a:ext>
            </a:extLst>
          </p:cNvPr>
          <p:cNvSpPr txBox="1"/>
          <p:nvPr/>
        </p:nvSpPr>
        <p:spPr>
          <a:xfrm>
            <a:off x="1633571" y="1967657"/>
            <a:ext cx="1656933" cy="261610"/>
          </a:xfrm>
          <a:prstGeom prst="rect">
            <a:avLst/>
          </a:prstGeom>
          <a:noFill/>
        </p:spPr>
        <p:txBody>
          <a:bodyPr wrap="square">
            <a:spAutoFit/>
          </a:bodyPr>
          <a:lstStyle/>
          <a:p>
            <a:r>
              <a:rPr lang="en-US" sz="1050" b="1" dirty="0">
                <a:solidFill>
                  <a:schemeClr val="lt1"/>
                </a:solidFill>
                <a:latin typeface="Maven Pro" panose="020B0604020202020204" charset="0"/>
                <a:sym typeface="Share Tech"/>
              </a:rPr>
              <a:t>Avg. Min Night Stay</a:t>
            </a:r>
            <a:endParaRPr lang="en-IN" sz="1050" b="1" dirty="0"/>
          </a:p>
        </p:txBody>
      </p:sp>
      <p:pic>
        <p:nvPicPr>
          <p:cNvPr id="14" name="Picture 13">
            <a:extLst>
              <a:ext uri="{FF2B5EF4-FFF2-40B4-BE49-F238E27FC236}">
                <a16:creationId xmlns:a16="http://schemas.microsoft.com/office/drawing/2014/main" id="{3370767F-9CDD-67E5-B65C-70F4C49E36B9}"/>
              </a:ext>
            </a:extLst>
          </p:cNvPr>
          <p:cNvPicPr>
            <a:picLocks noChangeAspect="1"/>
          </p:cNvPicPr>
          <p:nvPr/>
        </p:nvPicPr>
        <p:blipFill>
          <a:blip r:embed="rId3"/>
          <a:stretch>
            <a:fillRect/>
          </a:stretch>
        </p:blipFill>
        <p:spPr>
          <a:xfrm>
            <a:off x="4719074" y="2229267"/>
            <a:ext cx="4271650" cy="2687568"/>
          </a:xfrm>
          <a:prstGeom prst="rect">
            <a:avLst/>
          </a:prstGeom>
        </p:spPr>
      </p:pic>
      <p:sp>
        <p:nvSpPr>
          <p:cNvPr id="15" name="TextBox 14">
            <a:extLst>
              <a:ext uri="{FF2B5EF4-FFF2-40B4-BE49-F238E27FC236}">
                <a16:creationId xmlns:a16="http://schemas.microsoft.com/office/drawing/2014/main" id="{68FF0669-0754-E5A5-F59A-707A88A3D221}"/>
              </a:ext>
            </a:extLst>
          </p:cNvPr>
          <p:cNvSpPr txBox="1"/>
          <p:nvPr/>
        </p:nvSpPr>
        <p:spPr>
          <a:xfrm>
            <a:off x="6026432" y="1967657"/>
            <a:ext cx="1656933" cy="253916"/>
          </a:xfrm>
          <a:prstGeom prst="rect">
            <a:avLst/>
          </a:prstGeom>
          <a:noFill/>
        </p:spPr>
        <p:txBody>
          <a:bodyPr wrap="square">
            <a:spAutoFit/>
          </a:bodyPr>
          <a:lstStyle/>
          <a:p>
            <a:r>
              <a:rPr lang="en-US" sz="1050" b="1" dirty="0">
                <a:solidFill>
                  <a:schemeClr val="lt1"/>
                </a:solidFill>
                <a:latin typeface="Maven Pro" panose="020B0604020202020204" charset="0"/>
                <a:sym typeface="Share Tech"/>
              </a:rPr>
              <a:t>Median Min Night Stay</a:t>
            </a:r>
            <a:endParaRPr lang="en-IN" sz="1050" b="1" dirty="0"/>
          </a:p>
        </p:txBody>
      </p:sp>
    </p:spTree>
    <p:extLst>
      <p:ext uri="{BB962C8B-B14F-4D97-AF65-F5344CB8AC3E}">
        <p14:creationId xmlns:p14="http://schemas.microsoft.com/office/powerpoint/2010/main" val="130000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2645598" y="1972901"/>
            <a:ext cx="5497234" cy="763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Recommendations</a:t>
            </a:r>
            <a:endParaRPr dirty="0"/>
          </a:p>
        </p:txBody>
      </p:sp>
      <p:sp>
        <p:nvSpPr>
          <p:cNvPr id="689" name="Google Shape;689;p32"/>
          <p:cNvSpPr/>
          <p:nvPr/>
        </p:nvSpPr>
        <p:spPr>
          <a:xfrm>
            <a:off x="1885389" y="1972901"/>
            <a:ext cx="1085100" cy="108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937439" y="2226551"/>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04</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7" y="3869000"/>
            <a:ext cx="102982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2400301" y="3058001"/>
            <a:ext cx="0" cy="915325"/>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382018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triangl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triangl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triangl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triangle" w="med" len="med"/>
          </a:ln>
        </p:spPr>
      </p:cxn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514831" y="1242689"/>
            <a:ext cx="1995575" cy="1060364"/>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dirty="0"/>
              <a:t>Focus on acquiring more listings in some areas of Queens and Bronx</a:t>
            </a:r>
            <a:endParaRPr sz="1400" dirty="0"/>
          </a:p>
        </p:txBody>
      </p:sp>
      <p:sp>
        <p:nvSpPr>
          <p:cNvPr id="1105" name="Google Shape;1105;p38"/>
          <p:cNvSpPr txBox="1">
            <a:spLocks noGrp="1"/>
          </p:cNvSpPr>
          <p:nvPr>
            <p:ph type="subTitle" idx="4294967295"/>
          </p:nvPr>
        </p:nvSpPr>
        <p:spPr>
          <a:xfrm>
            <a:off x="6606436" y="3565944"/>
            <a:ext cx="2261838" cy="6447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Economical listings should be acquired in Manhattan to improve revenue</a:t>
            </a:r>
            <a:endParaRPr sz="1400" dirty="0"/>
          </a:p>
        </p:txBody>
      </p:sp>
      <p:sp>
        <p:nvSpPr>
          <p:cNvPr id="1107" name="Google Shape;1107;p38"/>
          <p:cNvSpPr txBox="1">
            <a:spLocks noGrp="1"/>
          </p:cNvSpPr>
          <p:nvPr>
            <p:ph type="subTitle" idx="4294967295"/>
          </p:nvPr>
        </p:nvSpPr>
        <p:spPr>
          <a:xfrm>
            <a:off x="2011681" y="3535687"/>
            <a:ext cx="3093699" cy="1049657"/>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Acquire more shared room listings across all groups to provide customers with more options since it covers a small portion of 2%</a:t>
            </a:r>
            <a:endParaRPr sz="1400" dirty="0"/>
          </a:p>
        </p:txBody>
      </p:sp>
      <p:sp>
        <p:nvSpPr>
          <p:cNvPr id="1109" name="Google Shape;1109;p38"/>
          <p:cNvSpPr txBox="1">
            <a:spLocks noGrp="1"/>
          </p:cNvSpPr>
          <p:nvPr>
            <p:ph type="subTitle" idx="4294967295"/>
          </p:nvPr>
        </p:nvSpPr>
        <p:spPr>
          <a:xfrm>
            <a:off x="4569649" y="1757135"/>
            <a:ext cx="2143563"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dirty="0"/>
              <a:t>Search for new listings with price range between $50 and $150 in Manhattan</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01</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02</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03</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04</a:t>
            </a:r>
            <a:endParaRPr sz="2400" dirty="0">
              <a:solidFill>
                <a:schemeClr val="accent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cxnSp>
        <p:nvCxnSpPr>
          <p:cNvPr id="1084" name="Google Shape;1084;p38"/>
          <p:cNvCxnSpPr/>
          <p:nvPr/>
        </p:nvCxnSpPr>
        <p:spPr>
          <a:xfrm>
            <a:off x="1551088" y="2404550"/>
            <a:ext cx="0" cy="455100"/>
          </a:xfrm>
          <a:prstGeom prst="straightConnector1">
            <a:avLst/>
          </a:prstGeom>
          <a:noFill/>
          <a:ln w="19050" cap="flat" cmpd="sng">
            <a:solidFill>
              <a:schemeClr val="lt2"/>
            </a:solidFill>
            <a:prstDash val="solid"/>
            <a:round/>
            <a:headEnd type="triangle" w="med" len="med"/>
            <a:tailEnd type="none" w="med" len="med"/>
          </a:ln>
        </p:spPr>
      </p:cxnSp>
      <p:cxnSp>
        <p:nvCxnSpPr>
          <p:cNvPr id="1085" name="Google Shape;1085;p38"/>
          <p:cNvCxnSpPr/>
          <p:nvPr/>
        </p:nvCxnSpPr>
        <p:spPr>
          <a:xfrm>
            <a:off x="3587838" y="2976550"/>
            <a:ext cx="0" cy="455100"/>
          </a:xfrm>
          <a:prstGeom prst="straightConnector1">
            <a:avLst/>
          </a:prstGeom>
          <a:noFill/>
          <a:ln w="19050" cap="flat" cmpd="sng">
            <a:solidFill>
              <a:schemeClr val="lt2"/>
            </a:solidFill>
            <a:prstDash val="solid"/>
            <a:round/>
            <a:headEnd type="none" w="med" len="med"/>
            <a:tailEnd type="triangle" w="med" len="med"/>
          </a:ln>
        </p:spPr>
      </p:cxnSp>
      <p:cxnSp>
        <p:nvCxnSpPr>
          <p:cNvPr id="1086" name="Google Shape;1086;p38"/>
          <p:cNvCxnSpPr/>
          <p:nvPr/>
        </p:nvCxnSpPr>
        <p:spPr>
          <a:xfrm>
            <a:off x="5624588" y="2404550"/>
            <a:ext cx="0" cy="455100"/>
          </a:xfrm>
          <a:prstGeom prst="straightConnector1">
            <a:avLst/>
          </a:prstGeom>
          <a:noFill/>
          <a:ln w="19050" cap="flat" cmpd="sng">
            <a:solidFill>
              <a:schemeClr val="lt2"/>
            </a:solidFill>
            <a:prstDash val="solid"/>
            <a:round/>
            <a:headEnd type="triangle" w="med" len="med"/>
            <a:tailEnd type="none" w="med" len="med"/>
          </a:ln>
        </p:spPr>
      </p:cxnSp>
      <p:cxnSp>
        <p:nvCxnSpPr>
          <p:cNvPr id="1087" name="Google Shape;1087;p38"/>
          <p:cNvCxnSpPr/>
          <p:nvPr/>
        </p:nvCxnSpPr>
        <p:spPr>
          <a:xfrm>
            <a:off x="7661338" y="2976550"/>
            <a:ext cx="0" cy="455100"/>
          </a:xfrm>
          <a:prstGeom prst="straightConnector1">
            <a:avLst/>
          </a:prstGeom>
          <a:noFill/>
          <a:ln w="19050" cap="flat" cmpd="sng">
            <a:solidFill>
              <a:schemeClr val="lt2"/>
            </a:solidFill>
            <a:prstDash val="solid"/>
            <a:round/>
            <a:headEnd type="none" w="med" len="med"/>
            <a:tailEnd type="triangle" w="med" len="med"/>
          </a:ln>
        </p:spPr>
      </p:cxnSp>
      <p:cxnSp>
        <p:nvCxnSpPr>
          <p:cNvPr id="1089" name="Google Shape;1089;p38"/>
          <p:cNvCxnSpPr/>
          <p:nvPr/>
        </p:nvCxnSpPr>
        <p:spPr>
          <a:xfrm>
            <a:off x="1034400" y="2918100"/>
            <a:ext cx="7075200" cy="0"/>
          </a:xfrm>
          <a:prstGeom prst="straightConnector1">
            <a:avLst/>
          </a:prstGeom>
          <a:noFill/>
          <a:ln w="19050" cap="flat" cmpd="sng">
            <a:solidFill>
              <a:schemeClr val="lt2"/>
            </a:solidFill>
            <a:prstDash val="solid"/>
            <a:round/>
            <a:headEnd type="none" w="med" len="med"/>
            <a:tailEnd type="none" w="med" len="med"/>
          </a:ln>
        </p:spPr>
      </p:cxnSp>
      <p:grpSp>
        <p:nvGrpSpPr>
          <p:cNvPr id="1090" name="Google Shape;1090;p38"/>
          <p:cNvGrpSpPr/>
          <p:nvPr/>
        </p:nvGrpSpPr>
        <p:grpSpPr>
          <a:xfrm>
            <a:off x="1372725" y="2731350"/>
            <a:ext cx="373500" cy="373500"/>
            <a:chOff x="1372725" y="1912500"/>
            <a:chExt cx="373500" cy="373500"/>
          </a:xfrm>
        </p:grpSpPr>
        <p:sp>
          <p:nvSpPr>
            <p:cNvPr id="1091" name="Google Shape;1091;p38"/>
            <p:cNvSpPr/>
            <p:nvPr/>
          </p:nvSpPr>
          <p:spPr>
            <a:xfrm>
              <a:off x="14640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8"/>
            <p:cNvSpPr/>
            <p:nvPr/>
          </p:nvSpPr>
          <p:spPr>
            <a:xfrm>
              <a:off x="1372725" y="1912500"/>
              <a:ext cx="373500" cy="373500"/>
            </a:xfrm>
            <a:prstGeom prst="donut">
              <a:avLst>
                <a:gd name="adj" fmla="val 1019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38"/>
          <p:cNvGrpSpPr/>
          <p:nvPr/>
        </p:nvGrpSpPr>
        <p:grpSpPr>
          <a:xfrm>
            <a:off x="3401092" y="2731350"/>
            <a:ext cx="373500" cy="373500"/>
            <a:chOff x="3212675" y="1912500"/>
            <a:chExt cx="373500" cy="373500"/>
          </a:xfrm>
        </p:grpSpPr>
        <p:sp>
          <p:nvSpPr>
            <p:cNvPr id="1094" name="Google Shape;1094;p38"/>
            <p:cNvSpPr/>
            <p:nvPr/>
          </p:nvSpPr>
          <p:spPr>
            <a:xfrm>
              <a:off x="330401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8"/>
            <p:cNvSpPr/>
            <p:nvPr/>
          </p:nvSpPr>
          <p:spPr>
            <a:xfrm>
              <a:off x="3212675" y="1912500"/>
              <a:ext cx="373500" cy="373500"/>
            </a:xfrm>
            <a:prstGeom prst="donut">
              <a:avLst>
                <a:gd name="adj" fmla="val 10193"/>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38"/>
          <p:cNvGrpSpPr/>
          <p:nvPr/>
        </p:nvGrpSpPr>
        <p:grpSpPr>
          <a:xfrm>
            <a:off x="5429458" y="2731350"/>
            <a:ext cx="373500" cy="373500"/>
            <a:chOff x="5557850" y="1912500"/>
            <a:chExt cx="373500" cy="373500"/>
          </a:xfrm>
        </p:grpSpPr>
        <p:sp>
          <p:nvSpPr>
            <p:cNvPr id="1097" name="Google Shape;1097;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38"/>
          <p:cNvGrpSpPr/>
          <p:nvPr/>
        </p:nvGrpSpPr>
        <p:grpSpPr>
          <a:xfrm>
            <a:off x="7457825" y="2731350"/>
            <a:ext cx="373500" cy="373500"/>
            <a:chOff x="7457825" y="1912500"/>
            <a:chExt cx="373500" cy="373500"/>
          </a:xfrm>
        </p:grpSpPr>
        <p:sp>
          <p:nvSpPr>
            <p:cNvPr id="1100" name="Google Shape;1100;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38"/>
          <p:cNvSpPr txBox="1">
            <a:spLocks noGrp="1"/>
          </p:cNvSpPr>
          <p:nvPr>
            <p:ph type="subTitle" idx="4294967295"/>
          </p:nvPr>
        </p:nvSpPr>
        <p:spPr>
          <a:xfrm>
            <a:off x="342907" y="1658353"/>
            <a:ext cx="2167500" cy="644700"/>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dirty="0"/>
              <a:t>Encourage customers to review their stay since higher reviewed listings gain more customers</a:t>
            </a:r>
            <a:endParaRPr sz="1400" dirty="0"/>
          </a:p>
        </p:txBody>
      </p:sp>
      <p:sp>
        <p:nvSpPr>
          <p:cNvPr id="1105" name="Google Shape;1105;p38"/>
          <p:cNvSpPr txBox="1">
            <a:spLocks noGrp="1"/>
          </p:cNvSpPr>
          <p:nvPr>
            <p:ph type="subTitle" idx="4294967295"/>
          </p:nvPr>
        </p:nvSpPr>
        <p:spPr>
          <a:xfrm>
            <a:off x="6210301" y="3565943"/>
            <a:ext cx="2844598" cy="966008"/>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Acquiring properties which are available for shorter night stays could improve revenue</a:t>
            </a:r>
            <a:endParaRPr sz="1400" dirty="0"/>
          </a:p>
        </p:txBody>
      </p:sp>
      <p:sp>
        <p:nvSpPr>
          <p:cNvPr id="1107" name="Google Shape;1107;p38"/>
          <p:cNvSpPr txBox="1">
            <a:spLocks noGrp="1"/>
          </p:cNvSpPr>
          <p:nvPr>
            <p:ph type="subTitle" idx="4294967295"/>
          </p:nvPr>
        </p:nvSpPr>
        <p:spPr>
          <a:xfrm>
            <a:off x="2194300" y="3535688"/>
            <a:ext cx="2911097" cy="794772"/>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400" dirty="0"/>
              <a:t>Acquire more apartment listings in Queens since it’s presence is minimal compared to other areas</a:t>
            </a:r>
            <a:endParaRPr sz="1400" dirty="0"/>
          </a:p>
        </p:txBody>
      </p:sp>
      <p:sp>
        <p:nvSpPr>
          <p:cNvPr id="1109" name="Google Shape;1109;p38"/>
          <p:cNvSpPr txBox="1">
            <a:spLocks noGrp="1"/>
          </p:cNvSpPr>
          <p:nvPr>
            <p:ph type="subTitle" idx="4294967295"/>
          </p:nvPr>
        </p:nvSpPr>
        <p:spPr>
          <a:xfrm>
            <a:off x="4122421" y="1242689"/>
            <a:ext cx="2895721" cy="1159146"/>
          </a:xfrm>
          <a:prstGeom prst="rect">
            <a:avLst/>
          </a:prstGeom>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r>
              <a:rPr lang="en" sz="1400" dirty="0"/>
              <a:t>Finding expensive listings in Bronx, Staten Island and Queens for balanced price options and improve traction there</a:t>
            </a:r>
            <a:endParaRPr sz="1400" dirty="0"/>
          </a:p>
        </p:txBody>
      </p:sp>
      <p:sp>
        <p:nvSpPr>
          <p:cNvPr id="1110" name="Google Shape;1110;p38"/>
          <p:cNvSpPr txBox="1">
            <a:spLocks noGrp="1"/>
          </p:cNvSpPr>
          <p:nvPr>
            <p:ph type="ctrTitle" idx="4294967295"/>
          </p:nvPr>
        </p:nvSpPr>
        <p:spPr>
          <a:xfrm>
            <a:off x="9079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2"/>
                </a:solidFill>
              </a:rPr>
              <a:t>05</a:t>
            </a:r>
            <a:endParaRPr sz="2400" dirty="0">
              <a:solidFill>
                <a:schemeClr val="accent2"/>
              </a:solidFill>
            </a:endParaRPr>
          </a:p>
        </p:txBody>
      </p:sp>
      <p:sp>
        <p:nvSpPr>
          <p:cNvPr id="1111" name="Google Shape;1111;p38"/>
          <p:cNvSpPr txBox="1">
            <a:spLocks noGrp="1"/>
          </p:cNvSpPr>
          <p:nvPr>
            <p:ph type="ctrTitle" idx="4294967295"/>
          </p:nvPr>
        </p:nvSpPr>
        <p:spPr>
          <a:xfrm>
            <a:off x="29446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1"/>
                </a:solidFill>
              </a:rPr>
              <a:t>06</a:t>
            </a:r>
            <a:endParaRPr sz="2400" dirty="0">
              <a:solidFill>
                <a:schemeClr val="accent1"/>
              </a:solidFill>
            </a:endParaRPr>
          </a:p>
        </p:txBody>
      </p:sp>
      <p:sp>
        <p:nvSpPr>
          <p:cNvPr id="1112" name="Google Shape;1112;p38"/>
          <p:cNvSpPr txBox="1">
            <a:spLocks noGrp="1"/>
          </p:cNvSpPr>
          <p:nvPr>
            <p:ph type="ctrTitle" idx="4294967295"/>
          </p:nvPr>
        </p:nvSpPr>
        <p:spPr>
          <a:xfrm>
            <a:off x="4981400" y="3282474"/>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3"/>
                </a:solidFill>
              </a:rPr>
              <a:t>07</a:t>
            </a:r>
            <a:endParaRPr sz="2400" dirty="0">
              <a:solidFill>
                <a:schemeClr val="accent3"/>
              </a:solidFill>
            </a:endParaRPr>
          </a:p>
        </p:txBody>
      </p:sp>
      <p:sp>
        <p:nvSpPr>
          <p:cNvPr id="1113" name="Google Shape;1113;p38"/>
          <p:cNvSpPr txBox="1">
            <a:spLocks noGrp="1"/>
          </p:cNvSpPr>
          <p:nvPr>
            <p:ph type="ctrTitle" idx="4294967295"/>
          </p:nvPr>
        </p:nvSpPr>
        <p:spPr>
          <a:xfrm>
            <a:off x="7018150" y="2113408"/>
            <a:ext cx="128640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accent4"/>
                </a:solidFill>
              </a:rPr>
              <a:t>08</a:t>
            </a:r>
            <a:endParaRPr sz="2400" dirty="0">
              <a:solidFill>
                <a:schemeClr val="accent4"/>
              </a:solidFill>
            </a:endParaRPr>
          </a:p>
        </p:txBody>
      </p:sp>
    </p:spTree>
    <p:extLst>
      <p:ext uri="{BB962C8B-B14F-4D97-AF65-F5344CB8AC3E}">
        <p14:creationId xmlns:p14="http://schemas.microsoft.com/office/powerpoint/2010/main" val="773848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777761" y="1992475"/>
            <a:ext cx="3214725"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Appendix</a:t>
            </a:r>
            <a:endParaRPr dirty="0"/>
          </a:p>
        </p:txBody>
      </p:sp>
      <p:sp>
        <p:nvSpPr>
          <p:cNvPr id="689" name="Google Shape;689;p32"/>
          <p:cNvSpPr/>
          <p:nvPr/>
        </p:nvSpPr>
        <p:spPr>
          <a:xfrm>
            <a:off x="5121434" y="1885488"/>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173484" y="2139138"/>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05</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1" y="3869000"/>
            <a:ext cx="439677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5663984" y="2953675"/>
            <a:ext cx="0" cy="915325"/>
          </a:xfrm>
          <a:prstGeom prst="straightConnector1">
            <a:avLst/>
          </a:prstGeom>
          <a:noFill/>
          <a:ln w="19050" cap="flat" cmpd="sng">
            <a:solidFill>
              <a:schemeClr val="accent3"/>
            </a:solidFill>
            <a:prstDash val="solid"/>
            <a:round/>
            <a:headEnd type="none" w="med" len="med"/>
            <a:tailEnd type="none" w="med" len="med"/>
          </a:ln>
        </p:spPr>
      </p:cxnSp>
    </p:spTree>
    <p:extLst>
      <p:ext uri="{BB962C8B-B14F-4D97-AF65-F5344CB8AC3E}">
        <p14:creationId xmlns:p14="http://schemas.microsoft.com/office/powerpoint/2010/main" val="756970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1009;p35">
            <a:extLst>
              <a:ext uri="{FF2B5EF4-FFF2-40B4-BE49-F238E27FC236}">
                <a16:creationId xmlns:a16="http://schemas.microsoft.com/office/drawing/2014/main" id="{270A74F0-17C3-FD0E-CD32-8820C58BB851}"/>
              </a:ext>
            </a:extLst>
          </p:cNvPr>
          <p:cNvSpPr txBox="1">
            <a:spLocks/>
          </p:cNvSpPr>
          <p:nvPr/>
        </p:nvSpPr>
        <p:spPr>
          <a:xfrm>
            <a:off x="485835" y="232778"/>
            <a:ext cx="7981305" cy="51773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dirty="0"/>
              <a:t>APPENDIX –ASSUMPTIONS &amp; METHODOLOGY</a:t>
            </a:r>
          </a:p>
        </p:txBody>
      </p:sp>
      <p:sp>
        <p:nvSpPr>
          <p:cNvPr id="18" name="Title 1">
            <a:extLst>
              <a:ext uri="{FF2B5EF4-FFF2-40B4-BE49-F238E27FC236}">
                <a16:creationId xmlns:a16="http://schemas.microsoft.com/office/drawing/2014/main" id="{889AE4A1-47E3-80A0-8A5E-35268087BC49}"/>
              </a:ext>
            </a:extLst>
          </p:cNvPr>
          <p:cNvSpPr txBox="1">
            <a:spLocks/>
          </p:cNvSpPr>
          <p:nvPr/>
        </p:nvSpPr>
        <p:spPr>
          <a:xfrm>
            <a:off x="485836" y="964429"/>
            <a:ext cx="8310897" cy="130954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 We assumed that the Airbnb Business prior to COVID-19 was achieving the desired Revenue.</a:t>
            </a: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The Companies Strategies are considered based on the local Govt bodies on uplifting the COVID travel restrictions and the constraints enforced on the travel.</a:t>
            </a:r>
          </a:p>
          <a:p>
            <a:pPr marL="171450" indent="-171450">
              <a:buClr>
                <a:schemeClr val="bg1"/>
              </a:buClr>
              <a:buSzPct val="100000"/>
              <a:buFont typeface="Wingdings" panose="05000000000000000000" pitchFamily="2" charset="2"/>
              <a:buChar char="Ø"/>
            </a:pPr>
            <a:endParaRPr lang="en-US" sz="1000" dirty="0">
              <a:latin typeface="Maven Pro" panose="020B0604020202020204" charset="0"/>
            </a:endParaRPr>
          </a:p>
          <a:p>
            <a:pPr marL="171450" indent="-171450">
              <a:buClr>
                <a:schemeClr val="bg1"/>
              </a:buClr>
              <a:buSzPct val="100000"/>
              <a:buFont typeface="Wingdings" panose="05000000000000000000" pitchFamily="2" charset="2"/>
              <a:buChar char="Ø"/>
            </a:pPr>
            <a:r>
              <a:rPr lang="en-US" sz="1000" dirty="0">
                <a:latin typeface="Maven Pro" panose="020B0604020202020204" charset="0"/>
              </a:rPr>
              <a:t>Considered “Number of Review” to be Positive.</a:t>
            </a:r>
          </a:p>
          <a:p>
            <a:pPr>
              <a:buClr>
                <a:schemeClr val="bg1"/>
              </a:buClr>
              <a:buSzPct val="100000"/>
            </a:pPr>
            <a:endParaRPr lang="en-IN" sz="1000" dirty="0">
              <a:latin typeface="Maven Pro" panose="020B0604020202020204" charset="0"/>
            </a:endParaRPr>
          </a:p>
          <a:p>
            <a:pPr marL="171450" lvl="1" indent="-171450">
              <a:buClr>
                <a:schemeClr val="bg1"/>
              </a:buClr>
              <a:buSzPct val="100000"/>
              <a:buFont typeface="Wingdings" panose="05000000000000000000" pitchFamily="2" charset="2"/>
              <a:buChar char="Ø"/>
            </a:pPr>
            <a:endParaRPr lang="en-IN" sz="100" dirty="0">
              <a:latin typeface="Maven Pro" panose="020B0604020202020204" charset="0"/>
            </a:endParaRPr>
          </a:p>
          <a:p>
            <a:pPr marL="171450" lvl="1" indent="-171450">
              <a:buClr>
                <a:schemeClr val="bg1"/>
              </a:buClr>
              <a:buSzPct val="100000"/>
              <a:buFont typeface="Wingdings" panose="05000000000000000000" pitchFamily="2" charset="2"/>
              <a:buChar char="Ø"/>
            </a:pPr>
            <a:endParaRPr lang="en-US" sz="100" dirty="0">
              <a:latin typeface="Maven Pro" panose="020B0604020202020204" charset="0"/>
            </a:endParaRPr>
          </a:p>
        </p:txBody>
      </p:sp>
      <p:sp>
        <p:nvSpPr>
          <p:cNvPr id="2" name="Google Shape;1009;p35">
            <a:extLst>
              <a:ext uri="{FF2B5EF4-FFF2-40B4-BE49-F238E27FC236}">
                <a16:creationId xmlns:a16="http://schemas.microsoft.com/office/drawing/2014/main" id="{BCF81FFC-D7E2-EB93-097B-F6847FA5919F}"/>
              </a:ext>
            </a:extLst>
          </p:cNvPr>
          <p:cNvSpPr txBox="1">
            <a:spLocks/>
          </p:cNvSpPr>
          <p:nvPr/>
        </p:nvSpPr>
        <p:spPr>
          <a:xfrm>
            <a:off x="485836" y="706108"/>
            <a:ext cx="7981305" cy="350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400" dirty="0"/>
              <a:t>Assumptions:</a:t>
            </a:r>
          </a:p>
        </p:txBody>
      </p:sp>
      <p:sp>
        <p:nvSpPr>
          <p:cNvPr id="3" name="Google Shape;1009;p35">
            <a:extLst>
              <a:ext uri="{FF2B5EF4-FFF2-40B4-BE49-F238E27FC236}">
                <a16:creationId xmlns:a16="http://schemas.microsoft.com/office/drawing/2014/main" id="{1B583810-7FC6-7D2B-1A01-4B7548C67987}"/>
              </a:ext>
            </a:extLst>
          </p:cNvPr>
          <p:cNvSpPr txBox="1">
            <a:spLocks/>
          </p:cNvSpPr>
          <p:nvPr/>
        </p:nvSpPr>
        <p:spPr>
          <a:xfrm>
            <a:off x="485835" y="2299853"/>
            <a:ext cx="7981305" cy="35087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r>
              <a:rPr lang="en-IN" sz="1400" dirty="0"/>
              <a:t>Methodology :</a:t>
            </a:r>
          </a:p>
        </p:txBody>
      </p:sp>
      <p:sp>
        <p:nvSpPr>
          <p:cNvPr id="4" name="Title 1">
            <a:extLst>
              <a:ext uri="{FF2B5EF4-FFF2-40B4-BE49-F238E27FC236}">
                <a16:creationId xmlns:a16="http://schemas.microsoft.com/office/drawing/2014/main" id="{1C46DAFE-5036-28A0-7765-284E55569B7F}"/>
              </a:ext>
            </a:extLst>
          </p:cNvPr>
          <p:cNvSpPr txBox="1">
            <a:spLocks/>
          </p:cNvSpPr>
          <p:nvPr/>
        </p:nvSpPr>
        <p:spPr>
          <a:xfrm>
            <a:off x="485835" y="2676605"/>
            <a:ext cx="8310897" cy="186564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3600"/>
              <a:buFont typeface="Share Tech"/>
              <a:buNone/>
              <a:defRPr sz="30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2pPr>
            <a:lvl3pPr marR="0" lvl="2"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3pPr>
            <a:lvl4pPr marR="0" lvl="3"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4pPr>
            <a:lvl5pPr marR="0" lvl="4"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5pPr>
            <a:lvl6pPr marR="0" lvl="5"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6pPr>
            <a:lvl7pPr marR="0" lvl="6"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7pPr>
            <a:lvl8pPr marR="0" lvl="7"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8pPr>
            <a:lvl9pPr marR="0" lvl="8" algn="ctr" rtl="0">
              <a:lnSpc>
                <a:spcPct val="100000"/>
              </a:lnSpc>
              <a:spcBef>
                <a:spcPts val="0"/>
              </a:spcBef>
              <a:spcAft>
                <a:spcPts val="0"/>
              </a:spcAft>
              <a:buClr>
                <a:srgbClr val="D9D9D9"/>
              </a:buClr>
              <a:buSzPts val="1800"/>
              <a:buFont typeface="Share Tech"/>
              <a:buNone/>
              <a:defRPr sz="1800" b="0" i="0" u="none" strike="noStrike" cap="none">
                <a:solidFill>
                  <a:srgbClr val="D9D9D9"/>
                </a:solidFill>
                <a:latin typeface="Share Tech"/>
                <a:ea typeface="Share Tech"/>
                <a:cs typeface="Share Tech"/>
                <a:sym typeface="Share Tech"/>
              </a:defRPr>
            </a:lvl9pPr>
          </a:lstStyle>
          <a:p>
            <a:pPr algn="l"/>
            <a:r>
              <a:rPr lang="en-US" sz="1000" b="1" dirty="0">
                <a:solidFill>
                  <a:schemeClr val="accent6">
                    <a:lumMod val="60000"/>
                    <a:lumOff val="40000"/>
                  </a:schemeClr>
                </a:solidFill>
                <a:latin typeface="Maven Pro" panose="020B0604020202020204" charset="0"/>
                <a:cs typeface="Arial"/>
                <a:sym typeface="Arial"/>
              </a:rPr>
              <a:t>Data Preparation &amp; Cleaning: </a:t>
            </a:r>
            <a:r>
              <a:rPr lang="en-US" sz="1000" dirty="0">
                <a:latin typeface="Maven Pro" panose="020B0604020202020204" charset="0"/>
              </a:rPr>
              <a:t>There were 10 Numerical values of int &amp; Float datatypes among which id, host_id was converted to str datatype &amp; last_review was converted to date datatype. Though name and host_name have missing values we have retained the null values as the corresponding IDs are present. last_review &amp; reviews_per_month had null values which was imputed by mode and mean.</a:t>
            </a:r>
          </a:p>
          <a:p>
            <a:pPr algn="l"/>
            <a:endParaRPr lang="en-US" sz="1000" dirty="0">
              <a:latin typeface="Maven Pro" panose="020B0604020202020204" charset="0"/>
            </a:endParaRPr>
          </a:p>
          <a:p>
            <a:pPr algn="l"/>
            <a:r>
              <a:rPr lang="en-US" sz="1000" b="1" dirty="0">
                <a:solidFill>
                  <a:schemeClr val="accent6">
                    <a:lumMod val="60000"/>
                    <a:lumOff val="40000"/>
                  </a:schemeClr>
                </a:solidFill>
                <a:latin typeface="Maven Pro" panose="020B0604020202020204" charset="0"/>
                <a:cs typeface="Arial"/>
              </a:rPr>
              <a:t>Data Analysis: </a:t>
            </a:r>
            <a:r>
              <a:rPr lang="en-US" sz="1000" dirty="0">
                <a:latin typeface="Maven Pro" panose="020B0604020202020204" charset="0"/>
              </a:rPr>
              <a:t>We have used Python and Tableau for analyzing the data through visualization. We identified the outliers in the numeric variables and accordingly excluded the extreme/ outlier values from our analysis. For Analysis we have used bar chart, Stacked bar chart, Pie Chart, Pareto Chart, Scatter Plot and Histogram.</a:t>
            </a:r>
          </a:p>
          <a:p>
            <a:pPr>
              <a:buClr>
                <a:schemeClr val="bg1"/>
              </a:buClr>
              <a:buSzPct val="100000"/>
            </a:pPr>
            <a:endParaRPr lang="en-US" sz="1000" dirty="0">
              <a:solidFill>
                <a:schemeClr val="bg1"/>
              </a:solidFill>
              <a:latin typeface="Maven Pro" panose="020B0604020202020204" charset="0"/>
            </a:endParaRPr>
          </a:p>
          <a:p>
            <a:pPr>
              <a:buClr>
                <a:schemeClr val="bg1"/>
              </a:buClr>
              <a:buSzPct val="100000"/>
            </a:pPr>
            <a:r>
              <a:rPr lang="en-US" sz="1000" dirty="0">
                <a:latin typeface="Maven Pro" panose="020B0604020202020204" charset="0"/>
              </a:rPr>
              <a:t>NOTE: Methodology Document along with this presentation would provide much more details.</a:t>
            </a:r>
          </a:p>
          <a:p>
            <a:pPr>
              <a:buClr>
                <a:schemeClr val="bg1"/>
              </a:buClr>
              <a:buSzPct val="100000"/>
            </a:pPr>
            <a:endParaRPr lang="en-US" sz="1000" dirty="0">
              <a:latin typeface="Maven Pro" panose="020B0604020202020204" charset="0"/>
            </a:endParaRPr>
          </a:p>
          <a:p>
            <a:pPr>
              <a:buClr>
                <a:schemeClr val="bg1"/>
              </a:buClr>
              <a:buSzPct val="100000"/>
            </a:pPr>
            <a:endParaRPr lang="en-IN" sz="1000" dirty="0">
              <a:latin typeface="Maven Pro" panose="020B0604020202020204" charset="0"/>
            </a:endParaRPr>
          </a:p>
          <a:p>
            <a:pPr lvl="1">
              <a:buClr>
                <a:schemeClr val="bg1"/>
              </a:buClr>
              <a:buSzPct val="100000"/>
            </a:pPr>
            <a:endParaRPr lang="en-IN" sz="100" dirty="0">
              <a:latin typeface="Maven Pro" panose="020B0604020202020204" charset="0"/>
            </a:endParaRPr>
          </a:p>
          <a:p>
            <a:pPr lvl="1">
              <a:buClr>
                <a:schemeClr val="bg1"/>
              </a:buClr>
              <a:buSzPct val="100000"/>
            </a:pPr>
            <a:endParaRPr lang="en-US" sz="100" dirty="0">
              <a:latin typeface="Maven Pro" panose="020B0604020202020204" charset="0"/>
            </a:endParaRPr>
          </a:p>
        </p:txBody>
      </p:sp>
    </p:spTree>
    <p:extLst>
      <p:ext uri="{BB962C8B-B14F-4D97-AF65-F5344CB8AC3E}">
        <p14:creationId xmlns:p14="http://schemas.microsoft.com/office/powerpoint/2010/main" val="1432903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37"/>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a:t>
            </a:r>
            <a:r>
              <a:rPr lang="en" dirty="0">
                <a:solidFill>
                  <a:schemeClr val="accent3"/>
                </a:solidFill>
              </a:rPr>
              <a:t>You</a:t>
            </a:r>
            <a:endParaRPr dirty="0">
              <a:solidFill>
                <a:schemeClr val="accent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27"/>
          <p:cNvSpPr txBox="1">
            <a:spLocks noGrp="1"/>
          </p:cNvSpPr>
          <p:nvPr>
            <p:ph type="ctrTitle" idx="13"/>
          </p:nvPr>
        </p:nvSpPr>
        <p:spPr>
          <a:xfrm>
            <a:off x="5101574" y="3313366"/>
            <a:ext cx="204214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Recommendations</a:t>
            </a:r>
          </a:p>
        </p:txBody>
      </p:sp>
      <p:sp>
        <p:nvSpPr>
          <p:cNvPr id="473" name="Google Shape;473;p27"/>
          <p:cNvSpPr txBox="1">
            <a:spLocks noGrp="1"/>
          </p:cNvSpPr>
          <p:nvPr>
            <p:ph type="ctrTitle" idx="4"/>
          </p:nvPr>
        </p:nvSpPr>
        <p:spPr>
          <a:xfrm>
            <a:off x="1794300" y="3342310"/>
            <a:ext cx="182477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Background</a:t>
            </a:r>
            <a:endParaRPr dirty="0"/>
          </a:p>
        </p:txBody>
      </p:sp>
      <p:sp>
        <p:nvSpPr>
          <p:cNvPr id="474" name="Google Shape;474;p27"/>
          <p:cNvSpPr txBox="1">
            <a:spLocks noGrp="1"/>
          </p:cNvSpPr>
          <p:nvPr>
            <p:ph type="ctrTitle"/>
          </p:nvPr>
        </p:nvSpPr>
        <p:spPr>
          <a:xfrm>
            <a:off x="550082" y="3342310"/>
            <a:ext cx="2152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a:t>
            </a:r>
            <a:endParaRPr dirty="0"/>
          </a:p>
        </p:txBody>
      </p:sp>
      <p:sp>
        <p:nvSpPr>
          <p:cNvPr id="476" name="Google Shape;476;p27"/>
          <p:cNvSpPr txBox="1">
            <a:spLocks noGrp="1"/>
          </p:cNvSpPr>
          <p:nvPr>
            <p:ph type="title" idx="3"/>
          </p:nvPr>
        </p:nvSpPr>
        <p:spPr>
          <a:xfrm>
            <a:off x="749416"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478" name="Google Shape;478;p27"/>
          <p:cNvSpPr txBox="1">
            <a:spLocks noGrp="1"/>
          </p:cNvSpPr>
          <p:nvPr>
            <p:ph type="title" idx="6"/>
          </p:nvPr>
        </p:nvSpPr>
        <p:spPr>
          <a:xfrm>
            <a:off x="2262786" y="2645887"/>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79" name="Google Shape;479;p27"/>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TABLE OF CONTENTS</a:t>
            </a:r>
            <a:endParaRPr dirty="0"/>
          </a:p>
        </p:txBody>
      </p:sp>
      <p:sp>
        <p:nvSpPr>
          <p:cNvPr id="480" name="Google Shape;480;p27"/>
          <p:cNvSpPr txBox="1">
            <a:spLocks noGrp="1"/>
          </p:cNvSpPr>
          <p:nvPr>
            <p:ph type="title" idx="9"/>
          </p:nvPr>
        </p:nvSpPr>
        <p:spPr>
          <a:xfrm>
            <a:off x="3704681" y="2599445"/>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81" name="Google Shape;481;p27"/>
          <p:cNvSpPr/>
          <p:nvPr/>
        </p:nvSpPr>
        <p:spPr>
          <a:xfrm>
            <a:off x="749412" y="1562750"/>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2137513" y="1562750"/>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3606215" y="1546124"/>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p:cNvCxnSpPr>
          <p:nvPr/>
        </p:nvCxnSpPr>
        <p:spPr>
          <a:xfrm rot="10800000" flipH="1" flipV="1">
            <a:off x="751744" y="1974799"/>
            <a:ext cx="4" cy="959987"/>
          </a:xfrm>
          <a:prstGeom prst="bentConnector3">
            <a:avLst>
              <a:gd name="adj1" fmla="val -5715000000"/>
            </a:avLst>
          </a:prstGeom>
          <a:noFill/>
          <a:ln w="9525" cap="flat" cmpd="sng">
            <a:solidFill>
              <a:schemeClr val="lt1"/>
            </a:solidFill>
            <a:prstDash val="solid"/>
            <a:round/>
            <a:headEnd type="none" w="med" len="med"/>
            <a:tailEnd type="none" w="med" len="med"/>
          </a:ln>
        </p:spPr>
      </p:cxnSp>
      <p:cxnSp>
        <p:nvCxnSpPr>
          <p:cNvPr id="485" name="Google Shape;485;p27"/>
          <p:cNvCxnSpPr>
            <a:stCxn id="482" idx="1"/>
            <a:endCxn id="478" idx="1"/>
          </p:cNvCxnSpPr>
          <p:nvPr/>
        </p:nvCxnSpPr>
        <p:spPr>
          <a:xfrm rot="10800000" flipH="1" flipV="1">
            <a:off x="2137512" y="1974799"/>
            <a:ext cx="125273" cy="959987"/>
          </a:xfrm>
          <a:prstGeom prst="bentConnector3">
            <a:avLst>
              <a:gd name="adj1" fmla="val -182481"/>
            </a:avLst>
          </a:prstGeom>
          <a:noFill/>
          <a:ln w="9525" cap="flat" cmpd="sng">
            <a:solidFill>
              <a:schemeClr val="lt1"/>
            </a:solidFill>
            <a:prstDash val="solid"/>
            <a:round/>
            <a:headEnd type="none" w="med" len="med"/>
            <a:tailEnd type="none" w="med" len="med"/>
          </a:ln>
        </p:spPr>
      </p:cxnSp>
      <p:cxnSp>
        <p:nvCxnSpPr>
          <p:cNvPr id="486" name="Google Shape;486;p27"/>
          <p:cNvCxnSpPr>
            <a:cxnSpLocks/>
            <a:stCxn id="483" idx="1"/>
            <a:endCxn id="480" idx="1"/>
          </p:cNvCxnSpPr>
          <p:nvPr/>
        </p:nvCxnSpPr>
        <p:spPr>
          <a:xfrm rot="10800000" flipH="1" flipV="1">
            <a:off x="3606215" y="1958173"/>
            <a:ext cx="98466" cy="930171"/>
          </a:xfrm>
          <a:prstGeom prst="bentConnector3">
            <a:avLst>
              <a:gd name="adj1" fmla="val -232161"/>
            </a:avLst>
          </a:prstGeom>
          <a:noFill/>
          <a:ln w="9525" cap="flat" cmpd="sng">
            <a:solidFill>
              <a:schemeClr val="lt1"/>
            </a:solidFill>
            <a:prstDash val="solid"/>
            <a:round/>
            <a:headEnd type="none" w="med" len="med"/>
            <a:tailEnd type="none" w="med" len="med"/>
          </a:ln>
        </p:spPr>
      </p:cxnSp>
      <p:sp>
        <p:nvSpPr>
          <p:cNvPr id="487" name="Google Shape;487;p27"/>
          <p:cNvSpPr/>
          <p:nvPr/>
        </p:nvSpPr>
        <p:spPr>
          <a:xfrm>
            <a:off x="1675305" y="1324712"/>
            <a:ext cx="238733" cy="23803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286368" y="1220341"/>
            <a:ext cx="238733" cy="208741"/>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872864" y="1669266"/>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7"/>
          <p:cNvGrpSpPr/>
          <p:nvPr/>
        </p:nvGrpSpPr>
        <p:grpSpPr>
          <a:xfrm>
            <a:off x="2257466" y="1706643"/>
            <a:ext cx="577210" cy="580282"/>
            <a:chOff x="3095745" y="3805393"/>
            <a:chExt cx="352840" cy="354717"/>
          </a:xfrm>
        </p:grpSpPr>
        <p:sp>
          <p:nvSpPr>
            <p:cNvPr id="491" name="Google Shape;491;p2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481;p27">
            <a:extLst>
              <a:ext uri="{FF2B5EF4-FFF2-40B4-BE49-F238E27FC236}">
                <a16:creationId xmlns:a16="http://schemas.microsoft.com/office/drawing/2014/main" id="{C067404B-3CC0-5C83-0058-7E0E62C9301D}"/>
              </a:ext>
            </a:extLst>
          </p:cNvPr>
          <p:cNvSpPr/>
          <p:nvPr/>
        </p:nvSpPr>
        <p:spPr>
          <a:xfrm>
            <a:off x="5354509" y="1516839"/>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484;p27">
            <a:extLst>
              <a:ext uri="{FF2B5EF4-FFF2-40B4-BE49-F238E27FC236}">
                <a16:creationId xmlns:a16="http://schemas.microsoft.com/office/drawing/2014/main" id="{7FED3A8C-9473-AA83-BF1E-49AF54028182}"/>
              </a:ext>
            </a:extLst>
          </p:cNvPr>
          <p:cNvCxnSpPr>
            <a:cxnSpLocks/>
          </p:cNvCxnSpPr>
          <p:nvPr/>
        </p:nvCxnSpPr>
        <p:spPr>
          <a:xfrm rot="10800000" flipH="1" flipV="1">
            <a:off x="5351780" y="1958173"/>
            <a:ext cx="4" cy="959987"/>
          </a:xfrm>
          <a:prstGeom prst="bentConnector3">
            <a:avLst>
              <a:gd name="adj1" fmla="val -5715000000"/>
            </a:avLst>
          </a:prstGeom>
          <a:noFill/>
          <a:ln w="9525" cap="flat" cmpd="sng">
            <a:solidFill>
              <a:schemeClr val="lt1"/>
            </a:solidFill>
            <a:prstDash val="solid"/>
            <a:round/>
            <a:headEnd type="none" w="med" len="med"/>
            <a:tailEnd type="none" w="med" len="med"/>
          </a:ln>
        </p:spPr>
      </p:cxnSp>
      <p:sp>
        <p:nvSpPr>
          <p:cNvPr id="13" name="Google Shape;476;p27">
            <a:extLst>
              <a:ext uri="{FF2B5EF4-FFF2-40B4-BE49-F238E27FC236}">
                <a16:creationId xmlns:a16="http://schemas.microsoft.com/office/drawing/2014/main" id="{595D7AF1-D7E8-0CB6-72B5-97554E46224C}"/>
              </a:ext>
            </a:extLst>
          </p:cNvPr>
          <p:cNvSpPr txBox="1">
            <a:spLocks/>
          </p:cNvSpPr>
          <p:nvPr/>
        </p:nvSpPr>
        <p:spPr>
          <a:xfrm>
            <a:off x="5409706" y="2599445"/>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04</a:t>
            </a:r>
          </a:p>
        </p:txBody>
      </p:sp>
      <p:sp>
        <p:nvSpPr>
          <p:cNvPr id="14" name="Google Shape;489;p27">
            <a:extLst>
              <a:ext uri="{FF2B5EF4-FFF2-40B4-BE49-F238E27FC236}">
                <a16:creationId xmlns:a16="http://schemas.microsoft.com/office/drawing/2014/main" id="{04FE70FD-0445-4315-4410-DE582C5497DA}"/>
              </a:ext>
            </a:extLst>
          </p:cNvPr>
          <p:cNvSpPr/>
          <p:nvPr/>
        </p:nvSpPr>
        <p:spPr>
          <a:xfrm>
            <a:off x="3721092" y="1678323"/>
            <a:ext cx="577195" cy="577814"/>
          </a:xfrm>
          <a:custGeom>
            <a:avLst/>
            <a:gdLst/>
            <a:ahLst/>
            <a:cxnLst/>
            <a:rect l="l" t="t" r="r" b="b"/>
            <a:pathLst>
              <a:path w="11193" h="11205" extrusionOk="0">
                <a:moveTo>
                  <a:pt x="3763" y="358"/>
                </a:moveTo>
                <a:cubicBezTo>
                  <a:pt x="4096" y="358"/>
                  <a:pt x="4346" y="632"/>
                  <a:pt x="4346" y="941"/>
                </a:cubicBezTo>
                <a:cubicBezTo>
                  <a:pt x="4346" y="1144"/>
                  <a:pt x="4239" y="1346"/>
                  <a:pt x="4061" y="1441"/>
                </a:cubicBezTo>
                <a:cubicBezTo>
                  <a:pt x="4013" y="1477"/>
                  <a:pt x="3977" y="1536"/>
                  <a:pt x="3977" y="1596"/>
                </a:cubicBezTo>
                <a:lnTo>
                  <a:pt x="3977" y="2001"/>
                </a:lnTo>
                <a:cubicBezTo>
                  <a:pt x="3977" y="2096"/>
                  <a:pt x="4049" y="2179"/>
                  <a:pt x="4156" y="2179"/>
                </a:cubicBezTo>
                <a:lnTo>
                  <a:pt x="5394" y="2179"/>
                </a:lnTo>
                <a:lnTo>
                  <a:pt x="5394" y="3406"/>
                </a:lnTo>
                <a:cubicBezTo>
                  <a:pt x="5394" y="3513"/>
                  <a:pt x="5466" y="3584"/>
                  <a:pt x="5573" y="3584"/>
                </a:cubicBezTo>
                <a:lnTo>
                  <a:pt x="5966" y="3584"/>
                </a:lnTo>
                <a:cubicBezTo>
                  <a:pt x="6025" y="3584"/>
                  <a:pt x="6085" y="3561"/>
                  <a:pt x="6120" y="3501"/>
                </a:cubicBezTo>
                <a:cubicBezTo>
                  <a:pt x="6228" y="3322"/>
                  <a:pt x="6418" y="3215"/>
                  <a:pt x="6620" y="3215"/>
                </a:cubicBezTo>
                <a:cubicBezTo>
                  <a:pt x="6954" y="3215"/>
                  <a:pt x="7204" y="3489"/>
                  <a:pt x="7204" y="3799"/>
                </a:cubicBezTo>
                <a:cubicBezTo>
                  <a:pt x="7204" y="4120"/>
                  <a:pt x="6942" y="4382"/>
                  <a:pt x="6620" y="4382"/>
                </a:cubicBezTo>
                <a:cubicBezTo>
                  <a:pt x="6418" y="4382"/>
                  <a:pt x="6228" y="4275"/>
                  <a:pt x="6120" y="4096"/>
                </a:cubicBezTo>
                <a:cubicBezTo>
                  <a:pt x="6085" y="4037"/>
                  <a:pt x="6025" y="4001"/>
                  <a:pt x="5966" y="4001"/>
                </a:cubicBezTo>
                <a:lnTo>
                  <a:pt x="5573" y="4001"/>
                </a:lnTo>
                <a:cubicBezTo>
                  <a:pt x="5466" y="4001"/>
                  <a:pt x="5394" y="4084"/>
                  <a:pt x="5394" y="4180"/>
                </a:cubicBezTo>
                <a:lnTo>
                  <a:pt x="5394" y="5418"/>
                </a:lnTo>
                <a:lnTo>
                  <a:pt x="4334" y="5418"/>
                </a:lnTo>
                <a:lnTo>
                  <a:pt x="4334" y="5299"/>
                </a:lnTo>
                <a:cubicBezTo>
                  <a:pt x="4573" y="5120"/>
                  <a:pt x="4704" y="4834"/>
                  <a:pt x="4704" y="4561"/>
                </a:cubicBezTo>
                <a:cubicBezTo>
                  <a:pt x="4704" y="4037"/>
                  <a:pt x="4287" y="3620"/>
                  <a:pt x="3775" y="3620"/>
                </a:cubicBezTo>
                <a:cubicBezTo>
                  <a:pt x="3251" y="3620"/>
                  <a:pt x="2834" y="4037"/>
                  <a:pt x="2834" y="4561"/>
                </a:cubicBezTo>
                <a:cubicBezTo>
                  <a:pt x="2834" y="4858"/>
                  <a:pt x="2965" y="5132"/>
                  <a:pt x="3203" y="5299"/>
                </a:cubicBezTo>
                <a:lnTo>
                  <a:pt x="3203" y="5430"/>
                </a:lnTo>
                <a:lnTo>
                  <a:pt x="2144" y="5430"/>
                </a:lnTo>
                <a:lnTo>
                  <a:pt x="2144" y="2179"/>
                </a:lnTo>
                <a:lnTo>
                  <a:pt x="3382" y="2179"/>
                </a:lnTo>
                <a:cubicBezTo>
                  <a:pt x="3489" y="2179"/>
                  <a:pt x="3561" y="2096"/>
                  <a:pt x="3561" y="2001"/>
                </a:cubicBezTo>
                <a:lnTo>
                  <a:pt x="3561" y="1596"/>
                </a:lnTo>
                <a:cubicBezTo>
                  <a:pt x="3561" y="1536"/>
                  <a:pt x="3537" y="1477"/>
                  <a:pt x="3465" y="1441"/>
                </a:cubicBezTo>
                <a:cubicBezTo>
                  <a:pt x="3299" y="1346"/>
                  <a:pt x="3191" y="1144"/>
                  <a:pt x="3191" y="941"/>
                </a:cubicBezTo>
                <a:cubicBezTo>
                  <a:pt x="3191" y="608"/>
                  <a:pt x="3453" y="358"/>
                  <a:pt x="3763" y="358"/>
                </a:cubicBezTo>
                <a:close/>
                <a:moveTo>
                  <a:pt x="9014" y="5811"/>
                </a:moveTo>
                <a:lnTo>
                  <a:pt x="9014" y="7799"/>
                </a:lnTo>
                <a:lnTo>
                  <a:pt x="9014" y="8025"/>
                </a:lnTo>
                <a:lnTo>
                  <a:pt x="9014" y="9049"/>
                </a:lnTo>
                <a:lnTo>
                  <a:pt x="7775" y="9049"/>
                </a:lnTo>
                <a:cubicBezTo>
                  <a:pt x="7668" y="9049"/>
                  <a:pt x="7597" y="9121"/>
                  <a:pt x="7597" y="9228"/>
                </a:cubicBezTo>
                <a:lnTo>
                  <a:pt x="7597" y="9633"/>
                </a:lnTo>
                <a:cubicBezTo>
                  <a:pt x="7597" y="9692"/>
                  <a:pt x="7621" y="9752"/>
                  <a:pt x="7680" y="9776"/>
                </a:cubicBezTo>
                <a:cubicBezTo>
                  <a:pt x="7859" y="9883"/>
                  <a:pt x="7966" y="10073"/>
                  <a:pt x="7966" y="10288"/>
                </a:cubicBezTo>
                <a:cubicBezTo>
                  <a:pt x="7966" y="10609"/>
                  <a:pt x="7704" y="10871"/>
                  <a:pt x="7382" y="10871"/>
                </a:cubicBezTo>
                <a:cubicBezTo>
                  <a:pt x="7061" y="10871"/>
                  <a:pt x="6811" y="10597"/>
                  <a:pt x="6811" y="10288"/>
                </a:cubicBezTo>
                <a:cubicBezTo>
                  <a:pt x="6811" y="10073"/>
                  <a:pt x="6906" y="9883"/>
                  <a:pt x="7085" y="9776"/>
                </a:cubicBezTo>
                <a:cubicBezTo>
                  <a:pt x="7144" y="9752"/>
                  <a:pt x="7180" y="9692"/>
                  <a:pt x="7180" y="9633"/>
                </a:cubicBezTo>
                <a:lnTo>
                  <a:pt x="7180" y="9228"/>
                </a:lnTo>
                <a:cubicBezTo>
                  <a:pt x="7180" y="9121"/>
                  <a:pt x="7109" y="9049"/>
                  <a:pt x="7001" y="9049"/>
                </a:cubicBezTo>
                <a:lnTo>
                  <a:pt x="5763" y="9049"/>
                </a:lnTo>
                <a:lnTo>
                  <a:pt x="5763" y="7811"/>
                </a:lnTo>
                <a:cubicBezTo>
                  <a:pt x="5763" y="7716"/>
                  <a:pt x="5692" y="7632"/>
                  <a:pt x="5585" y="7632"/>
                </a:cubicBezTo>
                <a:lnTo>
                  <a:pt x="5180" y="7632"/>
                </a:lnTo>
                <a:cubicBezTo>
                  <a:pt x="5120" y="7632"/>
                  <a:pt x="5061" y="7668"/>
                  <a:pt x="5037" y="7728"/>
                </a:cubicBezTo>
                <a:cubicBezTo>
                  <a:pt x="4930" y="7906"/>
                  <a:pt x="4739" y="8013"/>
                  <a:pt x="4525" y="8013"/>
                </a:cubicBezTo>
                <a:cubicBezTo>
                  <a:pt x="4203" y="8013"/>
                  <a:pt x="3953" y="7740"/>
                  <a:pt x="3953" y="7430"/>
                </a:cubicBezTo>
                <a:cubicBezTo>
                  <a:pt x="3953" y="7120"/>
                  <a:pt x="4215" y="6847"/>
                  <a:pt x="4525" y="6847"/>
                </a:cubicBezTo>
                <a:cubicBezTo>
                  <a:pt x="4739" y="6847"/>
                  <a:pt x="4930" y="6954"/>
                  <a:pt x="5037" y="7132"/>
                </a:cubicBezTo>
                <a:cubicBezTo>
                  <a:pt x="5061" y="7192"/>
                  <a:pt x="5120" y="7216"/>
                  <a:pt x="5180" y="7216"/>
                </a:cubicBezTo>
                <a:lnTo>
                  <a:pt x="5585" y="7216"/>
                </a:lnTo>
                <a:cubicBezTo>
                  <a:pt x="5692" y="7216"/>
                  <a:pt x="5763" y="7144"/>
                  <a:pt x="5763" y="7037"/>
                </a:cubicBezTo>
                <a:lnTo>
                  <a:pt x="5763" y="5811"/>
                </a:lnTo>
                <a:lnTo>
                  <a:pt x="6823" y="5811"/>
                </a:lnTo>
                <a:lnTo>
                  <a:pt x="6823" y="5942"/>
                </a:lnTo>
                <a:cubicBezTo>
                  <a:pt x="6585" y="6120"/>
                  <a:pt x="6454" y="6406"/>
                  <a:pt x="6454" y="6680"/>
                </a:cubicBezTo>
                <a:cubicBezTo>
                  <a:pt x="6454" y="7204"/>
                  <a:pt x="6870" y="7621"/>
                  <a:pt x="7382" y="7621"/>
                </a:cubicBezTo>
                <a:cubicBezTo>
                  <a:pt x="7906" y="7621"/>
                  <a:pt x="8323" y="7204"/>
                  <a:pt x="8323" y="6680"/>
                </a:cubicBezTo>
                <a:cubicBezTo>
                  <a:pt x="8323" y="6382"/>
                  <a:pt x="8192" y="6108"/>
                  <a:pt x="7954" y="5942"/>
                </a:cubicBezTo>
                <a:lnTo>
                  <a:pt x="7954" y="5811"/>
                </a:lnTo>
                <a:close/>
                <a:moveTo>
                  <a:pt x="3799" y="1"/>
                </a:moveTo>
                <a:cubicBezTo>
                  <a:pt x="3275" y="1"/>
                  <a:pt x="2858" y="417"/>
                  <a:pt x="2858" y="941"/>
                </a:cubicBezTo>
                <a:cubicBezTo>
                  <a:pt x="2858" y="1239"/>
                  <a:pt x="3001" y="1525"/>
                  <a:pt x="3239" y="1679"/>
                </a:cubicBezTo>
                <a:lnTo>
                  <a:pt x="3239" y="1822"/>
                </a:lnTo>
                <a:lnTo>
                  <a:pt x="2001" y="1822"/>
                </a:lnTo>
                <a:cubicBezTo>
                  <a:pt x="1894" y="1822"/>
                  <a:pt x="1822" y="1894"/>
                  <a:pt x="1822" y="2001"/>
                </a:cubicBezTo>
                <a:lnTo>
                  <a:pt x="1822" y="5608"/>
                </a:lnTo>
                <a:lnTo>
                  <a:pt x="1822" y="6847"/>
                </a:lnTo>
                <a:lnTo>
                  <a:pt x="1691" y="6847"/>
                </a:lnTo>
                <a:cubicBezTo>
                  <a:pt x="1513" y="6609"/>
                  <a:pt x="1227" y="6478"/>
                  <a:pt x="941" y="6478"/>
                </a:cubicBezTo>
                <a:cubicBezTo>
                  <a:pt x="417" y="6478"/>
                  <a:pt x="1" y="6894"/>
                  <a:pt x="1" y="7406"/>
                </a:cubicBezTo>
                <a:cubicBezTo>
                  <a:pt x="1" y="7930"/>
                  <a:pt x="417" y="8347"/>
                  <a:pt x="941" y="8347"/>
                </a:cubicBezTo>
                <a:cubicBezTo>
                  <a:pt x="1239" y="8347"/>
                  <a:pt x="1525" y="8216"/>
                  <a:pt x="1691" y="7978"/>
                </a:cubicBezTo>
                <a:lnTo>
                  <a:pt x="1822" y="7978"/>
                </a:lnTo>
                <a:lnTo>
                  <a:pt x="1822" y="9216"/>
                </a:lnTo>
                <a:cubicBezTo>
                  <a:pt x="1822" y="9311"/>
                  <a:pt x="1894" y="9395"/>
                  <a:pt x="2001" y="9395"/>
                </a:cubicBezTo>
                <a:lnTo>
                  <a:pt x="2620" y="9395"/>
                </a:lnTo>
                <a:cubicBezTo>
                  <a:pt x="2727" y="9395"/>
                  <a:pt x="2799" y="9311"/>
                  <a:pt x="2799" y="9216"/>
                </a:cubicBezTo>
                <a:cubicBezTo>
                  <a:pt x="2799" y="9109"/>
                  <a:pt x="2727" y="9037"/>
                  <a:pt x="2620" y="9037"/>
                </a:cubicBezTo>
                <a:lnTo>
                  <a:pt x="2179" y="9037"/>
                </a:lnTo>
                <a:lnTo>
                  <a:pt x="2179" y="7799"/>
                </a:lnTo>
                <a:cubicBezTo>
                  <a:pt x="2179" y="7692"/>
                  <a:pt x="2108" y="7621"/>
                  <a:pt x="2001" y="7621"/>
                </a:cubicBezTo>
                <a:lnTo>
                  <a:pt x="1596" y="7621"/>
                </a:lnTo>
                <a:cubicBezTo>
                  <a:pt x="1536" y="7621"/>
                  <a:pt x="1477" y="7644"/>
                  <a:pt x="1453" y="7704"/>
                </a:cubicBezTo>
                <a:cubicBezTo>
                  <a:pt x="1346" y="7882"/>
                  <a:pt x="1155" y="7990"/>
                  <a:pt x="941" y="7990"/>
                </a:cubicBezTo>
                <a:cubicBezTo>
                  <a:pt x="620" y="7990"/>
                  <a:pt x="358" y="7728"/>
                  <a:pt x="358" y="7406"/>
                </a:cubicBezTo>
                <a:cubicBezTo>
                  <a:pt x="358" y="7085"/>
                  <a:pt x="632" y="6835"/>
                  <a:pt x="941" y="6835"/>
                </a:cubicBezTo>
                <a:cubicBezTo>
                  <a:pt x="1155" y="6835"/>
                  <a:pt x="1346" y="6930"/>
                  <a:pt x="1453" y="7109"/>
                </a:cubicBezTo>
                <a:cubicBezTo>
                  <a:pt x="1477" y="7168"/>
                  <a:pt x="1536" y="7204"/>
                  <a:pt x="1596" y="7204"/>
                </a:cubicBezTo>
                <a:lnTo>
                  <a:pt x="2001" y="7204"/>
                </a:lnTo>
                <a:cubicBezTo>
                  <a:pt x="2108" y="7204"/>
                  <a:pt x="2179" y="7132"/>
                  <a:pt x="2179" y="7025"/>
                </a:cubicBezTo>
                <a:lnTo>
                  <a:pt x="2179" y="5787"/>
                </a:lnTo>
                <a:lnTo>
                  <a:pt x="3418" y="5787"/>
                </a:lnTo>
                <a:cubicBezTo>
                  <a:pt x="3513" y="5787"/>
                  <a:pt x="3596" y="5716"/>
                  <a:pt x="3596" y="5608"/>
                </a:cubicBezTo>
                <a:lnTo>
                  <a:pt x="3596" y="5204"/>
                </a:lnTo>
                <a:cubicBezTo>
                  <a:pt x="3596" y="5144"/>
                  <a:pt x="3561" y="5085"/>
                  <a:pt x="3501" y="5061"/>
                </a:cubicBezTo>
                <a:cubicBezTo>
                  <a:pt x="3322" y="4954"/>
                  <a:pt x="3215" y="4763"/>
                  <a:pt x="3215" y="4549"/>
                </a:cubicBezTo>
                <a:cubicBezTo>
                  <a:pt x="3215" y="4227"/>
                  <a:pt x="3489" y="3977"/>
                  <a:pt x="3799" y="3977"/>
                </a:cubicBezTo>
                <a:cubicBezTo>
                  <a:pt x="4132" y="3977"/>
                  <a:pt x="4382" y="4239"/>
                  <a:pt x="4382" y="4549"/>
                </a:cubicBezTo>
                <a:cubicBezTo>
                  <a:pt x="4382" y="4763"/>
                  <a:pt x="4275" y="4954"/>
                  <a:pt x="4096" y="5061"/>
                </a:cubicBezTo>
                <a:cubicBezTo>
                  <a:pt x="4037" y="5085"/>
                  <a:pt x="4013" y="5144"/>
                  <a:pt x="4013" y="5204"/>
                </a:cubicBezTo>
                <a:lnTo>
                  <a:pt x="4013" y="5608"/>
                </a:lnTo>
                <a:cubicBezTo>
                  <a:pt x="4013" y="5716"/>
                  <a:pt x="4084" y="5787"/>
                  <a:pt x="4192" y="5787"/>
                </a:cubicBezTo>
                <a:lnTo>
                  <a:pt x="5418" y="5787"/>
                </a:lnTo>
                <a:lnTo>
                  <a:pt x="5418" y="6847"/>
                </a:lnTo>
                <a:lnTo>
                  <a:pt x="5287" y="6847"/>
                </a:lnTo>
                <a:cubicBezTo>
                  <a:pt x="5108" y="6609"/>
                  <a:pt x="4823" y="6478"/>
                  <a:pt x="4549" y="6478"/>
                </a:cubicBezTo>
                <a:cubicBezTo>
                  <a:pt x="4025" y="6478"/>
                  <a:pt x="3608" y="6894"/>
                  <a:pt x="3608" y="7406"/>
                </a:cubicBezTo>
                <a:cubicBezTo>
                  <a:pt x="3608" y="7930"/>
                  <a:pt x="4025" y="8347"/>
                  <a:pt x="4549" y="8347"/>
                </a:cubicBezTo>
                <a:cubicBezTo>
                  <a:pt x="4846" y="8347"/>
                  <a:pt x="5120" y="8216"/>
                  <a:pt x="5287" y="7978"/>
                </a:cubicBezTo>
                <a:lnTo>
                  <a:pt x="5418" y="7978"/>
                </a:lnTo>
                <a:lnTo>
                  <a:pt x="5418" y="9037"/>
                </a:lnTo>
                <a:lnTo>
                  <a:pt x="3168" y="9037"/>
                </a:lnTo>
                <a:cubicBezTo>
                  <a:pt x="3072" y="9037"/>
                  <a:pt x="3001" y="9109"/>
                  <a:pt x="3001" y="9216"/>
                </a:cubicBezTo>
                <a:cubicBezTo>
                  <a:pt x="3001" y="9311"/>
                  <a:pt x="3072" y="9395"/>
                  <a:pt x="3168" y="9395"/>
                </a:cubicBezTo>
                <a:lnTo>
                  <a:pt x="6835" y="9395"/>
                </a:lnTo>
                <a:lnTo>
                  <a:pt x="6835" y="9526"/>
                </a:lnTo>
                <a:cubicBezTo>
                  <a:pt x="6597" y="9704"/>
                  <a:pt x="6466" y="9990"/>
                  <a:pt x="6466" y="10264"/>
                </a:cubicBezTo>
                <a:cubicBezTo>
                  <a:pt x="6466" y="10788"/>
                  <a:pt x="6882" y="11204"/>
                  <a:pt x="7406" y="11204"/>
                </a:cubicBezTo>
                <a:cubicBezTo>
                  <a:pt x="7918" y="11204"/>
                  <a:pt x="8335" y="10788"/>
                  <a:pt x="8335" y="10264"/>
                </a:cubicBezTo>
                <a:cubicBezTo>
                  <a:pt x="8335" y="9966"/>
                  <a:pt x="8204" y="9692"/>
                  <a:pt x="7966" y="9526"/>
                </a:cubicBezTo>
                <a:lnTo>
                  <a:pt x="7966" y="9395"/>
                </a:lnTo>
                <a:lnTo>
                  <a:pt x="9204" y="9395"/>
                </a:lnTo>
                <a:cubicBezTo>
                  <a:pt x="9311" y="9395"/>
                  <a:pt x="9383" y="9311"/>
                  <a:pt x="9383" y="9216"/>
                </a:cubicBezTo>
                <a:lnTo>
                  <a:pt x="9383" y="8002"/>
                </a:lnTo>
                <a:lnTo>
                  <a:pt x="9383" y="7787"/>
                </a:lnTo>
                <a:lnTo>
                  <a:pt x="9383" y="5596"/>
                </a:lnTo>
                <a:lnTo>
                  <a:pt x="9383" y="4358"/>
                </a:lnTo>
                <a:lnTo>
                  <a:pt x="9514" y="4358"/>
                </a:lnTo>
                <a:cubicBezTo>
                  <a:pt x="9692" y="4596"/>
                  <a:pt x="9978" y="4727"/>
                  <a:pt x="10264" y="4727"/>
                </a:cubicBezTo>
                <a:cubicBezTo>
                  <a:pt x="10776" y="4727"/>
                  <a:pt x="11192" y="4311"/>
                  <a:pt x="11192" y="3799"/>
                </a:cubicBezTo>
                <a:cubicBezTo>
                  <a:pt x="11192" y="3287"/>
                  <a:pt x="10776" y="2858"/>
                  <a:pt x="10264" y="2858"/>
                </a:cubicBezTo>
                <a:cubicBezTo>
                  <a:pt x="9966" y="2858"/>
                  <a:pt x="9680" y="2989"/>
                  <a:pt x="9514" y="3227"/>
                </a:cubicBezTo>
                <a:lnTo>
                  <a:pt x="9383" y="3227"/>
                </a:lnTo>
                <a:lnTo>
                  <a:pt x="9383" y="2001"/>
                </a:lnTo>
                <a:cubicBezTo>
                  <a:pt x="9383" y="1894"/>
                  <a:pt x="9311" y="1822"/>
                  <a:pt x="9204" y="1822"/>
                </a:cubicBezTo>
                <a:lnTo>
                  <a:pt x="8609" y="1822"/>
                </a:lnTo>
                <a:cubicBezTo>
                  <a:pt x="8502" y="1822"/>
                  <a:pt x="8430" y="1894"/>
                  <a:pt x="8430" y="2001"/>
                </a:cubicBezTo>
                <a:cubicBezTo>
                  <a:pt x="8430" y="2096"/>
                  <a:pt x="8502" y="2179"/>
                  <a:pt x="8609" y="2179"/>
                </a:cubicBezTo>
                <a:lnTo>
                  <a:pt x="9026" y="2179"/>
                </a:lnTo>
                <a:lnTo>
                  <a:pt x="9026" y="3406"/>
                </a:lnTo>
                <a:cubicBezTo>
                  <a:pt x="9026" y="3513"/>
                  <a:pt x="9097" y="3584"/>
                  <a:pt x="9204" y="3584"/>
                </a:cubicBezTo>
                <a:lnTo>
                  <a:pt x="9609" y="3584"/>
                </a:lnTo>
                <a:cubicBezTo>
                  <a:pt x="9668" y="3584"/>
                  <a:pt x="9728" y="3561"/>
                  <a:pt x="9752" y="3501"/>
                </a:cubicBezTo>
                <a:cubicBezTo>
                  <a:pt x="9859" y="3322"/>
                  <a:pt x="10049" y="3215"/>
                  <a:pt x="10264" y="3215"/>
                </a:cubicBezTo>
                <a:cubicBezTo>
                  <a:pt x="10585" y="3215"/>
                  <a:pt x="10835" y="3489"/>
                  <a:pt x="10835" y="3799"/>
                </a:cubicBezTo>
                <a:cubicBezTo>
                  <a:pt x="10835" y="4120"/>
                  <a:pt x="10573" y="4382"/>
                  <a:pt x="10264" y="4382"/>
                </a:cubicBezTo>
                <a:cubicBezTo>
                  <a:pt x="10049" y="4382"/>
                  <a:pt x="9859" y="4275"/>
                  <a:pt x="9752" y="4096"/>
                </a:cubicBezTo>
                <a:cubicBezTo>
                  <a:pt x="9728" y="4037"/>
                  <a:pt x="9668" y="4001"/>
                  <a:pt x="9609" y="4001"/>
                </a:cubicBezTo>
                <a:lnTo>
                  <a:pt x="9204" y="4001"/>
                </a:lnTo>
                <a:cubicBezTo>
                  <a:pt x="9097" y="4001"/>
                  <a:pt x="9026" y="4084"/>
                  <a:pt x="9026" y="4180"/>
                </a:cubicBezTo>
                <a:lnTo>
                  <a:pt x="9026" y="5418"/>
                </a:lnTo>
                <a:lnTo>
                  <a:pt x="7787" y="5418"/>
                </a:lnTo>
                <a:cubicBezTo>
                  <a:pt x="7680" y="5418"/>
                  <a:pt x="7609" y="5489"/>
                  <a:pt x="7609" y="5596"/>
                </a:cubicBezTo>
                <a:lnTo>
                  <a:pt x="7609" y="6001"/>
                </a:lnTo>
                <a:cubicBezTo>
                  <a:pt x="7609" y="6061"/>
                  <a:pt x="7644" y="6120"/>
                  <a:pt x="7704" y="6144"/>
                </a:cubicBezTo>
                <a:cubicBezTo>
                  <a:pt x="7883" y="6251"/>
                  <a:pt x="7978" y="6442"/>
                  <a:pt x="7978" y="6656"/>
                </a:cubicBezTo>
                <a:cubicBezTo>
                  <a:pt x="7978" y="6978"/>
                  <a:pt x="7716" y="7240"/>
                  <a:pt x="7406" y="7240"/>
                </a:cubicBezTo>
                <a:cubicBezTo>
                  <a:pt x="7073" y="7240"/>
                  <a:pt x="6823" y="6966"/>
                  <a:pt x="6823" y="6656"/>
                </a:cubicBezTo>
                <a:cubicBezTo>
                  <a:pt x="6823" y="6442"/>
                  <a:pt x="6930" y="6251"/>
                  <a:pt x="7109" y="6144"/>
                </a:cubicBezTo>
                <a:cubicBezTo>
                  <a:pt x="7168" y="6120"/>
                  <a:pt x="7192" y="6061"/>
                  <a:pt x="7192" y="6001"/>
                </a:cubicBezTo>
                <a:lnTo>
                  <a:pt x="7192" y="5596"/>
                </a:lnTo>
                <a:cubicBezTo>
                  <a:pt x="7192" y="5489"/>
                  <a:pt x="7121" y="5418"/>
                  <a:pt x="7013" y="5418"/>
                </a:cubicBezTo>
                <a:lnTo>
                  <a:pt x="5775" y="5418"/>
                </a:lnTo>
                <a:lnTo>
                  <a:pt x="5775" y="4358"/>
                </a:lnTo>
                <a:lnTo>
                  <a:pt x="5918" y="4358"/>
                </a:lnTo>
                <a:cubicBezTo>
                  <a:pt x="6097" y="4596"/>
                  <a:pt x="6370" y="4739"/>
                  <a:pt x="6656" y="4739"/>
                </a:cubicBezTo>
                <a:cubicBezTo>
                  <a:pt x="7180" y="4739"/>
                  <a:pt x="7597" y="4323"/>
                  <a:pt x="7597" y="3799"/>
                </a:cubicBezTo>
                <a:cubicBezTo>
                  <a:pt x="7597" y="3275"/>
                  <a:pt x="7180" y="2858"/>
                  <a:pt x="6656" y="2858"/>
                </a:cubicBezTo>
                <a:cubicBezTo>
                  <a:pt x="6359" y="2858"/>
                  <a:pt x="6073" y="2989"/>
                  <a:pt x="5918" y="3227"/>
                </a:cubicBezTo>
                <a:lnTo>
                  <a:pt x="5775" y="3227"/>
                </a:lnTo>
                <a:lnTo>
                  <a:pt x="5775" y="2179"/>
                </a:lnTo>
                <a:lnTo>
                  <a:pt x="8025" y="2179"/>
                </a:lnTo>
                <a:cubicBezTo>
                  <a:pt x="8133" y="2179"/>
                  <a:pt x="8204" y="2096"/>
                  <a:pt x="8204" y="2001"/>
                </a:cubicBezTo>
                <a:cubicBezTo>
                  <a:pt x="8204" y="1894"/>
                  <a:pt x="8133" y="1822"/>
                  <a:pt x="8025" y="1822"/>
                </a:cubicBezTo>
                <a:lnTo>
                  <a:pt x="4370" y="1822"/>
                </a:lnTo>
                <a:lnTo>
                  <a:pt x="4370" y="1679"/>
                </a:lnTo>
                <a:cubicBezTo>
                  <a:pt x="4608" y="1501"/>
                  <a:pt x="4739" y="1227"/>
                  <a:pt x="4739" y="941"/>
                </a:cubicBezTo>
                <a:cubicBezTo>
                  <a:pt x="4739" y="417"/>
                  <a:pt x="4323" y="1"/>
                  <a:pt x="3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1;p27">
            <a:extLst>
              <a:ext uri="{FF2B5EF4-FFF2-40B4-BE49-F238E27FC236}">
                <a16:creationId xmlns:a16="http://schemas.microsoft.com/office/drawing/2014/main" id="{AEA213BE-5090-6F20-9423-2A5417F1FCA2}"/>
              </a:ext>
            </a:extLst>
          </p:cNvPr>
          <p:cNvSpPr txBox="1">
            <a:spLocks/>
          </p:cNvSpPr>
          <p:nvPr/>
        </p:nvSpPr>
        <p:spPr>
          <a:xfrm>
            <a:off x="3234424" y="3309637"/>
            <a:ext cx="2251800"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dirty="0"/>
              <a:t>Insights &amp; Key Findings</a:t>
            </a:r>
          </a:p>
        </p:txBody>
      </p:sp>
      <p:grpSp>
        <p:nvGrpSpPr>
          <p:cNvPr id="18" name="Google Shape;497;p27">
            <a:extLst>
              <a:ext uri="{FF2B5EF4-FFF2-40B4-BE49-F238E27FC236}">
                <a16:creationId xmlns:a16="http://schemas.microsoft.com/office/drawing/2014/main" id="{D58D7026-D490-F729-6F6E-A7D4D7603FD2}"/>
              </a:ext>
            </a:extLst>
          </p:cNvPr>
          <p:cNvGrpSpPr/>
          <p:nvPr/>
        </p:nvGrpSpPr>
        <p:grpSpPr>
          <a:xfrm>
            <a:off x="5439308" y="1660745"/>
            <a:ext cx="583524" cy="580314"/>
            <a:chOff x="3541186" y="3367319"/>
            <a:chExt cx="348082" cy="346188"/>
          </a:xfrm>
        </p:grpSpPr>
        <p:sp>
          <p:nvSpPr>
            <p:cNvPr id="19" name="Google Shape;498;p27">
              <a:extLst>
                <a:ext uri="{FF2B5EF4-FFF2-40B4-BE49-F238E27FC236}">
                  <a16:creationId xmlns:a16="http://schemas.microsoft.com/office/drawing/2014/main" id="{9771DA69-282D-93C4-90E2-7D56AFF505C0}"/>
                </a:ext>
              </a:extLst>
            </p:cNvPr>
            <p:cNvSpPr/>
            <p:nvPr/>
          </p:nvSpPr>
          <p:spPr>
            <a:xfrm>
              <a:off x="3541186" y="3367319"/>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99;p27">
              <a:extLst>
                <a:ext uri="{FF2B5EF4-FFF2-40B4-BE49-F238E27FC236}">
                  <a16:creationId xmlns:a16="http://schemas.microsoft.com/office/drawing/2014/main" id="{0343AE4C-740A-1738-2553-486B2B798D7B}"/>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00;p27">
              <a:extLst>
                <a:ext uri="{FF2B5EF4-FFF2-40B4-BE49-F238E27FC236}">
                  <a16:creationId xmlns:a16="http://schemas.microsoft.com/office/drawing/2014/main" id="{B99462BC-CE62-84D0-0A7B-60E73758FD2F}"/>
                </a:ext>
              </a:extLst>
            </p:cNvPr>
            <p:cNvSpPr/>
            <p:nvPr/>
          </p:nvSpPr>
          <p:spPr>
            <a:xfrm>
              <a:off x="3727755" y="3424051"/>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501;p27">
              <a:extLst>
                <a:ext uri="{FF2B5EF4-FFF2-40B4-BE49-F238E27FC236}">
                  <a16:creationId xmlns:a16="http://schemas.microsoft.com/office/drawing/2014/main" id="{34099D36-C34E-525D-F49F-132C79829B40}"/>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473;p27">
            <a:extLst>
              <a:ext uri="{FF2B5EF4-FFF2-40B4-BE49-F238E27FC236}">
                <a16:creationId xmlns:a16="http://schemas.microsoft.com/office/drawing/2014/main" id="{0B4A342F-C8C8-EF7B-1B06-EC8DA51840A8}"/>
              </a:ext>
            </a:extLst>
          </p:cNvPr>
          <p:cNvSpPr txBox="1">
            <a:spLocks/>
          </p:cNvSpPr>
          <p:nvPr/>
        </p:nvSpPr>
        <p:spPr>
          <a:xfrm>
            <a:off x="7143714" y="3296400"/>
            <a:ext cx="1824774" cy="577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200"/>
              <a:buFont typeface="Advent Pro SemiBold"/>
              <a:buNone/>
              <a:defRPr sz="2000" b="0" i="0" u="none" strike="noStrike" cap="none">
                <a:solidFill>
                  <a:schemeClr val="lt1"/>
                </a:solidFill>
                <a:latin typeface="Advent Pro SemiBold"/>
                <a:ea typeface="Advent Pro SemiBold"/>
                <a:cs typeface="Advent Pro SemiBold"/>
                <a:sym typeface="Advent Pro SemiBold"/>
              </a:defRPr>
            </a:lvl1pPr>
            <a:lvl2pPr marR="0" lvl="1"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2pPr>
            <a:lvl3pPr marR="0" lvl="2"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3pPr>
            <a:lvl4pPr marR="0" lvl="3"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4pPr>
            <a:lvl5pPr marR="0" lvl="4"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5pPr>
            <a:lvl6pPr marR="0" lvl="5"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6pPr>
            <a:lvl7pPr marR="0" lvl="6"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7pPr>
            <a:lvl8pPr marR="0" lvl="7"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8pPr>
            <a:lvl9pPr marR="0" lvl="8" algn="l" rtl="0">
              <a:lnSpc>
                <a:spcPct val="100000"/>
              </a:lnSpc>
              <a:spcBef>
                <a:spcPts val="0"/>
              </a:spcBef>
              <a:spcAft>
                <a:spcPts val="0"/>
              </a:spcAft>
              <a:buClr>
                <a:srgbClr val="000000"/>
              </a:buClr>
              <a:buSzPts val="1200"/>
              <a:buFont typeface="Advent Pro SemiBold"/>
              <a:buNone/>
              <a:defRPr sz="1200" b="0" i="0" u="none" strike="noStrike" cap="none">
                <a:solidFill>
                  <a:srgbClr val="000000"/>
                </a:solidFill>
                <a:latin typeface="Advent Pro SemiBold"/>
                <a:ea typeface="Advent Pro SemiBold"/>
                <a:cs typeface="Advent Pro SemiBold"/>
                <a:sym typeface="Advent Pro SemiBold"/>
              </a:defRPr>
            </a:lvl9pPr>
          </a:lstStyle>
          <a:p>
            <a:r>
              <a:rPr lang="en-IN" dirty="0"/>
              <a:t>Appendix</a:t>
            </a:r>
          </a:p>
        </p:txBody>
      </p:sp>
      <p:sp>
        <p:nvSpPr>
          <p:cNvPr id="29" name="Google Shape;478;p27">
            <a:extLst>
              <a:ext uri="{FF2B5EF4-FFF2-40B4-BE49-F238E27FC236}">
                <a16:creationId xmlns:a16="http://schemas.microsoft.com/office/drawing/2014/main" id="{E0D2A347-1382-95E7-D314-ACB1A56A0BB2}"/>
              </a:ext>
            </a:extLst>
          </p:cNvPr>
          <p:cNvSpPr txBox="1">
            <a:spLocks/>
          </p:cNvSpPr>
          <p:nvPr/>
        </p:nvSpPr>
        <p:spPr>
          <a:xfrm>
            <a:off x="7444481" y="2599976"/>
            <a:ext cx="1753800"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3"/>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en" dirty="0"/>
              <a:t>05</a:t>
            </a:r>
          </a:p>
        </p:txBody>
      </p:sp>
      <p:sp>
        <p:nvSpPr>
          <p:cNvPr id="30" name="Google Shape;482;p27">
            <a:extLst>
              <a:ext uri="{FF2B5EF4-FFF2-40B4-BE49-F238E27FC236}">
                <a16:creationId xmlns:a16="http://schemas.microsoft.com/office/drawing/2014/main" id="{93CA26CA-AC36-FD98-9A59-9F206EAA2636}"/>
              </a:ext>
            </a:extLst>
          </p:cNvPr>
          <p:cNvSpPr/>
          <p:nvPr/>
        </p:nvSpPr>
        <p:spPr>
          <a:xfrm>
            <a:off x="7319208" y="1516839"/>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 name="Google Shape;485;p27">
            <a:extLst>
              <a:ext uri="{FF2B5EF4-FFF2-40B4-BE49-F238E27FC236}">
                <a16:creationId xmlns:a16="http://schemas.microsoft.com/office/drawing/2014/main" id="{7EF4EC8F-BBCE-DC67-E827-15B99083C057}"/>
              </a:ext>
            </a:extLst>
          </p:cNvPr>
          <p:cNvCxnSpPr>
            <a:stCxn id="30" idx="1"/>
            <a:endCxn id="29" idx="1"/>
          </p:cNvCxnSpPr>
          <p:nvPr/>
        </p:nvCxnSpPr>
        <p:spPr>
          <a:xfrm rot="10800000" flipH="1" flipV="1">
            <a:off x="7319207" y="1928888"/>
            <a:ext cx="125273" cy="959987"/>
          </a:xfrm>
          <a:prstGeom prst="bentConnector3">
            <a:avLst>
              <a:gd name="adj1" fmla="val -182481"/>
            </a:avLst>
          </a:prstGeom>
          <a:noFill/>
          <a:ln w="9525" cap="flat" cmpd="sng">
            <a:solidFill>
              <a:schemeClr val="lt1"/>
            </a:solidFill>
            <a:prstDash val="solid"/>
            <a:round/>
            <a:headEnd type="none" w="med" len="med"/>
            <a:tailEnd type="none" w="med" len="med"/>
          </a:ln>
        </p:spPr>
      </p:cxnSp>
      <p:grpSp>
        <p:nvGrpSpPr>
          <p:cNvPr id="448" name="Google Shape;490;p27">
            <a:extLst>
              <a:ext uri="{FF2B5EF4-FFF2-40B4-BE49-F238E27FC236}">
                <a16:creationId xmlns:a16="http://schemas.microsoft.com/office/drawing/2014/main" id="{04B60289-099B-12E4-3F8E-CDF401A16C93}"/>
              </a:ext>
            </a:extLst>
          </p:cNvPr>
          <p:cNvGrpSpPr/>
          <p:nvPr/>
        </p:nvGrpSpPr>
        <p:grpSpPr>
          <a:xfrm>
            <a:off x="7439161" y="1660732"/>
            <a:ext cx="577210" cy="580282"/>
            <a:chOff x="3095745" y="3805393"/>
            <a:chExt cx="352840" cy="354717"/>
          </a:xfrm>
        </p:grpSpPr>
        <p:sp>
          <p:nvSpPr>
            <p:cNvPr id="449" name="Google Shape;491;p27">
              <a:extLst>
                <a:ext uri="{FF2B5EF4-FFF2-40B4-BE49-F238E27FC236}">
                  <a16:creationId xmlns:a16="http://schemas.microsoft.com/office/drawing/2014/main" id="{62FA0A26-F1C0-269A-ECAB-CB79E1BFA947}"/>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92;p27">
              <a:extLst>
                <a:ext uri="{FF2B5EF4-FFF2-40B4-BE49-F238E27FC236}">
                  <a16:creationId xmlns:a16="http://schemas.microsoft.com/office/drawing/2014/main" id="{8B99016A-EE6A-4F1A-DDA2-6B3CEB8CCEEE}"/>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93;p27">
              <a:extLst>
                <a:ext uri="{FF2B5EF4-FFF2-40B4-BE49-F238E27FC236}">
                  <a16:creationId xmlns:a16="http://schemas.microsoft.com/office/drawing/2014/main" id="{BC8DAC77-71ED-0F76-B1A7-F8CFE42ADAA5}"/>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94;p27">
              <a:extLst>
                <a:ext uri="{FF2B5EF4-FFF2-40B4-BE49-F238E27FC236}">
                  <a16:creationId xmlns:a16="http://schemas.microsoft.com/office/drawing/2014/main" id="{0D92C9CC-3690-B940-8A3E-F716E9A6A6C9}"/>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95;p27">
              <a:extLst>
                <a:ext uri="{FF2B5EF4-FFF2-40B4-BE49-F238E27FC236}">
                  <a16:creationId xmlns:a16="http://schemas.microsoft.com/office/drawing/2014/main" id="{8CA69A67-77BA-7A9F-85B3-9BE620D28C37}"/>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96;p27">
              <a:extLst>
                <a:ext uri="{FF2B5EF4-FFF2-40B4-BE49-F238E27FC236}">
                  <a16:creationId xmlns:a16="http://schemas.microsoft.com/office/drawing/2014/main" id="{ABC5C95D-EAD6-2E0F-86C3-386702165163}"/>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3186226" y="1734927"/>
            <a:ext cx="3816554" cy="1453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a:t>
            </a:r>
            <a:endParaRPr dirty="0"/>
          </a:p>
        </p:txBody>
      </p:sp>
      <p:sp>
        <p:nvSpPr>
          <p:cNvPr id="689" name="Google Shape;689;p32"/>
          <p:cNvSpPr/>
          <p:nvPr/>
        </p:nvSpPr>
        <p:spPr>
          <a:xfrm>
            <a:off x="1885389" y="1972901"/>
            <a:ext cx="1085100" cy="1085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1937439" y="2226551"/>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01</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7" y="3869000"/>
            <a:ext cx="1029824"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2400301" y="3058001"/>
            <a:ext cx="0" cy="915325"/>
          </a:xfrm>
          <a:prstGeom prst="straightConnector1">
            <a:avLst/>
          </a:prstGeom>
          <a:noFill/>
          <a:ln w="19050" cap="flat" cmpd="sng">
            <a:solidFill>
              <a:schemeClr val="accent2"/>
            </a:solidFill>
            <a:prstDash val="solid"/>
            <a:round/>
            <a:headEnd type="none" w="med" len="med"/>
            <a:tailEnd type="none" w="med" len="med"/>
          </a:ln>
        </p:spPr>
      </p:cxnSp>
    </p:spTree>
    <p:extLst>
      <p:ext uri="{BB962C8B-B14F-4D97-AF65-F5344CB8AC3E}">
        <p14:creationId xmlns:p14="http://schemas.microsoft.com/office/powerpoint/2010/main" val="406310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0DCA7-9517-4BD1-9811-2F6C4794C9A7}"/>
              </a:ext>
            </a:extLst>
          </p:cNvPr>
          <p:cNvSpPr>
            <a:spLocks noGrp="1"/>
          </p:cNvSpPr>
          <p:nvPr>
            <p:ph type="subTitle" idx="1"/>
          </p:nvPr>
        </p:nvSpPr>
        <p:spPr>
          <a:xfrm>
            <a:off x="922020" y="1036320"/>
            <a:ext cx="7299960" cy="3655820"/>
          </a:xfrm>
        </p:spPr>
        <p:txBody>
          <a:bodyPr/>
          <a:lstStyle/>
          <a:p>
            <a:pPr marL="400050" indent="-285750" algn="l">
              <a:lnSpc>
                <a:spcPct val="150000"/>
              </a:lnSpc>
              <a:buFont typeface="Wingdings" panose="05000000000000000000" pitchFamily="2" charset="2"/>
              <a:buChar char="q"/>
            </a:pPr>
            <a:r>
              <a:rPr lang="en-IN" sz="1600" dirty="0">
                <a:solidFill>
                  <a:schemeClr val="bg1"/>
                </a:solidFill>
              </a:rPr>
              <a:t>Understand the customer preferences and user experience for Airbnb NYC Business.</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Recommend strategies to grow Airbnb’s business and gain more traction post covid.</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Analyse the key insights from the Airbnb NYC 2019 data in pre-COVID situation.</a:t>
            </a:r>
          </a:p>
          <a:p>
            <a:pPr algn="l">
              <a:buFont typeface="+mj-lt"/>
              <a:buAutoNum type="arabicPeriod"/>
            </a:pPr>
            <a:endParaRPr lang="en-IN" dirty="0">
              <a:solidFill>
                <a:schemeClr val="accent5"/>
              </a:solidFill>
            </a:endParaRPr>
          </a:p>
        </p:txBody>
      </p:sp>
    </p:spTree>
    <p:extLst>
      <p:ext uri="{BB962C8B-B14F-4D97-AF65-F5344CB8AC3E}">
        <p14:creationId xmlns:p14="http://schemas.microsoft.com/office/powerpoint/2010/main" val="1223292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95806" y="1992475"/>
            <a:ext cx="3546553" cy="837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Background</a:t>
            </a:r>
            <a:endParaRPr dirty="0"/>
          </a:p>
        </p:txBody>
      </p:sp>
      <p:sp>
        <p:nvSpPr>
          <p:cNvPr id="689" name="Google Shape;689;p32"/>
          <p:cNvSpPr/>
          <p:nvPr/>
        </p:nvSpPr>
        <p:spPr>
          <a:xfrm>
            <a:off x="3679755" y="1885488"/>
            <a:ext cx="1085100" cy="1085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3731805" y="2139138"/>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02</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69952" y="3869000"/>
            <a:ext cx="2935346"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4222305" y="2953675"/>
            <a:ext cx="0" cy="915325"/>
          </a:xfrm>
          <a:prstGeom prst="straightConnector1">
            <a:avLst/>
          </a:prstGeom>
          <a:noFill/>
          <a:ln w="19050" cap="flat" cmpd="sng">
            <a:solidFill>
              <a:schemeClr val="accent3"/>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B0DCA7-9517-4BD1-9811-2F6C4794C9A7}"/>
              </a:ext>
            </a:extLst>
          </p:cNvPr>
          <p:cNvSpPr>
            <a:spLocks noGrp="1"/>
          </p:cNvSpPr>
          <p:nvPr>
            <p:ph type="subTitle" idx="1"/>
          </p:nvPr>
        </p:nvSpPr>
        <p:spPr>
          <a:xfrm>
            <a:off x="922020" y="1036320"/>
            <a:ext cx="7299960" cy="2705100"/>
          </a:xfrm>
        </p:spPr>
        <p:txBody>
          <a:bodyPr/>
          <a:lstStyle/>
          <a:p>
            <a:pPr marL="400050" indent="-285750" algn="l">
              <a:lnSpc>
                <a:spcPct val="150000"/>
              </a:lnSpc>
              <a:buFont typeface="Wingdings" panose="05000000000000000000" pitchFamily="2" charset="2"/>
              <a:buChar char="q"/>
            </a:pPr>
            <a:r>
              <a:rPr lang="en-IN" dirty="0">
                <a:solidFill>
                  <a:schemeClr val="accent5"/>
                </a:solidFill>
              </a:rPr>
              <a:t> </a:t>
            </a:r>
            <a:r>
              <a:rPr lang="en-IN" sz="1600" dirty="0">
                <a:solidFill>
                  <a:schemeClr val="bg1"/>
                </a:solidFill>
              </a:rPr>
              <a:t>During COVID-19 all types of businesses were affected across the world, which has also affected Airbnb’s business due to travel restrictions.</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New York city being the largest city, contributes the most revenue to Airbnb, therefore it made a big loss in 2020</a:t>
            </a:r>
          </a:p>
          <a:p>
            <a:pPr marL="114300" indent="0" algn="l">
              <a:lnSpc>
                <a:spcPct val="150000"/>
              </a:lnSpc>
            </a:pPr>
            <a:endParaRPr lang="en-IN" sz="1600" dirty="0">
              <a:solidFill>
                <a:schemeClr val="bg1"/>
              </a:solidFill>
            </a:endParaRPr>
          </a:p>
          <a:p>
            <a:pPr marL="400050" indent="-285750" algn="l">
              <a:lnSpc>
                <a:spcPct val="150000"/>
              </a:lnSpc>
              <a:buFont typeface="Wingdings" panose="05000000000000000000" pitchFamily="2" charset="2"/>
              <a:buChar char="q"/>
            </a:pPr>
            <a:r>
              <a:rPr lang="en-IN" sz="1600" dirty="0">
                <a:solidFill>
                  <a:schemeClr val="bg1"/>
                </a:solidFill>
              </a:rPr>
              <a:t> Its been a while since the lockdown has been uplifted, the situation currently should be ideal for Airbnb to recover some income.</a:t>
            </a:r>
          </a:p>
          <a:p>
            <a:pPr algn="l">
              <a:buFont typeface="+mj-lt"/>
              <a:buAutoNum type="arabicPeriod"/>
            </a:pPr>
            <a:endParaRPr lang="en-IN" dirty="0">
              <a:solidFill>
                <a:schemeClr val="accent5"/>
              </a:solidFill>
            </a:endParaRPr>
          </a:p>
        </p:txBody>
      </p:sp>
    </p:spTree>
    <p:extLst>
      <p:ext uri="{BB962C8B-B14F-4D97-AF65-F5344CB8AC3E}">
        <p14:creationId xmlns:p14="http://schemas.microsoft.com/office/powerpoint/2010/main" val="271555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32"/>
          <p:cNvSpPr txBox="1">
            <a:spLocks noGrp="1"/>
          </p:cNvSpPr>
          <p:nvPr>
            <p:ph type="ctrTitle"/>
          </p:nvPr>
        </p:nvSpPr>
        <p:spPr>
          <a:xfrm>
            <a:off x="1266302" y="1919189"/>
            <a:ext cx="4140885" cy="1466543"/>
          </a:xfrm>
          <a:prstGeom prst="rect">
            <a:avLst/>
          </a:prstGeom>
        </p:spPr>
        <p:txBody>
          <a:bodyPr spcFirstLastPara="1" wrap="square" lIns="91425" tIns="91425" rIns="91425" bIns="91425" anchor="b" anchorCtr="0">
            <a:noAutofit/>
          </a:bodyPr>
          <a:lstStyle/>
          <a:p>
            <a:r>
              <a:rPr lang="en-IN" dirty="0"/>
              <a:t>Insights &amp; Key Findings</a:t>
            </a:r>
          </a:p>
        </p:txBody>
      </p:sp>
      <p:sp>
        <p:nvSpPr>
          <p:cNvPr id="689" name="Google Shape;689;p32"/>
          <p:cNvSpPr/>
          <p:nvPr/>
        </p:nvSpPr>
        <p:spPr>
          <a:xfrm>
            <a:off x="5420360" y="1919189"/>
            <a:ext cx="1085100" cy="1085100"/>
          </a:xfrm>
          <a:prstGeom prst="rect">
            <a:avLst/>
          </a:prstGeom>
          <a:solidFill>
            <a:schemeClr val="tx2">
              <a:lumMod val="90000"/>
            </a:schemeClr>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2"/>
          <p:cNvSpPr txBox="1">
            <a:spLocks noGrp="1"/>
          </p:cNvSpPr>
          <p:nvPr>
            <p:ph type="title" idx="2"/>
          </p:nvPr>
        </p:nvSpPr>
        <p:spPr>
          <a:xfrm>
            <a:off x="5472410" y="2172839"/>
            <a:ext cx="9810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03</a:t>
            </a:r>
            <a:endParaRPr dirty="0">
              <a:solidFill>
                <a:schemeClr val="dk2"/>
              </a:solidFill>
            </a:endParaRPr>
          </a:p>
        </p:txBody>
      </p:sp>
      <p:sp>
        <p:nvSpPr>
          <p:cNvPr id="691" name="Google Shape;691;p32"/>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2"/>
          <p:cNvSpPr/>
          <p:nvPr/>
        </p:nvSpPr>
        <p:spPr>
          <a:xfrm>
            <a:off x="1370476" y="3869000"/>
            <a:ext cx="6279985"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tx2">
              <a:lumMod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3" name="Google Shape;693;p32"/>
          <p:cNvCxnSpPr>
            <a:cxnSpLocks/>
          </p:cNvCxnSpPr>
          <p:nvPr/>
        </p:nvCxnSpPr>
        <p:spPr>
          <a:xfrm>
            <a:off x="5962910" y="2977573"/>
            <a:ext cx="0" cy="915325"/>
          </a:xfrm>
          <a:prstGeom prst="straightConnector1">
            <a:avLst/>
          </a:prstGeom>
          <a:noFill/>
          <a:ln w="19050" cap="flat" cmpd="sng">
            <a:solidFill>
              <a:schemeClr val="tx2">
                <a:lumMod val="90000"/>
              </a:schemeClr>
            </a:solidFill>
            <a:prstDash val="solid"/>
            <a:round/>
            <a:headEnd type="none" w="med" len="med"/>
            <a:tailEnd type="none" w="med" len="med"/>
          </a:ln>
        </p:spPr>
      </p:cxnSp>
      <p:sp>
        <p:nvSpPr>
          <p:cNvPr id="3" name="Google Shape;691;p32">
            <a:extLst>
              <a:ext uri="{FF2B5EF4-FFF2-40B4-BE49-F238E27FC236}">
                <a16:creationId xmlns:a16="http://schemas.microsoft.com/office/drawing/2014/main" id="{1C0DC16C-1876-CB25-C428-3D6DD1F82372}"/>
              </a:ext>
            </a:extLst>
          </p:cNvPr>
          <p:cNvSpPr/>
          <p:nvPr/>
        </p:nvSpPr>
        <p:spPr>
          <a:xfrm>
            <a:off x="1370476" y="3869000"/>
            <a:ext cx="6279992" cy="104326"/>
          </a:xfrm>
          <a:custGeom>
            <a:avLst/>
            <a:gdLst/>
            <a:ahLst/>
            <a:cxnLst/>
            <a:rect l="l" t="t" r="r" b="b"/>
            <a:pathLst>
              <a:path w="143387" h="2382" extrusionOk="0">
                <a:moveTo>
                  <a:pt x="1185" y="0"/>
                </a:moveTo>
                <a:cubicBezTo>
                  <a:pt x="530" y="0"/>
                  <a:pt x="1" y="529"/>
                  <a:pt x="1" y="1184"/>
                </a:cubicBezTo>
                <a:cubicBezTo>
                  <a:pt x="1" y="1840"/>
                  <a:pt x="530" y="2382"/>
                  <a:pt x="1185" y="2382"/>
                </a:cubicBezTo>
                <a:lnTo>
                  <a:pt x="142189" y="2382"/>
                </a:lnTo>
                <a:cubicBezTo>
                  <a:pt x="142844" y="2382"/>
                  <a:pt x="143386" y="1840"/>
                  <a:pt x="143386" y="1184"/>
                </a:cubicBezTo>
                <a:cubicBezTo>
                  <a:pt x="143386" y="529"/>
                  <a:pt x="142844" y="0"/>
                  <a:pt x="14218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92;p32">
            <a:extLst>
              <a:ext uri="{FF2B5EF4-FFF2-40B4-BE49-F238E27FC236}">
                <a16:creationId xmlns:a16="http://schemas.microsoft.com/office/drawing/2014/main" id="{A729B336-F4D4-7D44-FDD7-936A0418DB4C}"/>
              </a:ext>
            </a:extLst>
          </p:cNvPr>
          <p:cNvSpPr/>
          <p:nvPr/>
        </p:nvSpPr>
        <p:spPr>
          <a:xfrm>
            <a:off x="5906891" y="3869000"/>
            <a:ext cx="1743573" cy="104326"/>
          </a:xfrm>
          <a:custGeom>
            <a:avLst/>
            <a:gdLst/>
            <a:ahLst/>
            <a:cxnLst/>
            <a:rect l="l" t="t" r="r" b="b"/>
            <a:pathLst>
              <a:path w="87904" h="2382" extrusionOk="0">
                <a:moveTo>
                  <a:pt x="1197" y="0"/>
                </a:moveTo>
                <a:cubicBezTo>
                  <a:pt x="529" y="0"/>
                  <a:pt x="0" y="529"/>
                  <a:pt x="0" y="1184"/>
                </a:cubicBezTo>
                <a:cubicBezTo>
                  <a:pt x="0" y="1840"/>
                  <a:pt x="529" y="2382"/>
                  <a:pt x="1197" y="2382"/>
                </a:cubicBezTo>
                <a:lnTo>
                  <a:pt x="86719" y="2382"/>
                </a:lnTo>
                <a:cubicBezTo>
                  <a:pt x="87375" y="2382"/>
                  <a:pt x="87904" y="1840"/>
                  <a:pt x="87904" y="1184"/>
                </a:cubicBezTo>
                <a:cubicBezTo>
                  <a:pt x="87904" y="529"/>
                  <a:pt x="87375" y="0"/>
                  <a:pt x="86719" y="0"/>
                </a:cubicBezTo>
                <a:close/>
              </a:path>
            </a:pathLst>
          </a:custGeom>
          <a:solidFill>
            <a:schemeClr val="accent1"/>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487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139D85-2621-512F-F505-386D36D096E8}"/>
              </a:ext>
            </a:extLst>
          </p:cNvPr>
          <p:cNvSpPr>
            <a:spLocks noGrp="1"/>
          </p:cNvSpPr>
          <p:nvPr>
            <p:ph type="ctrTitle"/>
          </p:nvPr>
        </p:nvSpPr>
        <p:spPr>
          <a:xfrm>
            <a:off x="272702" y="402856"/>
            <a:ext cx="8598595" cy="577800"/>
          </a:xfrm>
        </p:spPr>
        <p:txBody>
          <a:bodyPr/>
          <a:lstStyle/>
          <a:p>
            <a:r>
              <a:rPr lang="en-IN" dirty="0"/>
              <a:t>Acquiring Properties in Bronx &amp; Manhattan</a:t>
            </a:r>
          </a:p>
        </p:txBody>
      </p:sp>
      <p:sp>
        <p:nvSpPr>
          <p:cNvPr id="11" name="TextBox 10">
            <a:extLst>
              <a:ext uri="{FF2B5EF4-FFF2-40B4-BE49-F238E27FC236}">
                <a16:creationId xmlns:a16="http://schemas.microsoft.com/office/drawing/2014/main" id="{46F1EAAE-8FA4-8E7F-87BC-29A656AD7C76}"/>
              </a:ext>
            </a:extLst>
          </p:cNvPr>
          <p:cNvSpPr txBox="1"/>
          <p:nvPr/>
        </p:nvSpPr>
        <p:spPr>
          <a:xfrm>
            <a:off x="5279492" y="1074286"/>
            <a:ext cx="3584181" cy="2862322"/>
          </a:xfrm>
          <a:prstGeom prst="rect">
            <a:avLst/>
          </a:prstGeom>
          <a:noFill/>
        </p:spPr>
        <p:txBody>
          <a:bodyPr wrap="square">
            <a:spAutoFit/>
          </a:bodyPr>
          <a:lstStyle/>
          <a:p>
            <a:pPr marL="171450" indent="-171450">
              <a:buClr>
                <a:schemeClr val="bg1"/>
              </a:buClr>
              <a:buSzPct val="100000"/>
              <a:buFont typeface="Wingdings" panose="05000000000000000000" pitchFamily="2" charset="2"/>
              <a:buChar char="Ø"/>
            </a:pPr>
            <a:r>
              <a:rPr lang="en-US" sz="1000" dirty="0">
                <a:solidFill>
                  <a:schemeClr val="lt1"/>
                </a:solidFill>
                <a:latin typeface="Maven Pro" panose="020B0604020202020204" charset="0"/>
                <a:sym typeface="Share Tech"/>
              </a:rPr>
              <a:t>Since the price at Bronx are cheaper compared to other Neighbourhood groups, Airbnb should focus on acquiring more properties in this area as the Price are reasonable.</a:t>
            </a:r>
          </a:p>
          <a:p>
            <a:pPr>
              <a:buClr>
                <a:schemeClr val="bg1"/>
              </a:buClr>
              <a:buSzPct val="100000"/>
            </a:pPr>
            <a:endParaRPr lang="en-US" sz="1000" dirty="0">
              <a:solidFill>
                <a:schemeClr val="lt1"/>
              </a:solidFill>
              <a:latin typeface="Maven Pro" panose="020B0604020202020204" charset="0"/>
              <a:sym typeface="Share Tech"/>
            </a:endParaRPr>
          </a:p>
          <a:p>
            <a:pPr marL="171450" indent="-171450">
              <a:buClr>
                <a:schemeClr val="bg1"/>
              </a:buClr>
              <a:buSzPct val="100000"/>
              <a:buFont typeface="Wingdings" panose="05000000000000000000" pitchFamily="2" charset="2"/>
              <a:buChar char="Ø"/>
            </a:pPr>
            <a:r>
              <a:rPr lang="en-US" sz="1000" dirty="0">
                <a:solidFill>
                  <a:schemeClr val="lt1"/>
                </a:solidFill>
                <a:latin typeface="Maven Pro" panose="020B0604020202020204" charset="0"/>
              </a:rPr>
              <a:t>Manhattan has more of “Entire home/ apt” (61%) and less of “Private room” (37%). Hence Airbnb need to look at increasing Private room properties.</a:t>
            </a:r>
          </a:p>
          <a:p>
            <a:pPr marL="171450" indent="-171450">
              <a:buClr>
                <a:schemeClr val="bg1"/>
              </a:buClr>
              <a:buSzPct val="100000"/>
              <a:buFont typeface="Wingdings" panose="05000000000000000000" pitchFamily="2" charset="2"/>
              <a:buChar char="Ø"/>
            </a:pPr>
            <a:endParaRPr lang="en-US" sz="1000" dirty="0">
              <a:solidFill>
                <a:schemeClr val="lt1"/>
              </a:solidFill>
              <a:latin typeface="Maven Pro" panose="020B0604020202020204" charset="0"/>
              <a:sym typeface="Share Tech"/>
            </a:endParaRPr>
          </a:p>
          <a:p>
            <a:pPr marL="171450" indent="-171450">
              <a:buClr>
                <a:schemeClr val="bg1"/>
              </a:buClr>
              <a:buSzPct val="100000"/>
              <a:buFont typeface="Wingdings" panose="05000000000000000000" pitchFamily="2" charset="2"/>
              <a:buChar char="Ø"/>
            </a:pPr>
            <a:r>
              <a:rPr lang="en-US" sz="1000" dirty="0">
                <a:solidFill>
                  <a:schemeClr val="lt1"/>
                </a:solidFill>
                <a:latin typeface="Maven Pro" panose="020B0604020202020204" charset="0"/>
                <a:sym typeface="Share Tech"/>
              </a:rPr>
              <a:t> Manhattan has majority of expensive properties and hence Airbnb should focus on acquiring some economical properties </a:t>
            </a:r>
            <a:r>
              <a:rPr lang="en-IN" sz="1000" dirty="0">
                <a:solidFill>
                  <a:schemeClr val="lt1"/>
                </a:solidFill>
                <a:latin typeface="Maven Pro" panose="020B0604020202020204" charset="0"/>
              </a:rPr>
              <a:t>to gain further traction</a:t>
            </a:r>
            <a:br>
              <a:rPr lang="en-IN" sz="1000" dirty="0"/>
            </a:br>
            <a:endParaRPr lang="en-US" sz="1000" dirty="0">
              <a:solidFill>
                <a:schemeClr val="lt1"/>
              </a:solidFill>
              <a:latin typeface="Maven Pro" panose="020B0604020202020204" charset="0"/>
              <a:sym typeface="Share Tech"/>
            </a:endParaRPr>
          </a:p>
          <a:p>
            <a:pPr marL="171450" indent="-171450">
              <a:buClr>
                <a:schemeClr val="bg1"/>
              </a:buClr>
              <a:buSzPct val="100000"/>
              <a:buFont typeface="Wingdings" panose="05000000000000000000" pitchFamily="2" charset="2"/>
              <a:buChar char="Ø"/>
            </a:pPr>
            <a:r>
              <a:rPr lang="en-US" sz="1000" dirty="0">
                <a:solidFill>
                  <a:schemeClr val="lt1"/>
                </a:solidFill>
                <a:latin typeface="Maven Pro" panose="020B0604020202020204" charset="0"/>
                <a:sym typeface="Share Tech"/>
              </a:rPr>
              <a:t> </a:t>
            </a:r>
            <a:r>
              <a:rPr lang="en-US" sz="1000" dirty="0">
                <a:solidFill>
                  <a:schemeClr val="lt1"/>
                </a:solidFill>
                <a:latin typeface="Maven Pro" panose="020B0604020202020204" charset="0"/>
              </a:rPr>
              <a:t>Majority of Reviews is for Brooklyn though Manhattan has many listings could be because though Manhattan and Brooklyn has major listings, Compared to Manhattan, Brooklyn has better listings with price range 50$ to 100$ (27% vs 41%)</a:t>
            </a:r>
            <a:endParaRPr lang="en-US" sz="1000" dirty="0">
              <a:solidFill>
                <a:schemeClr val="lt1"/>
              </a:solidFill>
              <a:latin typeface="Maven Pro" panose="020B0604020202020204" charset="0"/>
              <a:sym typeface="Share Tech"/>
            </a:endParaRPr>
          </a:p>
        </p:txBody>
      </p:sp>
      <p:pic>
        <p:nvPicPr>
          <p:cNvPr id="12" name="Picture 11">
            <a:extLst>
              <a:ext uri="{FF2B5EF4-FFF2-40B4-BE49-F238E27FC236}">
                <a16:creationId xmlns:a16="http://schemas.microsoft.com/office/drawing/2014/main" id="{D80219E7-9E30-EB74-000E-FBF92626293B}"/>
              </a:ext>
            </a:extLst>
          </p:cNvPr>
          <p:cNvPicPr>
            <a:picLocks noChangeAspect="1"/>
          </p:cNvPicPr>
          <p:nvPr/>
        </p:nvPicPr>
        <p:blipFill>
          <a:blip r:embed="rId2"/>
          <a:stretch>
            <a:fillRect/>
          </a:stretch>
        </p:blipFill>
        <p:spPr>
          <a:xfrm>
            <a:off x="266977" y="1074287"/>
            <a:ext cx="4879026" cy="3880040"/>
          </a:xfrm>
          <a:prstGeom prst="rect">
            <a:avLst/>
          </a:prstGeom>
        </p:spPr>
      </p:pic>
    </p:spTree>
    <p:extLst>
      <p:ext uri="{BB962C8B-B14F-4D97-AF65-F5344CB8AC3E}">
        <p14:creationId xmlns:p14="http://schemas.microsoft.com/office/powerpoint/2010/main" val="17364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7282-392B-4BCF-AECA-D7197EF77DA3}"/>
              </a:ext>
            </a:extLst>
          </p:cNvPr>
          <p:cNvSpPr>
            <a:spLocks noGrp="1"/>
          </p:cNvSpPr>
          <p:nvPr>
            <p:ph type="ctrTitle"/>
          </p:nvPr>
        </p:nvSpPr>
        <p:spPr>
          <a:xfrm>
            <a:off x="239941" y="614050"/>
            <a:ext cx="8458200" cy="1117248"/>
          </a:xfrm>
        </p:spPr>
        <p:txBody>
          <a:bodyPr/>
          <a:lstStyle/>
          <a:p>
            <a:r>
              <a:rPr lang="en-IN" sz="1200" dirty="0">
                <a:latin typeface="Maven Pro" panose="020B0604020202020204" charset="0"/>
                <a:cs typeface="Arial"/>
                <a:sym typeface="Arial"/>
              </a:rPr>
              <a:t>1) After conducting further analysis we understand, major listings are apartments whereas shared rooms are a miniscule 2%. It is advisable that the head of user experience promote shared rooms to gain traction.</a:t>
            </a:r>
            <a:br>
              <a:rPr lang="en-IN" sz="1200" dirty="0">
                <a:latin typeface="Maven Pro" panose="020B0604020202020204" charset="0"/>
                <a:cs typeface="Arial"/>
                <a:sym typeface="Arial"/>
              </a:rPr>
            </a:br>
            <a:br>
              <a:rPr lang="en-IN" sz="1200" dirty="0">
                <a:latin typeface="Maven Pro" panose="020B0604020202020204" charset="0"/>
                <a:cs typeface="Arial"/>
                <a:sym typeface="Arial"/>
              </a:rPr>
            </a:br>
            <a:r>
              <a:rPr lang="en-IN" sz="1200" dirty="0">
                <a:latin typeface="Maven Pro" panose="020B0604020202020204" charset="0"/>
                <a:cs typeface="Arial"/>
                <a:sym typeface="Arial"/>
              </a:rPr>
              <a:t>2) Moreover, looking at the pie chart on the right, its advisable to promote listings on Bronx &amp; Staten Island to further gain customers </a:t>
            </a:r>
          </a:p>
        </p:txBody>
      </p:sp>
      <p:pic>
        <p:nvPicPr>
          <p:cNvPr id="5" name="Picture 4">
            <a:extLst>
              <a:ext uri="{FF2B5EF4-FFF2-40B4-BE49-F238E27FC236}">
                <a16:creationId xmlns:a16="http://schemas.microsoft.com/office/drawing/2014/main" id="{DC47D30D-15F9-197B-1109-C7AF68EF6DF0}"/>
              </a:ext>
            </a:extLst>
          </p:cNvPr>
          <p:cNvPicPr>
            <a:picLocks noChangeAspect="1"/>
          </p:cNvPicPr>
          <p:nvPr/>
        </p:nvPicPr>
        <p:blipFill>
          <a:blip r:embed="rId2"/>
          <a:stretch>
            <a:fillRect/>
          </a:stretch>
        </p:blipFill>
        <p:spPr>
          <a:xfrm>
            <a:off x="140415" y="2049057"/>
            <a:ext cx="4248706" cy="2978590"/>
          </a:xfrm>
          <a:prstGeom prst="rect">
            <a:avLst/>
          </a:prstGeom>
        </p:spPr>
      </p:pic>
      <p:pic>
        <p:nvPicPr>
          <p:cNvPr id="7" name="Picture 6">
            <a:extLst>
              <a:ext uri="{FF2B5EF4-FFF2-40B4-BE49-F238E27FC236}">
                <a16:creationId xmlns:a16="http://schemas.microsoft.com/office/drawing/2014/main" id="{2C08DBD9-C998-8EAA-476C-270557513CA2}"/>
              </a:ext>
            </a:extLst>
          </p:cNvPr>
          <p:cNvPicPr>
            <a:picLocks noChangeAspect="1"/>
          </p:cNvPicPr>
          <p:nvPr/>
        </p:nvPicPr>
        <p:blipFill>
          <a:blip r:embed="rId3"/>
          <a:stretch>
            <a:fillRect/>
          </a:stretch>
        </p:blipFill>
        <p:spPr>
          <a:xfrm>
            <a:off x="4616450" y="2049057"/>
            <a:ext cx="4313968" cy="2978590"/>
          </a:xfrm>
          <a:prstGeom prst="rect">
            <a:avLst/>
          </a:prstGeom>
        </p:spPr>
      </p:pic>
    </p:spTree>
    <p:extLst>
      <p:ext uri="{BB962C8B-B14F-4D97-AF65-F5344CB8AC3E}">
        <p14:creationId xmlns:p14="http://schemas.microsoft.com/office/powerpoint/2010/main" val="4076700255"/>
      </p:ext>
    </p:extLst>
  </p:cSld>
  <p:clrMapOvr>
    <a:masterClrMapping/>
  </p:clrMapOvr>
</p:sld>
</file>

<file path=ppt/theme/theme1.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876</Words>
  <Application>Microsoft Office PowerPoint</Application>
  <PresentationFormat>On-screen Show (16:9)</PresentationFormat>
  <Paragraphs>88</Paragraphs>
  <Slides>17</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Share Tech</vt:lpstr>
      <vt:lpstr>Advent Pro SemiBold</vt:lpstr>
      <vt:lpstr>Arial</vt:lpstr>
      <vt:lpstr>Wingdings</vt:lpstr>
      <vt:lpstr>Maven Pro</vt:lpstr>
      <vt:lpstr>Fira Sans Extra Condensed Medium</vt:lpstr>
      <vt:lpstr>Data Science Consulting by Slidesgo</vt:lpstr>
      <vt:lpstr>Airbnb CASE STUDY</vt:lpstr>
      <vt:lpstr>Recommendations</vt:lpstr>
      <vt:lpstr>Objective</vt:lpstr>
      <vt:lpstr>PowerPoint Presentation</vt:lpstr>
      <vt:lpstr>Background</vt:lpstr>
      <vt:lpstr>PowerPoint Presentation</vt:lpstr>
      <vt:lpstr>Insights &amp; Key Findings</vt:lpstr>
      <vt:lpstr>Acquiring Properties in Bronx &amp; Manhattan</vt:lpstr>
      <vt:lpstr>1) After conducting further analysis we understand, major listings are apartments whereas shared rooms are a miniscule 2%. It is advisable that the head of user experience promote shared rooms to gain traction.  2) Moreover, looking at the pie chart on the right, its advisable to promote listings on Bronx &amp; Staten Island to further gain customers </vt:lpstr>
      <vt:lpstr>The Pareto chart below explains what are those neighbourhoods which contributed to about 80% of the reviews (assuming reviews are positive ). It is advisable that Airbnb acquires more listings in the highlighted neighbourhoods to gain more traction and generate revenue.</vt:lpstr>
      <vt:lpstr>Promote properties with less min. night stays in Manhattan</vt:lpstr>
      <vt:lpstr>Recommendations</vt:lpstr>
      <vt:lpstr>01</vt:lpstr>
      <vt:lpstr>05</vt:lpstr>
      <vt:lpstr>Appendix</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CASE STUDY</dc:title>
  <dc:creator>Vishesh Shroff</dc:creator>
  <cp:lastModifiedBy>Sreehari</cp:lastModifiedBy>
  <cp:revision>52</cp:revision>
  <dcterms:modified xsi:type="dcterms:W3CDTF">2022-11-12T12:37:50Z</dcterms:modified>
</cp:coreProperties>
</file>