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49" r:id="rId3"/>
    <p:sldId id="322" r:id="rId4"/>
    <p:sldId id="323" r:id="rId5"/>
    <p:sldId id="352" r:id="rId6"/>
    <p:sldId id="320" r:id="rId7"/>
    <p:sldId id="326" r:id="rId8"/>
    <p:sldId id="355" r:id="rId9"/>
    <p:sldId id="319" r:id="rId10"/>
    <p:sldId id="329" r:id="rId11"/>
    <p:sldId id="334" r:id="rId12"/>
    <p:sldId id="333" r:id="rId13"/>
    <p:sldId id="336" r:id="rId14"/>
    <p:sldId id="357" r:id="rId15"/>
    <p:sldId id="337" r:id="rId16"/>
    <p:sldId id="353" r:id="rId17"/>
    <p:sldId id="330" r:id="rId18"/>
    <p:sldId id="332" r:id="rId19"/>
    <p:sldId id="358" r:id="rId20"/>
    <p:sldId id="324" r:id="rId21"/>
    <p:sldId id="360" r:id="rId22"/>
    <p:sldId id="354" r:id="rId23"/>
    <p:sldId id="345" r:id="rId24"/>
    <p:sldId id="31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 MONEY" initials="NM" lastIdx="5" clrIdx="0">
    <p:extLst>
      <p:ext uri="{19B8F6BF-5375-455C-9EA6-DF929625EA0E}">
        <p15:presenceInfo xmlns:p15="http://schemas.microsoft.com/office/powerpoint/2012/main" userId="c81e4bb8776f574d" providerId="Windows Live"/>
      </p:ext>
    </p:extLst>
  </p:cmAuthor>
  <p:cmAuthor id="2" name="Aronson, Morgan" initials="AM" lastIdx="6" clrIdx="1">
    <p:extLst>
      <p:ext uri="{19B8F6BF-5375-455C-9EA6-DF929625EA0E}">
        <p15:presenceInfo xmlns:p15="http://schemas.microsoft.com/office/powerpoint/2012/main" userId="S-1-5-21-1308705437-1779958508-1182739305-29406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0B0"/>
    <a:srgbClr val="644D88"/>
    <a:srgbClr val="06748C"/>
    <a:srgbClr val="1671EC"/>
    <a:srgbClr val="2186FF"/>
    <a:srgbClr val="E73182"/>
    <a:srgbClr val="343741"/>
    <a:srgbClr val="1A1446"/>
    <a:srgbClr val="FFFFFF"/>
    <a:srgbClr val="78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11" autoAdjust="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413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86EBA-EBCD-46B0-B784-9310D0BE3E8C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0165B3-F6DD-4165-ACEF-53CCBB1BAAEF}">
      <dgm:prSet/>
      <dgm:spPr>
        <a:ln w="57150">
          <a:solidFill>
            <a:schemeClr val="bg2"/>
          </a:solidFill>
        </a:ln>
      </dgm:spPr>
      <dgm:t>
        <a:bodyPr/>
        <a:lstStyle/>
        <a:p>
          <a:r>
            <a:rPr lang="en-US" dirty="0"/>
            <a:t>WEM</a:t>
          </a:r>
        </a:p>
      </dgm:t>
    </dgm:pt>
    <dgm:pt modelId="{6417CE3C-1C4B-4B89-9F0B-1BD25386E901}" type="parTrans" cxnId="{FC13B4D3-31A0-4D8A-AA1A-90CB8DD39726}">
      <dgm:prSet/>
      <dgm:spPr/>
      <dgm:t>
        <a:bodyPr/>
        <a:lstStyle/>
        <a:p>
          <a:endParaRPr lang="en-US"/>
        </a:p>
      </dgm:t>
    </dgm:pt>
    <dgm:pt modelId="{28DA3D3A-1917-4F88-BA6C-CAEDAED4034C}" type="sibTrans" cxnId="{FC13B4D3-31A0-4D8A-AA1A-90CB8DD39726}">
      <dgm:prSet/>
      <dgm:spPr/>
      <dgm:t>
        <a:bodyPr/>
        <a:lstStyle/>
        <a:p>
          <a:endParaRPr lang="en-US"/>
        </a:p>
      </dgm:t>
    </dgm:pt>
    <dgm:pt modelId="{B030DED1-B514-44B2-9AFA-DD52ED1F9EA4}">
      <dgm:prSet/>
      <dgm:spPr>
        <a:ln w="57150">
          <a:solidFill>
            <a:schemeClr val="bg2"/>
          </a:solidFill>
        </a:ln>
      </dgm:spPr>
      <dgm:t>
        <a:bodyPr/>
        <a:lstStyle/>
        <a:p>
          <a:r>
            <a:rPr lang="en-US"/>
            <a:t>Spain</a:t>
          </a:r>
        </a:p>
      </dgm:t>
    </dgm:pt>
    <dgm:pt modelId="{1DBD0A56-6170-4558-ACD0-1F8E50C10078}" type="parTrans" cxnId="{7C26673B-0BB9-4B63-93FF-D1E9680B088A}">
      <dgm:prSet/>
      <dgm:spPr/>
      <dgm:t>
        <a:bodyPr/>
        <a:lstStyle/>
        <a:p>
          <a:endParaRPr lang="en-US"/>
        </a:p>
      </dgm:t>
    </dgm:pt>
    <dgm:pt modelId="{8DC8D043-0B7E-455D-BA8B-705D5CC1EFAB}" type="sibTrans" cxnId="{7C26673B-0BB9-4B63-93FF-D1E9680B088A}">
      <dgm:prSet/>
      <dgm:spPr/>
      <dgm:t>
        <a:bodyPr/>
        <a:lstStyle/>
        <a:p>
          <a:endParaRPr lang="en-US"/>
        </a:p>
      </dgm:t>
    </dgm:pt>
    <dgm:pt modelId="{23EFBC83-2CBB-410E-8AC9-2DD25DAAE353}">
      <dgm:prSet/>
      <dgm:spPr>
        <a:ln w="57150">
          <a:solidFill>
            <a:schemeClr val="bg2"/>
          </a:solidFill>
        </a:ln>
      </dgm:spPr>
      <dgm:t>
        <a:bodyPr/>
        <a:lstStyle/>
        <a:p>
          <a:r>
            <a:rPr lang="en-US"/>
            <a:t>Pricing</a:t>
          </a:r>
        </a:p>
      </dgm:t>
    </dgm:pt>
    <dgm:pt modelId="{45B56D4B-186C-4B02-B541-ED4206E7C15D}" type="parTrans" cxnId="{8971F51B-A116-4F36-BA88-992E24FA6479}">
      <dgm:prSet/>
      <dgm:spPr/>
      <dgm:t>
        <a:bodyPr/>
        <a:lstStyle/>
        <a:p>
          <a:endParaRPr lang="en-US"/>
        </a:p>
      </dgm:t>
    </dgm:pt>
    <dgm:pt modelId="{68E48FF4-A07C-48DC-A8D4-4F1ADD8EA879}" type="sibTrans" cxnId="{8971F51B-A116-4F36-BA88-992E24FA6479}">
      <dgm:prSet/>
      <dgm:spPr/>
      <dgm:t>
        <a:bodyPr/>
        <a:lstStyle/>
        <a:p>
          <a:endParaRPr lang="en-US"/>
        </a:p>
      </dgm:t>
    </dgm:pt>
    <dgm:pt modelId="{D8D64519-7E8D-48D9-920F-11BC05A2D3A3}">
      <dgm:prSet/>
      <dgm:spPr>
        <a:ln w="57150">
          <a:solidFill>
            <a:schemeClr val="bg2"/>
          </a:solidFill>
        </a:ln>
      </dgm:spPr>
      <dgm:t>
        <a:bodyPr/>
        <a:lstStyle/>
        <a:p>
          <a:r>
            <a:rPr lang="en-US"/>
            <a:t>Auto</a:t>
          </a:r>
        </a:p>
      </dgm:t>
    </dgm:pt>
    <dgm:pt modelId="{D1630C8D-A545-4922-86FD-EB8A169FA997}" type="parTrans" cxnId="{3BC39297-1F43-4F1C-B8AD-66CBFC5E41E7}">
      <dgm:prSet/>
      <dgm:spPr/>
      <dgm:t>
        <a:bodyPr/>
        <a:lstStyle/>
        <a:p>
          <a:endParaRPr lang="en-US"/>
        </a:p>
      </dgm:t>
    </dgm:pt>
    <dgm:pt modelId="{6229CE09-9C60-47BA-BC53-A1B6322A27D8}" type="sibTrans" cxnId="{3BC39297-1F43-4F1C-B8AD-66CBFC5E41E7}">
      <dgm:prSet/>
      <dgm:spPr/>
      <dgm:t>
        <a:bodyPr/>
        <a:lstStyle/>
        <a:p>
          <a:endParaRPr lang="en-US"/>
        </a:p>
      </dgm:t>
    </dgm:pt>
    <dgm:pt modelId="{E0FFDE72-6E1A-449E-A5EC-995F734E3B95}">
      <dgm:prSet/>
      <dgm:spPr>
        <a:ln w="57150">
          <a:solidFill>
            <a:schemeClr val="bg2"/>
          </a:solidFill>
        </a:ln>
      </dgm:spPr>
      <dgm:t>
        <a:bodyPr/>
        <a:lstStyle/>
        <a:p>
          <a:r>
            <a:rPr lang="en-US" dirty="0"/>
            <a:t>Direct</a:t>
          </a:r>
        </a:p>
      </dgm:t>
    </dgm:pt>
    <dgm:pt modelId="{9C785347-839B-4291-812D-EFD4CD91C622}" type="parTrans" cxnId="{EC17A0D2-B598-496D-A9BB-53A319B14B44}">
      <dgm:prSet/>
      <dgm:spPr/>
      <dgm:t>
        <a:bodyPr/>
        <a:lstStyle/>
        <a:p>
          <a:endParaRPr lang="en-US"/>
        </a:p>
      </dgm:t>
    </dgm:pt>
    <dgm:pt modelId="{DBBBC433-D4F5-4DCD-809A-A22FC30BD515}" type="sibTrans" cxnId="{EC17A0D2-B598-496D-A9BB-53A319B14B44}">
      <dgm:prSet/>
      <dgm:spPr/>
      <dgm:t>
        <a:bodyPr/>
        <a:lstStyle/>
        <a:p>
          <a:endParaRPr lang="en-US"/>
        </a:p>
      </dgm:t>
    </dgm:pt>
    <dgm:pt modelId="{06D5490E-1343-4024-AD03-6C1D137EB4E5}">
      <dgm:prSet/>
      <dgm:spPr>
        <a:ln w="57150">
          <a:solidFill>
            <a:schemeClr val="bg2"/>
          </a:solidFill>
        </a:ln>
      </dgm:spPr>
      <dgm:t>
        <a:bodyPr/>
        <a:lstStyle/>
        <a:p>
          <a:r>
            <a:rPr lang="en-US" dirty="0"/>
            <a:t>*</a:t>
          </a:r>
        </a:p>
      </dgm:t>
    </dgm:pt>
    <dgm:pt modelId="{49CDF3E5-1786-4BBD-8EE7-312CB3AD69F8}" type="parTrans" cxnId="{DF956F40-4332-4D16-849D-488D4F7C98F5}">
      <dgm:prSet/>
      <dgm:spPr/>
      <dgm:t>
        <a:bodyPr/>
        <a:lstStyle/>
        <a:p>
          <a:endParaRPr lang="en-US"/>
        </a:p>
      </dgm:t>
    </dgm:pt>
    <dgm:pt modelId="{A36E0836-1055-48EA-968A-35ACE8F32F60}" type="sibTrans" cxnId="{DF956F40-4332-4D16-849D-488D4F7C98F5}">
      <dgm:prSet/>
      <dgm:spPr/>
      <dgm:t>
        <a:bodyPr/>
        <a:lstStyle/>
        <a:p>
          <a:endParaRPr lang="en-US"/>
        </a:p>
      </dgm:t>
    </dgm:pt>
    <dgm:pt modelId="{7C0DF356-B046-4755-8D63-7B272C5C0360}" type="pres">
      <dgm:prSet presAssocID="{C5E86EBA-EBCD-46B0-B784-9310D0BE3E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2D3DC77-30DA-48A6-ABF5-8D47B8F24046}" type="pres">
      <dgm:prSet presAssocID="{030165B3-F6DD-4165-ACEF-53CCBB1BAAEF}" presName="Name8" presStyleCnt="0"/>
      <dgm:spPr/>
    </dgm:pt>
    <dgm:pt modelId="{217C516C-FE68-42F3-8AB1-7E1E02191164}" type="pres">
      <dgm:prSet presAssocID="{030165B3-F6DD-4165-ACEF-53CCBB1BAAEF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CFC43C-19A8-44B9-9B68-CD9D2A9AA3F1}" type="pres">
      <dgm:prSet presAssocID="{030165B3-F6DD-4165-ACEF-53CCBB1BAAE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AAA836-98FC-4F8E-BD1E-9D2D28EE272D}" type="pres">
      <dgm:prSet presAssocID="{B030DED1-B514-44B2-9AFA-DD52ED1F9EA4}" presName="Name8" presStyleCnt="0"/>
      <dgm:spPr/>
    </dgm:pt>
    <dgm:pt modelId="{EB46EC8E-925A-4EB3-BC58-651946D8A032}" type="pres">
      <dgm:prSet presAssocID="{B030DED1-B514-44B2-9AFA-DD52ED1F9EA4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B0172E-E2F2-4D14-8A94-A4640E394061}" type="pres">
      <dgm:prSet presAssocID="{B030DED1-B514-44B2-9AFA-DD52ED1F9EA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038E64-10B1-4259-BBF9-6BC68F1FC951}" type="pres">
      <dgm:prSet presAssocID="{23EFBC83-2CBB-410E-8AC9-2DD25DAAE353}" presName="Name8" presStyleCnt="0"/>
      <dgm:spPr/>
    </dgm:pt>
    <dgm:pt modelId="{3F2DA768-3126-4E2D-B63D-8FCD40C39A69}" type="pres">
      <dgm:prSet presAssocID="{23EFBC83-2CBB-410E-8AC9-2DD25DAAE353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D16638-2329-4983-8FD9-8F3BF4447C05}" type="pres">
      <dgm:prSet presAssocID="{23EFBC83-2CBB-410E-8AC9-2DD25DAAE35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FB56A7-E578-4EE1-AF4F-CC8A423F3F46}" type="pres">
      <dgm:prSet presAssocID="{D8D64519-7E8D-48D9-920F-11BC05A2D3A3}" presName="Name8" presStyleCnt="0"/>
      <dgm:spPr/>
    </dgm:pt>
    <dgm:pt modelId="{ACAE6EB8-222F-4C3F-AA65-F1024954C5EF}" type="pres">
      <dgm:prSet presAssocID="{D8D64519-7E8D-48D9-920F-11BC05A2D3A3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BD34B1-4EDB-4B07-9BA0-5945FDEFEABB}" type="pres">
      <dgm:prSet presAssocID="{D8D64519-7E8D-48D9-920F-11BC05A2D3A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6725AA-A508-4C3B-8748-04477D5FD755}" type="pres">
      <dgm:prSet presAssocID="{E0FFDE72-6E1A-449E-A5EC-995F734E3B95}" presName="Name8" presStyleCnt="0"/>
      <dgm:spPr/>
    </dgm:pt>
    <dgm:pt modelId="{7DFF0D01-F8FA-4C44-96F0-138B563F0148}" type="pres">
      <dgm:prSet presAssocID="{E0FFDE72-6E1A-449E-A5EC-995F734E3B95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44739C-AC94-42B5-8811-A676F620BC5D}" type="pres">
      <dgm:prSet presAssocID="{E0FFDE72-6E1A-449E-A5EC-995F734E3B9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F17AA2-2AC5-4105-A8E9-3DD6E070A008}" type="pres">
      <dgm:prSet presAssocID="{06D5490E-1343-4024-AD03-6C1D137EB4E5}" presName="Name8" presStyleCnt="0"/>
      <dgm:spPr/>
    </dgm:pt>
    <dgm:pt modelId="{193C276F-E1BD-498D-9688-42467EB3B821}" type="pres">
      <dgm:prSet presAssocID="{06D5490E-1343-4024-AD03-6C1D137EB4E5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96C601-2154-4FDC-A352-89AB06CFE1D2}" type="pres">
      <dgm:prSet presAssocID="{06D5490E-1343-4024-AD03-6C1D137EB4E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C26673B-0BB9-4B63-93FF-D1E9680B088A}" srcId="{C5E86EBA-EBCD-46B0-B784-9310D0BE3E8C}" destId="{B030DED1-B514-44B2-9AFA-DD52ED1F9EA4}" srcOrd="1" destOrd="0" parTransId="{1DBD0A56-6170-4558-ACD0-1F8E50C10078}" sibTransId="{8DC8D043-0B7E-455D-BA8B-705D5CC1EFAB}"/>
    <dgm:cxn modelId="{9642294E-B9FD-4368-A519-AE0F3ED2AAC2}" type="presOf" srcId="{E0FFDE72-6E1A-449E-A5EC-995F734E3B95}" destId="{D044739C-AC94-42B5-8811-A676F620BC5D}" srcOrd="1" destOrd="0" presId="urn:microsoft.com/office/officeart/2005/8/layout/pyramid3"/>
    <dgm:cxn modelId="{56DD7023-0CB1-421B-B756-EA0759744B38}" type="presOf" srcId="{B030DED1-B514-44B2-9AFA-DD52ED1F9EA4}" destId="{87B0172E-E2F2-4D14-8A94-A4640E394061}" srcOrd="1" destOrd="0" presId="urn:microsoft.com/office/officeart/2005/8/layout/pyramid3"/>
    <dgm:cxn modelId="{C9906A86-7E56-4D79-89B8-0448621161C2}" type="presOf" srcId="{030165B3-F6DD-4165-ACEF-53CCBB1BAAEF}" destId="{217C516C-FE68-42F3-8AB1-7E1E02191164}" srcOrd="0" destOrd="0" presId="urn:microsoft.com/office/officeart/2005/8/layout/pyramid3"/>
    <dgm:cxn modelId="{EFD03827-EDD2-4119-919C-D6C443CBB970}" type="presOf" srcId="{06D5490E-1343-4024-AD03-6C1D137EB4E5}" destId="{3196C601-2154-4FDC-A352-89AB06CFE1D2}" srcOrd="1" destOrd="0" presId="urn:microsoft.com/office/officeart/2005/8/layout/pyramid3"/>
    <dgm:cxn modelId="{6C00A327-8FCC-49C6-900A-C8C3C7CFEB4A}" type="presOf" srcId="{06D5490E-1343-4024-AD03-6C1D137EB4E5}" destId="{193C276F-E1BD-498D-9688-42467EB3B821}" srcOrd="0" destOrd="0" presId="urn:microsoft.com/office/officeart/2005/8/layout/pyramid3"/>
    <dgm:cxn modelId="{8971F51B-A116-4F36-BA88-992E24FA6479}" srcId="{C5E86EBA-EBCD-46B0-B784-9310D0BE3E8C}" destId="{23EFBC83-2CBB-410E-8AC9-2DD25DAAE353}" srcOrd="2" destOrd="0" parTransId="{45B56D4B-186C-4B02-B541-ED4206E7C15D}" sibTransId="{68E48FF4-A07C-48DC-A8D4-4F1ADD8EA879}"/>
    <dgm:cxn modelId="{A318E9E3-ECE6-441C-A550-99D5FB3338D0}" type="presOf" srcId="{D8D64519-7E8D-48D9-920F-11BC05A2D3A3}" destId="{ACAE6EB8-222F-4C3F-AA65-F1024954C5EF}" srcOrd="0" destOrd="0" presId="urn:microsoft.com/office/officeart/2005/8/layout/pyramid3"/>
    <dgm:cxn modelId="{FC13B4D3-31A0-4D8A-AA1A-90CB8DD39726}" srcId="{C5E86EBA-EBCD-46B0-B784-9310D0BE3E8C}" destId="{030165B3-F6DD-4165-ACEF-53CCBB1BAAEF}" srcOrd="0" destOrd="0" parTransId="{6417CE3C-1C4B-4B89-9F0B-1BD25386E901}" sibTransId="{28DA3D3A-1917-4F88-BA6C-CAEDAED4034C}"/>
    <dgm:cxn modelId="{F5F15C7D-D614-4A49-A7A3-3796AE7EC314}" type="presOf" srcId="{E0FFDE72-6E1A-449E-A5EC-995F734E3B95}" destId="{7DFF0D01-F8FA-4C44-96F0-138B563F0148}" srcOrd="0" destOrd="0" presId="urn:microsoft.com/office/officeart/2005/8/layout/pyramid3"/>
    <dgm:cxn modelId="{78C1F58B-CCD9-48B9-9D4D-C2D2FEEC4114}" type="presOf" srcId="{23EFBC83-2CBB-410E-8AC9-2DD25DAAE353}" destId="{88D16638-2329-4983-8FD9-8F3BF4447C05}" srcOrd="1" destOrd="0" presId="urn:microsoft.com/office/officeart/2005/8/layout/pyramid3"/>
    <dgm:cxn modelId="{14277A61-1684-4AB1-BD45-AAB99C38BC2E}" type="presOf" srcId="{B030DED1-B514-44B2-9AFA-DD52ED1F9EA4}" destId="{EB46EC8E-925A-4EB3-BC58-651946D8A032}" srcOrd="0" destOrd="0" presId="urn:microsoft.com/office/officeart/2005/8/layout/pyramid3"/>
    <dgm:cxn modelId="{2E143B80-D3B3-4A2B-B96D-8BCDD20A247E}" type="presOf" srcId="{D8D64519-7E8D-48D9-920F-11BC05A2D3A3}" destId="{4CBD34B1-4EDB-4B07-9BA0-5945FDEFEABB}" srcOrd="1" destOrd="0" presId="urn:microsoft.com/office/officeart/2005/8/layout/pyramid3"/>
    <dgm:cxn modelId="{564331F6-C977-4688-86D1-B78B47715706}" type="presOf" srcId="{23EFBC83-2CBB-410E-8AC9-2DD25DAAE353}" destId="{3F2DA768-3126-4E2D-B63D-8FCD40C39A69}" srcOrd="0" destOrd="0" presId="urn:microsoft.com/office/officeart/2005/8/layout/pyramid3"/>
    <dgm:cxn modelId="{EC17A0D2-B598-496D-A9BB-53A319B14B44}" srcId="{C5E86EBA-EBCD-46B0-B784-9310D0BE3E8C}" destId="{E0FFDE72-6E1A-449E-A5EC-995F734E3B95}" srcOrd="4" destOrd="0" parTransId="{9C785347-839B-4291-812D-EFD4CD91C622}" sibTransId="{DBBBC433-D4F5-4DCD-809A-A22FC30BD515}"/>
    <dgm:cxn modelId="{DF956F40-4332-4D16-849D-488D4F7C98F5}" srcId="{C5E86EBA-EBCD-46B0-B784-9310D0BE3E8C}" destId="{06D5490E-1343-4024-AD03-6C1D137EB4E5}" srcOrd="5" destOrd="0" parTransId="{49CDF3E5-1786-4BBD-8EE7-312CB3AD69F8}" sibTransId="{A36E0836-1055-48EA-968A-35ACE8F32F60}"/>
    <dgm:cxn modelId="{D89F86BB-0F13-449D-A6D1-08EE6A76574F}" type="presOf" srcId="{030165B3-F6DD-4165-ACEF-53CCBB1BAAEF}" destId="{D6CFC43C-19A8-44B9-9B68-CD9D2A9AA3F1}" srcOrd="1" destOrd="0" presId="urn:microsoft.com/office/officeart/2005/8/layout/pyramid3"/>
    <dgm:cxn modelId="{3BC39297-1F43-4F1C-B8AD-66CBFC5E41E7}" srcId="{C5E86EBA-EBCD-46B0-B784-9310D0BE3E8C}" destId="{D8D64519-7E8D-48D9-920F-11BC05A2D3A3}" srcOrd="3" destOrd="0" parTransId="{D1630C8D-A545-4922-86FD-EB8A169FA997}" sibTransId="{6229CE09-9C60-47BA-BC53-A1B6322A27D8}"/>
    <dgm:cxn modelId="{F8F4C139-6D13-4D73-B1A7-D0F57A15E5F8}" type="presOf" srcId="{C5E86EBA-EBCD-46B0-B784-9310D0BE3E8C}" destId="{7C0DF356-B046-4755-8D63-7B272C5C0360}" srcOrd="0" destOrd="0" presId="urn:microsoft.com/office/officeart/2005/8/layout/pyramid3"/>
    <dgm:cxn modelId="{F5E32A9D-7042-439B-9926-91F798AB9CE1}" type="presParOf" srcId="{7C0DF356-B046-4755-8D63-7B272C5C0360}" destId="{C2D3DC77-30DA-48A6-ABF5-8D47B8F24046}" srcOrd="0" destOrd="0" presId="urn:microsoft.com/office/officeart/2005/8/layout/pyramid3"/>
    <dgm:cxn modelId="{310BBA3F-BCAB-4E7B-B3CA-6E7C2F92FD28}" type="presParOf" srcId="{C2D3DC77-30DA-48A6-ABF5-8D47B8F24046}" destId="{217C516C-FE68-42F3-8AB1-7E1E02191164}" srcOrd="0" destOrd="0" presId="urn:microsoft.com/office/officeart/2005/8/layout/pyramid3"/>
    <dgm:cxn modelId="{D5A338FD-1E3E-43B7-8D24-2C873431D1D4}" type="presParOf" srcId="{C2D3DC77-30DA-48A6-ABF5-8D47B8F24046}" destId="{D6CFC43C-19A8-44B9-9B68-CD9D2A9AA3F1}" srcOrd="1" destOrd="0" presId="urn:microsoft.com/office/officeart/2005/8/layout/pyramid3"/>
    <dgm:cxn modelId="{9EE7BF75-236B-4C67-AA75-778D9B50EED6}" type="presParOf" srcId="{7C0DF356-B046-4755-8D63-7B272C5C0360}" destId="{69AAA836-98FC-4F8E-BD1E-9D2D28EE272D}" srcOrd="1" destOrd="0" presId="urn:microsoft.com/office/officeart/2005/8/layout/pyramid3"/>
    <dgm:cxn modelId="{721A5CFA-12AC-482D-AC09-FEE81FFA8F81}" type="presParOf" srcId="{69AAA836-98FC-4F8E-BD1E-9D2D28EE272D}" destId="{EB46EC8E-925A-4EB3-BC58-651946D8A032}" srcOrd="0" destOrd="0" presId="urn:microsoft.com/office/officeart/2005/8/layout/pyramid3"/>
    <dgm:cxn modelId="{5E696E3F-4A2C-4E9E-9C3B-517CD1D0EC0E}" type="presParOf" srcId="{69AAA836-98FC-4F8E-BD1E-9D2D28EE272D}" destId="{87B0172E-E2F2-4D14-8A94-A4640E394061}" srcOrd="1" destOrd="0" presId="urn:microsoft.com/office/officeart/2005/8/layout/pyramid3"/>
    <dgm:cxn modelId="{F1D0A64B-A9C5-4737-ABA8-23BB9C4EF91F}" type="presParOf" srcId="{7C0DF356-B046-4755-8D63-7B272C5C0360}" destId="{62038E64-10B1-4259-BBF9-6BC68F1FC951}" srcOrd="2" destOrd="0" presId="urn:microsoft.com/office/officeart/2005/8/layout/pyramid3"/>
    <dgm:cxn modelId="{AD65D525-39CF-4F8D-A26A-8D24BC78F352}" type="presParOf" srcId="{62038E64-10B1-4259-BBF9-6BC68F1FC951}" destId="{3F2DA768-3126-4E2D-B63D-8FCD40C39A69}" srcOrd="0" destOrd="0" presId="urn:microsoft.com/office/officeart/2005/8/layout/pyramid3"/>
    <dgm:cxn modelId="{7256ABEB-FADE-45E1-8CBD-9155B3712F38}" type="presParOf" srcId="{62038E64-10B1-4259-BBF9-6BC68F1FC951}" destId="{88D16638-2329-4983-8FD9-8F3BF4447C05}" srcOrd="1" destOrd="0" presId="urn:microsoft.com/office/officeart/2005/8/layout/pyramid3"/>
    <dgm:cxn modelId="{80804547-983E-43B2-919C-8D324602E853}" type="presParOf" srcId="{7C0DF356-B046-4755-8D63-7B272C5C0360}" destId="{CAFB56A7-E578-4EE1-AF4F-CC8A423F3F46}" srcOrd="3" destOrd="0" presId="urn:microsoft.com/office/officeart/2005/8/layout/pyramid3"/>
    <dgm:cxn modelId="{8716C4A7-20F7-4D02-B693-2655B3A2054B}" type="presParOf" srcId="{CAFB56A7-E578-4EE1-AF4F-CC8A423F3F46}" destId="{ACAE6EB8-222F-4C3F-AA65-F1024954C5EF}" srcOrd="0" destOrd="0" presId="urn:microsoft.com/office/officeart/2005/8/layout/pyramid3"/>
    <dgm:cxn modelId="{388BEF56-9440-4789-BF0D-4F0D83D47AE9}" type="presParOf" srcId="{CAFB56A7-E578-4EE1-AF4F-CC8A423F3F46}" destId="{4CBD34B1-4EDB-4B07-9BA0-5945FDEFEABB}" srcOrd="1" destOrd="0" presId="urn:microsoft.com/office/officeart/2005/8/layout/pyramid3"/>
    <dgm:cxn modelId="{B8BAE123-F7F9-4A6C-9BB8-E7D91A41411B}" type="presParOf" srcId="{7C0DF356-B046-4755-8D63-7B272C5C0360}" destId="{B66725AA-A508-4C3B-8748-04477D5FD755}" srcOrd="4" destOrd="0" presId="urn:microsoft.com/office/officeart/2005/8/layout/pyramid3"/>
    <dgm:cxn modelId="{10034217-E565-4AD1-8570-7CFDD91C7EE2}" type="presParOf" srcId="{B66725AA-A508-4C3B-8748-04477D5FD755}" destId="{7DFF0D01-F8FA-4C44-96F0-138B563F0148}" srcOrd="0" destOrd="0" presId="urn:microsoft.com/office/officeart/2005/8/layout/pyramid3"/>
    <dgm:cxn modelId="{284ACE13-8F80-46CC-AC44-83D7C618E750}" type="presParOf" srcId="{B66725AA-A508-4C3B-8748-04477D5FD755}" destId="{D044739C-AC94-42B5-8811-A676F620BC5D}" srcOrd="1" destOrd="0" presId="urn:microsoft.com/office/officeart/2005/8/layout/pyramid3"/>
    <dgm:cxn modelId="{884B5EAB-7235-4358-9BD1-CEB4829548B5}" type="presParOf" srcId="{7C0DF356-B046-4755-8D63-7B272C5C0360}" destId="{49F17AA2-2AC5-4105-A8E9-3DD6E070A008}" srcOrd="5" destOrd="0" presId="urn:microsoft.com/office/officeart/2005/8/layout/pyramid3"/>
    <dgm:cxn modelId="{A9CC7EBA-8DF5-428B-8F77-3C8726BDC58F}" type="presParOf" srcId="{49F17AA2-2AC5-4105-A8E9-3DD6E070A008}" destId="{193C276F-E1BD-498D-9688-42467EB3B821}" srcOrd="0" destOrd="0" presId="urn:microsoft.com/office/officeart/2005/8/layout/pyramid3"/>
    <dgm:cxn modelId="{4B86FCDB-5310-44EC-B023-B0EA7A3F08BA}" type="presParOf" srcId="{49F17AA2-2AC5-4105-A8E9-3DD6E070A008}" destId="{3196C601-2154-4FDC-A352-89AB06CFE1D2}" srcOrd="1" destOrd="0" presId="urn:microsoft.com/office/officeart/2005/8/layout/pyramid3"/>
  </dgm:cxnLst>
  <dgm:bg/>
  <dgm:whole>
    <a:ln w="76200">
      <a:solidFill>
        <a:schemeClr val="bg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C516C-FE68-42F3-8AB1-7E1E02191164}">
      <dsp:nvSpPr>
        <dsp:cNvPr id="0" name=""/>
        <dsp:cNvSpPr/>
      </dsp:nvSpPr>
      <dsp:spPr>
        <a:xfrm rot="10800000">
          <a:off x="0" y="0"/>
          <a:ext cx="5922202" cy="784458"/>
        </a:xfrm>
        <a:prstGeom prst="trapezoid">
          <a:avLst>
            <a:gd name="adj" fmla="val 6291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WEM</a:t>
          </a:r>
        </a:p>
      </dsp:txBody>
      <dsp:txXfrm rot="-10800000">
        <a:off x="1036385" y="0"/>
        <a:ext cx="3849431" cy="784458"/>
      </dsp:txXfrm>
    </dsp:sp>
    <dsp:sp modelId="{EB46EC8E-925A-4EB3-BC58-651946D8A032}">
      <dsp:nvSpPr>
        <dsp:cNvPr id="0" name=""/>
        <dsp:cNvSpPr/>
      </dsp:nvSpPr>
      <dsp:spPr>
        <a:xfrm rot="10800000">
          <a:off x="493516" y="784458"/>
          <a:ext cx="4935168" cy="784458"/>
        </a:xfrm>
        <a:prstGeom prst="trapezoid">
          <a:avLst>
            <a:gd name="adj" fmla="val 6291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Spain</a:t>
          </a:r>
        </a:p>
      </dsp:txBody>
      <dsp:txXfrm rot="-10800000">
        <a:off x="1357171" y="784458"/>
        <a:ext cx="3207859" cy="784458"/>
      </dsp:txXfrm>
    </dsp:sp>
    <dsp:sp modelId="{3F2DA768-3126-4E2D-B63D-8FCD40C39A69}">
      <dsp:nvSpPr>
        <dsp:cNvPr id="0" name=""/>
        <dsp:cNvSpPr/>
      </dsp:nvSpPr>
      <dsp:spPr>
        <a:xfrm rot="10800000">
          <a:off x="987033" y="1568916"/>
          <a:ext cx="3948134" cy="784458"/>
        </a:xfrm>
        <a:prstGeom prst="trapezoid">
          <a:avLst>
            <a:gd name="adj" fmla="val 6291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Pricing</a:t>
          </a:r>
        </a:p>
      </dsp:txBody>
      <dsp:txXfrm rot="-10800000">
        <a:off x="1677957" y="1568916"/>
        <a:ext cx="2566287" cy="784458"/>
      </dsp:txXfrm>
    </dsp:sp>
    <dsp:sp modelId="{ACAE6EB8-222F-4C3F-AA65-F1024954C5EF}">
      <dsp:nvSpPr>
        <dsp:cNvPr id="0" name=""/>
        <dsp:cNvSpPr/>
      </dsp:nvSpPr>
      <dsp:spPr>
        <a:xfrm rot="10800000">
          <a:off x="1480550" y="2353375"/>
          <a:ext cx="2961101" cy="784458"/>
        </a:xfrm>
        <a:prstGeom prst="trapezoid">
          <a:avLst>
            <a:gd name="adj" fmla="val 6291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Auto</a:t>
          </a:r>
        </a:p>
      </dsp:txBody>
      <dsp:txXfrm rot="-10800000">
        <a:off x="1998743" y="2353375"/>
        <a:ext cx="1924715" cy="784458"/>
      </dsp:txXfrm>
    </dsp:sp>
    <dsp:sp modelId="{7DFF0D01-F8FA-4C44-96F0-138B563F0148}">
      <dsp:nvSpPr>
        <dsp:cNvPr id="0" name=""/>
        <dsp:cNvSpPr/>
      </dsp:nvSpPr>
      <dsp:spPr>
        <a:xfrm rot="10800000">
          <a:off x="1974067" y="3137834"/>
          <a:ext cx="1974067" cy="784458"/>
        </a:xfrm>
        <a:prstGeom prst="trapezoid">
          <a:avLst>
            <a:gd name="adj" fmla="val 6291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Direct</a:t>
          </a:r>
        </a:p>
      </dsp:txBody>
      <dsp:txXfrm rot="-10800000">
        <a:off x="2319529" y="3137834"/>
        <a:ext cx="1283143" cy="784458"/>
      </dsp:txXfrm>
    </dsp:sp>
    <dsp:sp modelId="{193C276F-E1BD-498D-9688-42467EB3B821}">
      <dsp:nvSpPr>
        <dsp:cNvPr id="0" name=""/>
        <dsp:cNvSpPr/>
      </dsp:nvSpPr>
      <dsp:spPr>
        <a:xfrm rot="10800000">
          <a:off x="2467584" y="3922292"/>
          <a:ext cx="987033" cy="784458"/>
        </a:xfrm>
        <a:prstGeom prst="trapezoid">
          <a:avLst>
            <a:gd name="adj" fmla="val 6291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*</a:t>
          </a:r>
        </a:p>
      </dsp:txBody>
      <dsp:txXfrm rot="-10800000">
        <a:off x="2467584" y="3922292"/>
        <a:ext cx="987033" cy="784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3785A-9EFB-49CD-9B41-642062DFD9C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D64D0-2C69-4527-83D1-E8DFDFF7AD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255" y="6272429"/>
            <a:ext cx="11402568" cy="467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41211" y="1722473"/>
            <a:ext cx="11036990" cy="1594883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41211" y="3405449"/>
            <a:ext cx="11036991" cy="397661"/>
          </a:xfrm>
        </p:spPr>
        <p:txBody>
          <a:bodyPr anchor="t">
            <a:no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0"/>
          </p:nvPr>
        </p:nvSpPr>
        <p:spPr>
          <a:xfrm>
            <a:off x="541211" y="3927379"/>
            <a:ext cx="11036990" cy="409408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9"/>
          <p:cNvSpPr txBox="1">
            <a:spLocks/>
          </p:cNvSpPr>
          <p:nvPr userDrawn="1"/>
        </p:nvSpPr>
        <p:spPr>
          <a:xfrm>
            <a:off x="180220" y="6314205"/>
            <a:ext cx="3995995" cy="3854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indent="-1920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8963" indent="-1682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69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50913" indent="-157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rgbClr val="1A1446"/>
                </a:solidFill>
              </a:rPr>
              <a:t>Business Group or Department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D72C5812-C15A-428F-AB7A-9E4F62924C10}"/>
              </a:ext>
            </a:extLst>
          </p:cNvPr>
          <p:cNvGrpSpPr/>
          <p:nvPr userDrawn="1"/>
        </p:nvGrpSpPr>
        <p:grpSpPr>
          <a:xfrm>
            <a:off x="11595615" y="6272479"/>
            <a:ext cx="461773" cy="469521"/>
            <a:chOff x="11613545" y="6272479"/>
            <a:chExt cx="461773" cy="469521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686B8CD5-A813-403D-B3CF-D48D9D599C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13545" y="6272479"/>
              <a:ext cx="461773" cy="46952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44DD94C4-96CC-42B8-B318-6685880B8FA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491"/>
            <a:stretch/>
          </p:blipFill>
          <p:spPr>
            <a:xfrm>
              <a:off x="11718819" y="6325130"/>
              <a:ext cx="277918" cy="363309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 userDrawn="1"/>
        </p:nvGrpSpPr>
        <p:grpSpPr bwMode="gray">
          <a:xfrm>
            <a:off x="423972" y="435999"/>
            <a:ext cx="2800493" cy="728507"/>
            <a:chOff x="3387726" y="2736850"/>
            <a:chExt cx="5411788" cy="1384300"/>
          </a:xfrm>
        </p:grpSpPr>
        <p:sp>
          <p:nvSpPr>
            <p:cNvPr id="15" name="Freeform 55"/>
            <p:cNvSpPr>
              <a:spLocks/>
            </p:cNvSpPr>
            <p:nvPr/>
          </p:nvSpPr>
          <p:spPr bwMode="gray">
            <a:xfrm>
              <a:off x="4462463" y="3157538"/>
              <a:ext cx="331788" cy="419100"/>
            </a:xfrm>
            <a:custGeom>
              <a:avLst/>
              <a:gdLst>
                <a:gd name="T0" fmla="*/ 39 w 88"/>
                <a:gd name="T1" fmla="*/ 92 h 111"/>
                <a:gd name="T2" fmla="*/ 56 w 88"/>
                <a:gd name="T3" fmla="*/ 104 h 111"/>
                <a:gd name="T4" fmla="*/ 85 w 88"/>
                <a:gd name="T5" fmla="*/ 82 h 111"/>
                <a:gd name="T6" fmla="*/ 88 w 88"/>
                <a:gd name="T7" fmla="*/ 82 h 111"/>
                <a:gd name="T8" fmla="*/ 85 w 88"/>
                <a:gd name="T9" fmla="*/ 111 h 111"/>
                <a:gd name="T10" fmla="*/ 0 w 88"/>
                <a:gd name="T11" fmla="*/ 111 h 111"/>
                <a:gd name="T12" fmla="*/ 0 w 88"/>
                <a:gd name="T13" fmla="*/ 107 h 111"/>
                <a:gd name="T14" fmla="*/ 14 w 88"/>
                <a:gd name="T15" fmla="*/ 89 h 111"/>
                <a:gd name="T16" fmla="*/ 14 w 88"/>
                <a:gd name="T17" fmla="*/ 18 h 111"/>
                <a:gd name="T18" fmla="*/ 0 w 88"/>
                <a:gd name="T19" fmla="*/ 3 h 111"/>
                <a:gd name="T20" fmla="*/ 0 w 88"/>
                <a:gd name="T21" fmla="*/ 0 h 111"/>
                <a:gd name="T22" fmla="*/ 53 w 88"/>
                <a:gd name="T23" fmla="*/ 0 h 111"/>
                <a:gd name="T24" fmla="*/ 53 w 88"/>
                <a:gd name="T25" fmla="*/ 3 h 111"/>
                <a:gd name="T26" fmla="*/ 39 w 88"/>
                <a:gd name="T27" fmla="*/ 18 h 111"/>
                <a:gd name="T28" fmla="*/ 39 w 88"/>
                <a:gd name="T29" fmla="*/ 9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11">
                  <a:moveTo>
                    <a:pt x="39" y="92"/>
                  </a:moveTo>
                  <a:cubicBezTo>
                    <a:pt x="39" y="102"/>
                    <a:pt x="43" y="104"/>
                    <a:pt x="56" y="104"/>
                  </a:cubicBezTo>
                  <a:cubicBezTo>
                    <a:pt x="70" y="104"/>
                    <a:pt x="76" y="100"/>
                    <a:pt x="85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3" y="104"/>
                    <a:pt x="14" y="101"/>
                    <a:pt x="14" y="8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9"/>
                    <a:pt x="12" y="6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2" y="6"/>
                    <a:pt x="39" y="8"/>
                    <a:pt x="39" y="18"/>
                  </a:cubicBezTo>
                  <a:lnTo>
                    <a:pt x="39" y="92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6"/>
            <p:cNvSpPr>
              <a:spLocks noEditPoints="1"/>
            </p:cNvSpPr>
            <p:nvPr/>
          </p:nvSpPr>
          <p:spPr bwMode="gray">
            <a:xfrm>
              <a:off x="4800601" y="3125788"/>
              <a:ext cx="173038" cy="450850"/>
            </a:xfrm>
            <a:custGeom>
              <a:avLst/>
              <a:gdLst>
                <a:gd name="T0" fmla="*/ 34 w 46"/>
                <a:gd name="T1" fmla="*/ 103 h 119"/>
                <a:gd name="T2" fmla="*/ 46 w 46"/>
                <a:gd name="T3" fmla="*/ 115 h 119"/>
                <a:gd name="T4" fmla="*/ 46 w 46"/>
                <a:gd name="T5" fmla="*/ 119 h 119"/>
                <a:gd name="T6" fmla="*/ 1 w 46"/>
                <a:gd name="T7" fmla="*/ 119 h 119"/>
                <a:gd name="T8" fmla="*/ 1 w 46"/>
                <a:gd name="T9" fmla="*/ 115 h 119"/>
                <a:gd name="T10" fmla="*/ 13 w 46"/>
                <a:gd name="T11" fmla="*/ 102 h 119"/>
                <a:gd name="T12" fmla="*/ 13 w 46"/>
                <a:gd name="T13" fmla="*/ 64 h 119"/>
                <a:gd name="T14" fmla="*/ 0 w 46"/>
                <a:gd name="T15" fmla="*/ 50 h 119"/>
                <a:gd name="T16" fmla="*/ 0 w 46"/>
                <a:gd name="T17" fmla="*/ 47 h 119"/>
                <a:gd name="T18" fmla="*/ 31 w 46"/>
                <a:gd name="T19" fmla="*/ 44 h 119"/>
                <a:gd name="T20" fmla="*/ 34 w 46"/>
                <a:gd name="T21" fmla="*/ 44 h 119"/>
                <a:gd name="T22" fmla="*/ 34 w 46"/>
                <a:gd name="T23" fmla="*/ 103 h 119"/>
                <a:gd name="T24" fmla="*/ 23 w 46"/>
                <a:gd name="T25" fmla="*/ 0 h 119"/>
                <a:gd name="T26" fmla="*/ 36 w 46"/>
                <a:gd name="T27" fmla="*/ 12 h 119"/>
                <a:gd name="T28" fmla="*/ 23 w 46"/>
                <a:gd name="T29" fmla="*/ 25 h 119"/>
                <a:gd name="T30" fmla="*/ 11 w 46"/>
                <a:gd name="T31" fmla="*/ 12 h 119"/>
                <a:gd name="T32" fmla="*/ 23 w 46"/>
                <a:gd name="T3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19">
                  <a:moveTo>
                    <a:pt x="34" y="103"/>
                  </a:moveTo>
                  <a:cubicBezTo>
                    <a:pt x="34" y="110"/>
                    <a:pt x="38" y="114"/>
                    <a:pt x="46" y="115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0" y="114"/>
                    <a:pt x="13" y="111"/>
                    <a:pt x="13" y="102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55"/>
                    <a:pt x="10" y="52"/>
                    <a:pt x="0" y="5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4" y="44"/>
                    <a:pt x="34" y="44"/>
                    <a:pt x="34" y="44"/>
                  </a:cubicBezTo>
                  <a:lnTo>
                    <a:pt x="34" y="103"/>
                  </a:lnTo>
                  <a:close/>
                  <a:moveTo>
                    <a:pt x="23" y="0"/>
                  </a:moveTo>
                  <a:cubicBezTo>
                    <a:pt x="30" y="0"/>
                    <a:pt x="36" y="5"/>
                    <a:pt x="36" y="12"/>
                  </a:cubicBezTo>
                  <a:cubicBezTo>
                    <a:pt x="36" y="19"/>
                    <a:pt x="30" y="25"/>
                    <a:pt x="23" y="25"/>
                  </a:cubicBezTo>
                  <a:cubicBezTo>
                    <a:pt x="17" y="25"/>
                    <a:pt x="11" y="19"/>
                    <a:pt x="11" y="12"/>
                  </a:cubicBezTo>
                  <a:cubicBezTo>
                    <a:pt x="11" y="5"/>
                    <a:pt x="17" y="0"/>
                    <a:pt x="23" y="0"/>
                  </a:cubicBezTo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7"/>
            <p:cNvSpPr>
              <a:spLocks noEditPoints="1"/>
            </p:cNvSpPr>
            <p:nvPr/>
          </p:nvSpPr>
          <p:spPr bwMode="gray">
            <a:xfrm>
              <a:off x="4984751" y="3125788"/>
              <a:ext cx="354013" cy="458788"/>
            </a:xfrm>
            <a:custGeom>
              <a:avLst/>
              <a:gdLst>
                <a:gd name="T0" fmla="*/ 32 w 94"/>
                <a:gd name="T1" fmla="*/ 62 h 121"/>
                <a:gd name="T2" fmla="*/ 49 w 94"/>
                <a:gd name="T3" fmla="*/ 54 h 121"/>
                <a:gd name="T4" fmla="*/ 70 w 94"/>
                <a:gd name="T5" fmla="*/ 84 h 121"/>
                <a:gd name="T6" fmla="*/ 43 w 94"/>
                <a:gd name="T7" fmla="*/ 116 h 121"/>
                <a:gd name="T8" fmla="*/ 32 w 94"/>
                <a:gd name="T9" fmla="*/ 104 h 121"/>
                <a:gd name="T10" fmla="*/ 32 w 94"/>
                <a:gd name="T11" fmla="*/ 62 h 121"/>
                <a:gd name="T12" fmla="*/ 32 w 94"/>
                <a:gd name="T13" fmla="*/ 0 h 121"/>
                <a:gd name="T14" fmla="*/ 29 w 94"/>
                <a:gd name="T15" fmla="*/ 0 h 121"/>
                <a:gd name="T16" fmla="*/ 0 w 94"/>
                <a:gd name="T17" fmla="*/ 2 h 121"/>
                <a:gd name="T18" fmla="*/ 0 w 94"/>
                <a:gd name="T19" fmla="*/ 5 h 121"/>
                <a:gd name="T20" fmla="*/ 10 w 94"/>
                <a:gd name="T21" fmla="*/ 16 h 121"/>
                <a:gd name="T22" fmla="*/ 10 w 94"/>
                <a:gd name="T23" fmla="*/ 119 h 121"/>
                <a:gd name="T24" fmla="*/ 45 w 94"/>
                <a:gd name="T25" fmla="*/ 121 h 121"/>
                <a:gd name="T26" fmla="*/ 94 w 94"/>
                <a:gd name="T27" fmla="*/ 81 h 121"/>
                <a:gd name="T28" fmla="*/ 59 w 94"/>
                <a:gd name="T29" fmla="*/ 44 h 121"/>
                <a:gd name="T30" fmla="*/ 32 w 94"/>
                <a:gd name="T31" fmla="*/ 57 h 121"/>
                <a:gd name="T32" fmla="*/ 32 w 94"/>
                <a:gd name="T3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" h="121">
                  <a:moveTo>
                    <a:pt x="32" y="62"/>
                  </a:moveTo>
                  <a:cubicBezTo>
                    <a:pt x="39" y="56"/>
                    <a:pt x="43" y="54"/>
                    <a:pt x="49" y="54"/>
                  </a:cubicBezTo>
                  <a:cubicBezTo>
                    <a:pt x="61" y="54"/>
                    <a:pt x="70" y="66"/>
                    <a:pt x="70" y="84"/>
                  </a:cubicBezTo>
                  <a:cubicBezTo>
                    <a:pt x="70" y="107"/>
                    <a:pt x="59" y="116"/>
                    <a:pt x="43" y="116"/>
                  </a:cubicBezTo>
                  <a:cubicBezTo>
                    <a:pt x="35" y="116"/>
                    <a:pt x="32" y="113"/>
                    <a:pt x="32" y="104"/>
                  </a:cubicBezTo>
                  <a:lnTo>
                    <a:pt x="32" y="62"/>
                  </a:lnTo>
                  <a:close/>
                  <a:moveTo>
                    <a:pt x="3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6"/>
                    <a:pt x="10" y="10"/>
                    <a:pt x="10" y="16"/>
                  </a:cubicBezTo>
                  <a:cubicBezTo>
                    <a:pt x="10" y="119"/>
                    <a:pt x="10" y="119"/>
                    <a:pt x="10" y="119"/>
                  </a:cubicBezTo>
                  <a:cubicBezTo>
                    <a:pt x="21" y="121"/>
                    <a:pt x="32" y="121"/>
                    <a:pt x="45" y="121"/>
                  </a:cubicBezTo>
                  <a:cubicBezTo>
                    <a:pt x="80" y="121"/>
                    <a:pt x="94" y="103"/>
                    <a:pt x="94" y="81"/>
                  </a:cubicBezTo>
                  <a:cubicBezTo>
                    <a:pt x="94" y="60"/>
                    <a:pt x="79" y="44"/>
                    <a:pt x="59" y="44"/>
                  </a:cubicBezTo>
                  <a:cubicBezTo>
                    <a:pt x="49" y="44"/>
                    <a:pt x="40" y="48"/>
                    <a:pt x="32" y="57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8"/>
            <p:cNvSpPr>
              <a:spLocks noEditPoints="1"/>
            </p:cNvSpPr>
            <p:nvPr/>
          </p:nvSpPr>
          <p:spPr bwMode="gray">
            <a:xfrm>
              <a:off x="5368926" y="3292475"/>
              <a:ext cx="288925" cy="292100"/>
            </a:xfrm>
            <a:custGeom>
              <a:avLst/>
              <a:gdLst>
                <a:gd name="T0" fmla="*/ 23 w 77"/>
                <a:gd name="T1" fmla="*/ 28 h 77"/>
                <a:gd name="T2" fmla="*/ 38 w 77"/>
                <a:gd name="T3" fmla="*/ 5 h 77"/>
                <a:gd name="T4" fmla="*/ 54 w 77"/>
                <a:gd name="T5" fmla="*/ 28 h 77"/>
                <a:gd name="T6" fmla="*/ 23 w 77"/>
                <a:gd name="T7" fmla="*/ 28 h 77"/>
                <a:gd name="T8" fmla="*/ 77 w 77"/>
                <a:gd name="T9" fmla="*/ 33 h 77"/>
                <a:gd name="T10" fmla="*/ 40 w 77"/>
                <a:gd name="T11" fmla="*/ 0 h 77"/>
                <a:gd name="T12" fmla="*/ 0 w 77"/>
                <a:gd name="T13" fmla="*/ 39 h 77"/>
                <a:gd name="T14" fmla="*/ 39 w 77"/>
                <a:gd name="T15" fmla="*/ 77 h 77"/>
                <a:gd name="T16" fmla="*/ 77 w 77"/>
                <a:gd name="T17" fmla="*/ 53 h 77"/>
                <a:gd name="T18" fmla="*/ 74 w 77"/>
                <a:gd name="T19" fmla="*/ 53 h 77"/>
                <a:gd name="T20" fmla="*/ 48 w 77"/>
                <a:gd name="T21" fmla="*/ 68 h 77"/>
                <a:gd name="T22" fmla="*/ 23 w 77"/>
                <a:gd name="T23" fmla="*/ 33 h 77"/>
                <a:gd name="T24" fmla="*/ 77 w 77"/>
                <a:gd name="T25" fmla="*/ 3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23" y="28"/>
                  </a:moveTo>
                  <a:cubicBezTo>
                    <a:pt x="24" y="14"/>
                    <a:pt x="29" y="5"/>
                    <a:pt x="38" y="5"/>
                  </a:cubicBezTo>
                  <a:cubicBezTo>
                    <a:pt x="47" y="5"/>
                    <a:pt x="53" y="15"/>
                    <a:pt x="54" y="28"/>
                  </a:cubicBezTo>
                  <a:lnTo>
                    <a:pt x="23" y="28"/>
                  </a:lnTo>
                  <a:close/>
                  <a:moveTo>
                    <a:pt x="77" y="33"/>
                  </a:moveTo>
                  <a:cubicBezTo>
                    <a:pt x="75" y="13"/>
                    <a:pt x="60" y="0"/>
                    <a:pt x="40" y="0"/>
                  </a:cubicBezTo>
                  <a:cubicBezTo>
                    <a:pt x="17" y="0"/>
                    <a:pt x="0" y="17"/>
                    <a:pt x="0" y="39"/>
                  </a:cubicBezTo>
                  <a:cubicBezTo>
                    <a:pt x="0" y="61"/>
                    <a:pt x="17" y="77"/>
                    <a:pt x="39" y="77"/>
                  </a:cubicBezTo>
                  <a:cubicBezTo>
                    <a:pt x="56" y="77"/>
                    <a:pt x="71" y="68"/>
                    <a:pt x="77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67" y="63"/>
                    <a:pt x="59" y="68"/>
                    <a:pt x="48" y="68"/>
                  </a:cubicBezTo>
                  <a:cubicBezTo>
                    <a:pt x="35" y="68"/>
                    <a:pt x="22" y="56"/>
                    <a:pt x="23" y="33"/>
                  </a:cubicBezTo>
                  <a:lnTo>
                    <a:pt x="77" y="33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9"/>
            <p:cNvSpPr>
              <a:spLocks/>
            </p:cNvSpPr>
            <p:nvPr/>
          </p:nvSpPr>
          <p:spPr bwMode="gray">
            <a:xfrm>
              <a:off x="5665788" y="3292475"/>
              <a:ext cx="269875" cy="284163"/>
            </a:xfrm>
            <a:custGeom>
              <a:avLst/>
              <a:gdLst>
                <a:gd name="T0" fmla="*/ 67 w 72"/>
                <a:gd name="T1" fmla="*/ 28 h 75"/>
                <a:gd name="T2" fmla="*/ 51 w 72"/>
                <a:gd name="T3" fmla="*/ 19 h 75"/>
                <a:gd name="T4" fmla="*/ 35 w 72"/>
                <a:gd name="T5" fmla="*/ 29 h 75"/>
                <a:gd name="T6" fmla="*/ 35 w 72"/>
                <a:gd name="T7" fmla="*/ 58 h 75"/>
                <a:gd name="T8" fmla="*/ 47 w 72"/>
                <a:gd name="T9" fmla="*/ 71 h 75"/>
                <a:gd name="T10" fmla="*/ 47 w 72"/>
                <a:gd name="T11" fmla="*/ 75 h 75"/>
                <a:gd name="T12" fmla="*/ 2 w 72"/>
                <a:gd name="T13" fmla="*/ 75 h 75"/>
                <a:gd name="T14" fmla="*/ 2 w 72"/>
                <a:gd name="T15" fmla="*/ 71 h 75"/>
                <a:gd name="T16" fmla="*/ 14 w 72"/>
                <a:gd name="T17" fmla="*/ 58 h 75"/>
                <a:gd name="T18" fmla="*/ 14 w 72"/>
                <a:gd name="T19" fmla="*/ 20 h 75"/>
                <a:gd name="T20" fmla="*/ 0 w 72"/>
                <a:gd name="T21" fmla="*/ 6 h 75"/>
                <a:gd name="T22" fmla="*/ 0 w 72"/>
                <a:gd name="T23" fmla="*/ 3 h 75"/>
                <a:gd name="T24" fmla="*/ 32 w 72"/>
                <a:gd name="T25" fmla="*/ 0 h 75"/>
                <a:gd name="T26" fmla="*/ 35 w 72"/>
                <a:gd name="T27" fmla="*/ 0 h 75"/>
                <a:gd name="T28" fmla="*/ 35 w 72"/>
                <a:gd name="T29" fmla="*/ 23 h 75"/>
                <a:gd name="T30" fmla="*/ 35 w 72"/>
                <a:gd name="T31" fmla="*/ 23 h 75"/>
                <a:gd name="T32" fmla="*/ 59 w 72"/>
                <a:gd name="T33" fmla="*/ 0 h 75"/>
                <a:gd name="T34" fmla="*/ 72 w 72"/>
                <a:gd name="T35" fmla="*/ 6 h 75"/>
                <a:gd name="T36" fmla="*/ 67 w 72"/>
                <a:gd name="T37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5">
                  <a:moveTo>
                    <a:pt x="67" y="28"/>
                  </a:moveTo>
                  <a:cubicBezTo>
                    <a:pt x="61" y="22"/>
                    <a:pt x="56" y="19"/>
                    <a:pt x="51" y="19"/>
                  </a:cubicBezTo>
                  <a:cubicBezTo>
                    <a:pt x="44" y="19"/>
                    <a:pt x="40" y="21"/>
                    <a:pt x="35" y="29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67"/>
                    <a:pt x="37" y="69"/>
                    <a:pt x="47" y="71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11" y="69"/>
                    <a:pt x="14" y="66"/>
                    <a:pt x="14" y="58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1"/>
                    <a:pt x="10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2" y="7"/>
                    <a:pt x="50" y="0"/>
                    <a:pt x="59" y="0"/>
                  </a:cubicBezTo>
                  <a:cubicBezTo>
                    <a:pt x="64" y="0"/>
                    <a:pt x="68" y="2"/>
                    <a:pt x="72" y="6"/>
                  </a:cubicBezTo>
                  <a:lnTo>
                    <a:pt x="67" y="2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0"/>
            <p:cNvSpPr>
              <a:spLocks/>
            </p:cNvSpPr>
            <p:nvPr/>
          </p:nvSpPr>
          <p:spPr bwMode="gray">
            <a:xfrm>
              <a:off x="5943601" y="3198813"/>
              <a:ext cx="541338" cy="588963"/>
            </a:xfrm>
            <a:custGeom>
              <a:avLst/>
              <a:gdLst>
                <a:gd name="T0" fmla="*/ 114 w 144"/>
                <a:gd name="T1" fmla="*/ 28 h 156"/>
                <a:gd name="T2" fmla="*/ 114 w 144"/>
                <a:gd name="T3" fmla="*/ 31 h 156"/>
                <a:gd name="T4" fmla="*/ 119 w 144"/>
                <a:gd name="T5" fmla="*/ 54 h 156"/>
                <a:gd name="T6" fmla="*/ 109 w 144"/>
                <a:gd name="T7" fmla="*/ 77 h 156"/>
                <a:gd name="T8" fmla="*/ 94 w 144"/>
                <a:gd name="T9" fmla="*/ 46 h 156"/>
                <a:gd name="T10" fmla="*/ 97 w 144"/>
                <a:gd name="T11" fmla="*/ 31 h 156"/>
                <a:gd name="T12" fmla="*/ 97 w 144"/>
                <a:gd name="T13" fmla="*/ 28 h 156"/>
                <a:gd name="T14" fmla="*/ 56 w 144"/>
                <a:gd name="T15" fmla="*/ 28 h 156"/>
                <a:gd name="T16" fmla="*/ 55 w 144"/>
                <a:gd name="T17" fmla="*/ 28 h 156"/>
                <a:gd name="T18" fmla="*/ 34 w 144"/>
                <a:gd name="T19" fmla="*/ 28 h 156"/>
                <a:gd name="T20" fmla="*/ 34 w 144"/>
                <a:gd name="T21" fmla="*/ 0 h 156"/>
                <a:gd name="T22" fmla="*/ 30 w 144"/>
                <a:gd name="T23" fmla="*/ 0 h 156"/>
                <a:gd name="T24" fmla="*/ 0 w 144"/>
                <a:gd name="T25" fmla="*/ 30 h 156"/>
                <a:gd name="T26" fmla="*/ 0 w 144"/>
                <a:gd name="T27" fmla="*/ 34 h 156"/>
                <a:gd name="T28" fmla="*/ 13 w 144"/>
                <a:gd name="T29" fmla="*/ 34 h 156"/>
                <a:gd name="T30" fmla="*/ 13 w 144"/>
                <a:gd name="T31" fmla="*/ 80 h 156"/>
                <a:gd name="T32" fmla="*/ 37 w 144"/>
                <a:gd name="T33" fmla="*/ 102 h 156"/>
                <a:gd name="T34" fmla="*/ 60 w 144"/>
                <a:gd name="T35" fmla="*/ 90 h 156"/>
                <a:gd name="T36" fmla="*/ 58 w 144"/>
                <a:gd name="T37" fmla="*/ 88 h 156"/>
                <a:gd name="T38" fmla="*/ 47 w 144"/>
                <a:gd name="T39" fmla="*/ 93 h 156"/>
                <a:gd name="T40" fmla="*/ 34 w 144"/>
                <a:gd name="T41" fmla="*/ 75 h 156"/>
                <a:gd name="T42" fmla="*/ 34 w 144"/>
                <a:gd name="T43" fmla="*/ 34 h 156"/>
                <a:gd name="T44" fmla="*/ 53 w 144"/>
                <a:gd name="T45" fmla="*/ 34 h 156"/>
                <a:gd name="T46" fmla="*/ 71 w 144"/>
                <a:gd name="T47" fmla="*/ 47 h 156"/>
                <a:gd name="T48" fmla="*/ 97 w 144"/>
                <a:gd name="T49" fmla="*/ 102 h 156"/>
                <a:gd name="T50" fmla="*/ 68 w 144"/>
                <a:gd name="T51" fmla="*/ 136 h 156"/>
                <a:gd name="T52" fmla="*/ 58 w 144"/>
                <a:gd name="T53" fmla="*/ 134 h 156"/>
                <a:gd name="T54" fmla="*/ 54 w 144"/>
                <a:gd name="T55" fmla="*/ 155 h 156"/>
                <a:gd name="T56" fmla="*/ 60 w 144"/>
                <a:gd name="T57" fmla="*/ 156 h 156"/>
                <a:gd name="T58" fmla="*/ 90 w 144"/>
                <a:gd name="T59" fmla="*/ 132 h 156"/>
                <a:gd name="T60" fmla="*/ 127 w 144"/>
                <a:gd name="T61" fmla="*/ 50 h 156"/>
                <a:gd name="T62" fmla="*/ 144 w 144"/>
                <a:gd name="T63" fmla="*/ 31 h 156"/>
                <a:gd name="T64" fmla="*/ 144 w 144"/>
                <a:gd name="T65" fmla="*/ 28 h 156"/>
                <a:gd name="T66" fmla="*/ 114 w 144"/>
                <a:gd name="T67" fmla="*/ 2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4" h="156">
                  <a:moveTo>
                    <a:pt x="114" y="28"/>
                  </a:moveTo>
                  <a:cubicBezTo>
                    <a:pt x="114" y="31"/>
                    <a:pt x="114" y="31"/>
                    <a:pt x="114" y="31"/>
                  </a:cubicBezTo>
                  <a:cubicBezTo>
                    <a:pt x="123" y="33"/>
                    <a:pt x="125" y="39"/>
                    <a:pt x="119" y="54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89" y="37"/>
                    <a:pt x="89" y="32"/>
                    <a:pt x="97" y="31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0" y="13"/>
                    <a:pt x="9" y="25"/>
                    <a:pt x="0" y="3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96"/>
                    <a:pt x="23" y="102"/>
                    <a:pt x="37" y="102"/>
                  </a:cubicBezTo>
                  <a:cubicBezTo>
                    <a:pt x="48" y="102"/>
                    <a:pt x="55" y="99"/>
                    <a:pt x="60" y="90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4" y="92"/>
                    <a:pt x="51" y="93"/>
                    <a:pt x="47" y="93"/>
                  </a:cubicBezTo>
                  <a:cubicBezTo>
                    <a:pt x="37" y="93"/>
                    <a:pt x="34" y="87"/>
                    <a:pt x="34" y="7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4" y="34"/>
                    <a:pt x="67" y="38"/>
                    <a:pt x="71" y="47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89" y="126"/>
                    <a:pt x="81" y="136"/>
                    <a:pt x="68" y="136"/>
                  </a:cubicBezTo>
                  <a:cubicBezTo>
                    <a:pt x="65" y="136"/>
                    <a:pt x="63" y="135"/>
                    <a:pt x="58" y="134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6" y="156"/>
                    <a:pt x="58" y="156"/>
                    <a:pt x="60" y="156"/>
                  </a:cubicBezTo>
                  <a:cubicBezTo>
                    <a:pt x="75" y="156"/>
                    <a:pt x="83" y="150"/>
                    <a:pt x="90" y="132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32" y="36"/>
                    <a:pt x="135" y="34"/>
                    <a:pt x="144" y="31"/>
                  </a:cubicBezTo>
                  <a:cubicBezTo>
                    <a:pt x="144" y="28"/>
                    <a:pt x="144" y="28"/>
                    <a:pt x="144" y="28"/>
                  </a:cubicBezTo>
                  <a:lnTo>
                    <a:pt x="114" y="2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1"/>
            <p:cNvSpPr>
              <a:spLocks/>
            </p:cNvSpPr>
            <p:nvPr/>
          </p:nvSpPr>
          <p:spPr bwMode="gray">
            <a:xfrm>
              <a:off x="6594476" y="3157538"/>
              <a:ext cx="619125" cy="419100"/>
            </a:xfrm>
            <a:custGeom>
              <a:avLst/>
              <a:gdLst>
                <a:gd name="T0" fmla="*/ 148 w 165"/>
                <a:gd name="T1" fmla="*/ 91 h 111"/>
                <a:gd name="T2" fmla="*/ 165 w 165"/>
                <a:gd name="T3" fmla="*/ 108 h 111"/>
                <a:gd name="T4" fmla="*/ 165 w 165"/>
                <a:gd name="T5" fmla="*/ 111 h 111"/>
                <a:gd name="T6" fmla="*/ 110 w 165"/>
                <a:gd name="T7" fmla="*/ 111 h 111"/>
                <a:gd name="T8" fmla="*/ 110 w 165"/>
                <a:gd name="T9" fmla="*/ 108 h 111"/>
                <a:gd name="T10" fmla="*/ 122 w 165"/>
                <a:gd name="T11" fmla="*/ 84 h 111"/>
                <a:gd name="T12" fmla="*/ 113 w 165"/>
                <a:gd name="T13" fmla="*/ 20 h 111"/>
                <a:gd name="T14" fmla="*/ 113 w 165"/>
                <a:gd name="T15" fmla="*/ 20 h 111"/>
                <a:gd name="T16" fmla="*/ 77 w 165"/>
                <a:gd name="T17" fmla="*/ 111 h 111"/>
                <a:gd name="T18" fmla="*/ 73 w 165"/>
                <a:gd name="T19" fmla="*/ 111 h 111"/>
                <a:gd name="T20" fmla="*/ 37 w 165"/>
                <a:gd name="T21" fmla="*/ 20 h 111"/>
                <a:gd name="T22" fmla="*/ 37 w 165"/>
                <a:gd name="T23" fmla="*/ 20 h 111"/>
                <a:gd name="T24" fmla="*/ 27 w 165"/>
                <a:gd name="T25" fmla="*/ 85 h 111"/>
                <a:gd name="T26" fmla="*/ 40 w 165"/>
                <a:gd name="T27" fmla="*/ 108 h 111"/>
                <a:gd name="T28" fmla="*/ 40 w 165"/>
                <a:gd name="T29" fmla="*/ 111 h 111"/>
                <a:gd name="T30" fmla="*/ 0 w 165"/>
                <a:gd name="T31" fmla="*/ 111 h 111"/>
                <a:gd name="T32" fmla="*/ 0 w 165"/>
                <a:gd name="T33" fmla="*/ 108 h 111"/>
                <a:gd name="T34" fmla="*/ 20 w 165"/>
                <a:gd name="T35" fmla="*/ 84 h 111"/>
                <a:gd name="T36" fmla="*/ 31 w 165"/>
                <a:gd name="T37" fmla="*/ 11 h 111"/>
                <a:gd name="T38" fmla="*/ 15 w 165"/>
                <a:gd name="T39" fmla="*/ 3 h 111"/>
                <a:gd name="T40" fmla="*/ 15 w 165"/>
                <a:gd name="T41" fmla="*/ 0 h 111"/>
                <a:gd name="T42" fmla="*/ 55 w 165"/>
                <a:gd name="T43" fmla="*/ 0 h 111"/>
                <a:gd name="T44" fmla="*/ 84 w 165"/>
                <a:gd name="T45" fmla="*/ 74 h 111"/>
                <a:gd name="T46" fmla="*/ 113 w 165"/>
                <a:gd name="T47" fmla="*/ 0 h 111"/>
                <a:gd name="T48" fmla="*/ 151 w 165"/>
                <a:gd name="T49" fmla="*/ 0 h 111"/>
                <a:gd name="T50" fmla="*/ 151 w 165"/>
                <a:gd name="T51" fmla="*/ 3 h 111"/>
                <a:gd name="T52" fmla="*/ 138 w 165"/>
                <a:gd name="T53" fmla="*/ 22 h 111"/>
                <a:gd name="T54" fmla="*/ 148 w 165"/>
                <a:gd name="T55" fmla="*/ 9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5" h="111">
                  <a:moveTo>
                    <a:pt x="148" y="91"/>
                  </a:moveTo>
                  <a:cubicBezTo>
                    <a:pt x="150" y="100"/>
                    <a:pt x="154" y="106"/>
                    <a:pt x="165" y="108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10" y="111"/>
                    <a:pt x="110" y="111"/>
                    <a:pt x="110" y="111"/>
                  </a:cubicBezTo>
                  <a:cubicBezTo>
                    <a:pt x="110" y="108"/>
                    <a:pt x="110" y="108"/>
                    <a:pt x="110" y="108"/>
                  </a:cubicBezTo>
                  <a:cubicBezTo>
                    <a:pt x="122" y="105"/>
                    <a:pt x="124" y="98"/>
                    <a:pt x="122" y="84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98"/>
                    <a:pt x="28" y="107"/>
                    <a:pt x="40" y="108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2" y="108"/>
                    <a:pt x="17" y="101"/>
                    <a:pt x="20" y="84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26" y="7"/>
                    <a:pt x="20" y="4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39" y="6"/>
                    <a:pt x="137" y="11"/>
                    <a:pt x="138" y="22"/>
                  </a:cubicBezTo>
                  <a:lnTo>
                    <a:pt x="148" y="91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2"/>
            <p:cNvSpPr>
              <a:spLocks/>
            </p:cNvSpPr>
            <p:nvPr/>
          </p:nvSpPr>
          <p:spPr bwMode="gray">
            <a:xfrm>
              <a:off x="7207251" y="3297238"/>
              <a:ext cx="360363" cy="290513"/>
            </a:xfrm>
            <a:custGeom>
              <a:avLst/>
              <a:gdLst>
                <a:gd name="T0" fmla="*/ 11 w 96"/>
                <a:gd name="T1" fmla="*/ 18 h 77"/>
                <a:gd name="T2" fmla="*/ 0 w 96"/>
                <a:gd name="T3" fmla="*/ 6 h 77"/>
                <a:gd name="T4" fmla="*/ 0 w 96"/>
                <a:gd name="T5" fmla="*/ 3 h 77"/>
                <a:gd name="T6" fmla="*/ 29 w 96"/>
                <a:gd name="T7" fmla="*/ 0 h 77"/>
                <a:gd name="T8" fmla="*/ 32 w 96"/>
                <a:gd name="T9" fmla="*/ 0 h 77"/>
                <a:gd name="T10" fmla="*/ 32 w 96"/>
                <a:gd name="T11" fmla="*/ 53 h 77"/>
                <a:gd name="T12" fmla="*/ 46 w 96"/>
                <a:gd name="T13" fmla="*/ 65 h 77"/>
                <a:gd name="T14" fmla="*/ 63 w 96"/>
                <a:gd name="T15" fmla="*/ 52 h 77"/>
                <a:gd name="T16" fmla="*/ 63 w 96"/>
                <a:gd name="T17" fmla="*/ 17 h 77"/>
                <a:gd name="T18" fmla="*/ 52 w 96"/>
                <a:gd name="T19" fmla="*/ 6 h 77"/>
                <a:gd name="T20" fmla="*/ 52 w 96"/>
                <a:gd name="T21" fmla="*/ 3 h 77"/>
                <a:gd name="T22" fmla="*/ 82 w 96"/>
                <a:gd name="T23" fmla="*/ 0 h 77"/>
                <a:gd name="T24" fmla="*/ 85 w 96"/>
                <a:gd name="T25" fmla="*/ 0 h 77"/>
                <a:gd name="T26" fmla="*/ 85 w 96"/>
                <a:gd name="T27" fmla="*/ 57 h 77"/>
                <a:gd name="T28" fmla="*/ 96 w 96"/>
                <a:gd name="T29" fmla="*/ 71 h 77"/>
                <a:gd name="T30" fmla="*/ 96 w 96"/>
                <a:gd name="T31" fmla="*/ 74 h 77"/>
                <a:gd name="T32" fmla="*/ 63 w 96"/>
                <a:gd name="T33" fmla="*/ 77 h 77"/>
                <a:gd name="T34" fmla="*/ 63 w 96"/>
                <a:gd name="T35" fmla="*/ 60 h 77"/>
                <a:gd name="T36" fmla="*/ 63 w 96"/>
                <a:gd name="T37" fmla="*/ 60 h 77"/>
                <a:gd name="T38" fmla="*/ 35 w 96"/>
                <a:gd name="T39" fmla="*/ 77 h 77"/>
                <a:gd name="T40" fmla="*/ 11 w 96"/>
                <a:gd name="T41" fmla="*/ 55 h 77"/>
                <a:gd name="T42" fmla="*/ 11 w 96"/>
                <a:gd name="T43" fmla="*/ 1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77">
                  <a:moveTo>
                    <a:pt x="11" y="18"/>
                  </a:moveTo>
                  <a:cubicBezTo>
                    <a:pt x="11" y="10"/>
                    <a:pt x="8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61"/>
                    <a:pt x="38" y="65"/>
                    <a:pt x="46" y="65"/>
                  </a:cubicBezTo>
                  <a:cubicBezTo>
                    <a:pt x="53" y="65"/>
                    <a:pt x="57" y="62"/>
                    <a:pt x="63" y="52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1"/>
                    <a:pt x="60" y="7"/>
                    <a:pt x="52" y="6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6"/>
                    <a:pt x="87" y="69"/>
                    <a:pt x="96" y="71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5" y="72"/>
                    <a:pt x="46" y="77"/>
                    <a:pt x="35" y="77"/>
                  </a:cubicBezTo>
                  <a:cubicBezTo>
                    <a:pt x="20" y="77"/>
                    <a:pt x="11" y="69"/>
                    <a:pt x="11" y="55"/>
                  </a:cubicBezTo>
                  <a:lnTo>
                    <a:pt x="11" y="1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3"/>
            <p:cNvSpPr>
              <a:spLocks/>
            </p:cNvSpPr>
            <p:nvPr/>
          </p:nvSpPr>
          <p:spPr bwMode="gray">
            <a:xfrm>
              <a:off x="7581901" y="3201988"/>
              <a:ext cx="225425" cy="385763"/>
            </a:xfrm>
            <a:custGeom>
              <a:avLst/>
              <a:gdLst>
                <a:gd name="T0" fmla="*/ 13 w 60"/>
                <a:gd name="T1" fmla="*/ 33 h 102"/>
                <a:gd name="T2" fmla="*/ 0 w 60"/>
                <a:gd name="T3" fmla="*/ 33 h 102"/>
                <a:gd name="T4" fmla="*/ 0 w 60"/>
                <a:gd name="T5" fmla="*/ 30 h 102"/>
                <a:gd name="T6" fmla="*/ 31 w 60"/>
                <a:gd name="T7" fmla="*/ 0 h 102"/>
                <a:gd name="T8" fmla="*/ 34 w 60"/>
                <a:gd name="T9" fmla="*/ 0 h 102"/>
                <a:gd name="T10" fmla="*/ 34 w 60"/>
                <a:gd name="T11" fmla="*/ 28 h 102"/>
                <a:gd name="T12" fmla="*/ 58 w 60"/>
                <a:gd name="T13" fmla="*/ 28 h 102"/>
                <a:gd name="T14" fmla="*/ 58 w 60"/>
                <a:gd name="T15" fmla="*/ 33 h 102"/>
                <a:gd name="T16" fmla="*/ 34 w 60"/>
                <a:gd name="T17" fmla="*/ 33 h 102"/>
                <a:gd name="T18" fmla="*/ 34 w 60"/>
                <a:gd name="T19" fmla="*/ 75 h 102"/>
                <a:gd name="T20" fmla="*/ 47 w 60"/>
                <a:gd name="T21" fmla="*/ 93 h 102"/>
                <a:gd name="T22" fmla="*/ 58 w 60"/>
                <a:gd name="T23" fmla="*/ 87 h 102"/>
                <a:gd name="T24" fmla="*/ 60 w 60"/>
                <a:gd name="T25" fmla="*/ 89 h 102"/>
                <a:gd name="T26" fmla="*/ 37 w 60"/>
                <a:gd name="T27" fmla="*/ 102 h 102"/>
                <a:gd name="T28" fmla="*/ 13 w 60"/>
                <a:gd name="T29" fmla="*/ 79 h 102"/>
                <a:gd name="T30" fmla="*/ 13 w 60"/>
                <a:gd name="T31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102">
                  <a:moveTo>
                    <a:pt x="13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24"/>
                    <a:pt x="21" y="13"/>
                    <a:pt x="3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86"/>
                    <a:pt x="37" y="93"/>
                    <a:pt x="47" y="93"/>
                  </a:cubicBezTo>
                  <a:cubicBezTo>
                    <a:pt x="51" y="93"/>
                    <a:pt x="54" y="91"/>
                    <a:pt x="58" y="87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55" y="98"/>
                    <a:pt x="48" y="102"/>
                    <a:pt x="37" y="102"/>
                  </a:cubicBezTo>
                  <a:cubicBezTo>
                    <a:pt x="24" y="102"/>
                    <a:pt x="13" y="96"/>
                    <a:pt x="13" y="79"/>
                  </a:cubicBezTo>
                  <a:lnTo>
                    <a:pt x="13" y="33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4"/>
            <p:cNvSpPr>
              <a:spLocks/>
            </p:cNvSpPr>
            <p:nvPr/>
          </p:nvSpPr>
          <p:spPr bwMode="gray">
            <a:xfrm>
              <a:off x="7807326" y="3297238"/>
              <a:ext cx="365125" cy="290513"/>
            </a:xfrm>
            <a:custGeom>
              <a:avLst/>
              <a:gdLst>
                <a:gd name="T0" fmla="*/ 12 w 97"/>
                <a:gd name="T1" fmla="*/ 18 h 77"/>
                <a:gd name="T2" fmla="*/ 0 w 97"/>
                <a:gd name="T3" fmla="*/ 6 h 77"/>
                <a:gd name="T4" fmla="*/ 0 w 97"/>
                <a:gd name="T5" fmla="*/ 3 h 77"/>
                <a:gd name="T6" fmla="*/ 30 w 97"/>
                <a:gd name="T7" fmla="*/ 0 h 77"/>
                <a:gd name="T8" fmla="*/ 33 w 97"/>
                <a:gd name="T9" fmla="*/ 0 h 77"/>
                <a:gd name="T10" fmla="*/ 33 w 97"/>
                <a:gd name="T11" fmla="*/ 53 h 77"/>
                <a:gd name="T12" fmla="*/ 46 w 97"/>
                <a:gd name="T13" fmla="*/ 65 h 77"/>
                <a:gd name="T14" fmla="*/ 64 w 97"/>
                <a:gd name="T15" fmla="*/ 52 h 77"/>
                <a:gd name="T16" fmla="*/ 64 w 97"/>
                <a:gd name="T17" fmla="*/ 17 h 77"/>
                <a:gd name="T18" fmla="*/ 53 w 97"/>
                <a:gd name="T19" fmla="*/ 6 h 77"/>
                <a:gd name="T20" fmla="*/ 53 w 97"/>
                <a:gd name="T21" fmla="*/ 3 h 77"/>
                <a:gd name="T22" fmla="*/ 82 w 97"/>
                <a:gd name="T23" fmla="*/ 0 h 77"/>
                <a:gd name="T24" fmla="*/ 86 w 97"/>
                <a:gd name="T25" fmla="*/ 0 h 77"/>
                <a:gd name="T26" fmla="*/ 86 w 97"/>
                <a:gd name="T27" fmla="*/ 57 h 77"/>
                <a:gd name="T28" fmla="*/ 97 w 97"/>
                <a:gd name="T29" fmla="*/ 71 h 77"/>
                <a:gd name="T30" fmla="*/ 97 w 97"/>
                <a:gd name="T31" fmla="*/ 74 h 77"/>
                <a:gd name="T32" fmla="*/ 64 w 97"/>
                <a:gd name="T33" fmla="*/ 77 h 77"/>
                <a:gd name="T34" fmla="*/ 64 w 97"/>
                <a:gd name="T35" fmla="*/ 60 h 77"/>
                <a:gd name="T36" fmla="*/ 64 w 97"/>
                <a:gd name="T37" fmla="*/ 60 h 77"/>
                <a:gd name="T38" fmla="*/ 35 w 97"/>
                <a:gd name="T39" fmla="*/ 77 h 77"/>
                <a:gd name="T40" fmla="*/ 12 w 97"/>
                <a:gd name="T41" fmla="*/ 55 h 77"/>
                <a:gd name="T42" fmla="*/ 12 w 97"/>
                <a:gd name="T43" fmla="*/ 1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77">
                  <a:moveTo>
                    <a:pt x="12" y="18"/>
                  </a:moveTo>
                  <a:cubicBezTo>
                    <a:pt x="12" y="10"/>
                    <a:pt x="9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61"/>
                    <a:pt x="39" y="65"/>
                    <a:pt x="46" y="65"/>
                  </a:cubicBezTo>
                  <a:cubicBezTo>
                    <a:pt x="54" y="65"/>
                    <a:pt x="58" y="62"/>
                    <a:pt x="64" y="52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1"/>
                    <a:pt x="60" y="7"/>
                    <a:pt x="53" y="6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66"/>
                    <a:pt x="88" y="69"/>
                    <a:pt x="97" y="71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56" y="72"/>
                    <a:pt x="47" y="77"/>
                    <a:pt x="35" y="77"/>
                  </a:cubicBezTo>
                  <a:cubicBezTo>
                    <a:pt x="21" y="77"/>
                    <a:pt x="12" y="69"/>
                    <a:pt x="12" y="55"/>
                  </a:cubicBezTo>
                  <a:lnTo>
                    <a:pt x="12" y="1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5"/>
            <p:cNvSpPr>
              <a:spLocks noEditPoints="1"/>
            </p:cNvSpPr>
            <p:nvPr/>
          </p:nvSpPr>
          <p:spPr bwMode="gray">
            <a:xfrm>
              <a:off x="8183563" y="3297238"/>
              <a:ext cx="304800" cy="290513"/>
            </a:xfrm>
            <a:custGeom>
              <a:avLst/>
              <a:gdLst>
                <a:gd name="T0" fmla="*/ 46 w 81"/>
                <a:gd name="T1" fmla="*/ 62 h 77"/>
                <a:gd name="T2" fmla="*/ 33 w 81"/>
                <a:gd name="T3" fmla="*/ 69 h 77"/>
                <a:gd name="T4" fmla="*/ 23 w 81"/>
                <a:gd name="T5" fmla="*/ 56 h 77"/>
                <a:gd name="T6" fmla="*/ 46 w 81"/>
                <a:gd name="T7" fmla="*/ 35 h 77"/>
                <a:gd name="T8" fmla="*/ 46 w 81"/>
                <a:gd name="T9" fmla="*/ 62 h 77"/>
                <a:gd name="T10" fmla="*/ 68 w 81"/>
                <a:gd name="T11" fmla="*/ 27 h 77"/>
                <a:gd name="T12" fmla="*/ 36 w 81"/>
                <a:gd name="T13" fmla="*/ 0 h 77"/>
                <a:gd name="T14" fmla="*/ 4 w 81"/>
                <a:gd name="T15" fmla="*/ 24 h 77"/>
                <a:gd name="T16" fmla="*/ 7 w 81"/>
                <a:gd name="T17" fmla="*/ 24 h 77"/>
                <a:gd name="T18" fmla="*/ 28 w 81"/>
                <a:gd name="T19" fmla="*/ 12 h 77"/>
                <a:gd name="T20" fmla="*/ 46 w 81"/>
                <a:gd name="T21" fmla="*/ 31 h 77"/>
                <a:gd name="T22" fmla="*/ 0 w 81"/>
                <a:gd name="T23" fmla="*/ 58 h 77"/>
                <a:gd name="T24" fmla="*/ 22 w 81"/>
                <a:gd name="T25" fmla="*/ 77 h 77"/>
                <a:gd name="T26" fmla="*/ 44 w 81"/>
                <a:gd name="T27" fmla="*/ 69 h 77"/>
                <a:gd name="T28" fmla="*/ 46 w 81"/>
                <a:gd name="T29" fmla="*/ 67 h 77"/>
                <a:gd name="T30" fmla="*/ 63 w 81"/>
                <a:gd name="T31" fmla="*/ 77 h 77"/>
                <a:gd name="T32" fmla="*/ 81 w 81"/>
                <a:gd name="T33" fmla="*/ 63 h 77"/>
                <a:gd name="T34" fmla="*/ 78 w 81"/>
                <a:gd name="T35" fmla="*/ 63 h 77"/>
                <a:gd name="T36" fmla="*/ 72 w 81"/>
                <a:gd name="T37" fmla="*/ 70 h 77"/>
                <a:gd name="T38" fmla="*/ 68 w 81"/>
                <a:gd name="T39" fmla="*/ 60 h 77"/>
                <a:gd name="T40" fmla="*/ 68 w 81"/>
                <a:gd name="T41" fmla="*/ 2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77">
                  <a:moveTo>
                    <a:pt x="46" y="62"/>
                  </a:moveTo>
                  <a:cubicBezTo>
                    <a:pt x="41" y="67"/>
                    <a:pt x="37" y="69"/>
                    <a:pt x="33" y="69"/>
                  </a:cubicBezTo>
                  <a:cubicBezTo>
                    <a:pt x="27" y="69"/>
                    <a:pt x="23" y="64"/>
                    <a:pt x="23" y="56"/>
                  </a:cubicBezTo>
                  <a:cubicBezTo>
                    <a:pt x="23" y="47"/>
                    <a:pt x="28" y="42"/>
                    <a:pt x="46" y="35"/>
                  </a:cubicBezTo>
                  <a:lnTo>
                    <a:pt x="46" y="62"/>
                  </a:lnTo>
                  <a:close/>
                  <a:moveTo>
                    <a:pt x="68" y="27"/>
                  </a:moveTo>
                  <a:cubicBezTo>
                    <a:pt x="68" y="7"/>
                    <a:pt x="52" y="0"/>
                    <a:pt x="36" y="0"/>
                  </a:cubicBezTo>
                  <a:cubicBezTo>
                    <a:pt x="19" y="0"/>
                    <a:pt x="8" y="9"/>
                    <a:pt x="4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2" y="16"/>
                    <a:pt x="19" y="12"/>
                    <a:pt x="28" y="12"/>
                  </a:cubicBezTo>
                  <a:cubicBezTo>
                    <a:pt x="41" y="12"/>
                    <a:pt x="46" y="18"/>
                    <a:pt x="46" y="31"/>
                  </a:cubicBezTo>
                  <a:cubicBezTo>
                    <a:pt x="29" y="37"/>
                    <a:pt x="0" y="39"/>
                    <a:pt x="0" y="58"/>
                  </a:cubicBezTo>
                  <a:cubicBezTo>
                    <a:pt x="0" y="69"/>
                    <a:pt x="10" y="77"/>
                    <a:pt x="22" y="77"/>
                  </a:cubicBezTo>
                  <a:cubicBezTo>
                    <a:pt x="31" y="77"/>
                    <a:pt x="37" y="75"/>
                    <a:pt x="44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50" y="74"/>
                    <a:pt x="55" y="77"/>
                    <a:pt x="63" y="77"/>
                  </a:cubicBezTo>
                  <a:cubicBezTo>
                    <a:pt x="74" y="77"/>
                    <a:pt x="80" y="72"/>
                    <a:pt x="81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7" y="68"/>
                    <a:pt x="75" y="70"/>
                    <a:pt x="72" y="70"/>
                  </a:cubicBezTo>
                  <a:cubicBezTo>
                    <a:pt x="69" y="70"/>
                    <a:pt x="68" y="67"/>
                    <a:pt x="68" y="60"/>
                  </a:cubicBezTo>
                  <a:lnTo>
                    <a:pt x="68" y="27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6"/>
            <p:cNvSpPr>
              <a:spLocks/>
            </p:cNvSpPr>
            <p:nvPr/>
          </p:nvSpPr>
          <p:spPr bwMode="gray">
            <a:xfrm>
              <a:off x="8491538" y="3125788"/>
              <a:ext cx="180975" cy="450850"/>
            </a:xfrm>
            <a:custGeom>
              <a:avLst/>
              <a:gdLst>
                <a:gd name="T0" fmla="*/ 14 w 48"/>
                <a:gd name="T1" fmla="*/ 20 h 119"/>
                <a:gd name="T2" fmla="*/ 0 w 48"/>
                <a:gd name="T3" fmla="*/ 6 h 119"/>
                <a:gd name="T4" fmla="*/ 0 w 48"/>
                <a:gd name="T5" fmla="*/ 3 h 119"/>
                <a:gd name="T6" fmla="*/ 32 w 48"/>
                <a:gd name="T7" fmla="*/ 0 h 119"/>
                <a:gd name="T8" fmla="*/ 35 w 48"/>
                <a:gd name="T9" fmla="*/ 0 h 119"/>
                <a:gd name="T10" fmla="*/ 35 w 48"/>
                <a:gd name="T11" fmla="*/ 102 h 119"/>
                <a:gd name="T12" fmla="*/ 48 w 48"/>
                <a:gd name="T13" fmla="*/ 116 h 119"/>
                <a:gd name="T14" fmla="*/ 48 w 48"/>
                <a:gd name="T15" fmla="*/ 119 h 119"/>
                <a:gd name="T16" fmla="*/ 0 w 48"/>
                <a:gd name="T17" fmla="*/ 119 h 119"/>
                <a:gd name="T18" fmla="*/ 0 w 48"/>
                <a:gd name="T19" fmla="*/ 116 h 119"/>
                <a:gd name="T20" fmla="*/ 14 w 48"/>
                <a:gd name="T21" fmla="*/ 102 h 119"/>
                <a:gd name="T22" fmla="*/ 14 w 48"/>
                <a:gd name="T23" fmla="*/ 2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119">
                  <a:moveTo>
                    <a:pt x="14" y="20"/>
                  </a:moveTo>
                  <a:cubicBezTo>
                    <a:pt x="14" y="10"/>
                    <a:pt x="1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35" y="111"/>
                    <a:pt x="37" y="114"/>
                    <a:pt x="48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1" y="114"/>
                    <a:pt x="14" y="111"/>
                    <a:pt x="14" y="102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7"/>
            <p:cNvSpPr>
              <a:spLocks/>
            </p:cNvSpPr>
            <p:nvPr/>
          </p:nvSpPr>
          <p:spPr bwMode="gray">
            <a:xfrm>
              <a:off x="3387726" y="2736850"/>
              <a:ext cx="981075" cy="1308100"/>
            </a:xfrm>
            <a:custGeom>
              <a:avLst/>
              <a:gdLst>
                <a:gd name="T0" fmla="*/ 258 w 261"/>
                <a:gd name="T1" fmla="*/ 146 h 346"/>
                <a:gd name="T2" fmla="*/ 215 w 261"/>
                <a:gd name="T3" fmla="*/ 141 h 346"/>
                <a:gd name="T4" fmla="*/ 226 w 261"/>
                <a:gd name="T5" fmla="*/ 107 h 346"/>
                <a:gd name="T6" fmla="*/ 203 w 261"/>
                <a:gd name="T7" fmla="*/ 125 h 346"/>
                <a:gd name="T8" fmla="*/ 164 w 261"/>
                <a:gd name="T9" fmla="*/ 101 h 346"/>
                <a:gd name="T10" fmla="*/ 156 w 261"/>
                <a:gd name="T11" fmla="*/ 75 h 346"/>
                <a:gd name="T12" fmla="*/ 150 w 261"/>
                <a:gd name="T13" fmla="*/ 98 h 346"/>
                <a:gd name="T14" fmla="*/ 98 w 261"/>
                <a:gd name="T15" fmla="*/ 105 h 346"/>
                <a:gd name="T16" fmla="*/ 82 w 261"/>
                <a:gd name="T17" fmla="*/ 115 h 346"/>
                <a:gd name="T18" fmla="*/ 82 w 261"/>
                <a:gd name="T19" fmla="*/ 79 h 346"/>
                <a:gd name="T20" fmla="*/ 78 w 261"/>
                <a:gd name="T21" fmla="*/ 53 h 346"/>
                <a:gd name="T22" fmla="*/ 76 w 261"/>
                <a:gd name="T23" fmla="*/ 45 h 346"/>
                <a:gd name="T24" fmla="*/ 71 w 261"/>
                <a:gd name="T25" fmla="*/ 42 h 346"/>
                <a:gd name="T26" fmla="*/ 98 w 261"/>
                <a:gd name="T27" fmla="*/ 16 h 346"/>
                <a:gd name="T28" fmla="*/ 83 w 261"/>
                <a:gd name="T29" fmla="*/ 9 h 346"/>
                <a:gd name="T30" fmla="*/ 68 w 261"/>
                <a:gd name="T31" fmla="*/ 0 h 346"/>
                <a:gd name="T32" fmla="*/ 40 w 261"/>
                <a:gd name="T33" fmla="*/ 3 h 346"/>
                <a:gd name="T34" fmla="*/ 19 w 261"/>
                <a:gd name="T35" fmla="*/ 40 h 346"/>
                <a:gd name="T36" fmla="*/ 6 w 261"/>
                <a:gd name="T37" fmla="*/ 45 h 346"/>
                <a:gd name="T38" fmla="*/ 1 w 261"/>
                <a:gd name="T39" fmla="*/ 69 h 346"/>
                <a:gd name="T40" fmla="*/ 13 w 261"/>
                <a:gd name="T41" fmla="*/ 99 h 346"/>
                <a:gd name="T42" fmla="*/ 16 w 261"/>
                <a:gd name="T43" fmla="*/ 108 h 346"/>
                <a:gd name="T44" fmla="*/ 24 w 261"/>
                <a:gd name="T45" fmla="*/ 124 h 346"/>
                <a:gd name="T46" fmla="*/ 28 w 261"/>
                <a:gd name="T47" fmla="*/ 137 h 346"/>
                <a:gd name="T48" fmla="*/ 34 w 261"/>
                <a:gd name="T49" fmla="*/ 146 h 346"/>
                <a:gd name="T50" fmla="*/ 47 w 261"/>
                <a:gd name="T51" fmla="*/ 148 h 346"/>
                <a:gd name="T52" fmla="*/ 37 w 261"/>
                <a:gd name="T53" fmla="*/ 229 h 346"/>
                <a:gd name="T54" fmla="*/ 73 w 261"/>
                <a:gd name="T55" fmla="*/ 333 h 346"/>
                <a:gd name="T56" fmla="*/ 96 w 261"/>
                <a:gd name="T57" fmla="*/ 311 h 346"/>
                <a:gd name="T58" fmla="*/ 121 w 261"/>
                <a:gd name="T59" fmla="*/ 288 h 346"/>
                <a:gd name="T60" fmla="*/ 123 w 261"/>
                <a:gd name="T61" fmla="*/ 296 h 346"/>
                <a:gd name="T62" fmla="*/ 94 w 261"/>
                <a:gd name="T63" fmla="*/ 346 h 346"/>
                <a:gd name="T64" fmla="*/ 235 w 261"/>
                <a:gd name="T65" fmla="*/ 259 h 346"/>
                <a:gd name="T66" fmla="*/ 231 w 261"/>
                <a:gd name="T67" fmla="*/ 181 h 346"/>
                <a:gd name="T68" fmla="*/ 261 w 261"/>
                <a:gd name="T69" fmla="*/ 1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1" h="346">
                  <a:moveTo>
                    <a:pt x="261" y="146"/>
                  </a:moveTo>
                  <a:cubicBezTo>
                    <a:pt x="260" y="145"/>
                    <a:pt x="258" y="146"/>
                    <a:pt x="258" y="146"/>
                  </a:cubicBezTo>
                  <a:cubicBezTo>
                    <a:pt x="224" y="158"/>
                    <a:pt x="224" y="158"/>
                    <a:pt x="224" y="158"/>
                  </a:cubicBezTo>
                  <a:cubicBezTo>
                    <a:pt x="222" y="152"/>
                    <a:pt x="219" y="146"/>
                    <a:pt x="215" y="141"/>
                  </a:cubicBezTo>
                  <a:cubicBezTo>
                    <a:pt x="226" y="111"/>
                    <a:pt x="226" y="111"/>
                    <a:pt x="226" y="111"/>
                  </a:cubicBezTo>
                  <a:cubicBezTo>
                    <a:pt x="226" y="111"/>
                    <a:pt x="227" y="108"/>
                    <a:pt x="226" y="107"/>
                  </a:cubicBezTo>
                  <a:cubicBezTo>
                    <a:pt x="225" y="107"/>
                    <a:pt x="223" y="109"/>
                    <a:pt x="223" y="109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196" y="117"/>
                    <a:pt x="187" y="110"/>
                    <a:pt x="176" y="105"/>
                  </a:cubicBezTo>
                  <a:cubicBezTo>
                    <a:pt x="173" y="104"/>
                    <a:pt x="169" y="102"/>
                    <a:pt x="164" y="10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5"/>
                    <a:pt x="156" y="75"/>
                  </a:cubicBezTo>
                  <a:cubicBezTo>
                    <a:pt x="155" y="75"/>
                    <a:pt x="154" y="77"/>
                    <a:pt x="154" y="77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6" y="98"/>
                    <a:pt x="142" y="97"/>
                    <a:pt x="137" y="97"/>
                  </a:cubicBezTo>
                  <a:cubicBezTo>
                    <a:pt x="122" y="97"/>
                    <a:pt x="109" y="100"/>
                    <a:pt x="98" y="105"/>
                  </a:cubicBezTo>
                  <a:cubicBezTo>
                    <a:pt x="93" y="107"/>
                    <a:pt x="89" y="110"/>
                    <a:pt x="84" y="113"/>
                  </a:cubicBezTo>
                  <a:cubicBezTo>
                    <a:pt x="84" y="113"/>
                    <a:pt x="83" y="114"/>
                    <a:pt x="82" y="115"/>
                  </a:cubicBezTo>
                  <a:cubicBezTo>
                    <a:pt x="78" y="104"/>
                    <a:pt x="75" y="96"/>
                    <a:pt x="74" y="93"/>
                  </a:cubicBezTo>
                  <a:cubicBezTo>
                    <a:pt x="77" y="91"/>
                    <a:pt x="81" y="84"/>
                    <a:pt x="82" y="79"/>
                  </a:cubicBezTo>
                  <a:cubicBezTo>
                    <a:pt x="84" y="72"/>
                    <a:pt x="84" y="68"/>
                    <a:pt x="82" y="63"/>
                  </a:cubicBezTo>
                  <a:cubicBezTo>
                    <a:pt x="81" y="59"/>
                    <a:pt x="78" y="55"/>
                    <a:pt x="78" y="53"/>
                  </a:cubicBezTo>
                  <a:cubicBezTo>
                    <a:pt x="79" y="51"/>
                    <a:pt x="79" y="50"/>
                    <a:pt x="80" y="49"/>
                  </a:cubicBezTo>
                  <a:cubicBezTo>
                    <a:pt x="80" y="46"/>
                    <a:pt x="78" y="45"/>
                    <a:pt x="76" y="45"/>
                  </a:cubicBezTo>
                  <a:cubicBezTo>
                    <a:pt x="74" y="45"/>
                    <a:pt x="73" y="45"/>
                    <a:pt x="71" y="45"/>
                  </a:cubicBezTo>
                  <a:cubicBezTo>
                    <a:pt x="71" y="45"/>
                    <a:pt x="70" y="45"/>
                    <a:pt x="71" y="42"/>
                  </a:cubicBezTo>
                  <a:cubicBezTo>
                    <a:pt x="72" y="38"/>
                    <a:pt x="79" y="36"/>
                    <a:pt x="86" y="34"/>
                  </a:cubicBezTo>
                  <a:cubicBezTo>
                    <a:pt x="94" y="31"/>
                    <a:pt x="98" y="25"/>
                    <a:pt x="98" y="16"/>
                  </a:cubicBezTo>
                  <a:cubicBezTo>
                    <a:pt x="99" y="9"/>
                    <a:pt x="95" y="4"/>
                    <a:pt x="90" y="2"/>
                  </a:cubicBezTo>
                  <a:cubicBezTo>
                    <a:pt x="89" y="4"/>
                    <a:pt x="85" y="8"/>
                    <a:pt x="83" y="9"/>
                  </a:cubicBezTo>
                  <a:cubicBezTo>
                    <a:pt x="80" y="11"/>
                    <a:pt x="76" y="11"/>
                    <a:pt x="74" y="11"/>
                  </a:cubicBezTo>
                  <a:cubicBezTo>
                    <a:pt x="74" y="6"/>
                    <a:pt x="72" y="2"/>
                    <a:pt x="68" y="0"/>
                  </a:cubicBezTo>
                  <a:cubicBezTo>
                    <a:pt x="67" y="2"/>
                    <a:pt x="63" y="5"/>
                    <a:pt x="56" y="5"/>
                  </a:cubicBezTo>
                  <a:cubicBezTo>
                    <a:pt x="50" y="5"/>
                    <a:pt x="49" y="3"/>
                    <a:pt x="40" y="3"/>
                  </a:cubicBezTo>
                  <a:cubicBezTo>
                    <a:pt x="27" y="3"/>
                    <a:pt x="16" y="11"/>
                    <a:pt x="15" y="23"/>
                  </a:cubicBezTo>
                  <a:cubicBezTo>
                    <a:pt x="14" y="30"/>
                    <a:pt x="17" y="36"/>
                    <a:pt x="19" y="40"/>
                  </a:cubicBezTo>
                  <a:cubicBezTo>
                    <a:pt x="17" y="41"/>
                    <a:pt x="14" y="45"/>
                    <a:pt x="13" y="46"/>
                  </a:cubicBezTo>
                  <a:cubicBezTo>
                    <a:pt x="12" y="45"/>
                    <a:pt x="9" y="43"/>
                    <a:pt x="6" y="45"/>
                  </a:cubicBezTo>
                  <a:cubicBezTo>
                    <a:pt x="7" y="47"/>
                    <a:pt x="7" y="49"/>
                    <a:pt x="7" y="51"/>
                  </a:cubicBezTo>
                  <a:cubicBezTo>
                    <a:pt x="6" y="53"/>
                    <a:pt x="1" y="62"/>
                    <a:pt x="1" y="69"/>
                  </a:cubicBezTo>
                  <a:cubicBezTo>
                    <a:pt x="0" y="82"/>
                    <a:pt x="7" y="91"/>
                    <a:pt x="13" y="93"/>
                  </a:cubicBezTo>
                  <a:cubicBezTo>
                    <a:pt x="12" y="95"/>
                    <a:pt x="12" y="97"/>
                    <a:pt x="13" y="99"/>
                  </a:cubicBezTo>
                  <a:cubicBezTo>
                    <a:pt x="13" y="100"/>
                    <a:pt x="14" y="101"/>
                    <a:pt x="17" y="101"/>
                  </a:cubicBezTo>
                  <a:cubicBezTo>
                    <a:pt x="16" y="103"/>
                    <a:pt x="15" y="105"/>
                    <a:pt x="16" y="108"/>
                  </a:cubicBezTo>
                  <a:cubicBezTo>
                    <a:pt x="17" y="111"/>
                    <a:pt x="20" y="115"/>
                    <a:pt x="23" y="115"/>
                  </a:cubicBezTo>
                  <a:cubicBezTo>
                    <a:pt x="23" y="117"/>
                    <a:pt x="24" y="122"/>
                    <a:pt x="24" y="124"/>
                  </a:cubicBezTo>
                  <a:cubicBezTo>
                    <a:pt x="23" y="126"/>
                    <a:pt x="22" y="128"/>
                    <a:pt x="23" y="131"/>
                  </a:cubicBezTo>
                  <a:cubicBezTo>
                    <a:pt x="23" y="134"/>
                    <a:pt x="25" y="137"/>
                    <a:pt x="28" y="137"/>
                  </a:cubicBezTo>
                  <a:cubicBezTo>
                    <a:pt x="28" y="139"/>
                    <a:pt x="29" y="141"/>
                    <a:pt x="30" y="142"/>
                  </a:cubicBezTo>
                  <a:cubicBezTo>
                    <a:pt x="31" y="143"/>
                    <a:pt x="32" y="144"/>
                    <a:pt x="34" y="146"/>
                  </a:cubicBezTo>
                  <a:cubicBezTo>
                    <a:pt x="36" y="147"/>
                    <a:pt x="38" y="148"/>
                    <a:pt x="41" y="148"/>
                  </a:cubicBezTo>
                  <a:cubicBezTo>
                    <a:pt x="43" y="148"/>
                    <a:pt x="46" y="148"/>
                    <a:pt x="47" y="148"/>
                  </a:cubicBezTo>
                  <a:cubicBezTo>
                    <a:pt x="47" y="149"/>
                    <a:pt x="47" y="156"/>
                    <a:pt x="48" y="164"/>
                  </a:cubicBezTo>
                  <a:cubicBezTo>
                    <a:pt x="41" y="183"/>
                    <a:pt x="37" y="205"/>
                    <a:pt x="37" y="229"/>
                  </a:cubicBezTo>
                  <a:cubicBezTo>
                    <a:pt x="37" y="229"/>
                    <a:pt x="37" y="229"/>
                    <a:pt x="37" y="229"/>
                  </a:cubicBezTo>
                  <a:cubicBezTo>
                    <a:pt x="37" y="271"/>
                    <a:pt x="50" y="309"/>
                    <a:pt x="73" y="333"/>
                  </a:cubicBezTo>
                  <a:cubicBezTo>
                    <a:pt x="73" y="333"/>
                    <a:pt x="74" y="335"/>
                    <a:pt x="78" y="338"/>
                  </a:cubicBezTo>
                  <a:cubicBezTo>
                    <a:pt x="78" y="338"/>
                    <a:pt x="85" y="325"/>
                    <a:pt x="96" y="311"/>
                  </a:cubicBezTo>
                  <a:cubicBezTo>
                    <a:pt x="99" y="308"/>
                    <a:pt x="102" y="304"/>
                    <a:pt x="105" y="301"/>
                  </a:cubicBezTo>
                  <a:cubicBezTo>
                    <a:pt x="111" y="296"/>
                    <a:pt x="116" y="292"/>
                    <a:pt x="121" y="288"/>
                  </a:cubicBezTo>
                  <a:cubicBezTo>
                    <a:pt x="135" y="278"/>
                    <a:pt x="152" y="271"/>
                    <a:pt x="167" y="268"/>
                  </a:cubicBezTo>
                  <a:cubicBezTo>
                    <a:pt x="150" y="277"/>
                    <a:pt x="140" y="282"/>
                    <a:pt x="123" y="296"/>
                  </a:cubicBezTo>
                  <a:cubicBezTo>
                    <a:pt x="113" y="305"/>
                    <a:pt x="96" y="320"/>
                    <a:pt x="85" y="342"/>
                  </a:cubicBezTo>
                  <a:cubicBezTo>
                    <a:pt x="87" y="344"/>
                    <a:pt x="91" y="346"/>
                    <a:pt x="94" y="346"/>
                  </a:cubicBezTo>
                  <a:cubicBezTo>
                    <a:pt x="97" y="343"/>
                    <a:pt x="109" y="321"/>
                    <a:pt x="128" y="303"/>
                  </a:cubicBezTo>
                  <a:cubicBezTo>
                    <a:pt x="166" y="267"/>
                    <a:pt x="211" y="259"/>
                    <a:pt x="235" y="259"/>
                  </a:cubicBezTo>
                  <a:cubicBezTo>
                    <a:pt x="236" y="249"/>
                    <a:pt x="237" y="239"/>
                    <a:pt x="237" y="229"/>
                  </a:cubicBezTo>
                  <a:cubicBezTo>
                    <a:pt x="237" y="212"/>
                    <a:pt x="235" y="195"/>
                    <a:pt x="231" y="181"/>
                  </a:cubicBezTo>
                  <a:cubicBezTo>
                    <a:pt x="259" y="149"/>
                    <a:pt x="259" y="149"/>
                    <a:pt x="259" y="149"/>
                  </a:cubicBezTo>
                  <a:cubicBezTo>
                    <a:pt x="259" y="149"/>
                    <a:pt x="261" y="147"/>
                    <a:pt x="261" y="146"/>
                  </a:cubicBezTo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8"/>
            <p:cNvSpPr>
              <a:spLocks/>
            </p:cNvSpPr>
            <p:nvPr/>
          </p:nvSpPr>
          <p:spPr bwMode="gray">
            <a:xfrm>
              <a:off x="3505201" y="3119438"/>
              <a:ext cx="82550" cy="117475"/>
            </a:xfrm>
            <a:custGeom>
              <a:avLst/>
              <a:gdLst>
                <a:gd name="T0" fmla="*/ 20 w 22"/>
                <a:gd name="T1" fmla="*/ 31 h 31"/>
                <a:gd name="T2" fmla="*/ 11 w 22"/>
                <a:gd name="T3" fmla="*/ 28 h 31"/>
                <a:gd name="T4" fmla="*/ 1 w 22"/>
                <a:gd name="T5" fmla="*/ 31 h 31"/>
                <a:gd name="T6" fmla="*/ 0 w 22"/>
                <a:gd name="T7" fmla="*/ 26 h 31"/>
                <a:gd name="T8" fmla="*/ 2 w 22"/>
                <a:gd name="T9" fmla="*/ 24 h 31"/>
                <a:gd name="T10" fmla="*/ 1 w 22"/>
                <a:gd name="T11" fmla="*/ 6 h 31"/>
                <a:gd name="T12" fmla="*/ 8 w 22"/>
                <a:gd name="T13" fmla="*/ 2 h 31"/>
                <a:gd name="T14" fmla="*/ 10 w 22"/>
                <a:gd name="T15" fmla="*/ 0 h 31"/>
                <a:gd name="T16" fmla="*/ 17 w 22"/>
                <a:gd name="T17" fmla="*/ 7 h 31"/>
                <a:gd name="T18" fmla="*/ 19 w 22"/>
                <a:gd name="T19" fmla="*/ 15 h 31"/>
                <a:gd name="T20" fmla="*/ 19 w 22"/>
                <a:gd name="T21" fmla="*/ 25 h 31"/>
                <a:gd name="T22" fmla="*/ 21 w 22"/>
                <a:gd name="T23" fmla="*/ 28 h 31"/>
                <a:gd name="T24" fmla="*/ 20 w 22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31">
                  <a:moveTo>
                    <a:pt x="20" y="31"/>
                  </a:moveTo>
                  <a:cubicBezTo>
                    <a:pt x="19" y="30"/>
                    <a:pt x="14" y="28"/>
                    <a:pt x="11" y="28"/>
                  </a:cubicBezTo>
                  <a:cubicBezTo>
                    <a:pt x="7" y="28"/>
                    <a:pt x="4" y="29"/>
                    <a:pt x="1" y="31"/>
                  </a:cubicBezTo>
                  <a:cubicBezTo>
                    <a:pt x="0" y="30"/>
                    <a:pt x="0" y="28"/>
                    <a:pt x="0" y="26"/>
                  </a:cubicBezTo>
                  <a:cubicBezTo>
                    <a:pt x="1" y="25"/>
                    <a:pt x="2" y="24"/>
                    <a:pt x="2" y="2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6" y="3"/>
                    <a:pt x="8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2" y="1"/>
                    <a:pt x="15" y="4"/>
                    <a:pt x="17" y="7"/>
                  </a:cubicBezTo>
                  <a:cubicBezTo>
                    <a:pt x="18" y="9"/>
                    <a:pt x="19" y="12"/>
                    <a:pt x="19" y="15"/>
                  </a:cubicBezTo>
                  <a:cubicBezTo>
                    <a:pt x="20" y="18"/>
                    <a:pt x="20" y="21"/>
                    <a:pt x="19" y="25"/>
                  </a:cubicBezTo>
                  <a:cubicBezTo>
                    <a:pt x="20" y="25"/>
                    <a:pt x="21" y="26"/>
                    <a:pt x="21" y="28"/>
                  </a:cubicBezTo>
                  <a:cubicBezTo>
                    <a:pt x="22" y="29"/>
                    <a:pt x="21" y="30"/>
                    <a:pt x="2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9"/>
            <p:cNvSpPr>
              <a:spLocks/>
            </p:cNvSpPr>
            <p:nvPr/>
          </p:nvSpPr>
          <p:spPr bwMode="gray">
            <a:xfrm>
              <a:off x="4165601" y="3319463"/>
              <a:ext cx="161925" cy="128588"/>
            </a:xfrm>
            <a:custGeom>
              <a:avLst/>
              <a:gdLst>
                <a:gd name="T0" fmla="*/ 7 w 43"/>
                <a:gd name="T1" fmla="*/ 34 h 34"/>
                <a:gd name="T2" fmla="*/ 0 w 43"/>
                <a:gd name="T3" fmla="*/ 19 h 34"/>
                <a:gd name="T4" fmla="*/ 43 w 43"/>
                <a:gd name="T5" fmla="*/ 0 h 34"/>
                <a:gd name="T6" fmla="*/ 7 w 43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4">
                  <a:moveTo>
                    <a:pt x="7" y="34"/>
                  </a:moveTo>
                  <a:cubicBezTo>
                    <a:pt x="7" y="30"/>
                    <a:pt x="3" y="21"/>
                    <a:pt x="0" y="19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0"/>
            <p:cNvSpPr>
              <a:spLocks/>
            </p:cNvSpPr>
            <p:nvPr/>
          </p:nvSpPr>
          <p:spPr bwMode="gray">
            <a:xfrm>
              <a:off x="3756026" y="3179763"/>
              <a:ext cx="136525" cy="166688"/>
            </a:xfrm>
            <a:custGeom>
              <a:avLst/>
              <a:gdLst>
                <a:gd name="T0" fmla="*/ 0 w 36"/>
                <a:gd name="T1" fmla="*/ 0 h 44"/>
                <a:gd name="T2" fmla="*/ 36 w 36"/>
                <a:gd name="T3" fmla="*/ 33 h 44"/>
                <a:gd name="T4" fmla="*/ 26 w 36"/>
                <a:gd name="T5" fmla="*/ 44 h 44"/>
                <a:gd name="T6" fmla="*/ 0 w 36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4">
                  <a:moveTo>
                    <a:pt x="0" y="0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2" y="35"/>
                    <a:pt x="27" y="40"/>
                    <a:pt x="26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1"/>
            <p:cNvSpPr>
              <a:spLocks/>
            </p:cNvSpPr>
            <p:nvPr/>
          </p:nvSpPr>
          <p:spPr bwMode="gray">
            <a:xfrm>
              <a:off x="3783013" y="3398838"/>
              <a:ext cx="52388" cy="68263"/>
            </a:xfrm>
            <a:custGeom>
              <a:avLst/>
              <a:gdLst>
                <a:gd name="T0" fmla="*/ 14 w 14"/>
                <a:gd name="T1" fmla="*/ 7 h 18"/>
                <a:gd name="T2" fmla="*/ 12 w 14"/>
                <a:gd name="T3" fmla="*/ 12 h 18"/>
                <a:gd name="T4" fmla="*/ 12 w 14"/>
                <a:gd name="T5" fmla="*/ 18 h 18"/>
                <a:gd name="T6" fmla="*/ 1 w 14"/>
                <a:gd name="T7" fmla="*/ 10 h 18"/>
                <a:gd name="T8" fmla="*/ 0 w 14"/>
                <a:gd name="T9" fmla="*/ 1 h 18"/>
                <a:gd name="T10" fmla="*/ 0 w 14"/>
                <a:gd name="T11" fmla="*/ 0 h 18"/>
                <a:gd name="T12" fmla="*/ 14 w 14"/>
                <a:gd name="T13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8">
                  <a:moveTo>
                    <a:pt x="14" y="7"/>
                  </a:moveTo>
                  <a:cubicBezTo>
                    <a:pt x="13" y="9"/>
                    <a:pt x="12" y="10"/>
                    <a:pt x="12" y="12"/>
                  </a:cubicBezTo>
                  <a:cubicBezTo>
                    <a:pt x="11" y="15"/>
                    <a:pt x="12" y="16"/>
                    <a:pt x="12" y="1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8"/>
                    <a:pt x="0" y="3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2"/>
            <p:cNvSpPr>
              <a:spLocks/>
            </p:cNvSpPr>
            <p:nvPr/>
          </p:nvSpPr>
          <p:spPr bwMode="gray">
            <a:xfrm>
              <a:off x="3535363" y="3035300"/>
              <a:ext cx="247650" cy="601663"/>
            </a:xfrm>
            <a:custGeom>
              <a:avLst/>
              <a:gdLst>
                <a:gd name="T0" fmla="*/ 19 w 66"/>
                <a:gd name="T1" fmla="*/ 106 h 159"/>
                <a:gd name="T2" fmla="*/ 15 w 66"/>
                <a:gd name="T3" fmla="*/ 36 h 159"/>
                <a:gd name="T4" fmla="*/ 19 w 66"/>
                <a:gd name="T5" fmla="*/ 34 h 159"/>
                <a:gd name="T6" fmla="*/ 19 w 66"/>
                <a:gd name="T7" fmla="*/ 33 h 159"/>
                <a:gd name="T8" fmla="*/ 12 w 66"/>
                <a:gd name="T9" fmla="*/ 30 h 159"/>
                <a:gd name="T10" fmla="*/ 11 w 66"/>
                <a:gd name="T11" fmla="*/ 10 h 159"/>
                <a:gd name="T12" fmla="*/ 3 w 66"/>
                <a:gd name="T13" fmla="*/ 7 h 159"/>
                <a:gd name="T14" fmla="*/ 2 w 66"/>
                <a:gd name="T15" fmla="*/ 0 h 159"/>
                <a:gd name="T16" fmla="*/ 13 w 66"/>
                <a:gd name="T17" fmla="*/ 3 h 159"/>
                <a:gd name="T18" fmla="*/ 17 w 66"/>
                <a:gd name="T19" fmla="*/ 5 h 159"/>
                <a:gd name="T20" fmla="*/ 22 w 66"/>
                <a:gd name="T21" fmla="*/ 7 h 159"/>
                <a:gd name="T22" fmla="*/ 23 w 66"/>
                <a:gd name="T23" fmla="*/ 11 h 159"/>
                <a:gd name="T24" fmla="*/ 57 w 66"/>
                <a:gd name="T25" fmla="*/ 98 h 159"/>
                <a:gd name="T26" fmla="*/ 60 w 66"/>
                <a:gd name="T27" fmla="*/ 114 h 159"/>
                <a:gd name="T28" fmla="*/ 66 w 66"/>
                <a:gd name="T29" fmla="*/ 128 h 159"/>
                <a:gd name="T30" fmla="*/ 48 w 66"/>
                <a:gd name="T31" fmla="*/ 136 h 159"/>
                <a:gd name="T32" fmla="*/ 36 w 66"/>
                <a:gd name="T33" fmla="*/ 159 h 159"/>
                <a:gd name="T34" fmla="*/ 19 w 66"/>
                <a:gd name="T35" fmla="*/ 10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159">
                  <a:moveTo>
                    <a:pt x="19" y="106"/>
                  </a:moveTo>
                  <a:cubicBezTo>
                    <a:pt x="19" y="105"/>
                    <a:pt x="15" y="39"/>
                    <a:pt x="15" y="36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6" y="33"/>
                    <a:pt x="13" y="32"/>
                    <a:pt x="12" y="3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0"/>
                    <a:pt x="4" y="9"/>
                    <a:pt x="3" y="7"/>
                  </a:cubicBezTo>
                  <a:cubicBezTo>
                    <a:pt x="1" y="6"/>
                    <a:pt x="0" y="4"/>
                    <a:pt x="2" y="0"/>
                  </a:cubicBezTo>
                  <a:cubicBezTo>
                    <a:pt x="3" y="1"/>
                    <a:pt x="9" y="3"/>
                    <a:pt x="13" y="3"/>
                  </a:cubicBezTo>
                  <a:cubicBezTo>
                    <a:pt x="14" y="3"/>
                    <a:pt x="16" y="5"/>
                    <a:pt x="17" y="5"/>
                  </a:cubicBezTo>
                  <a:cubicBezTo>
                    <a:pt x="18" y="6"/>
                    <a:pt x="21" y="7"/>
                    <a:pt x="22" y="7"/>
                  </a:cubicBezTo>
                  <a:cubicBezTo>
                    <a:pt x="23" y="8"/>
                    <a:pt x="23" y="10"/>
                    <a:pt x="23" y="11"/>
                  </a:cubicBezTo>
                  <a:cubicBezTo>
                    <a:pt x="24" y="12"/>
                    <a:pt x="57" y="97"/>
                    <a:pt x="57" y="98"/>
                  </a:cubicBezTo>
                  <a:cubicBezTo>
                    <a:pt x="58" y="99"/>
                    <a:pt x="60" y="113"/>
                    <a:pt x="60" y="114"/>
                  </a:cubicBezTo>
                  <a:cubicBezTo>
                    <a:pt x="60" y="115"/>
                    <a:pt x="65" y="127"/>
                    <a:pt x="66" y="128"/>
                  </a:cubicBezTo>
                  <a:cubicBezTo>
                    <a:pt x="61" y="128"/>
                    <a:pt x="54" y="130"/>
                    <a:pt x="48" y="136"/>
                  </a:cubicBezTo>
                  <a:cubicBezTo>
                    <a:pt x="43" y="141"/>
                    <a:pt x="38" y="154"/>
                    <a:pt x="36" y="159"/>
                  </a:cubicBezTo>
                  <a:cubicBezTo>
                    <a:pt x="36" y="156"/>
                    <a:pt x="20" y="107"/>
                    <a:pt x="19" y="1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3"/>
            <p:cNvSpPr>
              <a:spLocks/>
            </p:cNvSpPr>
            <p:nvPr/>
          </p:nvSpPr>
          <p:spPr bwMode="gray">
            <a:xfrm>
              <a:off x="3673476" y="3535363"/>
              <a:ext cx="206375" cy="407988"/>
            </a:xfrm>
            <a:custGeom>
              <a:avLst/>
              <a:gdLst>
                <a:gd name="T0" fmla="*/ 24 w 55"/>
                <a:gd name="T1" fmla="*/ 55 h 108"/>
                <a:gd name="T2" fmla="*/ 14 w 55"/>
                <a:gd name="T3" fmla="*/ 88 h 108"/>
                <a:gd name="T4" fmla="*/ 0 w 55"/>
                <a:gd name="T5" fmla="*/ 108 h 108"/>
                <a:gd name="T6" fmla="*/ 5 w 55"/>
                <a:gd name="T7" fmla="*/ 73 h 108"/>
                <a:gd name="T8" fmla="*/ 5 w 55"/>
                <a:gd name="T9" fmla="*/ 36 h 108"/>
                <a:gd name="T10" fmla="*/ 19 w 55"/>
                <a:gd name="T11" fmla="*/ 9 h 108"/>
                <a:gd name="T12" fmla="*/ 44 w 55"/>
                <a:gd name="T13" fmla="*/ 3 h 108"/>
                <a:gd name="T14" fmla="*/ 55 w 55"/>
                <a:gd name="T15" fmla="*/ 22 h 108"/>
                <a:gd name="T16" fmla="*/ 37 w 55"/>
                <a:gd name="T17" fmla="*/ 26 h 108"/>
                <a:gd name="T18" fmla="*/ 24 w 55"/>
                <a:gd name="T19" fmla="*/ 5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08">
                  <a:moveTo>
                    <a:pt x="24" y="55"/>
                  </a:moveTo>
                  <a:cubicBezTo>
                    <a:pt x="22" y="68"/>
                    <a:pt x="19" y="80"/>
                    <a:pt x="14" y="88"/>
                  </a:cubicBezTo>
                  <a:cubicBezTo>
                    <a:pt x="11" y="93"/>
                    <a:pt x="3" y="104"/>
                    <a:pt x="0" y="108"/>
                  </a:cubicBezTo>
                  <a:cubicBezTo>
                    <a:pt x="3" y="101"/>
                    <a:pt x="6" y="85"/>
                    <a:pt x="5" y="73"/>
                  </a:cubicBezTo>
                  <a:cubicBezTo>
                    <a:pt x="5" y="65"/>
                    <a:pt x="3" y="48"/>
                    <a:pt x="5" y="36"/>
                  </a:cubicBezTo>
                  <a:cubicBezTo>
                    <a:pt x="7" y="24"/>
                    <a:pt x="11" y="17"/>
                    <a:pt x="19" y="9"/>
                  </a:cubicBezTo>
                  <a:cubicBezTo>
                    <a:pt x="23" y="5"/>
                    <a:pt x="32" y="0"/>
                    <a:pt x="44" y="3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49" y="21"/>
                    <a:pt x="42" y="22"/>
                    <a:pt x="37" y="26"/>
                  </a:cubicBezTo>
                  <a:cubicBezTo>
                    <a:pt x="28" y="33"/>
                    <a:pt x="25" y="42"/>
                    <a:pt x="24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4"/>
            <p:cNvSpPr>
              <a:spLocks/>
            </p:cNvSpPr>
            <p:nvPr/>
          </p:nvSpPr>
          <p:spPr bwMode="gray">
            <a:xfrm>
              <a:off x="3767138" y="3640138"/>
              <a:ext cx="180975" cy="201613"/>
            </a:xfrm>
            <a:custGeom>
              <a:avLst/>
              <a:gdLst>
                <a:gd name="T0" fmla="*/ 0 w 48"/>
                <a:gd name="T1" fmla="*/ 53 h 53"/>
                <a:gd name="T2" fmla="*/ 6 w 48"/>
                <a:gd name="T3" fmla="*/ 27 h 53"/>
                <a:gd name="T4" fmla="*/ 17 w 48"/>
                <a:gd name="T5" fmla="*/ 3 h 53"/>
                <a:gd name="T6" fmla="*/ 30 w 48"/>
                <a:gd name="T7" fmla="*/ 0 h 53"/>
                <a:gd name="T8" fmla="*/ 41 w 48"/>
                <a:gd name="T9" fmla="*/ 24 h 53"/>
                <a:gd name="T10" fmla="*/ 48 w 48"/>
                <a:gd name="T11" fmla="*/ 27 h 53"/>
                <a:gd name="T12" fmla="*/ 0 w 48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3">
                  <a:moveTo>
                    <a:pt x="0" y="53"/>
                  </a:moveTo>
                  <a:cubicBezTo>
                    <a:pt x="2" y="48"/>
                    <a:pt x="6" y="32"/>
                    <a:pt x="6" y="27"/>
                  </a:cubicBezTo>
                  <a:cubicBezTo>
                    <a:pt x="8" y="20"/>
                    <a:pt x="9" y="10"/>
                    <a:pt x="17" y="3"/>
                  </a:cubicBezTo>
                  <a:cubicBezTo>
                    <a:pt x="21" y="0"/>
                    <a:pt x="27" y="0"/>
                    <a:pt x="30" y="0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2" y="26"/>
                    <a:pt x="45" y="27"/>
                    <a:pt x="48" y="27"/>
                  </a:cubicBezTo>
                  <a:cubicBezTo>
                    <a:pt x="37" y="30"/>
                    <a:pt x="10" y="43"/>
                    <a:pt x="0" y="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5"/>
            <p:cNvSpPr>
              <a:spLocks/>
            </p:cNvSpPr>
            <p:nvPr/>
          </p:nvSpPr>
          <p:spPr bwMode="gray">
            <a:xfrm>
              <a:off x="4124326" y="3530600"/>
              <a:ext cx="95250" cy="152400"/>
            </a:xfrm>
            <a:custGeom>
              <a:avLst/>
              <a:gdLst>
                <a:gd name="T0" fmla="*/ 2 w 25"/>
                <a:gd name="T1" fmla="*/ 8 h 40"/>
                <a:gd name="T2" fmla="*/ 2 w 25"/>
                <a:gd name="T3" fmla="*/ 16 h 40"/>
                <a:gd name="T4" fmla="*/ 9 w 25"/>
                <a:gd name="T5" fmla="*/ 29 h 40"/>
                <a:gd name="T6" fmla="*/ 14 w 25"/>
                <a:gd name="T7" fmla="*/ 40 h 40"/>
                <a:gd name="T8" fmla="*/ 25 w 25"/>
                <a:gd name="T9" fmla="*/ 40 h 40"/>
                <a:gd name="T10" fmla="*/ 11 w 25"/>
                <a:gd name="T11" fmla="*/ 14 h 40"/>
                <a:gd name="T12" fmla="*/ 11 w 25"/>
                <a:gd name="T13" fmla="*/ 0 h 40"/>
                <a:gd name="T14" fmla="*/ 2 w 25"/>
                <a:gd name="T15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2" y="8"/>
                  </a:moveTo>
                  <a:cubicBezTo>
                    <a:pt x="0" y="11"/>
                    <a:pt x="1" y="14"/>
                    <a:pt x="2" y="16"/>
                  </a:cubicBezTo>
                  <a:cubicBezTo>
                    <a:pt x="3" y="18"/>
                    <a:pt x="9" y="29"/>
                    <a:pt x="9" y="29"/>
                  </a:cubicBezTo>
                  <a:cubicBezTo>
                    <a:pt x="11" y="34"/>
                    <a:pt x="12" y="36"/>
                    <a:pt x="14" y="40"/>
                  </a:cubicBezTo>
                  <a:cubicBezTo>
                    <a:pt x="17" y="40"/>
                    <a:pt x="21" y="40"/>
                    <a:pt x="25" y="40"/>
                  </a:cubicBezTo>
                  <a:cubicBezTo>
                    <a:pt x="21" y="31"/>
                    <a:pt x="11" y="14"/>
                    <a:pt x="11" y="1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1"/>
                    <a:pt x="4" y="5"/>
                    <a:pt x="2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6"/>
            <p:cNvSpPr>
              <a:spLocks/>
            </p:cNvSpPr>
            <p:nvPr/>
          </p:nvSpPr>
          <p:spPr bwMode="gray">
            <a:xfrm>
              <a:off x="3948113" y="3065463"/>
              <a:ext cx="68263" cy="223838"/>
            </a:xfrm>
            <a:custGeom>
              <a:avLst/>
              <a:gdLst>
                <a:gd name="T0" fmla="*/ 0 w 18"/>
                <a:gd name="T1" fmla="*/ 57 h 59"/>
                <a:gd name="T2" fmla="*/ 18 w 18"/>
                <a:gd name="T3" fmla="*/ 59 h 59"/>
                <a:gd name="T4" fmla="*/ 8 w 18"/>
                <a:gd name="T5" fmla="*/ 0 h 59"/>
                <a:gd name="T6" fmla="*/ 0 w 18"/>
                <a:gd name="T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9">
                  <a:moveTo>
                    <a:pt x="0" y="57"/>
                  </a:moveTo>
                  <a:cubicBezTo>
                    <a:pt x="5" y="56"/>
                    <a:pt x="15" y="57"/>
                    <a:pt x="18" y="59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7"/>
            <p:cNvSpPr>
              <a:spLocks/>
            </p:cNvSpPr>
            <p:nvPr/>
          </p:nvSpPr>
          <p:spPr bwMode="gray">
            <a:xfrm>
              <a:off x="3535363" y="3035300"/>
              <a:ext cx="247650" cy="601663"/>
            </a:xfrm>
            <a:custGeom>
              <a:avLst/>
              <a:gdLst>
                <a:gd name="T0" fmla="*/ 23 w 66"/>
                <a:gd name="T1" fmla="*/ 11 h 159"/>
                <a:gd name="T2" fmla="*/ 22 w 66"/>
                <a:gd name="T3" fmla="*/ 7 h 159"/>
                <a:gd name="T4" fmla="*/ 17 w 66"/>
                <a:gd name="T5" fmla="*/ 5 h 159"/>
                <a:gd name="T6" fmla="*/ 13 w 66"/>
                <a:gd name="T7" fmla="*/ 3 h 159"/>
                <a:gd name="T8" fmla="*/ 2 w 66"/>
                <a:gd name="T9" fmla="*/ 0 h 159"/>
                <a:gd name="T10" fmla="*/ 3 w 66"/>
                <a:gd name="T11" fmla="*/ 7 h 159"/>
                <a:gd name="T12" fmla="*/ 11 w 66"/>
                <a:gd name="T13" fmla="*/ 10 h 159"/>
                <a:gd name="T14" fmla="*/ 12 w 66"/>
                <a:gd name="T15" fmla="*/ 30 h 159"/>
                <a:gd name="T16" fmla="*/ 19 w 66"/>
                <a:gd name="T17" fmla="*/ 33 h 159"/>
                <a:gd name="T18" fmla="*/ 19 w 66"/>
                <a:gd name="T19" fmla="*/ 34 h 159"/>
                <a:gd name="T20" fmla="*/ 15 w 66"/>
                <a:gd name="T21" fmla="*/ 36 h 159"/>
                <a:gd name="T22" fmla="*/ 19 w 66"/>
                <a:gd name="T23" fmla="*/ 106 h 159"/>
                <a:gd name="T24" fmla="*/ 36 w 66"/>
                <a:gd name="T25" fmla="*/ 159 h 159"/>
                <a:gd name="T26" fmla="*/ 48 w 66"/>
                <a:gd name="T27" fmla="*/ 136 h 159"/>
                <a:gd name="T28" fmla="*/ 66 w 66"/>
                <a:gd name="T29" fmla="*/ 128 h 159"/>
                <a:gd name="T30" fmla="*/ 60 w 66"/>
                <a:gd name="T31" fmla="*/ 114 h 159"/>
                <a:gd name="T32" fmla="*/ 57 w 66"/>
                <a:gd name="T33" fmla="*/ 98 h 159"/>
                <a:gd name="T34" fmla="*/ 23 w 66"/>
                <a:gd name="T35" fmla="*/ 1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159">
                  <a:moveTo>
                    <a:pt x="23" y="11"/>
                  </a:moveTo>
                  <a:cubicBezTo>
                    <a:pt x="23" y="10"/>
                    <a:pt x="23" y="8"/>
                    <a:pt x="22" y="7"/>
                  </a:cubicBezTo>
                  <a:cubicBezTo>
                    <a:pt x="21" y="7"/>
                    <a:pt x="18" y="6"/>
                    <a:pt x="17" y="5"/>
                  </a:cubicBezTo>
                  <a:cubicBezTo>
                    <a:pt x="16" y="5"/>
                    <a:pt x="14" y="3"/>
                    <a:pt x="13" y="3"/>
                  </a:cubicBezTo>
                  <a:cubicBezTo>
                    <a:pt x="9" y="3"/>
                    <a:pt x="3" y="1"/>
                    <a:pt x="2" y="0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4" y="9"/>
                    <a:pt x="8" y="10"/>
                    <a:pt x="11" y="1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2"/>
                    <a:pt x="16" y="33"/>
                    <a:pt x="19" y="3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9" y="105"/>
                    <a:pt x="19" y="106"/>
                  </a:cubicBezTo>
                  <a:cubicBezTo>
                    <a:pt x="20" y="107"/>
                    <a:pt x="36" y="156"/>
                    <a:pt x="36" y="159"/>
                  </a:cubicBezTo>
                  <a:cubicBezTo>
                    <a:pt x="38" y="154"/>
                    <a:pt x="43" y="141"/>
                    <a:pt x="48" y="136"/>
                  </a:cubicBezTo>
                  <a:cubicBezTo>
                    <a:pt x="54" y="130"/>
                    <a:pt x="61" y="128"/>
                    <a:pt x="66" y="128"/>
                  </a:cubicBezTo>
                  <a:cubicBezTo>
                    <a:pt x="65" y="127"/>
                    <a:pt x="60" y="115"/>
                    <a:pt x="60" y="114"/>
                  </a:cubicBezTo>
                  <a:cubicBezTo>
                    <a:pt x="60" y="113"/>
                    <a:pt x="58" y="99"/>
                    <a:pt x="57" y="98"/>
                  </a:cubicBezTo>
                  <a:cubicBezTo>
                    <a:pt x="57" y="97"/>
                    <a:pt x="24" y="12"/>
                    <a:pt x="23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8"/>
            <p:cNvSpPr>
              <a:spLocks/>
            </p:cNvSpPr>
            <p:nvPr/>
          </p:nvSpPr>
          <p:spPr bwMode="gray">
            <a:xfrm>
              <a:off x="3489326" y="2994025"/>
              <a:ext cx="117475" cy="46038"/>
            </a:xfrm>
            <a:custGeom>
              <a:avLst/>
              <a:gdLst>
                <a:gd name="T0" fmla="*/ 15 w 31"/>
                <a:gd name="T1" fmla="*/ 6 h 12"/>
                <a:gd name="T2" fmla="*/ 30 w 31"/>
                <a:gd name="T3" fmla="*/ 12 h 12"/>
                <a:gd name="T4" fmla="*/ 27 w 31"/>
                <a:gd name="T5" fmla="*/ 3 h 12"/>
                <a:gd name="T6" fmla="*/ 14 w 31"/>
                <a:gd name="T7" fmla="*/ 0 h 12"/>
                <a:gd name="T8" fmla="*/ 3 w 31"/>
                <a:gd name="T9" fmla="*/ 3 h 12"/>
                <a:gd name="T10" fmla="*/ 0 w 31"/>
                <a:gd name="T11" fmla="*/ 11 h 12"/>
                <a:gd name="T12" fmla="*/ 15 w 31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2">
                  <a:moveTo>
                    <a:pt x="15" y="6"/>
                  </a:moveTo>
                  <a:cubicBezTo>
                    <a:pt x="24" y="6"/>
                    <a:pt x="28" y="10"/>
                    <a:pt x="30" y="12"/>
                  </a:cubicBezTo>
                  <a:cubicBezTo>
                    <a:pt x="31" y="8"/>
                    <a:pt x="30" y="6"/>
                    <a:pt x="27" y="3"/>
                  </a:cubicBezTo>
                  <a:cubicBezTo>
                    <a:pt x="25" y="1"/>
                    <a:pt x="21" y="0"/>
                    <a:pt x="14" y="0"/>
                  </a:cubicBezTo>
                  <a:cubicBezTo>
                    <a:pt x="10" y="0"/>
                    <a:pt x="5" y="1"/>
                    <a:pt x="3" y="3"/>
                  </a:cubicBezTo>
                  <a:cubicBezTo>
                    <a:pt x="0" y="5"/>
                    <a:pt x="0" y="8"/>
                    <a:pt x="0" y="11"/>
                  </a:cubicBezTo>
                  <a:cubicBezTo>
                    <a:pt x="1" y="9"/>
                    <a:pt x="7" y="6"/>
                    <a:pt x="15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9"/>
            <p:cNvSpPr>
              <a:spLocks/>
            </p:cNvSpPr>
            <p:nvPr/>
          </p:nvSpPr>
          <p:spPr bwMode="gray">
            <a:xfrm>
              <a:off x="3482976" y="2778125"/>
              <a:ext cx="242888" cy="106363"/>
            </a:xfrm>
            <a:custGeom>
              <a:avLst/>
              <a:gdLst>
                <a:gd name="T0" fmla="*/ 0 w 65"/>
                <a:gd name="T1" fmla="*/ 14 h 28"/>
                <a:gd name="T2" fmla="*/ 2 w 65"/>
                <a:gd name="T3" fmla="*/ 24 h 28"/>
                <a:gd name="T4" fmla="*/ 7 w 65"/>
                <a:gd name="T5" fmla="*/ 27 h 28"/>
                <a:gd name="T6" fmla="*/ 17 w 65"/>
                <a:gd name="T7" fmla="*/ 23 h 28"/>
                <a:gd name="T8" fmla="*/ 26 w 65"/>
                <a:gd name="T9" fmla="*/ 28 h 28"/>
                <a:gd name="T10" fmla="*/ 32 w 65"/>
                <a:gd name="T11" fmla="*/ 26 h 28"/>
                <a:gd name="T12" fmla="*/ 36 w 65"/>
                <a:gd name="T13" fmla="*/ 28 h 28"/>
                <a:gd name="T14" fmla="*/ 41 w 65"/>
                <a:gd name="T15" fmla="*/ 22 h 28"/>
                <a:gd name="T16" fmla="*/ 62 w 65"/>
                <a:gd name="T17" fmla="*/ 12 h 28"/>
                <a:gd name="T18" fmla="*/ 65 w 65"/>
                <a:gd name="T19" fmla="*/ 2 h 28"/>
                <a:gd name="T20" fmla="*/ 52 w 65"/>
                <a:gd name="T21" fmla="*/ 8 h 28"/>
                <a:gd name="T22" fmla="*/ 40 w 65"/>
                <a:gd name="T23" fmla="*/ 6 h 28"/>
                <a:gd name="T24" fmla="*/ 41 w 65"/>
                <a:gd name="T25" fmla="*/ 0 h 28"/>
                <a:gd name="T26" fmla="*/ 28 w 65"/>
                <a:gd name="T27" fmla="*/ 2 h 28"/>
                <a:gd name="T28" fmla="*/ 15 w 65"/>
                <a:gd name="T29" fmla="*/ 1 h 28"/>
                <a:gd name="T30" fmla="*/ 0 w 65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28">
                  <a:moveTo>
                    <a:pt x="0" y="14"/>
                  </a:moveTo>
                  <a:cubicBezTo>
                    <a:pt x="0" y="18"/>
                    <a:pt x="1" y="21"/>
                    <a:pt x="2" y="24"/>
                  </a:cubicBezTo>
                  <a:cubicBezTo>
                    <a:pt x="3" y="25"/>
                    <a:pt x="5" y="27"/>
                    <a:pt x="7" y="27"/>
                  </a:cubicBezTo>
                  <a:cubicBezTo>
                    <a:pt x="9" y="27"/>
                    <a:pt x="12" y="22"/>
                    <a:pt x="17" y="23"/>
                  </a:cubicBezTo>
                  <a:cubicBezTo>
                    <a:pt x="21" y="23"/>
                    <a:pt x="23" y="28"/>
                    <a:pt x="26" y="28"/>
                  </a:cubicBezTo>
                  <a:cubicBezTo>
                    <a:pt x="28" y="28"/>
                    <a:pt x="29" y="26"/>
                    <a:pt x="32" y="26"/>
                  </a:cubicBezTo>
                  <a:cubicBezTo>
                    <a:pt x="34" y="25"/>
                    <a:pt x="34" y="26"/>
                    <a:pt x="36" y="28"/>
                  </a:cubicBezTo>
                  <a:cubicBezTo>
                    <a:pt x="36" y="26"/>
                    <a:pt x="38" y="24"/>
                    <a:pt x="41" y="22"/>
                  </a:cubicBezTo>
                  <a:cubicBezTo>
                    <a:pt x="44" y="19"/>
                    <a:pt x="57" y="17"/>
                    <a:pt x="62" y="12"/>
                  </a:cubicBezTo>
                  <a:cubicBezTo>
                    <a:pt x="65" y="10"/>
                    <a:pt x="65" y="5"/>
                    <a:pt x="65" y="2"/>
                  </a:cubicBezTo>
                  <a:cubicBezTo>
                    <a:pt x="63" y="5"/>
                    <a:pt x="57" y="8"/>
                    <a:pt x="52" y="8"/>
                  </a:cubicBezTo>
                  <a:cubicBezTo>
                    <a:pt x="49" y="9"/>
                    <a:pt x="42" y="7"/>
                    <a:pt x="40" y="6"/>
                  </a:cubicBezTo>
                  <a:cubicBezTo>
                    <a:pt x="41" y="4"/>
                    <a:pt x="42" y="2"/>
                    <a:pt x="41" y="0"/>
                  </a:cubicBezTo>
                  <a:cubicBezTo>
                    <a:pt x="39" y="1"/>
                    <a:pt x="31" y="2"/>
                    <a:pt x="28" y="2"/>
                  </a:cubicBezTo>
                  <a:cubicBezTo>
                    <a:pt x="25" y="2"/>
                    <a:pt x="19" y="1"/>
                    <a:pt x="15" y="1"/>
                  </a:cubicBezTo>
                  <a:cubicBezTo>
                    <a:pt x="5" y="1"/>
                    <a:pt x="0" y="8"/>
                    <a:pt x="0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0"/>
            <p:cNvSpPr>
              <a:spLocks/>
            </p:cNvSpPr>
            <p:nvPr/>
          </p:nvSpPr>
          <p:spPr bwMode="gray">
            <a:xfrm>
              <a:off x="3422651" y="2895600"/>
              <a:ext cx="247650" cy="125413"/>
            </a:xfrm>
            <a:custGeom>
              <a:avLst/>
              <a:gdLst>
                <a:gd name="T0" fmla="*/ 33 w 66"/>
                <a:gd name="T1" fmla="*/ 14 h 33"/>
                <a:gd name="T2" fmla="*/ 65 w 66"/>
                <a:gd name="T3" fmla="*/ 32 h 33"/>
                <a:gd name="T4" fmla="*/ 65 w 66"/>
                <a:gd name="T5" fmla="*/ 25 h 33"/>
                <a:gd name="T6" fmla="*/ 62 w 66"/>
                <a:gd name="T7" fmla="*/ 15 h 33"/>
                <a:gd name="T8" fmla="*/ 63 w 66"/>
                <a:gd name="T9" fmla="*/ 9 h 33"/>
                <a:gd name="T10" fmla="*/ 55 w 66"/>
                <a:gd name="T11" fmla="*/ 10 h 33"/>
                <a:gd name="T12" fmla="*/ 51 w 66"/>
                <a:gd name="T13" fmla="*/ 3 h 33"/>
                <a:gd name="T14" fmla="*/ 41 w 66"/>
                <a:gd name="T15" fmla="*/ 5 h 33"/>
                <a:gd name="T16" fmla="*/ 33 w 66"/>
                <a:gd name="T17" fmla="*/ 0 h 33"/>
                <a:gd name="T18" fmla="*/ 24 w 66"/>
                <a:gd name="T19" fmla="*/ 5 h 33"/>
                <a:gd name="T20" fmla="*/ 16 w 66"/>
                <a:gd name="T21" fmla="*/ 4 h 33"/>
                <a:gd name="T22" fmla="*/ 13 w 66"/>
                <a:gd name="T23" fmla="*/ 7 h 33"/>
                <a:gd name="T24" fmla="*/ 9 w 66"/>
                <a:gd name="T25" fmla="*/ 10 h 33"/>
                <a:gd name="T26" fmla="*/ 4 w 66"/>
                <a:gd name="T27" fmla="*/ 9 h 33"/>
                <a:gd name="T28" fmla="*/ 4 w 66"/>
                <a:gd name="T29" fmla="*/ 16 h 33"/>
                <a:gd name="T30" fmla="*/ 0 w 66"/>
                <a:gd name="T31" fmla="*/ 26 h 33"/>
                <a:gd name="T32" fmla="*/ 2 w 66"/>
                <a:gd name="T33" fmla="*/ 33 h 33"/>
                <a:gd name="T34" fmla="*/ 33 w 66"/>
                <a:gd name="T35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33">
                  <a:moveTo>
                    <a:pt x="33" y="14"/>
                  </a:moveTo>
                  <a:cubicBezTo>
                    <a:pt x="55" y="14"/>
                    <a:pt x="64" y="24"/>
                    <a:pt x="65" y="32"/>
                  </a:cubicBezTo>
                  <a:cubicBezTo>
                    <a:pt x="66" y="30"/>
                    <a:pt x="66" y="28"/>
                    <a:pt x="65" y="25"/>
                  </a:cubicBezTo>
                  <a:cubicBezTo>
                    <a:pt x="65" y="23"/>
                    <a:pt x="62" y="17"/>
                    <a:pt x="62" y="15"/>
                  </a:cubicBezTo>
                  <a:cubicBezTo>
                    <a:pt x="62" y="13"/>
                    <a:pt x="62" y="11"/>
                    <a:pt x="63" y="9"/>
                  </a:cubicBezTo>
                  <a:cubicBezTo>
                    <a:pt x="61" y="10"/>
                    <a:pt x="57" y="12"/>
                    <a:pt x="55" y="10"/>
                  </a:cubicBezTo>
                  <a:cubicBezTo>
                    <a:pt x="52" y="8"/>
                    <a:pt x="54" y="4"/>
                    <a:pt x="51" y="3"/>
                  </a:cubicBezTo>
                  <a:cubicBezTo>
                    <a:pt x="48" y="2"/>
                    <a:pt x="44" y="5"/>
                    <a:pt x="41" y="5"/>
                  </a:cubicBezTo>
                  <a:cubicBezTo>
                    <a:pt x="38" y="4"/>
                    <a:pt x="35" y="0"/>
                    <a:pt x="33" y="0"/>
                  </a:cubicBezTo>
                  <a:cubicBezTo>
                    <a:pt x="29" y="0"/>
                    <a:pt x="28" y="4"/>
                    <a:pt x="24" y="5"/>
                  </a:cubicBezTo>
                  <a:cubicBezTo>
                    <a:pt x="21" y="5"/>
                    <a:pt x="18" y="4"/>
                    <a:pt x="16" y="4"/>
                  </a:cubicBezTo>
                  <a:cubicBezTo>
                    <a:pt x="15" y="4"/>
                    <a:pt x="13" y="5"/>
                    <a:pt x="13" y="7"/>
                  </a:cubicBezTo>
                  <a:cubicBezTo>
                    <a:pt x="12" y="9"/>
                    <a:pt x="11" y="10"/>
                    <a:pt x="9" y="10"/>
                  </a:cubicBezTo>
                  <a:cubicBezTo>
                    <a:pt x="7" y="11"/>
                    <a:pt x="5" y="9"/>
                    <a:pt x="4" y="9"/>
                  </a:cubicBezTo>
                  <a:cubicBezTo>
                    <a:pt x="4" y="10"/>
                    <a:pt x="5" y="14"/>
                    <a:pt x="4" y="16"/>
                  </a:cubicBezTo>
                  <a:cubicBezTo>
                    <a:pt x="3" y="19"/>
                    <a:pt x="1" y="22"/>
                    <a:pt x="0" y="26"/>
                  </a:cubicBezTo>
                  <a:cubicBezTo>
                    <a:pt x="0" y="29"/>
                    <a:pt x="1" y="30"/>
                    <a:pt x="2" y="33"/>
                  </a:cubicBezTo>
                  <a:cubicBezTo>
                    <a:pt x="1" y="21"/>
                    <a:pt x="14" y="14"/>
                    <a:pt x="33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1"/>
            <p:cNvSpPr>
              <a:spLocks/>
            </p:cNvSpPr>
            <p:nvPr/>
          </p:nvSpPr>
          <p:spPr bwMode="gray">
            <a:xfrm>
              <a:off x="3463926" y="3046413"/>
              <a:ext cx="71438" cy="103188"/>
            </a:xfrm>
            <a:custGeom>
              <a:avLst/>
              <a:gdLst>
                <a:gd name="T0" fmla="*/ 9 w 19"/>
                <a:gd name="T1" fmla="*/ 15 h 27"/>
                <a:gd name="T2" fmla="*/ 2 w 19"/>
                <a:gd name="T3" fmla="*/ 20 h 27"/>
                <a:gd name="T4" fmla="*/ 6 w 19"/>
                <a:gd name="T5" fmla="*/ 27 h 27"/>
                <a:gd name="T6" fmla="*/ 10 w 19"/>
                <a:gd name="T7" fmla="*/ 22 h 27"/>
                <a:gd name="T8" fmla="*/ 13 w 19"/>
                <a:gd name="T9" fmla="*/ 19 h 27"/>
                <a:gd name="T10" fmla="*/ 15 w 19"/>
                <a:gd name="T11" fmla="*/ 17 h 27"/>
                <a:gd name="T12" fmla="*/ 14 w 19"/>
                <a:gd name="T13" fmla="*/ 14 h 27"/>
                <a:gd name="T14" fmla="*/ 18 w 19"/>
                <a:gd name="T15" fmla="*/ 13 h 27"/>
                <a:gd name="T16" fmla="*/ 19 w 19"/>
                <a:gd name="T17" fmla="*/ 10 h 27"/>
                <a:gd name="T18" fmla="*/ 17 w 19"/>
                <a:gd name="T19" fmla="*/ 8 h 27"/>
                <a:gd name="T20" fmla="*/ 11 w 19"/>
                <a:gd name="T21" fmla="*/ 8 h 27"/>
                <a:gd name="T22" fmla="*/ 14 w 19"/>
                <a:gd name="T23" fmla="*/ 6 h 27"/>
                <a:gd name="T24" fmla="*/ 16 w 19"/>
                <a:gd name="T25" fmla="*/ 4 h 27"/>
                <a:gd name="T26" fmla="*/ 15 w 19"/>
                <a:gd name="T27" fmla="*/ 0 h 27"/>
                <a:gd name="T28" fmla="*/ 2 w 19"/>
                <a:gd name="T29" fmla="*/ 6 h 27"/>
                <a:gd name="T30" fmla="*/ 4 w 19"/>
                <a:gd name="T31" fmla="*/ 9 h 27"/>
                <a:gd name="T32" fmla="*/ 1 w 19"/>
                <a:gd name="T33" fmla="*/ 9 h 27"/>
                <a:gd name="T34" fmla="*/ 1 w 19"/>
                <a:gd name="T35" fmla="*/ 16 h 27"/>
                <a:gd name="T36" fmla="*/ 9 w 19"/>
                <a:gd name="T37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27">
                  <a:moveTo>
                    <a:pt x="9" y="15"/>
                  </a:moveTo>
                  <a:cubicBezTo>
                    <a:pt x="7" y="16"/>
                    <a:pt x="4" y="18"/>
                    <a:pt x="2" y="20"/>
                  </a:cubicBezTo>
                  <a:cubicBezTo>
                    <a:pt x="3" y="22"/>
                    <a:pt x="5" y="26"/>
                    <a:pt x="6" y="27"/>
                  </a:cubicBezTo>
                  <a:cubicBezTo>
                    <a:pt x="7" y="25"/>
                    <a:pt x="9" y="22"/>
                    <a:pt x="10" y="22"/>
                  </a:cubicBezTo>
                  <a:cubicBezTo>
                    <a:pt x="11" y="21"/>
                    <a:pt x="12" y="20"/>
                    <a:pt x="13" y="19"/>
                  </a:cubicBezTo>
                  <a:cubicBezTo>
                    <a:pt x="15" y="19"/>
                    <a:pt x="15" y="18"/>
                    <a:pt x="15" y="17"/>
                  </a:cubicBezTo>
                  <a:cubicBezTo>
                    <a:pt x="15" y="16"/>
                    <a:pt x="15" y="15"/>
                    <a:pt x="14" y="14"/>
                  </a:cubicBezTo>
                  <a:cubicBezTo>
                    <a:pt x="15" y="14"/>
                    <a:pt x="17" y="14"/>
                    <a:pt x="18" y="13"/>
                  </a:cubicBezTo>
                  <a:cubicBezTo>
                    <a:pt x="19" y="12"/>
                    <a:pt x="19" y="11"/>
                    <a:pt x="19" y="10"/>
                  </a:cubicBezTo>
                  <a:cubicBezTo>
                    <a:pt x="19" y="9"/>
                    <a:pt x="18" y="8"/>
                    <a:pt x="17" y="8"/>
                  </a:cubicBezTo>
                  <a:cubicBezTo>
                    <a:pt x="16" y="8"/>
                    <a:pt x="12" y="8"/>
                    <a:pt x="11" y="8"/>
                  </a:cubicBezTo>
                  <a:cubicBezTo>
                    <a:pt x="11" y="8"/>
                    <a:pt x="13" y="7"/>
                    <a:pt x="14" y="6"/>
                  </a:cubicBezTo>
                  <a:cubicBezTo>
                    <a:pt x="15" y="6"/>
                    <a:pt x="15" y="5"/>
                    <a:pt x="16" y="4"/>
                  </a:cubicBezTo>
                  <a:cubicBezTo>
                    <a:pt x="16" y="4"/>
                    <a:pt x="16" y="2"/>
                    <a:pt x="15" y="0"/>
                  </a:cubicBezTo>
                  <a:cubicBezTo>
                    <a:pt x="11" y="0"/>
                    <a:pt x="4" y="4"/>
                    <a:pt x="2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1" y="14"/>
                    <a:pt x="1" y="16"/>
                  </a:cubicBezTo>
                  <a:cubicBezTo>
                    <a:pt x="4" y="15"/>
                    <a:pt x="7" y="15"/>
                    <a:pt x="9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gray">
            <a:xfrm>
              <a:off x="3846513" y="3303588"/>
              <a:ext cx="312738" cy="431800"/>
            </a:xfrm>
            <a:custGeom>
              <a:avLst/>
              <a:gdLst>
                <a:gd name="T0" fmla="*/ 64 w 83"/>
                <a:gd name="T1" fmla="*/ 13 h 114"/>
                <a:gd name="T2" fmla="*/ 5 w 83"/>
                <a:gd name="T3" fmla="*/ 19 h 114"/>
                <a:gd name="T4" fmla="*/ 1 w 83"/>
                <a:gd name="T5" fmla="*/ 37 h 114"/>
                <a:gd name="T6" fmla="*/ 6 w 83"/>
                <a:gd name="T7" fmla="*/ 36 h 114"/>
                <a:gd name="T8" fmla="*/ 13 w 83"/>
                <a:gd name="T9" fmla="*/ 36 h 114"/>
                <a:gd name="T10" fmla="*/ 8 w 83"/>
                <a:gd name="T11" fmla="*/ 50 h 114"/>
                <a:gd name="T12" fmla="*/ 15 w 83"/>
                <a:gd name="T13" fmla="*/ 48 h 114"/>
                <a:gd name="T14" fmla="*/ 16 w 83"/>
                <a:gd name="T15" fmla="*/ 62 h 114"/>
                <a:gd name="T16" fmla="*/ 16 w 83"/>
                <a:gd name="T17" fmla="*/ 70 h 114"/>
                <a:gd name="T18" fmla="*/ 20 w 83"/>
                <a:gd name="T19" fmla="*/ 71 h 114"/>
                <a:gd name="T20" fmla="*/ 27 w 83"/>
                <a:gd name="T21" fmla="*/ 75 h 114"/>
                <a:gd name="T22" fmla="*/ 16 w 83"/>
                <a:gd name="T23" fmla="*/ 75 h 114"/>
                <a:gd name="T24" fmla="*/ 22 w 83"/>
                <a:gd name="T25" fmla="*/ 77 h 114"/>
                <a:gd name="T26" fmla="*/ 24 w 83"/>
                <a:gd name="T27" fmla="*/ 80 h 114"/>
                <a:gd name="T28" fmla="*/ 19 w 83"/>
                <a:gd name="T29" fmla="*/ 83 h 114"/>
                <a:gd name="T30" fmla="*/ 26 w 83"/>
                <a:gd name="T31" fmla="*/ 91 h 114"/>
                <a:gd name="T32" fmla="*/ 30 w 83"/>
                <a:gd name="T33" fmla="*/ 100 h 114"/>
                <a:gd name="T34" fmla="*/ 78 w 83"/>
                <a:gd name="T35" fmla="*/ 102 h 114"/>
                <a:gd name="T36" fmla="*/ 63 w 83"/>
                <a:gd name="T37" fmla="*/ 68 h 114"/>
                <a:gd name="T38" fmla="*/ 72 w 83"/>
                <a:gd name="T39" fmla="*/ 61 h 114"/>
                <a:gd name="T40" fmla="*/ 74 w 83"/>
                <a:gd name="T41" fmla="*/ 55 h 114"/>
                <a:gd name="T42" fmla="*/ 70 w 83"/>
                <a:gd name="T43" fmla="*/ 51 h 114"/>
                <a:gd name="T44" fmla="*/ 59 w 83"/>
                <a:gd name="T45" fmla="*/ 50 h 114"/>
                <a:gd name="T46" fmla="*/ 23 w 83"/>
                <a:gd name="T47" fmla="*/ 33 h 114"/>
                <a:gd name="T48" fmla="*/ 12 w 83"/>
                <a:gd name="T49" fmla="*/ 28 h 114"/>
                <a:gd name="T50" fmla="*/ 17 w 83"/>
                <a:gd name="T51" fmla="*/ 29 h 114"/>
                <a:gd name="T52" fmla="*/ 53 w 83"/>
                <a:gd name="T53" fmla="*/ 32 h 114"/>
                <a:gd name="T54" fmla="*/ 78 w 83"/>
                <a:gd name="T55" fmla="*/ 42 h 114"/>
                <a:gd name="T56" fmla="*/ 73 w 83"/>
                <a:gd name="T57" fmla="*/ 26 h 114"/>
                <a:gd name="T58" fmla="*/ 83 w 83"/>
                <a:gd name="T59" fmla="*/ 32 h 114"/>
                <a:gd name="T60" fmla="*/ 29 w 83"/>
                <a:gd name="T61" fmla="*/ 40 h 114"/>
                <a:gd name="T62" fmla="*/ 46 w 83"/>
                <a:gd name="T63" fmla="*/ 47 h 114"/>
                <a:gd name="T64" fmla="*/ 32 w 83"/>
                <a:gd name="T65" fmla="*/ 47 h 114"/>
                <a:gd name="T66" fmla="*/ 29 w 83"/>
                <a:gd name="T67" fmla="*/ 51 h 114"/>
                <a:gd name="T68" fmla="*/ 20 w 83"/>
                <a:gd name="T69" fmla="*/ 47 h 114"/>
                <a:gd name="T70" fmla="*/ 9 w 83"/>
                <a:gd name="T71" fmla="*/ 27 h 114"/>
                <a:gd name="T72" fmla="*/ 18 w 83"/>
                <a:gd name="T73" fmla="*/ 20 h 114"/>
                <a:gd name="T74" fmla="*/ 42 w 83"/>
                <a:gd name="T75" fmla="*/ 20 h 114"/>
                <a:gd name="T76" fmla="*/ 20 w 83"/>
                <a:gd name="T77" fmla="*/ 10 h 114"/>
                <a:gd name="T78" fmla="*/ 43 w 83"/>
                <a:gd name="T79" fmla="*/ 9 h 114"/>
                <a:gd name="T80" fmla="*/ 63 w 83"/>
                <a:gd name="T81" fmla="*/ 30 h 114"/>
                <a:gd name="T82" fmla="*/ 51 w 83"/>
                <a:gd name="T83" fmla="*/ 12 h 114"/>
                <a:gd name="T84" fmla="*/ 63 w 83"/>
                <a:gd name="T85" fmla="*/ 3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3" h="114">
                  <a:moveTo>
                    <a:pt x="83" y="32"/>
                  </a:moveTo>
                  <a:cubicBezTo>
                    <a:pt x="82" y="30"/>
                    <a:pt x="75" y="22"/>
                    <a:pt x="64" y="13"/>
                  </a:cubicBezTo>
                  <a:cubicBezTo>
                    <a:pt x="55" y="7"/>
                    <a:pt x="42" y="0"/>
                    <a:pt x="32" y="0"/>
                  </a:cubicBezTo>
                  <a:cubicBezTo>
                    <a:pt x="14" y="0"/>
                    <a:pt x="6" y="13"/>
                    <a:pt x="5" y="19"/>
                  </a:cubicBezTo>
                  <a:cubicBezTo>
                    <a:pt x="4" y="23"/>
                    <a:pt x="4" y="27"/>
                    <a:pt x="5" y="29"/>
                  </a:cubicBezTo>
                  <a:cubicBezTo>
                    <a:pt x="2" y="32"/>
                    <a:pt x="1" y="34"/>
                    <a:pt x="1" y="37"/>
                  </a:cubicBezTo>
                  <a:cubicBezTo>
                    <a:pt x="0" y="39"/>
                    <a:pt x="1" y="42"/>
                    <a:pt x="3" y="43"/>
                  </a:cubicBezTo>
                  <a:cubicBezTo>
                    <a:pt x="2" y="41"/>
                    <a:pt x="4" y="38"/>
                    <a:pt x="6" y="36"/>
                  </a:cubicBezTo>
                  <a:cubicBezTo>
                    <a:pt x="7" y="33"/>
                    <a:pt x="10" y="32"/>
                    <a:pt x="12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1" y="37"/>
                    <a:pt x="8" y="40"/>
                    <a:pt x="7" y="4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7" y="71"/>
                    <a:pt x="20" y="71"/>
                  </a:cubicBezTo>
                  <a:cubicBezTo>
                    <a:pt x="22" y="71"/>
                    <a:pt x="27" y="73"/>
                    <a:pt x="27" y="7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7" y="77"/>
                    <a:pt x="18" y="78"/>
                  </a:cubicBezTo>
                  <a:cubicBezTo>
                    <a:pt x="19" y="77"/>
                    <a:pt x="21" y="77"/>
                    <a:pt x="22" y="77"/>
                  </a:cubicBezTo>
                  <a:cubicBezTo>
                    <a:pt x="22" y="77"/>
                    <a:pt x="24" y="77"/>
                    <a:pt x="26" y="77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3" y="81"/>
                    <a:pt x="21" y="80"/>
                  </a:cubicBezTo>
                  <a:cubicBezTo>
                    <a:pt x="20" y="80"/>
                    <a:pt x="19" y="81"/>
                    <a:pt x="19" y="83"/>
                  </a:cubicBezTo>
                  <a:cubicBezTo>
                    <a:pt x="19" y="84"/>
                    <a:pt x="20" y="87"/>
                    <a:pt x="20" y="87"/>
                  </a:cubicBezTo>
                  <a:cubicBezTo>
                    <a:pt x="21" y="92"/>
                    <a:pt x="26" y="91"/>
                    <a:pt x="26" y="91"/>
                  </a:cubicBezTo>
                  <a:cubicBezTo>
                    <a:pt x="29" y="90"/>
                    <a:pt x="39" y="87"/>
                    <a:pt x="39" y="87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4" y="114"/>
                    <a:pt x="34" y="114"/>
                    <a:pt x="34" y="114"/>
                  </a:cubicBezTo>
                  <a:cubicBezTo>
                    <a:pt x="40" y="111"/>
                    <a:pt x="58" y="105"/>
                    <a:pt x="78" y="102"/>
                  </a:cubicBezTo>
                  <a:cubicBezTo>
                    <a:pt x="76" y="98"/>
                    <a:pt x="76" y="96"/>
                    <a:pt x="73" y="91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6" y="65"/>
                    <a:pt x="70" y="63"/>
                    <a:pt x="72" y="61"/>
                  </a:cubicBezTo>
                  <a:cubicBezTo>
                    <a:pt x="74" y="60"/>
                    <a:pt x="77" y="56"/>
                    <a:pt x="78" y="54"/>
                  </a:cubicBezTo>
                  <a:cubicBezTo>
                    <a:pt x="77" y="54"/>
                    <a:pt x="75" y="54"/>
                    <a:pt x="74" y="55"/>
                  </a:cubicBezTo>
                  <a:cubicBezTo>
                    <a:pt x="73" y="55"/>
                    <a:pt x="72" y="57"/>
                    <a:pt x="70" y="56"/>
                  </a:cubicBezTo>
                  <a:cubicBezTo>
                    <a:pt x="68" y="55"/>
                    <a:pt x="69" y="53"/>
                    <a:pt x="70" y="51"/>
                  </a:cubicBezTo>
                  <a:cubicBezTo>
                    <a:pt x="70" y="50"/>
                    <a:pt x="67" y="50"/>
                    <a:pt x="66" y="51"/>
                  </a:cubicBezTo>
                  <a:cubicBezTo>
                    <a:pt x="64" y="52"/>
                    <a:pt x="61" y="52"/>
                    <a:pt x="59" y="50"/>
                  </a:cubicBezTo>
                  <a:cubicBezTo>
                    <a:pt x="56" y="47"/>
                    <a:pt x="45" y="38"/>
                    <a:pt x="42" y="36"/>
                  </a:cubicBezTo>
                  <a:cubicBezTo>
                    <a:pt x="36" y="33"/>
                    <a:pt x="28" y="32"/>
                    <a:pt x="23" y="33"/>
                  </a:cubicBezTo>
                  <a:cubicBezTo>
                    <a:pt x="20" y="34"/>
                    <a:pt x="17" y="35"/>
                    <a:pt x="16" y="35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30"/>
                    <a:pt x="17" y="29"/>
                  </a:cubicBezTo>
                  <a:cubicBezTo>
                    <a:pt x="19" y="28"/>
                    <a:pt x="25" y="27"/>
                    <a:pt x="31" y="27"/>
                  </a:cubicBezTo>
                  <a:cubicBezTo>
                    <a:pt x="39" y="27"/>
                    <a:pt x="49" y="30"/>
                    <a:pt x="53" y="32"/>
                  </a:cubicBezTo>
                  <a:cubicBezTo>
                    <a:pt x="53" y="37"/>
                    <a:pt x="64" y="44"/>
                    <a:pt x="69" y="44"/>
                  </a:cubicBezTo>
                  <a:cubicBezTo>
                    <a:pt x="73" y="45"/>
                    <a:pt x="75" y="44"/>
                    <a:pt x="78" y="42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6"/>
                    <a:pt x="82" y="35"/>
                    <a:pt x="83" y="36"/>
                  </a:cubicBezTo>
                  <a:cubicBezTo>
                    <a:pt x="83" y="35"/>
                    <a:pt x="83" y="34"/>
                    <a:pt x="83" y="32"/>
                  </a:cubicBezTo>
                  <a:moveTo>
                    <a:pt x="20" y="43"/>
                  </a:moveTo>
                  <a:cubicBezTo>
                    <a:pt x="20" y="43"/>
                    <a:pt x="24" y="41"/>
                    <a:pt x="29" y="40"/>
                  </a:cubicBezTo>
                  <a:cubicBezTo>
                    <a:pt x="35" y="38"/>
                    <a:pt x="42" y="42"/>
                    <a:pt x="47" y="46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8"/>
                    <a:pt x="35" y="47"/>
                    <a:pt x="32" y="47"/>
                  </a:cubicBezTo>
                  <a:cubicBezTo>
                    <a:pt x="29" y="47"/>
                    <a:pt x="27" y="48"/>
                    <a:pt x="27" y="48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4" y="50"/>
                    <a:pt x="22" y="47"/>
                    <a:pt x="20" y="47"/>
                  </a:cubicBezTo>
                  <a:lnTo>
                    <a:pt x="20" y="43"/>
                  </a:lnTo>
                  <a:close/>
                  <a:moveTo>
                    <a:pt x="9" y="27"/>
                  </a:moveTo>
                  <a:cubicBezTo>
                    <a:pt x="7" y="21"/>
                    <a:pt x="12" y="15"/>
                    <a:pt x="15" y="12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5" y="22"/>
                    <a:pt x="11" y="25"/>
                    <a:pt x="9" y="27"/>
                  </a:cubicBezTo>
                  <a:moveTo>
                    <a:pt x="42" y="20"/>
                  </a:moveTo>
                  <a:cubicBezTo>
                    <a:pt x="38" y="18"/>
                    <a:pt x="27" y="18"/>
                    <a:pt x="23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2" y="8"/>
                    <a:pt x="27" y="7"/>
                    <a:pt x="31" y="7"/>
                  </a:cubicBezTo>
                  <a:cubicBezTo>
                    <a:pt x="35" y="7"/>
                    <a:pt x="40" y="8"/>
                    <a:pt x="43" y="9"/>
                  </a:cubicBezTo>
                  <a:lnTo>
                    <a:pt x="42" y="20"/>
                  </a:lnTo>
                  <a:close/>
                  <a:moveTo>
                    <a:pt x="63" y="30"/>
                  </a:moveTo>
                  <a:cubicBezTo>
                    <a:pt x="58" y="27"/>
                    <a:pt x="50" y="22"/>
                    <a:pt x="47" y="2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4" y="13"/>
                    <a:pt x="66" y="21"/>
                    <a:pt x="68" y="22"/>
                  </a:cubicBezTo>
                  <a:lnTo>
                    <a:pt x="63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3"/>
            <p:cNvSpPr>
              <a:spLocks/>
            </p:cNvSpPr>
            <p:nvPr/>
          </p:nvSpPr>
          <p:spPr bwMode="gray">
            <a:xfrm>
              <a:off x="4076701" y="3179763"/>
              <a:ext cx="138113" cy="173038"/>
            </a:xfrm>
            <a:custGeom>
              <a:avLst/>
              <a:gdLst>
                <a:gd name="T0" fmla="*/ 0 w 37"/>
                <a:gd name="T1" fmla="*/ 36 h 46"/>
                <a:gd name="T2" fmla="*/ 15 w 37"/>
                <a:gd name="T3" fmla="*/ 46 h 46"/>
                <a:gd name="T4" fmla="*/ 37 w 37"/>
                <a:gd name="T5" fmla="*/ 0 h 46"/>
                <a:gd name="T6" fmla="*/ 0 w 37"/>
                <a:gd name="T7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6">
                  <a:moveTo>
                    <a:pt x="0" y="36"/>
                  </a:moveTo>
                  <a:cubicBezTo>
                    <a:pt x="4" y="38"/>
                    <a:pt x="13" y="45"/>
                    <a:pt x="15" y="46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4"/>
            <p:cNvSpPr>
              <a:spLocks noEditPoints="1"/>
            </p:cNvSpPr>
            <p:nvPr/>
          </p:nvSpPr>
          <p:spPr bwMode="gray">
            <a:xfrm>
              <a:off x="8705851" y="3481388"/>
              <a:ext cx="93663" cy="98425"/>
            </a:xfrm>
            <a:custGeom>
              <a:avLst/>
              <a:gdLst>
                <a:gd name="T0" fmla="*/ 12 w 25"/>
                <a:gd name="T1" fmla="*/ 0 h 26"/>
                <a:gd name="T2" fmla="*/ 25 w 25"/>
                <a:gd name="T3" fmla="*/ 13 h 26"/>
                <a:gd name="T4" fmla="*/ 12 w 25"/>
                <a:gd name="T5" fmla="*/ 26 h 26"/>
                <a:gd name="T6" fmla="*/ 0 w 25"/>
                <a:gd name="T7" fmla="*/ 13 h 26"/>
                <a:gd name="T8" fmla="*/ 12 w 25"/>
                <a:gd name="T9" fmla="*/ 0 h 26"/>
                <a:gd name="T10" fmla="*/ 12 w 25"/>
                <a:gd name="T11" fmla="*/ 23 h 26"/>
                <a:gd name="T12" fmla="*/ 22 w 25"/>
                <a:gd name="T13" fmla="*/ 13 h 26"/>
                <a:gd name="T14" fmla="*/ 12 w 25"/>
                <a:gd name="T15" fmla="*/ 3 h 26"/>
                <a:gd name="T16" fmla="*/ 3 w 25"/>
                <a:gd name="T17" fmla="*/ 13 h 26"/>
                <a:gd name="T18" fmla="*/ 12 w 25"/>
                <a:gd name="T19" fmla="*/ 23 h 26"/>
                <a:gd name="T20" fmla="*/ 8 w 25"/>
                <a:gd name="T21" fmla="*/ 6 h 26"/>
                <a:gd name="T22" fmla="*/ 13 w 25"/>
                <a:gd name="T23" fmla="*/ 6 h 26"/>
                <a:gd name="T24" fmla="*/ 18 w 25"/>
                <a:gd name="T25" fmla="*/ 10 h 26"/>
                <a:gd name="T26" fmla="*/ 15 w 25"/>
                <a:gd name="T27" fmla="*/ 14 h 26"/>
                <a:gd name="T28" fmla="*/ 18 w 25"/>
                <a:gd name="T29" fmla="*/ 20 h 26"/>
                <a:gd name="T30" fmla="*/ 16 w 25"/>
                <a:gd name="T31" fmla="*/ 20 h 26"/>
                <a:gd name="T32" fmla="*/ 12 w 25"/>
                <a:gd name="T33" fmla="*/ 14 h 26"/>
                <a:gd name="T34" fmla="*/ 10 w 25"/>
                <a:gd name="T35" fmla="*/ 14 h 26"/>
                <a:gd name="T36" fmla="*/ 10 w 25"/>
                <a:gd name="T37" fmla="*/ 20 h 26"/>
                <a:gd name="T38" fmla="*/ 8 w 25"/>
                <a:gd name="T39" fmla="*/ 20 h 26"/>
                <a:gd name="T40" fmla="*/ 8 w 25"/>
                <a:gd name="T41" fmla="*/ 6 h 26"/>
                <a:gd name="T42" fmla="*/ 10 w 25"/>
                <a:gd name="T43" fmla="*/ 12 h 26"/>
                <a:gd name="T44" fmla="*/ 13 w 25"/>
                <a:gd name="T45" fmla="*/ 12 h 26"/>
                <a:gd name="T46" fmla="*/ 16 w 25"/>
                <a:gd name="T47" fmla="*/ 10 h 26"/>
                <a:gd name="T48" fmla="*/ 13 w 25"/>
                <a:gd name="T49" fmla="*/ 8 h 26"/>
                <a:gd name="T50" fmla="*/ 10 w 25"/>
                <a:gd name="T51" fmla="*/ 8 h 26"/>
                <a:gd name="T52" fmla="*/ 10 w 25"/>
                <a:gd name="T53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9" y="0"/>
                    <a:pt x="25" y="5"/>
                    <a:pt x="25" y="13"/>
                  </a:cubicBezTo>
                  <a:cubicBezTo>
                    <a:pt x="25" y="20"/>
                    <a:pt x="19" y="26"/>
                    <a:pt x="12" y="26"/>
                  </a:cubicBezTo>
                  <a:cubicBezTo>
                    <a:pt x="6" y="26"/>
                    <a:pt x="0" y="20"/>
                    <a:pt x="0" y="13"/>
                  </a:cubicBezTo>
                  <a:cubicBezTo>
                    <a:pt x="0" y="5"/>
                    <a:pt x="6" y="0"/>
                    <a:pt x="12" y="0"/>
                  </a:cubicBezTo>
                  <a:moveTo>
                    <a:pt x="12" y="23"/>
                  </a:moveTo>
                  <a:cubicBezTo>
                    <a:pt x="18" y="23"/>
                    <a:pt x="22" y="19"/>
                    <a:pt x="22" y="13"/>
                  </a:cubicBezTo>
                  <a:cubicBezTo>
                    <a:pt x="22" y="7"/>
                    <a:pt x="18" y="3"/>
                    <a:pt x="12" y="3"/>
                  </a:cubicBezTo>
                  <a:cubicBezTo>
                    <a:pt x="7" y="3"/>
                    <a:pt x="3" y="7"/>
                    <a:pt x="3" y="13"/>
                  </a:cubicBezTo>
                  <a:cubicBezTo>
                    <a:pt x="3" y="19"/>
                    <a:pt x="7" y="23"/>
                    <a:pt x="12" y="23"/>
                  </a:cubicBezTo>
                  <a:moveTo>
                    <a:pt x="8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6" y="6"/>
                    <a:pt x="18" y="7"/>
                    <a:pt x="18" y="10"/>
                  </a:cubicBezTo>
                  <a:cubicBezTo>
                    <a:pt x="18" y="13"/>
                    <a:pt x="17" y="14"/>
                    <a:pt x="15" y="1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8" y="20"/>
                    <a:pt x="8" y="20"/>
                  </a:cubicBezTo>
                  <a:lnTo>
                    <a:pt x="8" y="6"/>
                  </a:lnTo>
                  <a:close/>
                  <a:moveTo>
                    <a:pt x="10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6" y="12"/>
                    <a:pt x="16" y="10"/>
                  </a:cubicBezTo>
                  <a:cubicBezTo>
                    <a:pt x="16" y="8"/>
                    <a:pt x="14" y="8"/>
                    <a:pt x="13" y="8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12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85"/>
            <p:cNvSpPr>
              <a:spLocks noChangeArrowheads="1"/>
            </p:cNvSpPr>
            <p:nvPr/>
          </p:nvSpPr>
          <p:spPr bwMode="gray">
            <a:xfrm>
              <a:off x="4470401" y="3727450"/>
              <a:ext cx="1631950" cy="15875"/>
            </a:xfrm>
            <a:prstGeom prst="rect">
              <a:avLst/>
            </a:pr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86"/>
            <p:cNvSpPr>
              <a:spLocks noChangeArrowheads="1"/>
            </p:cNvSpPr>
            <p:nvPr/>
          </p:nvSpPr>
          <p:spPr bwMode="gray">
            <a:xfrm>
              <a:off x="6327776" y="3727450"/>
              <a:ext cx="2352675" cy="15875"/>
            </a:xfrm>
            <a:prstGeom prst="rect">
              <a:avLst/>
            </a:pr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87"/>
            <p:cNvSpPr>
              <a:spLocks noChangeArrowheads="1"/>
            </p:cNvSpPr>
            <p:nvPr/>
          </p:nvSpPr>
          <p:spPr bwMode="gray">
            <a:xfrm>
              <a:off x="5410201" y="3886200"/>
              <a:ext cx="44450" cy="231775"/>
            </a:xfrm>
            <a:prstGeom prst="rect">
              <a:avLst/>
            </a:pr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8"/>
            <p:cNvSpPr>
              <a:spLocks/>
            </p:cNvSpPr>
            <p:nvPr/>
          </p:nvSpPr>
          <p:spPr bwMode="gray">
            <a:xfrm>
              <a:off x="5580063" y="3886200"/>
              <a:ext cx="171450" cy="231775"/>
            </a:xfrm>
            <a:custGeom>
              <a:avLst/>
              <a:gdLst>
                <a:gd name="T0" fmla="*/ 0 w 108"/>
                <a:gd name="T1" fmla="*/ 0 h 146"/>
                <a:gd name="T2" fmla="*/ 23 w 108"/>
                <a:gd name="T3" fmla="*/ 0 h 146"/>
                <a:gd name="T4" fmla="*/ 85 w 108"/>
                <a:gd name="T5" fmla="*/ 103 h 146"/>
                <a:gd name="T6" fmla="*/ 85 w 108"/>
                <a:gd name="T7" fmla="*/ 103 h 146"/>
                <a:gd name="T8" fmla="*/ 85 w 108"/>
                <a:gd name="T9" fmla="*/ 0 h 146"/>
                <a:gd name="T10" fmla="*/ 108 w 108"/>
                <a:gd name="T11" fmla="*/ 0 h 146"/>
                <a:gd name="T12" fmla="*/ 108 w 108"/>
                <a:gd name="T13" fmla="*/ 146 h 146"/>
                <a:gd name="T14" fmla="*/ 85 w 108"/>
                <a:gd name="T15" fmla="*/ 146 h 146"/>
                <a:gd name="T16" fmla="*/ 26 w 108"/>
                <a:gd name="T17" fmla="*/ 43 h 146"/>
                <a:gd name="T18" fmla="*/ 23 w 108"/>
                <a:gd name="T19" fmla="*/ 43 h 146"/>
                <a:gd name="T20" fmla="*/ 23 w 108"/>
                <a:gd name="T21" fmla="*/ 146 h 146"/>
                <a:gd name="T22" fmla="*/ 0 w 108"/>
                <a:gd name="T23" fmla="*/ 146 h 146"/>
                <a:gd name="T24" fmla="*/ 0 w 108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6">
                  <a:moveTo>
                    <a:pt x="0" y="0"/>
                  </a:moveTo>
                  <a:lnTo>
                    <a:pt x="23" y="0"/>
                  </a:lnTo>
                  <a:lnTo>
                    <a:pt x="85" y="103"/>
                  </a:lnTo>
                  <a:lnTo>
                    <a:pt x="85" y="103"/>
                  </a:lnTo>
                  <a:lnTo>
                    <a:pt x="85" y="0"/>
                  </a:lnTo>
                  <a:lnTo>
                    <a:pt x="108" y="0"/>
                  </a:lnTo>
                  <a:lnTo>
                    <a:pt x="108" y="146"/>
                  </a:lnTo>
                  <a:lnTo>
                    <a:pt x="85" y="146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3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9"/>
            <p:cNvSpPr>
              <a:spLocks/>
            </p:cNvSpPr>
            <p:nvPr/>
          </p:nvSpPr>
          <p:spPr bwMode="gray">
            <a:xfrm>
              <a:off x="5849938" y="3883025"/>
              <a:ext cx="198438" cy="238125"/>
            </a:xfrm>
            <a:custGeom>
              <a:avLst/>
              <a:gdLst>
                <a:gd name="T0" fmla="*/ 10 w 53"/>
                <a:gd name="T1" fmla="*/ 43 h 63"/>
                <a:gd name="T2" fmla="*/ 28 w 53"/>
                <a:gd name="T3" fmla="*/ 53 h 63"/>
                <a:gd name="T4" fmla="*/ 41 w 53"/>
                <a:gd name="T5" fmla="*/ 45 h 63"/>
                <a:gd name="T6" fmla="*/ 28 w 53"/>
                <a:gd name="T7" fmla="*/ 37 h 63"/>
                <a:gd name="T8" fmla="*/ 22 w 53"/>
                <a:gd name="T9" fmla="*/ 35 h 63"/>
                <a:gd name="T10" fmla="*/ 3 w 53"/>
                <a:gd name="T11" fmla="*/ 18 h 63"/>
                <a:gd name="T12" fmla="*/ 27 w 53"/>
                <a:gd name="T13" fmla="*/ 0 h 63"/>
                <a:gd name="T14" fmla="*/ 52 w 53"/>
                <a:gd name="T15" fmla="*/ 12 h 63"/>
                <a:gd name="T16" fmla="*/ 43 w 53"/>
                <a:gd name="T17" fmla="*/ 19 h 63"/>
                <a:gd name="T18" fmla="*/ 27 w 53"/>
                <a:gd name="T19" fmla="*/ 10 h 63"/>
                <a:gd name="T20" fmla="*/ 15 w 53"/>
                <a:gd name="T21" fmla="*/ 17 h 63"/>
                <a:gd name="T22" fmla="*/ 28 w 53"/>
                <a:gd name="T23" fmla="*/ 25 h 63"/>
                <a:gd name="T24" fmla="*/ 35 w 53"/>
                <a:gd name="T25" fmla="*/ 26 h 63"/>
                <a:gd name="T26" fmla="*/ 53 w 53"/>
                <a:gd name="T27" fmla="*/ 43 h 63"/>
                <a:gd name="T28" fmla="*/ 26 w 53"/>
                <a:gd name="T29" fmla="*/ 63 h 63"/>
                <a:gd name="T30" fmla="*/ 0 w 53"/>
                <a:gd name="T31" fmla="*/ 50 h 63"/>
                <a:gd name="T32" fmla="*/ 10 w 53"/>
                <a:gd name="T33" fmla="*/ 4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63">
                  <a:moveTo>
                    <a:pt x="10" y="43"/>
                  </a:moveTo>
                  <a:cubicBezTo>
                    <a:pt x="14" y="50"/>
                    <a:pt x="21" y="53"/>
                    <a:pt x="28" y="53"/>
                  </a:cubicBezTo>
                  <a:cubicBezTo>
                    <a:pt x="33" y="53"/>
                    <a:pt x="41" y="51"/>
                    <a:pt x="41" y="45"/>
                  </a:cubicBezTo>
                  <a:cubicBezTo>
                    <a:pt x="41" y="40"/>
                    <a:pt x="36" y="39"/>
                    <a:pt x="28" y="37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12" y="33"/>
                    <a:pt x="3" y="30"/>
                    <a:pt x="3" y="18"/>
                  </a:cubicBezTo>
                  <a:cubicBezTo>
                    <a:pt x="3" y="6"/>
                    <a:pt x="16" y="0"/>
                    <a:pt x="27" y="0"/>
                  </a:cubicBezTo>
                  <a:cubicBezTo>
                    <a:pt x="37" y="0"/>
                    <a:pt x="46" y="3"/>
                    <a:pt x="52" y="1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3"/>
                    <a:pt x="34" y="10"/>
                    <a:pt x="27" y="10"/>
                  </a:cubicBezTo>
                  <a:cubicBezTo>
                    <a:pt x="20" y="10"/>
                    <a:pt x="15" y="13"/>
                    <a:pt x="15" y="17"/>
                  </a:cubicBezTo>
                  <a:cubicBezTo>
                    <a:pt x="15" y="22"/>
                    <a:pt x="21" y="23"/>
                    <a:pt x="28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44" y="28"/>
                    <a:pt x="53" y="32"/>
                    <a:pt x="53" y="43"/>
                  </a:cubicBezTo>
                  <a:cubicBezTo>
                    <a:pt x="53" y="58"/>
                    <a:pt x="39" y="63"/>
                    <a:pt x="26" y="63"/>
                  </a:cubicBezTo>
                  <a:cubicBezTo>
                    <a:pt x="16" y="63"/>
                    <a:pt x="6" y="59"/>
                    <a:pt x="0" y="50"/>
                  </a:cubicBezTo>
                  <a:lnTo>
                    <a:pt x="10" y="43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0"/>
            <p:cNvSpPr>
              <a:spLocks/>
            </p:cNvSpPr>
            <p:nvPr/>
          </p:nvSpPr>
          <p:spPr bwMode="gray">
            <a:xfrm>
              <a:off x="6157913" y="3886200"/>
              <a:ext cx="184150" cy="234950"/>
            </a:xfrm>
            <a:custGeom>
              <a:avLst/>
              <a:gdLst>
                <a:gd name="T0" fmla="*/ 49 w 49"/>
                <a:gd name="T1" fmla="*/ 42 h 62"/>
                <a:gd name="T2" fmla="*/ 24 w 49"/>
                <a:gd name="T3" fmla="*/ 62 h 62"/>
                <a:gd name="T4" fmla="*/ 0 w 49"/>
                <a:gd name="T5" fmla="*/ 42 h 62"/>
                <a:gd name="T6" fmla="*/ 0 w 49"/>
                <a:gd name="T7" fmla="*/ 0 h 62"/>
                <a:gd name="T8" fmla="*/ 11 w 49"/>
                <a:gd name="T9" fmla="*/ 0 h 62"/>
                <a:gd name="T10" fmla="*/ 11 w 49"/>
                <a:gd name="T11" fmla="*/ 39 h 62"/>
                <a:gd name="T12" fmla="*/ 24 w 49"/>
                <a:gd name="T13" fmla="*/ 51 h 62"/>
                <a:gd name="T14" fmla="*/ 37 w 49"/>
                <a:gd name="T15" fmla="*/ 39 h 62"/>
                <a:gd name="T16" fmla="*/ 37 w 49"/>
                <a:gd name="T17" fmla="*/ 0 h 62"/>
                <a:gd name="T18" fmla="*/ 49 w 49"/>
                <a:gd name="T19" fmla="*/ 0 h 62"/>
                <a:gd name="T20" fmla="*/ 49 w 49"/>
                <a:gd name="T21" fmla="*/ 4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62">
                  <a:moveTo>
                    <a:pt x="49" y="42"/>
                  </a:moveTo>
                  <a:cubicBezTo>
                    <a:pt x="49" y="54"/>
                    <a:pt x="39" y="62"/>
                    <a:pt x="24" y="62"/>
                  </a:cubicBezTo>
                  <a:cubicBezTo>
                    <a:pt x="10" y="62"/>
                    <a:pt x="0" y="54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6"/>
                    <a:pt x="14" y="51"/>
                    <a:pt x="24" y="51"/>
                  </a:cubicBezTo>
                  <a:cubicBezTo>
                    <a:pt x="34" y="51"/>
                    <a:pt x="37" y="46"/>
                    <a:pt x="37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42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1"/>
            <p:cNvSpPr>
              <a:spLocks noEditPoints="1"/>
            </p:cNvSpPr>
            <p:nvPr/>
          </p:nvSpPr>
          <p:spPr bwMode="gray">
            <a:xfrm>
              <a:off x="6462713" y="3886200"/>
              <a:ext cx="176213" cy="231775"/>
            </a:xfrm>
            <a:custGeom>
              <a:avLst/>
              <a:gdLst>
                <a:gd name="T0" fmla="*/ 0 w 47"/>
                <a:gd name="T1" fmla="*/ 0 h 61"/>
                <a:gd name="T2" fmla="*/ 25 w 47"/>
                <a:gd name="T3" fmla="*/ 0 h 61"/>
                <a:gd name="T4" fmla="*/ 46 w 47"/>
                <a:gd name="T5" fmla="*/ 18 h 61"/>
                <a:gd name="T6" fmla="*/ 34 w 47"/>
                <a:gd name="T7" fmla="*/ 36 h 61"/>
                <a:gd name="T8" fmla="*/ 47 w 47"/>
                <a:gd name="T9" fmla="*/ 61 h 61"/>
                <a:gd name="T10" fmla="*/ 34 w 47"/>
                <a:gd name="T11" fmla="*/ 61 h 61"/>
                <a:gd name="T12" fmla="*/ 22 w 47"/>
                <a:gd name="T13" fmla="*/ 38 h 61"/>
                <a:gd name="T14" fmla="*/ 11 w 47"/>
                <a:gd name="T15" fmla="*/ 38 h 61"/>
                <a:gd name="T16" fmla="*/ 11 w 47"/>
                <a:gd name="T17" fmla="*/ 61 h 61"/>
                <a:gd name="T18" fmla="*/ 0 w 47"/>
                <a:gd name="T19" fmla="*/ 61 h 61"/>
                <a:gd name="T20" fmla="*/ 0 w 47"/>
                <a:gd name="T21" fmla="*/ 0 h 61"/>
                <a:gd name="T22" fmla="*/ 11 w 47"/>
                <a:gd name="T23" fmla="*/ 28 h 61"/>
                <a:gd name="T24" fmla="*/ 24 w 47"/>
                <a:gd name="T25" fmla="*/ 28 h 61"/>
                <a:gd name="T26" fmla="*/ 34 w 47"/>
                <a:gd name="T27" fmla="*/ 19 h 61"/>
                <a:gd name="T28" fmla="*/ 22 w 47"/>
                <a:gd name="T29" fmla="*/ 10 h 61"/>
                <a:gd name="T30" fmla="*/ 11 w 47"/>
                <a:gd name="T31" fmla="*/ 10 h 61"/>
                <a:gd name="T32" fmla="*/ 11 w 47"/>
                <a:gd name="T33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61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6" y="8"/>
                    <a:pt x="46" y="18"/>
                  </a:cubicBezTo>
                  <a:cubicBezTo>
                    <a:pt x="46" y="32"/>
                    <a:pt x="37" y="35"/>
                    <a:pt x="34" y="36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0" y="61"/>
                    <a:pt x="0" y="61"/>
                    <a:pt x="0" y="61"/>
                  </a:cubicBezTo>
                  <a:lnTo>
                    <a:pt x="0" y="0"/>
                  </a:lnTo>
                  <a:close/>
                  <a:moveTo>
                    <a:pt x="11" y="28"/>
                  </a:moveTo>
                  <a:cubicBezTo>
                    <a:pt x="24" y="28"/>
                    <a:pt x="24" y="28"/>
                    <a:pt x="24" y="28"/>
                  </a:cubicBezTo>
                  <a:cubicBezTo>
                    <a:pt x="30" y="28"/>
                    <a:pt x="34" y="25"/>
                    <a:pt x="34" y="19"/>
                  </a:cubicBezTo>
                  <a:cubicBezTo>
                    <a:pt x="34" y="14"/>
                    <a:pt x="30" y="10"/>
                    <a:pt x="22" y="10"/>
                  </a:cubicBezTo>
                  <a:cubicBezTo>
                    <a:pt x="11" y="10"/>
                    <a:pt x="11" y="10"/>
                    <a:pt x="11" y="10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2"/>
            <p:cNvSpPr>
              <a:spLocks noEditPoints="1"/>
            </p:cNvSpPr>
            <p:nvPr/>
          </p:nvSpPr>
          <p:spPr bwMode="gray">
            <a:xfrm>
              <a:off x="6721476" y="3886200"/>
              <a:ext cx="203200" cy="231775"/>
            </a:xfrm>
            <a:custGeom>
              <a:avLst/>
              <a:gdLst>
                <a:gd name="T0" fmla="*/ 50 w 128"/>
                <a:gd name="T1" fmla="*/ 0 h 146"/>
                <a:gd name="T2" fmla="*/ 81 w 128"/>
                <a:gd name="T3" fmla="*/ 0 h 146"/>
                <a:gd name="T4" fmla="*/ 128 w 128"/>
                <a:gd name="T5" fmla="*/ 146 h 146"/>
                <a:gd name="T6" fmla="*/ 100 w 128"/>
                <a:gd name="T7" fmla="*/ 146 h 146"/>
                <a:gd name="T8" fmla="*/ 93 w 128"/>
                <a:gd name="T9" fmla="*/ 117 h 146"/>
                <a:gd name="T10" fmla="*/ 38 w 128"/>
                <a:gd name="T11" fmla="*/ 117 h 146"/>
                <a:gd name="T12" fmla="*/ 29 w 128"/>
                <a:gd name="T13" fmla="*/ 146 h 146"/>
                <a:gd name="T14" fmla="*/ 0 w 128"/>
                <a:gd name="T15" fmla="*/ 146 h 146"/>
                <a:gd name="T16" fmla="*/ 50 w 128"/>
                <a:gd name="T17" fmla="*/ 0 h 146"/>
                <a:gd name="T18" fmla="*/ 64 w 128"/>
                <a:gd name="T19" fmla="*/ 26 h 146"/>
                <a:gd name="T20" fmla="*/ 64 w 128"/>
                <a:gd name="T21" fmla="*/ 26 h 146"/>
                <a:gd name="T22" fmla="*/ 45 w 128"/>
                <a:gd name="T23" fmla="*/ 93 h 146"/>
                <a:gd name="T24" fmla="*/ 85 w 128"/>
                <a:gd name="T25" fmla="*/ 93 h 146"/>
                <a:gd name="T26" fmla="*/ 64 w 128"/>
                <a:gd name="T27" fmla="*/ 2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46">
                  <a:moveTo>
                    <a:pt x="50" y="0"/>
                  </a:moveTo>
                  <a:lnTo>
                    <a:pt x="81" y="0"/>
                  </a:lnTo>
                  <a:lnTo>
                    <a:pt x="128" y="146"/>
                  </a:lnTo>
                  <a:lnTo>
                    <a:pt x="100" y="146"/>
                  </a:lnTo>
                  <a:lnTo>
                    <a:pt x="93" y="117"/>
                  </a:lnTo>
                  <a:lnTo>
                    <a:pt x="38" y="117"/>
                  </a:lnTo>
                  <a:lnTo>
                    <a:pt x="29" y="146"/>
                  </a:lnTo>
                  <a:lnTo>
                    <a:pt x="0" y="146"/>
                  </a:lnTo>
                  <a:lnTo>
                    <a:pt x="50" y="0"/>
                  </a:lnTo>
                  <a:close/>
                  <a:moveTo>
                    <a:pt x="64" y="26"/>
                  </a:moveTo>
                  <a:lnTo>
                    <a:pt x="64" y="26"/>
                  </a:lnTo>
                  <a:lnTo>
                    <a:pt x="45" y="93"/>
                  </a:lnTo>
                  <a:lnTo>
                    <a:pt x="85" y="93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3"/>
            <p:cNvSpPr>
              <a:spLocks/>
            </p:cNvSpPr>
            <p:nvPr/>
          </p:nvSpPr>
          <p:spPr bwMode="gray">
            <a:xfrm>
              <a:off x="7023101" y="3886200"/>
              <a:ext cx="171450" cy="231775"/>
            </a:xfrm>
            <a:custGeom>
              <a:avLst/>
              <a:gdLst>
                <a:gd name="T0" fmla="*/ 0 w 108"/>
                <a:gd name="T1" fmla="*/ 0 h 146"/>
                <a:gd name="T2" fmla="*/ 23 w 108"/>
                <a:gd name="T3" fmla="*/ 0 h 146"/>
                <a:gd name="T4" fmla="*/ 82 w 108"/>
                <a:gd name="T5" fmla="*/ 103 h 146"/>
                <a:gd name="T6" fmla="*/ 85 w 108"/>
                <a:gd name="T7" fmla="*/ 103 h 146"/>
                <a:gd name="T8" fmla="*/ 85 w 108"/>
                <a:gd name="T9" fmla="*/ 0 h 146"/>
                <a:gd name="T10" fmla="*/ 108 w 108"/>
                <a:gd name="T11" fmla="*/ 0 h 146"/>
                <a:gd name="T12" fmla="*/ 108 w 108"/>
                <a:gd name="T13" fmla="*/ 146 h 146"/>
                <a:gd name="T14" fmla="*/ 82 w 108"/>
                <a:gd name="T15" fmla="*/ 146 h 146"/>
                <a:gd name="T16" fmla="*/ 23 w 108"/>
                <a:gd name="T17" fmla="*/ 43 h 146"/>
                <a:gd name="T18" fmla="*/ 23 w 108"/>
                <a:gd name="T19" fmla="*/ 43 h 146"/>
                <a:gd name="T20" fmla="*/ 23 w 108"/>
                <a:gd name="T21" fmla="*/ 146 h 146"/>
                <a:gd name="T22" fmla="*/ 0 w 108"/>
                <a:gd name="T23" fmla="*/ 146 h 146"/>
                <a:gd name="T24" fmla="*/ 0 w 108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6">
                  <a:moveTo>
                    <a:pt x="0" y="0"/>
                  </a:moveTo>
                  <a:lnTo>
                    <a:pt x="23" y="0"/>
                  </a:lnTo>
                  <a:lnTo>
                    <a:pt x="82" y="103"/>
                  </a:lnTo>
                  <a:lnTo>
                    <a:pt x="85" y="103"/>
                  </a:lnTo>
                  <a:lnTo>
                    <a:pt x="85" y="0"/>
                  </a:lnTo>
                  <a:lnTo>
                    <a:pt x="108" y="0"/>
                  </a:lnTo>
                  <a:lnTo>
                    <a:pt x="108" y="146"/>
                  </a:lnTo>
                  <a:lnTo>
                    <a:pt x="82" y="146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3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4"/>
            <p:cNvSpPr>
              <a:spLocks/>
            </p:cNvSpPr>
            <p:nvPr/>
          </p:nvSpPr>
          <p:spPr bwMode="gray">
            <a:xfrm>
              <a:off x="7304088" y="3883025"/>
              <a:ext cx="203200" cy="238125"/>
            </a:xfrm>
            <a:custGeom>
              <a:avLst/>
              <a:gdLst>
                <a:gd name="T0" fmla="*/ 42 w 54"/>
                <a:gd name="T1" fmla="*/ 21 h 63"/>
                <a:gd name="T2" fmla="*/ 29 w 54"/>
                <a:gd name="T3" fmla="*/ 10 h 63"/>
                <a:gd name="T4" fmla="*/ 12 w 54"/>
                <a:gd name="T5" fmla="*/ 31 h 63"/>
                <a:gd name="T6" fmla="*/ 29 w 54"/>
                <a:gd name="T7" fmla="*/ 53 h 63"/>
                <a:gd name="T8" fmla="*/ 43 w 54"/>
                <a:gd name="T9" fmla="*/ 40 h 63"/>
                <a:gd name="T10" fmla="*/ 54 w 54"/>
                <a:gd name="T11" fmla="*/ 45 h 63"/>
                <a:gd name="T12" fmla="*/ 29 w 54"/>
                <a:gd name="T13" fmla="*/ 63 h 63"/>
                <a:gd name="T14" fmla="*/ 0 w 54"/>
                <a:gd name="T15" fmla="*/ 31 h 63"/>
                <a:gd name="T16" fmla="*/ 29 w 54"/>
                <a:gd name="T17" fmla="*/ 0 h 63"/>
                <a:gd name="T18" fmla="*/ 53 w 54"/>
                <a:gd name="T19" fmla="*/ 19 h 63"/>
                <a:gd name="T20" fmla="*/ 42 w 54"/>
                <a:gd name="T21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63">
                  <a:moveTo>
                    <a:pt x="42" y="21"/>
                  </a:moveTo>
                  <a:cubicBezTo>
                    <a:pt x="41" y="15"/>
                    <a:pt x="36" y="10"/>
                    <a:pt x="29" y="10"/>
                  </a:cubicBezTo>
                  <a:cubicBezTo>
                    <a:pt x="17" y="10"/>
                    <a:pt x="12" y="21"/>
                    <a:pt x="12" y="31"/>
                  </a:cubicBezTo>
                  <a:cubicBezTo>
                    <a:pt x="12" y="42"/>
                    <a:pt x="17" y="53"/>
                    <a:pt x="29" y="53"/>
                  </a:cubicBezTo>
                  <a:cubicBezTo>
                    <a:pt x="37" y="53"/>
                    <a:pt x="41" y="47"/>
                    <a:pt x="43" y="4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49" y="57"/>
                    <a:pt x="41" y="63"/>
                    <a:pt x="29" y="63"/>
                  </a:cubicBezTo>
                  <a:cubicBezTo>
                    <a:pt x="9" y="63"/>
                    <a:pt x="0" y="48"/>
                    <a:pt x="0" y="31"/>
                  </a:cubicBezTo>
                  <a:cubicBezTo>
                    <a:pt x="0" y="14"/>
                    <a:pt x="11" y="0"/>
                    <a:pt x="29" y="0"/>
                  </a:cubicBezTo>
                  <a:cubicBezTo>
                    <a:pt x="41" y="0"/>
                    <a:pt x="50" y="6"/>
                    <a:pt x="53" y="19"/>
                  </a:cubicBezTo>
                  <a:lnTo>
                    <a:pt x="42" y="21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5"/>
            <p:cNvSpPr>
              <a:spLocks/>
            </p:cNvSpPr>
            <p:nvPr/>
          </p:nvSpPr>
          <p:spPr bwMode="gray">
            <a:xfrm>
              <a:off x="7597776" y="3886200"/>
              <a:ext cx="168275" cy="231775"/>
            </a:xfrm>
            <a:custGeom>
              <a:avLst/>
              <a:gdLst>
                <a:gd name="T0" fmla="*/ 0 w 106"/>
                <a:gd name="T1" fmla="*/ 0 h 146"/>
                <a:gd name="T2" fmla="*/ 102 w 106"/>
                <a:gd name="T3" fmla="*/ 0 h 146"/>
                <a:gd name="T4" fmla="*/ 102 w 106"/>
                <a:gd name="T5" fmla="*/ 26 h 146"/>
                <a:gd name="T6" fmla="*/ 28 w 106"/>
                <a:gd name="T7" fmla="*/ 26 h 146"/>
                <a:gd name="T8" fmla="*/ 28 w 106"/>
                <a:gd name="T9" fmla="*/ 57 h 146"/>
                <a:gd name="T10" fmla="*/ 95 w 106"/>
                <a:gd name="T11" fmla="*/ 57 h 146"/>
                <a:gd name="T12" fmla="*/ 95 w 106"/>
                <a:gd name="T13" fmla="*/ 81 h 146"/>
                <a:gd name="T14" fmla="*/ 28 w 106"/>
                <a:gd name="T15" fmla="*/ 81 h 146"/>
                <a:gd name="T16" fmla="*/ 28 w 106"/>
                <a:gd name="T17" fmla="*/ 119 h 146"/>
                <a:gd name="T18" fmla="*/ 106 w 106"/>
                <a:gd name="T19" fmla="*/ 119 h 146"/>
                <a:gd name="T20" fmla="*/ 106 w 106"/>
                <a:gd name="T21" fmla="*/ 146 h 146"/>
                <a:gd name="T22" fmla="*/ 0 w 106"/>
                <a:gd name="T23" fmla="*/ 146 h 146"/>
                <a:gd name="T24" fmla="*/ 0 w 106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46">
                  <a:moveTo>
                    <a:pt x="0" y="0"/>
                  </a:moveTo>
                  <a:lnTo>
                    <a:pt x="102" y="0"/>
                  </a:lnTo>
                  <a:lnTo>
                    <a:pt x="102" y="26"/>
                  </a:lnTo>
                  <a:lnTo>
                    <a:pt x="28" y="26"/>
                  </a:lnTo>
                  <a:lnTo>
                    <a:pt x="28" y="57"/>
                  </a:lnTo>
                  <a:lnTo>
                    <a:pt x="95" y="57"/>
                  </a:lnTo>
                  <a:lnTo>
                    <a:pt x="95" y="81"/>
                  </a:lnTo>
                  <a:lnTo>
                    <a:pt x="28" y="81"/>
                  </a:lnTo>
                  <a:lnTo>
                    <a:pt x="28" y="119"/>
                  </a:lnTo>
                  <a:lnTo>
                    <a:pt x="106" y="119"/>
                  </a:lnTo>
                  <a:lnTo>
                    <a:pt x="106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563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CCCB16-91F9-4682-BCA6-1268F1CF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376518"/>
            <a:ext cx="11730789" cy="5681734"/>
          </a:xfrm>
        </p:spPr>
        <p:txBody>
          <a:bodyPr>
            <a:normAutofit/>
          </a:bodyPr>
          <a:lstStyle>
            <a:lvl1pPr>
              <a:defRPr sz="5400">
                <a:solidFill>
                  <a:srgbClr val="1A14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ED7689C-0806-49CA-ADB1-91D43C05DE55}"/>
              </a:ext>
            </a:extLst>
          </p:cNvPr>
          <p:cNvGrpSpPr/>
          <p:nvPr userDrawn="1"/>
        </p:nvGrpSpPr>
        <p:grpSpPr>
          <a:xfrm>
            <a:off x="11595615" y="6272479"/>
            <a:ext cx="461773" cy="469521"/>
            <a:chOff x="11613545" y="6272479"/>
            <a:chExt cx="461773" cy="469521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AB9B4402-A46E-4B4E-9887-4139559898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13545" y="6272479"/>
              <a:ext cx="461773" cy="46952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F3B57896-F51A-4869-B2DF-EEEC67F1B29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491"/>
            <a:stretch/>
          </p:blipFill>
          <p:spPr>
            <a:xfrm>
              <a:off x="11718819" y="6325130"/>
              <a:ext cx="277918" cy="363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815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‹Nº›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010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‹Nº›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951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‹Nº›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299" y="1443037"/>
            <a:ext cx="7315200" cy="47067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C0AC987B-0659-4BC7-B0F8-0F7209F60B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65585" y="1443037"/>
            <a:ext cx="4114800" cy="4114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To add a picture, click on the icon in the center of this box.</a:t>
            </a:r>
          </a:p>
        </p:txBody>
      </p:sp>
    </p:spTree>
    <p:extLst>
      <p:ext uri="{BB962C8B-B14F-4D97-AF65-F5344CB8AC3E}">
        <p14:creationId xmlns:p14="http://schemas.microsoft.com/office/powerpoint/2010/main" val="203737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8A868B6-943B-4427-804E-4CF28F0B3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B5B7CF-50D1-4142-8E91-4D0439169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2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or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581603C-7D7B-4CD9-977F-C50E141D2D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85F73B0-7EC3-4F4E-8FA0-70EB0178A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 userDrawn="1"/>
        </p:nvGrpSpPr>
        <p:grpSpPr bwMode="gray">
          <a:xfrm>
            <a:off x="2631695" y="2432562"/>
            <a:ext cx="6928611" cy="1802376"/>
            <a:chOff x="3387726" y="2736850"/>
            <a:chExt cx="5411788" cy="1384300"/>
          </a:xfrm>
        </p:grpSpPr>
        <p:sp>
          <p:nvSpPr>
            <p:cNvPr id="47" name="Freeform 55"/>
            <p:cNvSpPr>
              <a:spLocks/>
            </p:cNvSpPr>
            <p:nvPr/>
          </p:nvSpPr>
          <p:spPr bwMode="gray">
            <a:xfrm>
              <a:off x="4462463" y="3157538"/>
              <a:ext cx="331788" cy="419100"/>
            </a:xfrm>
            <a:custGeom>
              <a:avLst/>
              <a:gdLst>
                <a:gd name="T0" fmla="*/ 39 w 88"/>
                <a:gd name="T1" fmla="*/ 92 h 111"/>
                <a:gd name="T2" fmla="*/ 56 w 88"/>
                <a:gd name="T3" fmla="*/ 104 h 111"/>
                <a:gd name="T4" fmla="*/ 85 w 88"/>
                <a:gd name="T5" fmla="*/ 82 h 111"/>
                <a:gd name="T6" fmla="*/ 88 w 88"/>
                <a:gd name="T7" fmla="*/ 82 h 111"/>
                <a:gd name="T8" fmla="*/ 85 w 88"/>
                <a:gd name="T9" fmla="*/ 111 h 111"/>
                <a:gd name="T10" fmla="*/ 0 w 88"/>
                <a:gd name="T11" fmla="*/ 111 h 111"/>
                <a:gd name="T12" fmla="*/ 0 w 88"/>
                <a:gd name="T13" fmla="*/ 107 h 111"/>
                <a:gd name="T14" fmla="*/ 14 w 88"/>
                <a:gd name="T15" fmla="*/ 89 h 111"/>
                <a:gd name="T16" fmla="*/ 14 w 88"/>
                <a:gd name="T17" fmla="*/ 18 h 111"/>
                <a:gd name="T18" fmla="*/ 0 w 88"/>
                <a:gd name="T19" fmla="*/ 3 h 111"/>
                <a:gd name="T20" fmla="*/ 0 w 88"/>
                <a:gd name="T21" fmla="*/ 0 h 111"/>
                <a:gd name="T22" fmla="*/ 53 w 88"/>
                <a:gd name="T23" fmla="*/ 0 h 111"/>
                <a:gd name="T24" fmla="*/ 53 w 88"/>
                <a:gd name="T25" fmla="*/ 3 h 111"/>
                <a:gd name="T26" fmla="*/ 39 w 88"/>
                <a:gd name="T27" fmla="*/ 18 h 111"/>
                <a:gd name="T28" fmla="*/ 39 w 88"/>
                <a:gd name="T29" fmla="*/ 9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11">
                  <a:moveTo>
                    <a:pt x="39" y="92"/>
                  </a:moveTo>
                  <a:cubicBezTo>
                    <a:pt x="39" y="102"/>
                    <a:pt x="43" y="104"/>
                    <a:pt x="56" y="104"/>
                  </a:cubicBezTo>
                  <a:cubicBezTo>
                    <a:pt x="70" y="104"/>
                    <a:pt x="76" y="100"/>
                    <a:pt x="85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3" y="104"/>
                    <a:pt x="14" y="101"/>
                    <a:pt x="14" y="8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9"/>
                    <a:pt x="12" y="6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2" y="6"/>
                    <a:pt x="39" y="8"/>
                    <a:pt x="39" y="18"/>
                  </a:cubicBezTo>
                  <a:lnTo>
                    <a:pt x="39" y="92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6"/>
            <p:cNvSpPr>
              <a:spLocks noEditPoints="1"/>
            </p:cNvSpPr>
            <p:nvPr/>
          </p:nvSpPr>
          <p:spPr bwMode="gray">
            <a:xfrm>
              <a:off x="4800601" y="3125788"/>
              <a:ext cx="173038" cy="450850"/>
            </a:xfrm>
            <a:custGeom>
              <a:avLst/>
              <a:gdLst>
                <a:gd name="T0" fmla="*/ 34 w 46"/>
                <a:gd name="T1" fmla="*/ 103 h 119"/>
                <a:gd name="T2" fmla="*/ 46 w 46"/>
                <a:gd name="T3" fmla="*/ 115 h 119"/>
                <a:gd name="T4" fmla="*/ 46 w 46"/>
                <a:gd name="T5" fmla="*/ 119 h 119"/>
                <a:gd name="T6" fmla="*/ 1 w 46"/>
                <a:gd name="T7" fmla="*/ 119 h 119"/>
                <a:gd name="T8" fmla="*/ 1 w 46"/>
                <a:gd name="T9" fmla="*/ 115 h 119"/>
                <a:gd name="T10" fmla="*/ 13 w 46"/>
                <a:gd name="T11" fmla="*/ 102 h 119"/>
                <a:gd name="T12" fmla="*/ 13 w 46"/>
                <a:gd name="T13" fmla="*/ 64 h 119"/>
                <a:gd name="T14" fmla="*/ 0 w 46"/>
                <a:gd name="T15" fmla="*/ 50 h 119"/>
                <a:gd name="T16" fmla="*/ 0 w 46"/>
                <a:gd name="T17" fmla="*/ 47 h 119"/>
                <a:gd name="T18" fmla="*/ 31 w 46"/>
                <a:gd name="T19" fmla="*/ 44 h 119"/>
                <a:gd name="T20" fmla="*/ 34 w 46"/>
                <a:gd name="T21" fmla="*/ 44 h 119"/>
                <a:gd name="T22" fmla="*/ 34 w 46"/>
                <a:gd name="T23" fmla="*/ 103 h 119"/>
                <a:gd name="T24" fmla="*/ 23 w 46"/>
                <a:gd name="T25" fmla="*/ 0 h 119"/>
                <a:gd name="T26" fmla="*/ 36 w 46"/>
                <a:gd name="T27" fmla="*/ 12 h 119"/>
                <a:gd name="T28" fmla="*/ 23 w 46"/>
                <a:gd name="T29" fmla="*/ 25 h 119"/>
                <a:gd name="T30" fmla="*/ 11 w 46"/>
                <a:gd name="T31" fmla="*/ 12 h 119"/>
                <a:gd name="T32" fmla="*/ 23 w 46"/>
                <a:gd name="T3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19">
                  <a:moveTo>
                    <a:pt x="34" y="103"/>
                  </a:moveTo>
                  <a:cubicBezTo>
                    <a:pt x="34" y="110"/>
                    <a:pt x="38" y="114"/>
                    <a:pt x="46" y="115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0" y="114"/>
                    <a:pt x="13" y="111"/>
                    <a:pt x="13" y="102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55"/>
                    <a:pt x="10" y="52"/>
                    <a:pt x="0" y="5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4" y="44"/>
                    <a:pt x="34" y="44"/>
                    <a:pt x="34" y="44"/>
                  </a:cubicBezTo>
                  <a:lnTo>
                    <a:pt x="34" y="103"/>
                  </a:lnTo>
                  <a:close/>
                  <a:moveTo>
                    <a:pt x="23" y="0"/>
                  </a:moveTo>
                  <a:cubicBezTo>
                    <a:pt x="30" y="0"/>
                    <a:pt x="36" y="5"/>
                    <a:pt x="36" y="12"/>
                  </a:cubicBezTo>
                  <a:cubicBezTo>
                    <a:pt x="36" y="19"/>
                    <a:pt x="30" y="25"/>
                    <a:pt x="23" y="25"/>
                  </a:cubicBezTo>
                  <a:cubicBezTo>
                    <a:pt x="17" y="25"/>
                    <a:pt x="11" y="19"/>
                    <a:pt x="11" y="12"/>
                  </a:cubicBezTo>
                  <a:cubicBezTo>
                    <a:pt x="11" y="5"/>
                    <a:pt x="17" y="0"/>
                    <a:pt x="23" y="0"/>
                  </a:cubicBezTo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7"/>
            <p:cNvSpPr>
              <a:spLocks noEditPoints="1"/>
            </p:cNvSpPr>
            <p:nvPr/>
          </p:nvSpPr>
          <p:spPr bwMode="gray">
            <a:xfrm>
              <a:off x="4984751" y="3125788"/>
              <a:ext cx="354013" cy="458788"/>
            </a:xfrm>
            <a:custGeom>
              <a:avLst/>
              <a:gdLst>
                <a:gd name="T0" fmla="*/ 32 w 94"/>
                <a:gd name="T1" fmla="*/ 62 h 121"/>
                <a:gd name="T2" fmla="*/ 49 w 94"/>
                <a:gd name="T3" fmla="*/ 54 h 121"/>
                <a:gd name="T4" fmla="*/ 70 w 94"/>
                <a:gd name="T5" fmla="*/ 84 h 121"/>
                <a:gd name="T6" fmla="*/ 43 w 94"/>
                <a:gd name="T7" fmla="*/ 116 h 121"/>
                <a:gd name="T8" fmla="*/ 32 w 94"/>
                <a:gd name="T9" fmla="*/ 104 h 121"/>
                <a:gd name="T10" fmla="*/ 32 w 94"/>
                <a:gd name="T11" fmla="*/ 62 h 121"/>
                <a:gd name="T12" fmla="*/ 32 w 94"/>
                <a:gd name="T13" fmla="*/ 0 h 121"/>
                <a:gd name="T14" fmla="*/ 29 w 94"/>
                <a:gd name="T15" fmla="*/ 0 h 121"/>
                <a:gd name="T16" fmla="*/ 0 w 94"/>
                <a:gd name="T17" fmla="*/ 2 h 121"/>
                <a:gd name="T18" fmla="*/ 0 w 94"/>
                <a:gd name="T19" fmla="*/ 5 h 121"/>
                <a:gd name="T20" fmla="*/ 10 w 94"/>
                <a:gd name="T21" fmla="*/ 16 h 121"/>
                <a:gd name="T22" fmla="*/ 10 w 94"/>
                <a:gd name="T23" fmla="*/ 119 h 121"/>
                <a:gd name="T24" fmla="*/ 45 w 94"/>
                <a:gd name="T25" fmla="*/ 121 h 121"/>
                <a:gd name="T26" fmla="*/ 94 w 94"/>
                <a:gd name="T27" fmla="*/ 81 h 121"/>
                <a:gd name="T28" fmla="*/ 59 w 94"/>
                <a:gd name="T29" fmla="*/ 44 h 121"/>
                <a:gd name="T30" fmla="*/ 32 w 94"/>
                <a:gd name="T31" fmla="*/ 57 h 121"/>
                <a:gd name="T32" fmla="*/ 32 w 94"/>
                <a:gd name="T3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" h="121">
                  <a:moveTo>
                    <a:pt x="32" y="62"/>
                  </a:moveTo>
                  <a:cubicBezTo>
                    <a:pt x="39" y="56"/>
                    <a:pt x="43" y="54"/>
                    <a:pt x="49" y="54"/>
                  </a:cubicBezTo>
                  <a:cubicBezTo>
                    <a:pt x="61" y="54"/>
                    <a:pt x="70" y="66"/>
                    <a:pt x="70" y="84"/>
                  </a:cubicBezTo>
                  <a:cubicBezTo>
                    <a:pt x="70" y="107"/>
                    <a:pt x="59" y="116"/>
                    <a:pt x="43" y="116"/>
                  </a:cubicBezTo>
                  <a:cubicBezTo>
                    <a:pt x="35" y="116"/>
                    <a:pt x="32" y="113"/>
                    <a:pt x="32" y="104"/>
                  </a:cubicBezTo>
                  <a:lnTo>
                    <a:pt x="32" y="62"/>
                  </a:lnTo>
                  <a:close/>
                  <a:moveTo>
                    <a:pt x="3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6"/>
                    <a:pt x="10" y="10"/>
                    <a:pt x="10" y="16"/>
                  </a:cubicBezTo>
                  <a:cubicBezTo>
                    <a:pt x="10" y="119"/>
                    <a:pt x="10" y="119"/>
                    <a:pt x="10" y="119"/>
                  </a:cubicBezTo>
                  <a:cubicBezTo>
                    <a:pt x="21" y="121"/>
                    <a:pt x="32" y="121"/>
                    <a:pt x="45" y="121"/>
                  </a:cubicBezTo>
                  <a:cubicBezTo>
                    <a:pt x="80" y="121"/>
                    <a:pt x="94" y="103"/>
                    <a:pt x="94" y="81"/>
                  </a:cubicBezTo>
                  <a:cubicBezTo>
                    <a:pt x="94" y="60"/>
                    <a:pt x="79" y="44"/>
                    <a:pt x="59" y="44"/>
                  </a:cubicBezTo>
                  <a:cubicBezTo>
                    <a:pt x="49" y="44"/>
                    <a:pt x="40" y="48"/>
                    <a:pt x="32" y="57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8"/>
            <p:cNvSpPr>
              <a:spLocks noEditPoints="1"/>
            </p:cNvSpPr>
            <p:nvPr/>
          </p:nvSpPr>
          <p:spPr bwMode="gray">
            <a:xfrm>
              <a:off x="5368926" y="3292475"/>
              <a:ext cx="288925" cy="292100"/>
            </a:xfrm>
            <a:custGeom>
              <a:avLst/>
              <a:gdLst>
                <a:gd name="T0" fmla="*/ 23 w 77"/>
                <a:gd name="T1" fmla="*/ 28 h 77"/>
                <a:gd name="T2" fmla="*/ 38 w 77"/>
                <a:gd name="T3" fmla="*/ 5 h 77"/>
                <a:gd name="T4" fmla="*/ 54 w 77"/>
                <a:gd name="T5" fmla="*/ 28 h 77"/>
                <a:gd name="T6" fmla="*/ 23 w 77"/>
                <a:gd name="T7" fmla="*/ 28 h 77"/>
                <a:gd name="T8" fmla="*/ 77 w 77"/>
                <a:gd name="T9" fmla="*/ 33 h 77"/>
                <a:gd name="T10" fmla="*/ 40 w 77"/>
                <a:gd name="T11" fmla="*/ 0 h 77"/>
                <a:gd name="T12" fmla="*/ 0 w 77"/>
                <a:gd name="T13" fmla="*/ 39 h 77"/>
                <a:gd name="T14" fmla="*/ 39 w 77"/>
                <a:gd name="T15" fmla="*/ 77 h 77"/>
                <a:gd name="T16" fmla="*/ 77 w 77"/>
                <a:gd name="T17" fmla="*/ 53 h 77"/>
                <a:gd name="T18" fmla="*/ 74 w 77"/>
                <a:gd name="T19" fmla="*/ 53 h 77"/>
                <a:gd name="T20" fmla="*/ 48 w 77"/>
                <a:gd name="T21" fmla="*/ 68 h 77"/>
                <a:gd name="T22" fmla="*/ 23 w 77"/>
                <a:gd name="T23" fmla="*/ 33 h 77"/>
                <a:gd name="T24" fmla="*/ 77 w 77"/>
                <a:gd name="T25" fmla="*/ 3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23" y="28"/>
                  </a:moveTo>
                  <a:cubicBezTo>
                    <a:pt x="24" y="14"/>
                    <a:pt x="29" y="5"/>
                    <a:pt x="38" y="5"/>
                  </a:cubicBezTo>
                  <a:cubicBezTo>
                    <a:pt x="47" y="5"/>
                    <a:pt x="53" y="15"/>
                    <a:pt x="54" y="28"/>
                  </a:cubicBezTo>
                  <a:lnTo>
                    <a:pt x="23" y="28"/>
                  </a:lnTo>
                  <a:close/>
                  <a:moveTo>
                    <a:pt x="77" y="33"/>
                  </a:moveTo>
                  <a:cubicBezTo>
                    <a:pt x="75" y="13"/>
                    <a:pt x="60" y="0"/>
                    <a:pt x="40" y="0"/>
                  </a:cubicBezTo>
                  <a:cubicBezTo>
                    <a:pt x="17" y="0"/>
                    <a:pt x="0" y="17"/>
                    <a:pt x="0" y="39"/>
                  </a:cubicBezTo>
                  <a:cubicBezTo>
                    <a:pt x="0" y="61"/>
                    <a:pt x="17" y="77"/>
                    <a:pt x="39" y="77"/>
                  </a:cubicBezTo>
                  <a:cubicBezTo>
                    <a:pt x="56" y="77"/>
                    <a:pt x="71" y="68"/>
                    <a:pt x="77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67" y="63"/>
                    <a:pt x="59" y="68"/>
                    <a:pt x="48" y="68"/>
                  </a:cubicBezTo>
                  <a:cubicBezTo>
                    <a:pt x="35" y="68"/>
                    <a:pt x="22" y="56"/>
                    <a:pt x="23" y="33"/>
                  </a:cubicBezTo>
                  <a:lnTo>
                    <a:pt x="77" y="33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9"/>
            <p:cNvSpPr>
              <a:spLocks/>
            </p:cNvSpPr>
            <p:nvPr/>
          </p:nvSpPr>
          <p:spPr bwMode="gray">
            <a:xfrm>
              <a:off x="5665788" y="3292475"/>
              <a:ext cx="269875" cy="284163"/>
            </a:xfrm>
            <a:custGeom>
              <a:avLst/>
              <a:gdLst>
                <a:gd name="T0" fmla="*/ 67 w 72"/>
                <a:gd name="T1" fmla="*/ 28 h 75"/>
                <a:gd name="T2" fmla="*/ 51 w 72"/>
                <a:gd name="T3" fmla="*/ 19 h 75"/>
                <a:gd name="T4" fmla="*/ 35 w 72"/>
                <a:gd name="T5" fmla="*/ 29 h 75"/>
                <a:gd name="T6" fmla="*/ 35 w 72"/>
                <a:gd name="T7" fmla="*/ 58 h 75"/>
                <a:gd name="T8" fmla="*/ 47 w 72"/>
                <a:gd name="T9" fmla="*/ 71 h 75"/>
                <a:gd name="T10" fmla="*/ 47 w 72"/>
                <a:gd name="T11" fmla="*/ 75 h 75"/>
                <a:gd name="T12" fmla="*/ 2 w 72"/>
                <a:gd name="T13" fmla="*/ 75 h 75"/>
                <a:gd name="T14" fmla="*/ 2 w 72"/>
                <a:gd name="T15" fmla="*/ 71 h 75"/>
                <a:gd name="T16" fmla="*/ 14 w 72"/>
                <a:gd name="T17" fmla="*/ 58 h 75"/>
                <a:gd name="T18" fmla="*/ 14 w 72"/>
                <a:gd name="T19" fmla="*/ 20 h 75"/>
                <a:gd name="T20" fmla="*/ 0 w 72"/>
                <a:gd name="T21" fmla="*/ 6 h 75"/>
                <a:gd name="T22" fmla="*/ 0 w 72"/>
                <a:gd name="T23" fmla="*/ 3 h 75"/>
                <a:gd name="T24" fmla="*/ 32 w 72"/>
                <a:gd name="T25" fmla="*/ 0 h 75"/>
                <a:gd name="T26" fmla="*/ 35 w 72"/>
                <a:gd name="T27" fmla="*/ 0 h 75"/>
                <a:gd name="T28" fmla="*/ 35 w 72"/>
                <a:gd name="T29" fmla="*/ 23 h 75"/>
                <a:gd name="T30" fmla="*/ 35 w 72"/>
                <a:gd name="T31" fmla="*/ 23 h 75"/>
                <a:gd name="T32" fmla="*/ 59 w 72"/>
                <a:gd name="T33" fmla="*/ 0 h 75"/>
                <a:gd name="T34" fmla="*/ 72 w 72"/>
                <a:gd name="T35" fmla="*/ 6 h 75"/>
                <a:gd name="T36" fmla="*/ 67 w 72"/>
                <a:gd name="T37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5">
                  <a:moveTo>
                    <a:pt x="67" y="28"/>
                  </a:moveTo>
                  <a:cubicBezTo>
                    <a:pt x="61" y="22"/>
                    <a:pt x="56" y="19"/>
                    <a:pt x="51" y="19"/>
                  </a:cubicBezTo>
                  <a:cubicBezTo>
                    <a:pt x="44" y="19"/>
                    <a:pt x="40" y="21"/>
                    <a:pt x="35" y="29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67"/>
                    <a:pt x="37" y="69"/>
                    <a:pt x="47" y="71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11" y="69"/>
                    <a:pt x="14" y="66"/>
                    <a:pt x="14" y="58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1"/>
                    <a:pt x="10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2" y="7"/>
                    <a:pt x="50" y="0"/>
                    <a:pt x="59" y="0"/>
                  </a:cubicBezTo>
                  <a:cubicBezTo>
                    <a:pt x="64" y="0"/>
                    <a:pt x="68" y="2"/>
                    <a:pt x="72" y="6"/>
                  </a:cubicBezTo>
                  <a:lnTo>
                    <a:pt x="67" y="2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0"/>
            <p:cNvSpPr>
              <a:spLocks/>
            </p:cNvSpPr>
            <p:nvPr/>
          </p:nvSpPr>
          <p:spPr bwMode="gray">
            <a:xfrm>
              <a:off x="5943601" y="3198813"/>
              <a:ext cx="541338" cy="588963"/>
            </a:xfrm>
            <a:custGeom>
              <a:avLst/>
              <a:gdLst>
                <a:gd name="T0" fmla="*/ 114 w 144"/>
                <a:gd name="T1" fmla="*/ 28 h 156"/>
                <a:gd name="T2" fmla="*/ 114 w 144"/>
                <a:gd name="T3" fmla="*/ 31 h 156"/>
                <a:gd name="T4" fmla="*/ 119 w 144"/>
                <a:gd name="T5" fmla="*/ 54 h 156"/>
                <a:gd name="T6" fmla="*/ 109 w 144"/>
                <a:gd name="T7" fmla="*/ 77 h 156"/>
                <a:gd name="T8" fmla="*/ 94 w 144"/>
                <a:gd name="T9" fmla="*/ 46 h 156"/>
                <a:gd name="T10" fmla="*/ 97 w 144"/>
                <a:gd name="T11" fmla="*/ 31 h 156"/>
                <a:gd name="T12" fmla="*/ 97 w 144"/>
                <a:gd name="T13" fmla="*/ 28 h 156"/>
                <a:gd name="T14" fmla="*/ 56 w 144"/>
                <a:gd name="T15" fmla="*/ 28 h 156"/>
                <a:gd name="T16" fmla="*/ 55 w 144"/>
                <a:gd name="T17" fmla="*/ 28 h 156"/>
                <a:gd name="T18" fmla="*/ 34 w 144"/>
                <a:gd name="T19" fmla="*/ 28 h 156"/>
                <a:gd name="T20" fmla="*/ 34 w 144"/>
                <a:gd name="T21" fmla="*/ 0 h 156"/>
                <a:gd name="T22" fmla="*/ 30 w 144"/>
                <a:gd name="T23" fmla="*/ 0 h 156"/>
                <a:gd name="T24" fmla="*/ 0 w 144"/>
                <a:gd name="T25" fmla="*/ 30 h 156"/>
                <a:gd name="T26" fmla="*/ 0 w 144"/>
                <a:gd name="T27" fmla="*/ 34 h 156"/>
                <a:gd name="T28" fmla="*/ 13 w 144"/>
                <a:gd name="T29" fmla="*/ 34 h 156"/>
                <a:gd name="T30" fmla="*/ 13 w 144"/>
                <a:gd name="T31" fmla="*/ 80 h 156"/>
                <a:gd name="T32" fmla="*/ 37 w 144"/>
                <a:gd name="T33" fmla="*/ 102 h 156"/>
                <a:gd name="T34" fmla="*/ 60 w 144"/>
                <a:gd name="T35" fmla="*/ 90 h 156"/>
                <a:gd name="T36" fmla="*/ 58 w 144"/>
                <a:gd name="T37" fmla="*/ 88 h 156"/>
                <a:gd name="T38" fmla="*/ 47 w 144"/>
                <a:gd name="T39" fmla="*/ 93 h 156"/>
                <a:gd name="T40" fmla="*/ 34 w 144"/>
                <a:gd name="T41" fmla="*/ 75 h 156"/>
                <a:gd name="T42" fmla="*/ 34 w 144"/>
                <a:gd name="T43" fmla="*/ 34 h 156"/>
                <a:gd name="T44" fmla="*/ 53 w 144"/>
                <a:gd name="T45" fmla="*/ 34 h 156"/>
                <a:gd name="T46" fmla="*/ 71 w 144"/>
                <a:gd name="T47" fmla="*/ 47 h 156"/>
                <a:gd name="T48" fmla="*/ 97 w 144"/>
                <a:gd name="T49" fmla="*/ 102 h 156"/>
                <a:gd name="T50" fmla="*/ 68 w 144"/>
                <a:gd name="T51" fmla="*/ 136 h 156"/>
                <a:gd name="T52" fmla="*/ 58 w 144"/>
                <a:gd name="T53" fmla="*/ 134 h 156"/>
                <a:gd name="T54" fmla="*/ 54 w 144"/>
                <a:gd name="T55" fmla="*/ 155 h 156"/>
                <a:gd name="T56" fmla="*/ 60 w 144"/>
                <a:gd name="T57" fmla="*/ 156 h 156"/>
                <a:gd name="T58" fmla="*/ 90 w 144"/>
                <a:gd name="T59" fmla="*/ 132 h 156"/>
                <a:gd name="T60" fmla="*/ 127 w 144"/>
                <a:gd name="T61" fmla="*/ 50 h 156"/>
                <a:gd name="T62" fmla="*/ 144 w 144"/>
                <a:gd name="T63" fmla="*/ 31 h 156"/>
                <a:gd name="T64" fmla="*/ 144 w 144"/>
                <a:gd name="T65" fmla="*/ 28 h 156"/>
                <a:gd name="T66" fmla="*/ 114 w 144"/>
                <a:gd name="T67" fmla="*/ 2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4" h="156">
                  <a:moveTo>
                    <a:pt x="114" y="28"/>
                  </a:moveTo>
                  <a:cubicBezTo>
                    <a:pt x="114" y="31"/>
                    <a:pt x="114" y="31"/>
                    <a:pt x="114" y="31"/>
                  </a:cubicBezTo>
                  <a:cubicBezTo>
                    <a:pt x="123" y="33"/>
                    <a:pt x="125" y="39"/>
                    <a:pt x="119" y="54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89" y="37"/>
                    <a:pt x="89" y="32"/>
                    <a:pt x="97" y="31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0" y="13"/>
                    <a:pt x="9" y="25"/>
                    <a:pt x="0" y="3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96"/>
                    <a:pt x="23" y="102"/>
                    <a:pt x="37" y="102"/>
                  </a:cubicBezTo>
                  <a:cubicBezTo>
                    <a:pt x="48" y="102"/>
                    <a:pt x="55" y="99"/>
                    <a:pt x="60" y="90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4" y="92"/>
                    <a:pt x="51" y="93"/>
                    <a:pt x="47" y="93"/>
                  </a:cubicBezTo>
                  <a:cubicBezTo>
                    <a:pt x="37" y="93"/>
                    <a:pt x="34" y="87"/>
                    <a:pt x="34" y="7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4" y="34"/>
                    <a:pt x="67" y="38"/>
                    <a:pt x="71" y="47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89" y="126"/>
                    <a:pt x="81" y="136"/>
                    <a:pt x="68" y="136"/>
                  </a:cubicBezTo>
                  <a:cubicBezTo>
                    <a:pt x="65" y="136"/>
                    <a:pt x="63" y="135"/>
                    <a:pt x="58" y="134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6" y="156"/>
                    <a:pt x="58" y="156"/>
                    <a:pt x="60" y="156"/>
                  </a:cubicBezTo>
                  <a:cubicBezTo>
                    <a:pt x="75" y="156"/>
                    <a:pt x="83" y="150"/>
                    <a:pt x="90" y="132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32" y="36"/>
                    <a:pt x="135" y="34"/>
                    <a:pt x="144" y="31"/>
                  </a:cubicBezTo>
                  <a:cubicBezTo>
                    <a:pt x="144" y="28"/>
                    <a:pt x="144" y="28"/>
                    <a:pt x="144" y="28"/>
                  </a:cubicBezTo>
                  <a:lnTo>
                    <a:pt x="114" y="2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1"/>
            <p:cNvSpPr>
              <a:spLocks/>
            </p:cNvSpPr>
            <p:nvPr/>
          </p:nvSpPr>
          <p:spPr bwMode="gray">
            <a:xfrm>
              <a:off x="6594476" y="3157538"/>
              <a:ext cx="619125" cy="419100"/>
            </a:xfrm>
            <a:custGeom>
              <a:avLst/>
              <a:gdLst>
                <a:gd name="T0" fmla="*/ 148 w 165"/>
                <a:gd name="T1" fmla="*/ 91 h 111"/>
                <a:gd name="T2" fmla="*/ 165 w 165"/>
                <a:gd name="T3" fmla="*/ 108 h 111"/>
                <a:gd name="T4" fmla="*/ 165 w 165"/>
                <a:gd name="T5" fmla="*/ 111 h 111"/>
                <a:gd name="T6" fmla="*/ 110 w 165"/>
                <a:gd name="T7" fmla="*/ 111 h 111"/>
                <a:gd name="T8" fmla="*/ 110 w 165"/>
                <a:gd name="T9" fmla="*/ 108 h 111"/>
                <a:gd name="T10" fmla="*/ 122 w 165"/>
                <a:gd name="T11" fmla="*/ 84 h 111"/>
                <a:gd name="T12" fmla="*/ 113 w 165"/>
                <a:gd name="T13" fmla="*/ 20 h 111"/>
                <a:gd name="T14" fmla="*/ 113 w 165"/>
                <a:gd name="T15" fmla="*/ 20 h 111"/>
                <a:gd name="T16" fmla="*/ 77 w 165"/>
                <a:gd name="T17" fmla="*/ 111 h 111"/>
                <a:gd name="T18" fmla="*/ 73 w 165"/>
                <a:gd name="T19" fmla="*/ 111 h 111"/>
                <a:gd name="T20" fmla="*/ 37 w 165"/>
                <a:gd name="T21" fmla="*/ 20 h 111"/>
                <a:gd name="T22" fmla="*/ 37 w 165"/>
                <a:gd name="T23" fmla="*/ 20 h 111"/>
                <a:gd name="T24" fmla="*/ 27 w 165"/>
                <a:gd name="T25" fmla="*/ 85 h 111"/>
                <a:gd name="T26" fmla="*/ 40 w 165"/>
                <a:gd name="T27" fmla="*/ 108 h 111"/>
                <a:gd name="T28" fmla="*/ 40 w 165"/>
                <a:gd name="T29" fmla="*/ 111 h 111"/>
                <a:gd name="T30" fmla="*/ 0 w 165"/>
                <a:gd name="T31" fmla="*/ 111 h 111"/>
                <a:gd name="T32" fmla="*/ 0 w 165"/>
                <a:gd name="T33" fmla="*/ 108 h 111"/>
                <a:gd name="T34" fmla="*/ 20 w 165"/>
                <a:gd name="T35" fmla="*/ 84 h 111"/>
                <a:gd name="T36" fmla="*/ 31 w 165"/>
                <a:gd name="T37" fmla="*/ 11 h 111"/>
                <a:gd name="T38" fmla="*/ 15 w 165"/>
                <a:gd name="T39" fmla="*/ 3 h 111"/>
                <a:gd name="T40" fmla="*/ 15 w 165"/>
                <a:gd name="T41" fmla="*/ 0 h 111"/>
                <a:gd name="T42" fmla="*/ 55 w 165"/>
                <a:gd name="T43" fmla="*/ 0 h 111"/>
                <a:gd name="T44" fmla="*/ 84 w 165"/>
                <a:gd name="T45" fmla="*/ 74 h 111"/>
                <a:gd name="T46" fmla="*/ 113 w 165"/>
                <a:gd name="T47" fmla="*/ 0 h 111"/>
                <a:gd name="T48" fmla="*/ 151 w 165"/>
                <a:gd name="T49" fmla="*/ 0 h 111"/>
                <a:gd name="T50" fmla="*/ 151 w 165"/>
                <a:gd name="T51" fmla="*/ 3 h 111"/>
                <a:gd name="T52" fmla="*/ 138 w 165"/>
                <a:gd name="T53" fmla="*/ 22 h 111"/>
                <a:gd name="T54" fmla="*/ 148 w 165"/>
                <a:gd name="T55" fmla="*/ 9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5" h="111">
                  <a:moveTo>
                    <a:pt x="148" y="91"/>
                  </a:moveTo>
                  <a:cubicBezTo>
                    <a:pt x="150" y="100"/>
                    <a:pt x="154" y="106"/>
                    <a:pt x="165" y="108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10" y="111"/>
                    <a:pt x="110" y="111"/>
                    <a:pt x="110" y="111"/>
                  </a:cubicBezTo>
                  <a:cubicBezTo>
                    <a:pt x="110" y="108"/>
                    <a:pt x="110" y="108"/>
                    <a:pt x="110" y="108"/>
                  </a:cubicBezTo>
                  <a:cubicBezTo>
                    <a:pt x="122" y="105"/>
                    <a:pt x="124" y="98"/>
                    <a:pt x="122" y="84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98"/>
                    <a:pt x="28" y="107"/>
                    <a:pt x="40" y="108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2" y="108"/>
                    <a:pt x="17" y="101"/>
                    <a:pt x="20" y="84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26" y="7"/>
                    <a:pt x="20" y="4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39" y="6"/>
                    <a:pt x="137" y="11"/>
                    <a:pt x="138" y="22"/>
                  </a:cubicBezTo>
                  <a:lnTo>
                    <a:pt x="148" y="91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2"/>
            <p:cNvSpPr>
              <a:spLocks/>
            </p:cNvSpPr>
            <p:nvPr/>
          </p:nvSpPr>
          <p:spPr bwMode="gray">
            <a:xfrm>
              <a:off x="7207251" y="3297238"/>
              <a:ext cx="360363" cy="290513"/>
            </a:xfrm>
            <a:custGeom>
              <a:avLst/>
              <a:gdLst>
                <a:gd name="T0" fmla="*/ 11 w 96"/>
                <a:gd name="T1" fmla="*/ 18 h 77"/>
                <a:gd name="T2" fmla="*/ 0 w 96"/>
                <a:gd name="T3" fmla="*/ 6 h 77"/>
                <a:gd name="T4" fmla="*/ 0 w 96"/>
                <a:gd name="T5" fmla="*/ 3 h 77"/>
                <a:gd name="T6" fmla="*/ 29 w 96"/>
                <a:gd name="T7" fmla="*/ 0 h 77"/>
                <a:gd name="T8" fmla="*/ 32 w 96"/>
                <a:gd name="T9" fmla="*/ 0 h 77"/>
                <a:gd name="T10" fmla="*/ 32 w 96"/>
                <a:gd name="T11" fmla="*/ 53 h 77"/>
                <a:gd name="T12" fmla="*/ 46 w 96"/>
                <a:gd name="T13" fmla="*/ 65 h 77"/>
                <a:gd name="T14" fmla="*/ 63 w 96"/>
                <a:gd name="T15" fmla="*/ 52 h 77"/>
                <a:gd name="T16" fmla="*/ 63 w 96"/>
                <a:gd name="T17" fmla="*/ 17 h 77"/>
                <a:gd name="T18" fmla="*/ 52 w 96"/>
                <a:gd name="T19" fmla="*/ 6 h 77"/>
                <a:gd name="T20" fmla="*/ 52 w 96"/>
                <a:gd name="T21" fmla="*/ 3 h 77"/>
                <a:gd name="T22" fmla="*/ 82 w 96"/>
                <a:gd name="T23" fmla="*/ 0 h 77"/>
                <a:gd name="T24" fmla="*/ 85 w 96"/>
                <a:gd name="T25" fmla="*/ 0 h 77"/>
                <a:gd name="T26" fmla="*/ 85 w 96"/>
                <a:gd name="T27" fmla="*/ 57 h 77"/>
                <a:gd name="T28" fmla="*/ 96 w 96"/>
                <a:gd name="T29" fmla="*/ 71 h 77"/>
                <a:gd name="T30" fmla="*/ 96 w 96"/>
                <a:gd name="T31" fmla="*/ 74 h 77"/>
                <a:gd name="T32" fmla="*/ 63 w 96"/>
                <a:gd name="T33" fmla="*/ 77 h 77"/>
                <a:gd name="T34" fmla="*/ 63 w 96"/>
                <a:gd name="T35" fmla="*/ 60 h 77"/>
                <a:gd name="T36" fmla="*/ 63 w 96"/>
                <a:gd name="T37" fmla="*/ 60 h 77"/>
                <a:gd name="T38" fmla="*/ 35 w 96"/>
                <a:gd name="T39" fmla="*/ 77 h 77"/>
                <a:gd name="T40" fmla="*/ 11 w 96"/>
                <a:gd name="T41" fmla="*/ 55 h 77"/>
                <a:gd name="T42" fmla="*/ 11 w 96"/>
                <a:gd name="T43" fmla="*/ 1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77">
                  <a:moveTo>
                    <a:pt x="11" y="18"/>
                  </a:moveTo>
                  <a:cubicBezTo>
                    <a:pt x="11" y="10"/>
                    <a:pt x="8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61"/>
                    <a:pt x="38" y="65"/>
                    <a:pt x="46" y="65"/>
                  </a:cubicBezTo>
                  <a:cubicBezTo>
                    <a:pt x="53" y="65"/>
                    <a:pt x="57" y="62"/>
                    <a:pt x="63" y="52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1"/>
                    <a:pt x="60" y="7"/>
                    <a:pt x="52" y="6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6"/>
                    <a:pt x="87" y="69"/>
                    <a:pt x="96" y="71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5" y="72"/>
                    <a:pt x="46" y="77"/>
                    <a:pt x="35" y="77"/>
                  </a:cubicBezTo>
                  <a:cubicBezTo>
                    <a:pt x="20" y="77"/>
                    <a:pt x="11" y="69"/>
                    <a:pt x="11" y="55"/>
                  </a:cubicBezTo>
                  <a:lnTo>
                    <a:pt x="11" y="1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3"/>
            <p:cNvSpPr>
              <a:spLocks/>
            </p:cNvSpPr>
            <p:nvPr/>
          </p:nvSpPr>
          <p:spPr bwMode="gray">
            <a:xfrm>
              <a:off x="7581901" y="3201988"/>
              <a:ext cx="225425" cy="385763"/>
            </a:xfrm>
            <a:custGeom>
              <a:avLst/>
              <a:gdLst>
                <a:gd name="T0" fmla="*/ 13 w 60"/>
                <a:gd name="T1" fmla="*/ 33 h 102"/>
                <a:gd name="T2" fmla="*/ 0 w 60"/>
                <a:gd name="T3" fmla="*/ 33 h 102"/>
                <a:gd name="T4" fmla="*/ 0 w 60"/>
                <a:gd name="T5" fmla="*/ 30 h 102"/>
                <a:gd name="T6" fmla="*/ 31 w 60"/>
                <a:gd name="T7" fmla="*/ 0 h 102"/>
                <a:gd name="T8" fmla="*/ 34 w 60"/>
                <a:gd name="T9" fmla="*/ 0 h 102"/>
                <a:gd name="T10" fmla="*/ 34 w 60"/>
                <a:gd name="T11" fmla="*/ 28 h 102"/>
                <a:gd name="T12" fmla="*/ 58 w 60"/>
                <a:gd name="T13" fmla="*/ 28 h 102"/>
                <a:gd name="T14" fmla="*/ 58 w 60"/>
                <a:gd name="T15" fmla="*/ 33 h 102"/>
                <a:gd name="T16" fmla="*/ 34 w 60"/>
                <a:gd name="T17" fmla="*/ 33 h 102"/>
                <a:gd name="T18" fmla="*/ 34 w 60"/>
                <a:gd name="T19" fmla="*/ 75 h 102"/>
                <a:gd name="T20" fmla="*/ 47 w 60"/>
                <a:gd name="T21" fmla="*/ 93 h 102"/>
                <a:gd name="T22" fmla="*/ 58 w 60"/>
                <a:gd name="T23" fmla="*/ 87 h 102"/>
                <a:gd name="T24" fmla="*/ 60 w 60"/>
                <a:gd name="T25" fmla="*/ 89 h 102"/>
                <a:gd name="T26" fmla="*/ 37 w 60"/>
                <a:gd name="T27" fmla="*/ 102 h 102"/>
                <a:gd name="T28" fmla="*/ 13 w 60"/>
                <a:gd name="T29" fmla="*/ 79 h 102"/>
                <a:gd name="T30" fmla="*/ 13 w 60"/>
                <a:gd name="T31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102">
                  <a:moveTo>
                    <a:pt x="13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24"/>
                    <a:pt x="21" y="13"/>
                    <a:pt x="3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86"/>
                    <a:pt x="37" y="93"/>
                    <a:pt x="47" y="93"/>
                  </a:cubicBezTo>
                  <a:cubicBezTo>
                    <a:pt x="51" y="93"/>
                    <a:pt x="54" y="91"/>
                    <a:pt x="58" y="87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55" y="98"/>
                    <a:pt x="48" y="102"/>
                    <a:pt x="37" y="102"/>
                  </a:cubicBezTo>
                  <a:cubicBezTo>
                    <a:pt x="24" y="102"/>
                    <a:pt x="13" y="96"/>
                    <a:pt x="13" y="79"/>
                  </a:cubicBezTo>
                  <a:lnTo>
                    <a:pt x="13" y="33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4"/>
            <p:cNvSpPr>
              <a:spLocks/>
            </p:cNvSpPr>
            <p:nvPr/>
          </p:nvSpPr>
          <p:spPr bwMode="gray">
            <a:xfrm>
              <a:off x="7807326" y="3297238"/>
              <a:ext cx="365125" cy="290513"/>
            </a:xfrm>
            <a:custGeom>
              <a:avLst/>
              <a:gdLst>
                <a:gd name="T0" fmla="*/ 12 w 97"/>
                <a:gd name="T1" fmla="*/ 18 h 77"/>
                <a:gd name="T2" fmla="*/ 0 w 97"/>
                <a:gd name="T3" fmla="*/ 6 h 77"/>
                <a:gd name="T4" fmla="*/ 0 w 97"/>
                <a:gd name="T5" fmla="*/ 3 h 77"/>
                <a:gd name="T6" fmla="*/ 30 w 97"/>
                <a:gd name="T7" fmla="*/ 0 h 77"/>
                <a:gd name="T8" fmla="*/ 33 w 97"/>
                <a:gd name="T9" fmla="*/ 0 h 77"/>
                <a:gd name="T10" fmla="*/ 33 w 97"/>
                <a:gd name="T11" fmla="*/ 53 h 77"/>
                <a:gd name="T12" fmla="*/ 46 w 97"/>
                <a:gd name="T13" fmla="*/ 65 h 77"/>
                <a:gd name="T14" fmla="*/ 64 w 97"/>
                <a:gd name="T15" fmla="*/ 52 h 77"/>
                <a:gd name="T16" fmla="*/ 64 w 97"/>
                <a:gd name="T17" fmla="*/ 17 h 77"/>
                <a:gd name="T18" fmla="*/ 53 w 97"/>
                <a:gd name="T19" fmla="*/ 6 h 77"/>
                <a:gd name="T20" fmla="*/ 53 w 97"/>
                <a:gd name="T21" fmla="*/ 3 h 77"/>
                <a:gd name="T22" fmla="*/ 82 w 97"/>
                <a:gd name="T23" fmla="*/ 0 h 77"/>
                <a:gd name="T24" fmla="*/ 86 w 97"/>
                <a:gd name="T25" fmla="*/ 0 h 77"/>
                <a:gd name="T26" fmla="*/ 86 w 97"/>
                <a:gd name="T27" fmla="*/ 57 h 77"/>
                <a:gd name="T28" fmla="*/ 97 w 97"/>
                <a:gd name="T29" fmla="*/ 71 h 77"/>
                <a:gd name="T30" fmla="*/ 97 w 97"/>
                <a:gd name="T31" fmla="*/ 74 h 77"/>
                <a:gd name="T32" fmla="*/ 64 w 97"/>
                <a:gd name="T33" fmla="*/ 77 h 77"/>
                <a:gd name="T34" fmla="*/ 64 w 97"/>
                <a:gd name="T35" fmla="*/ 60 h 77"/>
                <a:gd name="T36" fmla="*/ 64 w 97"/>
                <a:gd name="T37" fmla="*/ 60 h 77"/>
                <a:gd name="T38" fmla="*/ 35 w 97"/>
                <a:gd name="T39" fmla="*/ 77 h 77"/>
                <a:gd name="T40" fmla="*/ 12 w 97"/>
                <a:gd name="T41" fmla="*/ 55 h 77"/>
                <a:gd name="T42" fmla="*/ 12 w 97"/>
                <a:gd name="T43" fmla="*/ 1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77">
                  <a:moveTo>
                    <a:pt x="12" y="18"/>
                  </a:moveTo>
                  <a:cubicBezTo>
                    <a:pt x="12" y="10"/>
                    <a:pt x="9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61"/>
                    <a:pt x="39" y="65"/>
                    <a:pt x="46" y="65"/>
                  </a:cubicBezTo>
                  <a:cubicBezTo>
                    <a:pt x="54" y="65"/>
                    <a:pt x="58" y="62"/>
                    <a:pt x="64" y="52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1"/>
                    <a:pt x="60" y="7"/>
                    <a:pt x="53" y="6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66"/>
                    <a:pt x="88" y="69"/>
                    <a:pt x="97" y="71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56" y="72"/>
                    <a:pt x="47" y="77"/>
                    <a:pt x="35" y="77"/>
                  </a:cubicBezTo>
                  <a:cubicBezTo>
                    <a:pt x="21" y="77"/>
                    <a:pt x="12" y="69"/>
                    <a:pt x="12" y="55"/>
                  </a:cubicBezTo>
                  <a:lnTo>
                    <a:pt x="12" y="1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gray">
            <a:xfrm>
              <a:off x="8183563" y="3297238"/>
              <a:ext cx="304800" cy="290513"/>
            </a:xfrm>
            <a:custGeom>
              <a:avLst/>
              <a:gdLst>
                <a:gd name="T0" fmla="*/ 46 w 81"/>
                <a:gd name="T1" fmla="*/ 62 h 77"/>
                <a:gd name="T2" fmla="*/ 33 w 81"/>
                <a:gd name="T3" fmla="*/ 69 h 77"/>
                <a:gd name="T4" fmla="*/ 23 w 81"/>
                <a:gd name="T5" fmla="*/ 56 h 77"/>
                <a:gd name="T6" fmla="*/ 46 w 81"/>
                <a:gd name="T7" fmla="*/ 35 h 77"/>
                <a:gd name="T8" fmla="*/ 46 w 81"/>
                <a:gd name="T9" fmla="*/ 62 h 77"/>
                <a:gd name="T10" fmla="*/ 68 w 81"/>
                <a:gd name="T11" fmla="*/ 27 h 77"/>
                <a:gd name="T12" fmla="*/ 36 w 81"/>
                <a:gd name="T13" fmla="*/ 0 h 77"/>
                <a:gd name="T14" fmla="*/ 4 w 81"/>
                <a:gd name="T15" fmla="*/ 24 h 77"/>
                <a:gd name="T16" fmla="*/ 7 w 81"/>
                <a:gd name="T17" fmla="*/ 24 h 77"/>
                <a:gd name="T18" fmla="*/ 28 w 81"/>
                <a:gd name="T19" fmla="*/ 12 h 77"/>
                <a:gd name="T20" fmla="*/ 46 w 81"/>
                <a:gd name="T21" fmla="*/ 31 h 77"/>
                <a:gd name="T22" fmla="*/ 0 w 81"/>
                <a:gd name="T23" fmla="*/ 58 h 77"/>
                <a:gd name="T24" fmla="*/ 22 w 81"/>
                <a:gd name="T25" fmla="*/ 77 h 77"/>
                <a:gd name="T26" fmla="*/ 44 w 81"/>
                <a:gd name="T27" fmla="*/ 69 h 77"/>
                <a:gd name="T28" fmla="*/ 46 w 81"/>
                <a:gd name="T29" fmla="*/ 67 h 77"/>
                <a:gd name="T30" fmla="*/ 63 w 81"/>
                <a:gd name="T31" fmla="*/ 77 h 77"/>
                <a:gd name="T32" fmla="*/ 81 w 81"/>
                <a:gd name="T33" fmla="*/ 63 h 77"/>
                <a:gd name="T34" fmla="*/ 78 w 81"/>
                <a:gd name="T35" fmla="*/ 63 h 77"/>
                <a:gd name="T36" fmla="*/ 72 w 81"/>
                <a:gd name="T37" fmla="*/ 70 h 77"/>
                <a:gd name="T38" fmla="*/ 68 w 81"/>
                <a:gd name="T39" fmla="*/ 60 h 77"/>
                <a:gd name="T40" fmla="*/ 68 w 81"/>
                <a:gd name="T41" fmla="*/ 2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77">
                  <a:moveTo>
                    <a:pt x="46" y="62"/>
                  </a:moveTo>
                  <a:cubicBezTo>
                    <a:pt x="41" y="67"/>
                    <a:pt x="37" y="69"/>
                    <a:pt x="33" y="69"/>
                  </a:cubicBezTo>
                  <a:cubicBezTo>
                    <a:pt x="27" y="69"/>
                    <a:pt x="23" y="64"/>
                    <a:pt x="23" y="56"/>
                  </a:cubicBezTo>
                  <a:cubicBezTo>
                    <a:pt x="23" y="47"/>
                    <a:pt x="28" y="42"/>
                    <a:pt x="46" y="35"/>
                  </a:cubicBezTo>
                  <a:lnTo>
                    <a:pt x="46" y="62"/>
                  </a:lnTo>
                  <a:close/>
                  <a:moveTo>
                    <a:pt x="68" y="27"/>
                  </a:moveTo>
                  <a:cubicBezTo>
                    <a:pt x="68" y="7"/>
                    <a:pt x="52" y="0"/>
                    <a:pt x="36" y="0"/>
                  </a:cubicBezTo>
                  <a:cubicBezTo>
                    <a:pt x="19" y="0"/>
                    <a:pt x="8" y="9"/>
                    <a:pt x="4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2" y="16"/>
                    <a:pt x="19" y="12"/>
                    <a:pt x="28" y="12"/>
                  </a:cubicBezTo>
                  <a:cubicBezTo>
                    <a:pt x="41" y="12"/>
                    <a:pt x="46" y="18"/>
                    <a:pt x="46" y="31"/>
                  </a:cubicBezTo>
                  <a:cubicBezTo>
                    <a:pt x="29" y="37"/>
                    <a:pt x="0" y="39"/>
                    <a:pt x="0" y="58"/>
                  </a:cubicBezTo>
                  <a:cubicBezTo>
                    <a:pt x="0" y="69"/>
                    <a:pt x="10" y="77"/>
                    <a:pt x="22" y="77"/>
                  </a:cubicBezTo>
                  <a:cubicBezTo>
                    <a:pt x="31" y="77"/>
                    <a:pt x="37" y="75"/>
                    <a:pt x="44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50" y="74"/>
                    <a:pt x="55" y="77"/>
                    <a:pt x="63" y="77"/>
                  </a:cubicBezTo>
                  <a:cubicBezTo>
                    <a:pt x="74" y="77"/>
                    <a:pt x="80" y="72"/>
                    <a:pt x="81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7" y="68"/>
                    <a:pt x="75" y="70"/>
                    <a:pt x="72" y="70"/>
                  </a:cubicBezTo>
                  <a:cubicBezTo>
                    <a:pt x="69" y="70"/>
                    <a:pt x="68" y="67"/>
                    <a:pt x="68" y="60"/>
                  </a:cubicBezTo>
                  <a:lnTo>
                    <a:pt x="68" y="27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6"/>
            <p:cNvSpPr>
              <a:spLocks/>
            </p:cNvSpPr>
            <p:nvPr/>
          </p:nvSpPr>
          <p:spPr bwMode="gray">
            <a:xfrm>
              <a:off x="8491538" y="3125788"/>
              <a:ext cx="180975" cy="450850"/>
            </a:xfrm>
            <a:custGeom>
              <a:avLst/>
              <a:gdLst>
                <a:gd name="T0" fmla="*/ 14 w 48"/>
                <a:gd name="T1" fmla="*/ 20 h 119"/>
                <a:gd name="T2" fmla="*/ 0 w 48"/>
                <a:gd name="T3" fmla="*/ 6 h 119"/>
                <a:gd name="T4" fmla="*/ 0 w 48"/>
                <a:gd name="T5" fmla="*/ 3 h 119"/>
                <a:gd name="T6" fmla="*/ 32 w 48"/>
                <a:gd name="T7" fmla="*/ 0 h 119"/>
                <a:gd name="T8" fmla="*/ 35 w 48"/>
                <a:gd name="T9" fmla="*/ 0 h 119"/>
                <a:gd name="T10" fmla="*/ 35 w 48"/>
                <a:gd name="T11" fmla="*/ 102 h 119"/>
                <a:gd name="T12" fmla="*/ 48 w 48"/>
                <a:gd name="T13" fmla="*/ 116 h 119"/>
                <a:gd name="T14" fmla="*/ 48 w 48"/>
                <a:gd name="T15" fmla="*/ 119 h 119"/>
                <a:gd name="T16" fmla="*/ 0 w 48"/>
                <a:gd name="T17" fmla="*/ 119 h 119"/>
                <a:gd name="T18" fmla="*/ 0 w 48"/>
                <a:gd name="T19" fmla="*/ 116 h 119"/>
                <a:gd name="T20" fmla="*/ 14 w 48"/>
                <a:gd name="T21" fmla="*/ 102 h 119"/>
                <a:gd name="T22" fmla="*/ 14 w 48"/>
                <a:gd name="T23" fmla="*/ 2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119">
                  <a:moveTo>
                    <a:pt x="14" y="20"/>
                  </a:moveTo>
                  <a:cubicBezTo>
                    <a:pt x="14" y="10"/>
                    <a:pt x="1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35" y="111"/>
                    <a:pt x="37" y="114"/>
                    <a:pt x="48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1" y="114"/>
                    <a:pt x="14" y="111"/>
                    <a:pt x="14" y="102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7"/>
            <p:cNvSpPr>
              <a:spLocks/>
            </p:cNvSpPr>
            <p:nvPr/>
          </p:nvSpPr>
          <p:spPr bwMode="gray">
            <a:xfrm>
              <a:off x="3387726" y="2736850"/>
              <a:ext cx="981075" cy="1308100"/>
            </a:xfrm>
            <a:custGeom>
              <a:avLst/>
              <a:gdLst>
                <a:gd name="T0" fmla="*/ 258 w 261"/>
                <a:gd name="T1" fmla="*/ 146 h 346"/>
                <a:gd name="T2" fmla="*/ 215 w 261"/>
                <a:gd name="T3" fmla="*/ 141 h 346"/>
                <a:gd name="T4" fmla="*/ 226 w 261"/>
                <a:gd name="T5" fmla="*/ 107 h 346"/>
                <a:gd name="T6" fmla="*/ 203 w 261"/>
                <a:gd name="T7" fmla="*/ 125 h 346"/>
                <a:gd name="T8" fmla="*/ 164 w 261"/>
                <a:gd name="T9" fmla="*/ 101 h 346"/>
                <a:gd name="T10" fmla="*/ 156 w 261"/>
                <a:gd name="T11" fmla="*/ 75 h 346"/>
                <a:gd name="T12" fmla="*/ 150 w 261"/>
                <a:gd name="T13" fmla="*/ 98 h 346"/>
                <a:gd name="T14" fmla="*/ 98 w 261"/>
                <a:gd name="T15" fmla="*/ 105 h 346"/>
                <a:gd name="T16" fmla="*/ 82 w 261"/>
                <a:gd name="T17" fmla="*/ 115 h 346"/>
                <a:gd name="T18" fmla="*/ 82 w 261"/>
                <a:gd name="T19" fmla="*/ 79 h 346"/>
                <a:gd name="T20" fmla="*/ 78 w 261"/>
                <a:gd name="T21" fmla="*/ 53 h 346"/>
                <a:gd name="T22" fmla="*/ 76 w 261"/>
                <a:gd name="T23" fmla="*/ 45 h 346"/>
                <a:gd name="T24" fmla="*/ 71 w 261"/>
                <a:gd name="T25" fmla="*/ 42 h 346"/>
                <a:gd name="T26" fmla="*/ 98 w 261"/>
                <a:gd name="T27" fmla="*/ 16 h 346"/>
                <a:gd name="T28" fmla="*/ 83 w 261"/>
                <a:gd name="T29" fmla="*/ 9 h 346"/>
                <a:gd name="T30" fmla="*/ 68 w 261"/>
                <a:gd name="T31" fmla="*/ 0 h 346"/>
                <a:gd name="T32" fmla="*/ 40 w 261"/>
                <a:gd name="T33" fmla="*/ 3 h 346"/>
                <a:gd name="T34" fmla="*/ 19 w 261"/>
                <a:gd name="T35" fmla="*/ 40 h 346"/>
                <a:gd name="T36" fmla="*/ 6 w 261"/>
                <a:gd name="T37" fmla="*/ 45 h 346"/>
                <a:gd name="T38" fmla="*/ 1 w 261"/>
                <a:gd name="T39" fmla="*/ 69 h 346"/>
                <a:gd name="T40" fmla="*/ 13 w 261"/>
                <a:gd name="T41" fmla="*/ 99 h 346"/>
                <a:gd name="T42" fmla="*/ 16 w 261"/>
                <a:gd name="T43" fmla="*/ 108 h 346"/>
                <a:gd name="T44" fmla="*/ 24 w 261"/>
                <a:gd name="T45" fmla="*/ 124 h 346"/>
                <a:gd name="T46" fmla="*/ 28 w 261"/>
                <a:gd name="T47" fmla="*/ 137 h 346"/>
                <a:gd name="T48" fmla="*/ 34 w 261"/>
                <a:gd name="T49" fmla="*/ 146 h 346"/>
                <a:gd name="T50" fmla="*/ 47 w 261"/>
                <a:gd name="T51" fmla="*/ 148 h 346"/>
                <a:gd name="T52" fmla="*/ 37 w 261"/>
                <a:gd name="T53" fmla="*/ 229 h 346"/>
                <a:gd name="T54" fmla="*/ 73 w 261"/>
                <a:gd name="T55" fmla="*/ 333 h 346"/>
                <a:gd name="T56" fmla="*/ 96 w 261"/>
                <a:gd name="T57" fmla="*/ 311 h 346"/>
                <a:gd name="T58" fmla="*/ 121 w 261"/>
                <a:gd name="T59" fmla="*/ 288 h 346"/>
                <a:gd name="T60" fmla="*/ 123 w 261"/>
                <a:gd name="T61" fmla="*/ 296 h 346"/>
                <a:gd name="T62" fmla="*/ 94 w 261"/>
                <a:gd name="T63" fmla="*/ 346 h 346"/>
                <a:gd name="T64" fmla="*/ 235 w 261"/>
                <a:gd name="T65" fmla="*/ 259 h 346"/>
                <a:gd name="T66" fmla="*/ 231 w 261"/>
                <a:gd name="T67" fmla="*/ 181 h 346"/>
                <a:gd name="T68" fmla="*/ 261 w 261"/>
                <a:gd name="T69" fmla="*/ 1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1" h="346">
                  <a:moveTo>
                    <a:pt x="261" y="146"/>
                  </a:moveTo>
                  <a:cubicBezTo>
                    <a:pt x="260" y="145"/>
                    <a:pt x="258" y="146"/>
                    <a:pt x="258" y="146"/>
                  </a:cubicBezTo>
                  <a:cubicBezTo>
                    <a:pt x="224" y="158"/>
                    <a:pt x="224" y="158"/>
                    <a:pt x="224" y="158"/>
                  </a:cubicBezTo>
                  <a:cubicBezTo>
                    <a:pt x="222" y="152"/>
                    <a:pt x="219" y="146"/>
                    <a:pt x="215" y="141"/>
                  </a:cubicBezTo>
                  <a:cubicBezTo>
                    <a:pt x="226" y="111"/>
                    <a:pt x="226" y="111"/>
                    <a:pt x="226" y="111"/>
                  </a:cubicBezTo>
                  <a:cubicBezTo>
                    <a:pt x="226" y="111"/>
                    <a:pt x="227" y="108"/>
                    <a:pt x="226" y="107"/>
                  </a:cubicBezTo>
                  <a:cubicBezTo>
                    <a:pt x="225" y="107"/>
                    <a:pt x="223" y="109"/>
                    <a:pt x="223" y="109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196" y="117"/>
                    <a:pt x="187" y="110"/>
                    <a:pt x="176" y="105"/>
                  </a:cubicBezTo>
                  <a:cubicBezTo>
                    <a:pt x="173" y="104"/>
                    <a:pt x="169" y="102"/>
                    <a:pt x="164" y="10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5"/>
                    <a:pt x="156" y="75"/>
                  </a:cubicBezTo>
                  <a:cubicBezTo>
                    <a:pt x="155" y="75"/>
                    <a:pt x="154" y="77"/>
                    <a:pt x="154" y="77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6" y="98"/>
                    <a:pt x="142" y="97"/>
                    <a:pt x="137" y="97"/>
                  </a:cubicBezTo>
                  <a:cubicBezTo>
                    <a:pt x="122" y="97"/>
                    <a:pt x="109" y="100"/>
                    <a:pt x="98" y="105"/>
                  </a:cubicBezTo>
                  <a:cubicBezTo>
                    <a:pt x="93" y="107"/>
                    <a:pt x="89" y="110"/>
                    <a:pt x="84" y="113"/>
                  </a:cubicBezTo>
                  <a:cubicBezTo>
                    <a:pt x="84" y="113"/>
                    <a:pt x="83" y="114"/>
                    <a:pt x="82" y="115"/>
                  </a:cubicBezTo>
                  <a:cubicBezTo>
                    <a:pt x="78" y="104"/>
                    <a:pt x="75" y="96"/>
                    <a:pt x="74" y="93"/>
                  </a:cubicBezTo>
                  <a:cubicBezTo>
                    <a:pt x="77" y="91"/>
                    <a:pt x="81" y="84"/>
                    <a:pt x="82" y="79"/>
                  </a:cubicBezTo>
                  <a:cubicBezTo>
                    <a:pt x="84" y="72"/>
                    <a:pt x="84" y="68"/>
                    <a:pt x="82" y="63"/>
                  </a:cubicBezTo>
                  <a:cubicBezTo>
                    <a:pt x="81" y="59"/>
                    <a:pt x="78" y="55"/>
                    <a:pt x="78" y="53"/>
                  </a:cubicBezTo>
                  <a:cubicBezTo>
                    <a:pt x="79" y="51"/>
                    <a:pt x="79" y="50"/>
                    <a:pt x="80" y="49"/>
                  </a:cubicBezTo>
                  <a:cubicBezTo>
                    <a:pt x="80" y="46"/>
                    <a:pt x="78" y="45"/>
                    <a:pt x="76" y="45"/>
                  </a:cubicBezTo>
                  <a:cubicBezTo>
                    <a:pt x="74" y="45"/>
                    <a:pt x="73" y="45"/>
                    <a:pt x="71" y="45"/>
                  </a:cubicBezTo>
                  <a:cubicBezTo>
                    <a:pt x="71" y="45"/>
                    <a:pt x="70" y="45"/>
                    <a:pt x="71" y="42"/>
                  </a:cubicBezTo>
                  <a:cubicBezTo>
                    <a:pt x="72" y="38"/>
                    <a:pt x="79" y="36"/>
                    <a:pt x="86" y="34"/>
                  </a:cubicBezTo>
                  <a:cubicBezTo>
                    <a:pt x="94" y="31"/>
                    <a:pt x="98" y="25"/>
                    <a:pt x="98" y="16"/>
                  </a:cubicBezTo>
                  <a:cubicBezTo>
                    <a:pt x="99" y="9"/>
                    <a:pt x="95" y="4"/>
                    <a:pt x="90" y="2"/>
                  </a:cubicBezTo>
                  <a:cubicBezTo>
                    <a:pt x="89" y="4"/>
                    <a:pt x="85" y="8"/>
                    <a:pt x="83" y="9"/>
                  </a:cubicBezTo>
                  <a:cubicBezTo>
                    <a:pt x="80" y="11"/>
                    <a:pt x="76" y="11"/>
                    <a:pt x="74" y="11"/>
                  </a:cubicBezTo>
                  <a:cubicBezTo>
                    <a:pt x="74" y="6"/>
                    <a:pt x="72" y="2"/>
                    <a:pt x="68" y="0"/>
                  </a:cubicBezTo>
                  <a:cubicBezTo>
                    <a:pt x="67" y="2"/>
                    <a:pt x="63" y="5"/>
                    <a:pt x="56" y="5"/>
                  </a:cubicBezTo>
                  <a:cubicBezTo>
                    <a:pt x="50" y="5"/>
                    <a:pt x="49" y="3"/>
                    <a:pt x="40" y="3"/>
                  </a:cubicBezTo>
                  <a:cubicBezTo>
                    <a:pt x="27" y="3"/>
                    <a:pt x="16" y="11"/>
                    <a:pt x="15" y="23"/>
                  </a:cubicBezTo>
                  <a:cubicBezTo>
                    <a:pt x="14" y="30"/>
                    <a:pt x="17" y="36"/>
                    <a:pt x="19" y="40"/>
                  </a:cubicBezTo>
                  <a:cubicBezTo>
                    <a:pt x="17" y="41"/>
                    <a:pt x="14" y="45"/>
                    <a:pt x="13" y="46"/>
                  </a:cubicBezTo>
                  <a:cubicBezTo>
                    <a:pt x="12" y="45"/>
                    <a:pt x="9" y="43"/>
                    <a:pt x="6" y="45"/>
                  </a:cubicBezTo>
                  <a:cubicBezTo>
                    <a:pt x="7" y="47"/>
                    <a:pt x="7" y="49"/>
                    <a:pt x="7" y="51"/>
                  </a:cubicBezTo>
                  <a:cubicBezTo>
                    <a:pt x="6" y="53"/>
                    <a:pt x="1" y="62"/>
                    <a:pt x="1" y="69"/>
                  </a:cubicBezTo>
                  <a:cubicBezTo>
                    <a:pt x="0" y="82"/>
                    <a:pt x="7" y="91"/>
                    <a:pt x="13" y="93"/>
                  </a:cubicBezTo>
                  <a:cubicBezTo>
                    <a:pt x="12" y="95"/>
                    <a:pt x="12" y="97"/>
                    <a:pt x="13" y="99"/>
                  </a:cubicBezTo>
                  <a:cubicBezTo>
                    <a:pt x="13" y="100"/>
                    <a:pt x="14" y="101"/>
                    <a:pt x="17" y="101"/>
                  </a:cubicBezTo>
                  <a:cubicBezTo>
                    <a:pt x="16" y="103"/>
                    <a:pt x="15" y="105"/>
                    <a:pt x="16" y="108"/>
                  </a:cubicBezTo>
                  <a:cubicBezTo>
                    <a:pt x="17" y="111"/>
                    <a:pt x="20" y="115"/>
                    <a:pt x="23" y="115"/>
                  </a:cubicBezTo>
                  <a:cubicBezTo>
                    <a:pt x="23" y="117"/>
                    <a:pt x="24" y="122"/>
                    <a:pt x="24" y="124"/>
                  </a:cubicBezTo>
                  <a:cubicBezTo>
                    <a:pt x="23" y="126"/>
                    <a:pt x="22" y="128"/>
                    <a:pt x="23" y="131"/>
                  </a:cubicBezTo>
                  <a:cubicBezTo>
                    <a:pt x="23" y="134"/>
                    <a:pt x="25" y="137"/>
                    <a:pt x="28" y="137"/>
                  </a:cubicBezTo>
                  <a:cubicBezTo>
                    <a:pt x="28" y="139"/>
                    <a:pt x="29" y="141"/>
                    <a:pt x="30" y="142"/>
                  </a:cubicBezTo>
                  <a:cubicBezTo>
                    <a:pt x="31" y="143"/>
                    <a:pt x="32" y="144"/>
                    <a:pt x="34" y="146"/>
                  </a:cubicBezTo>
                  <a:cubicBezTo>
                    <a:pt x="36" y="147"/>
                    <a:pt x="38" y="148"/>
                    <a:pt x="41" y="148"/>
                  </a:cubicBezTo>
                  <a:cubicBezTo>
                    <a:pt x="43" y="148"/>
                    <a:pt x="46" y="148"/>
                    <a:pt x="47" y="148"/>
                  </a:cubicBezTo>
                  <a:cubicBezTo>
                    <a:pt x="47" y="149"/>
                    <a:pt x="47" y="156"/>
                    <a:pt x="48" y="164"/>
                  </a:cubicBezTo>
                  <a:cubicBezTo>
                    <a:pt x="41" y="183"/>
                    <a:pt x="37" y="205"/>
                    <a:pt x="37" y="229"/>
                  </a:cubicBezTo>
                  <a:cubicBezTo>
                    <a:pt x="37" y="229"/>
                    <a:pt x="37" y="229"/>
                    <a:pt x="37" y="229"/>
                  </a:cubicBezTo>
                  <a:cubicBezTo>
                    <a:pt x="37" y="271"/>
                    <a:pt x="50" y="309"/>
                    <a:pt x="73" y="333"/>
                  </a:cubicBezTo>
                  <a:cubicBezTo>
                    <a:pt x="73" y="333"/>
                    <a:pt x="74" y="335"/>
                    <a:pt x="78" y="338"/>
                  </a:cubicBezTo>
                  <a:cubicBezTo>
                    <a:pt x="78" y="338"/>
                    <a:pt x="85" y="325"/>
                    <a:pt x="96" y="311"/>
                  </a:cubicBezTo>
                  <a:cubicBezTo>
                    <a:pt x="99" y="308"/>
                    <a:pt x="102" y="304"/>
                    <a:pt x="105" y="301"/>
                  </a:cubicBezTo>
                  <a:cubicBezTo>
                    <a:pt x="111" y="296"/>
                    <a:pt x="116" y="292"/>
                    <a:pt x="121" y="288"/>
                  </a:cubicBezTo>
                  <a:cubicBezTo>
                    <a:pt x="135" y="278"/>
                    <a:pt x="152" y="271"/>
                    <a:pt x="167" y="268"/>
                  </a:cubicBezTo>
                  <a:cubicBezTo>
                    <a:pt x="150" y="277"/>
                    <a:pt x="140" y="282"/>
                    <a:pt x="123" y="296"/>
                  </a:cubicBezTo>
                  <a:cubicBezTo>
                    <a:pt x="113" y="305"/>
                    <a:pt x="96" y="320"/>
                    <a:pt x="85" y="342"/>
                  </a:cubicBezTo>
                  <a:cubicBezTo>
                    <a:pt x="87" y="344"/>
                    <a:pt x="91" y="346"/>
                    <a:pt x="94" y="346"/>
                  </a:cubicBezTo>
                  <a:cubicBezTo>
                    <a:pt x="97" y="343"/>
                    <a:pt x="109" y="321"/>
                    <a:pt x="128" y="303"/>
                  </a:cubicBezTo>
                  <a:cubicBezTo>
                    <a:pt x="166" y="267"/>
                    <a:pt x="211" y="259"/>
                    <a:pt x="235" y="259"/>
                  </a:cubicBezTo>
                  <a:cubicBezTo>
                    <a:pt x="236" y="249"/>
                    <a:pt x="237" y="239"/>
                    <a:pt x="237" y="229"/>
                  </a:cubicBezTo>
                  <a:cubicBezTo>
                    <a:pt x="237" y="212"/>
                    <a:pt x="235" y="195"/>
                    <a:pt x="231" y="181"/>
                  </a:cubicBezTo>
                  <a:cubicBezTo>
                    <a:pt x="259" y="149"/>
                    <a:pt x="259" y="149"/>
                    <a:pt x="259" y="149"/>
                  </a:cubicBezTo>
                  <a:cubicBezTo>
                    <a:pt x="259" y="149"/>
                    <a:pt x="261" y="147"/>
                    <a:pt x="261" y="146"/>
                  </a:cubicBezTo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8"/>
            <p:cNvSpPr>
              <a:spLocks/>
            </p:cNvSpPr>
            <p:nvPr/>
          </p:nvSpPr>
          <p:spPr bwMode="gray">
            <a:xfrm>
              <a:off x="3505201" y="3119438"/>
              <a:ext cx="82550" cy="117475"/>
            </a:xfrm>
            <a:custGeom>
              <a:avLst/>
              <a:gdLst>
                <a:gd name="T0" fmla="*/ 20 w 22"/>
                <a:gd name="T1" fmla="*/ 31 h 31"/>
                <a:gd name="T2" fmla="*/ 11 w 22"/>
                <a:gd name="T3" fmla="*/ 28 h 31"/>
                <a:gd name="T4" fmla="*/ 1 w 22"/>
                <a:gd name="T5" fmla="*/ 31 h 31"/>
                <a:gd name="T6" fmla="*/ 0 w 22"/>
                <a:gd name="T7" fmla="*/ 26 h 31"/>
                <a:gd name="T8" fmla="*/ 2 w 22"/>
                <a:gd name="T9" fmla="*/ 24 h 31"/>
                <a:gd name="T10" fmla="*/ 1 w 22"/>
                <a:gd name="T11" fmla="*/ 6 h 31"/>
                <a:gd name="T12" fmla="*/ 8 w 22"/>
                <a:gd name="T13" fmla="*/ 2 h 31"/>
                <a:gd name="T14" fmla="*/ 10 w 22"/>
                <a:gd name="T15" fmla="*/ 0 h 31"/>
                <a:gd name="T16" fmla="*/ 17 w 22"/>
                <a:gd name="T17" fmla="*/ 7 h 31"/>
                <a:gd name="T18" fmla="*/ 19 w 22"/>
                <a:gd name="T19" fmla="*/ 15 h 31"/>
                <a:gd name="T20" fmla="*/ 19 w 22"/>
                <a:gd name="T21" fmla="*/ 25 h 31"/>
                <a:gd name="T22" fmla="*/ 21 w 22"/>
                <a:gd name="T23" fmla="*/ 28 h 31"/>
                <a:gd name="T24" fmla="*/ 20 w 22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31">
                  <a:moveTo>
                    <a:pt x="20" y="31"/>
                  </a:moveTo>
                  <a:cubicBezTo>
                    <a:pt x="19" y="30"/>
                    <a:pt x="14" y="28"/>
                    <a:pt x="11" y="28"/>
                  </a:cubicBezTo>
                  <a:cubicBezTo>
                    <a:pt x="7" y="28"/>
                    <a:pt x="4" y="29"/>
                    <a:pt x="1" y="31"/>
                  </a:cubicBezTo>
                  <a:cubicBezTo>
                    <a:pt x="0" y="30"/>
                    <a:pt x="0" y="28"/>
                    <a:pt x="0" y="26"/>
                  </a:cubicBezTo>
                  <a:cubicBezTo>
                    <a:pt x="1" y="25"/>
                    <a:pt x="2" y="24"/>
                    <a:pt x="2" y="2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6" y="3"/>
                    <a:pt x="8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2" y="1"/>
                    <a:pt x="15" y="4"/>
                    <a:pt x="17" y="7"/>
                  </a:cubicBezTo>
                  <a:cubicBezTo>
                    <a:pt x="18" y="9"/>
                    <a:pt x="19" y="12"/>
                    <a:pt x="19" y="15"/>
                  </a:cubicBezTo>
                  <a:cubicBezTo>
                    <a:pt x="20" y="18"/>
                    <a:pt x="20" y="21"/>
                    <a:pt x="19" y="25"/>
                  </a:cubicBezTo>
                  <a:cubicBezTo>
                    <a:pt x="20" y="25"/>
                    <a:pt x="21" y="26"/>
                    <a:pt x="21" y="28"/>
                  </a:cubicBezTo>
                  <a:cubicBezTo>
                    <a:pt x="22" y="29"/>
                    <a:pt x="21" y="30"/>
                    <a:pt x="2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9"/>
            <p:cNvSpPr>
              <a:spLocks/>
            </p:cNvSpPr>
            <p:nvPr/>
          </p:nvSpPr>
          <p:spPr bwMode="gray">
            <a:xfrm>
              <a:off x="4165601" y="3319463"/>
              <a:ext cx="161925" cy="128588"/>
            </a:xfrm>
            <a:custGeom>
              <a:avLst/>
              <a:gdLst>
                <a:gd name="T0" fmla="*/ 7 w 43"/>
                <a:gd name="T1" fmla="*/ 34 h 34"/>
                <a:gd name="T2" fmla="*/ 0 w 43"/>
                <a:gd name="T3" fmla="*/ 19 h 34"/>
                <a:gd name="T4" fmla="*/ 43 w 43"/>
                <a:gd name="T5" fmla="*/ 0 h 34"/>
                <a:gd name="T6" fmla="*/ 7 w 43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4">
                  <a:moveTo>
                    <a:pt x="7" y="34"/>
                  </a:moveTo>
                  <a:cubicBezTo>
                    <a:pt x="7" y="30"/>
                    <a:pt x="3" y="21"/>
                    <a:pt x="0" y="19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0"/>
            <p:cNvSpPr>
              <a:spLocks/>
            </p:cNvSpPr>
            <p:nvPr/>
          </p:nvSpPr>
          <p:spPr bwMode="gray">
            <a:xfrm>
              <a:off x="3756026" y="3179763"/>
              <a:ext cx="136525" cy="166688"/>
            </a:xfrm>
            <a:custGeom>
              <a:avLst/>
              <a:gdLst>
                <a:gd name="T0" fmla="*/ 0 w 36"/>
                <a:gd name="T1" fmla="*/ 0 h 44"/>
                <a:gd name="T2" fmla="*/ 36 w 36"/>
                <a:gd name="T3" fmla="*/ 33 h 44"/>
                <a:gd name="T4" fmla="*/ 26 w 36"/>
                <a:gd name="T5" fmla="*/ 44 h 44"/>
                <a:gd name="T6" fmla="*/ 0 w 36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4">
                  <a:moveTo>
                    <a:pt x="0" y="0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2" y="35"/>
                    <a:pt x="27" y="40"/>
                    <a:pt x="26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1"/>
            <p:cNvSpPr>
              <a:spLocks/>
            </p:cNvSpPr>
            <p:nvPr/>
          </p:nvSpPr>
          <p:spPr bwMode="gray">
            <a:xfrm>
              <a:off x="3783013" y="3398838"/>
              <a:ext cx="52388" cy="68263"/>
            </a:xfrm>
            <a:custGeom>
              <a:avLst/>
              <a:gdLst>
                <a:gd name="T0" fmla="*/ 14 w 14"/>
                <a:gd name="T1" fmla="*/ 7 h 18"/>
                <a:gd name="T2" fmla="*/ 12 w 14"/>
                <a:gd name="T3" fmla="*/ 12 h 18"/>
                <a:gd name="T4" fmla="*/ 12 w 14"/>
                <a:gd name="T5" fmla="*/ 18 h 18"/>
                <a:gd name="T6" fmla="*/ 1 w 14"/>
                <a:gd name="T7" fmla="*/ 10 h 18"/>
                <a:gd name="T8" fmla="*/ 0 w 14"/>
                <a:gd name="T9" fmla="*/ 1 h 18"/>
                <a:gd name="T10" fmla="*/ 0 w 14"/>
                <a:gd name="T11" fmla="*/ 0 h 18"/>
                <a:gd name="T12" fmla="*/ 14 w 14"/>
                <a:gd name="T13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8">
                  <a:moveTo>
                    <a:pt x="14" y="7"/>
                  </a:moveTo>
                  <a:cubicBezTo>
                    <a:pt x="13" y="9"/>
                    <a:pt x="12" y="10"/>
                    <a:pt x="12" y="12"/>
                  </a:cubicBezTo>
                  <a:cubicBezTo>
                    <a:pt x="11" y="15"/>
                    <a:pt x="12" y="16"/>
                    <a:pt x="12" y="1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8"/>
                    <a:pt x="0" y="3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2"/>
            <p:cNvSpPr>
              <a:spLocks/>
            </p:cNvSpPr>
            <p:nvPr/>
          </p:nvSpPr>
          <p:spPr bwMode="gray">
            <a:xfrm>
              <a:off x="3535363" y="3035300"/>
              <a:ext cx="247650" cy="601663"/>
            </a:xfrm>
            <a:custGeom>
              <a:avLst/>
              <a:gdLst>
                <a:gd name="T0" fmla="*/ 19 w 66"/>
                <a:gd name="T1" fmla="*/ 106 h 159"/>
                <a:gd name="T2" fmla="*/ 15 w 66"/>
                <a:gd name="T3" fmla="*/ 36 h 159"/>
                <a:gd name="T4" fmla="*/ 19 w 66"/>
                <a:gd name="T5" fmla="*/ 34 h 159"/>
                <a:gd name="T6" fmla="*/ 19 w 66"/>
                <a:gd name="T7" fmla="*/ 33 h 159"/>
                <a:gd name="T8" fmla="*/ 12 w 66"/>
                <a:gd name="T9" fmla="*/ 30 h 159"/>
                <a:gd name="T10" fmla="*/ 11 w 66"/>
                <a:gd name="T11" fmla="*/ 10 h 159"/>
                <a:gd name="T12" fmla="*/ 3 w 66"/>
                <a:gd name="T13" fmla="*/ 7 h 159"/>
                <a:gd name="T14" fmla="*/ 2 w 66"/>
                <a:gd name="T15" fmla="*/ 0 h 159"/>
                <a:gd name="T16" fmla="*/ 13 w 66"/>
                <a:gd name="T17" fmla="*/ 3 h 159"/>
                <a:gd name="T18" fmla="*/ 17 w 66"/>
                <a:gd name="T19" fmla="*/ 5 h 159"/>
                <a:gd name="T20" fmla="*/ 22 w 66"/>
                <a:gd name="T21" fmla="*/ 7 h 159"/>
                <a:gd name="T22" fmla="*/ 23 w 66"/>
                <a:gd name="T23" fmla="*/ 11 h 159"/>
                <a:gd name="T24" fmla="*/ 57 w 66"/>
                <a:gd name="T25" fmla="*/ 98 h 159"/>
                <a:gd name="T26" fmla="*/ 60 w 66"/>
                <a:gd name="T27" fmla="*/ 114 h 159"/>
                <a:gd name="T28" fmla="*/ 66 w 66"/>
                <a:gd name="T29" fmla="*/ 128 h 159"/>
                <a:gd name="T30" fmla="*/ 48 w 66"/>
                <a:gd name="T31" fmla="*/ 136 h 159"/>
                <a:gd name="T32" fmla="*/ 36 w 66"/>
                <a:gd name="T33" fmla="*/ 159 h 159"/>
                <a:gd name="T34" fmla="*/ 19 w 66"/>
                <a:gd name="T35" fmla="*/ 10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159">
                  <a:moveTo>
                    <a:pt x="19" y="106"/>
                  </a:moveTo>
                  <a:cubicBezTo>
                    <a:pt x="19" y="105"/>
                    <a:pt x="15" y="39"/>
                    <a:pt x="15" y="36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6" y="33"/>
                    <a:pt x="13" y="32"/>
                    <a:pt x="12" y="3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0"/>
                    <a:pt x="4" y="9"/>
                    <a:pt x="3" y="7"/>
                  </a:cubicBezTo>
                  <a:cubicBezTo>
                    <a:pt x="1" y="6"/>
                    <a:pt x="0" y="4"/>
                    <a:pt x="2" y="0"/>
                  </a:cubicBezTo>
                  <a:cubicBezTo>
                    <a:pt x="3" y="1"/>
                    <a:pt x="9" y="3"/>
                    <a:pt x="13" y="3"/>
                  </a:cubicBezTo>
                  <a:cubicBezTo>
                    <a:pt x="14" y="3"/>
                    <a:pt x="16" y="5"/>
                    <a:pt x="17" y="5"/>
                  </a:cubicBezTo>
                  <a:cubicBezTo>
                    <a:pt x="18" y="6"/>
                    <a:pt x="21" y="7"/>
                    <a:pt x="22" y="7"/>
                  </a:cubicBezTo>
                  <a:cubicBezTo>
                    <a:pt x="23" y="8"/>
                    <a:pt x="23" y="10"/>
                    <a:pt x="23" y="11"/>
                  </a:cubicBezTo>
                  <a:cubicBezTo>
                    <a:pt x="24" y="12"/>
                    <a:pt x="57" y="97"/>
                    <a:pt x="57" y="98"/>
                  </a:cubicBezTo>
                  <a:cubicBezTo>
                    <a:pt x="58" y="99"/>
                    <a:pt x="60" y="113"/>
                    <a:pt x="60" y="114"/>
                  </a:cubicBezTo>
                  <a:cubicBezTo>
                    <a:pt x="60" y="115"/>
                    <a:pt x="65" y="127"/>
                    <a:pt x="66" y="128"/>
                  </a:cubicBezTo>
                  <a:cubicBezTo>
                    <a:pt x="61" y="128"/>
                    <a:pt x="54" y="130"/>
                    <a:pt x="48" y="136"/>
                  </a:cubicBezTo>
                  <a:cubicBezTo>
                    <a:pt x="43" y="141"/>
                    <a:pt x="38" y="154"/>
                    <a:pt x="36" y="159"/>
                  </a:cubicBezTo>
                  <a:cubicBezTo>
                    <a:pt x="36" y="156"/>
                    <a:pt x="20" y="107"/>
                    <a:pt x="19" y="1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3"/>
            <p:cNvSpPr>
              <a:spLocks/>
            </p:cNvSpPr>
            <p:nvPr/>
          </p:nvSpPr>
          <p:spPr bwMode="gray">
            <a:xfrm>
              <a:off x="3673476" y="3535363"/>
              <a:ext cx="206375" cy="407988"/>
            </a:xfrm>
            <a:custGeom>
              <a:avLst/>
              <a:gdLst>
                <a:gd name="T0" fmla="*/ 24 w 55"/>
                <a:gd name="T1" fmla="*/ 55 h 108"/>
                <a:gd name="T2" fmla="*/ 14 w 55"/>
                <a:gd name="T3" fmla="*/ 88 h 108"/>
                <a:gd name="T4" fmla="*/ 0 w 55"/>
                <a:gd name="T5" fmla="*/ 108 h 108"/>
                <a:gd name="T6" fmla="*/ 5 w 55"/>
                <a:gd name="T7" fmla="*/ 73 h 108"/>
                <a:gd name="T8" fmla="*/ 5 w 55"/>
                <a:gd name="T9" fmla="*/ 36 h 108"/>
                <a:gd name="T10" fmla="*/ 19 w 55"/>
                <a:gd name="T11" fmla="*/ 9 h 108"/>
                <a:gd name="T12" fmla="*/ 44 w 55"/>
                <a:gd name="T13" fmla="*/ 3 h 108"/>
                <a:gd name="T14" fmla="*/ 55 w 55"/>
                <a:gd name="T15" fmla="*/ 22 h 108"/>
                <a:gd name="T16" fmla="*/ 37 w 55"/>
                <a:gd name="T17" fmla="*/ 26 h 108"/>
                <a:gd name="T18" fmla="*/ 24 w 55"/>
                <a:gd name="T19" fmla="*/ 5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08">
                  <a:moveTo>
                    <a:pt x="24" y="55"/>
                  </a:moveTo>
                  <a:cubicBezTo>
                    <a:pt x="22" y="68"/>
                    <a:pt x="19" y="80"/>
                    <a:pt x="14" y="88"/>
                  </a:cubicBezTo>
                  <a:cubicBezTo>
                    <a:pt x="11" y="93"/>
                    <a:pt x="3" y="104"/>
                    <a:pt x="0" y="108"/>
                  </a:cubicBezTo>
                  <a:cubicBezTo>
                    <a:pt x="3" y="101"/>
                    <a:pt x="6" y="85"/>
                    <a:pt x="5" y="73"/>
                  </a:cubicBezTo>
                  <a:cubicBezTo>
                    <a:pt x="5" y="65"/>
                    <a:pt x="3" y="48"/>
                    <a:pt x="5" y="36"/>
                  </a:cubicBezTo>
                  <a:cubicBezTo>
                    <a:pt x="7" y="24"/>
                    <a:pt x="11" y="17"/>
                    <a:pt x="19" y="9"/>
                  </a:cubicBezTo>
                  <a:cubicBezTo>
                    <a:pt x="23" y="5"/>
                    <a:pt x="32" y="0"/>
                    <a:pt x="44" y="3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49" y="21"/>
                    <a:pt x="42" y="22"/>
                    <a:pt x="37" y="26"/>
                  </a:cubicBezTo>
                  <a:cubicBezTo>
                    <a:pt x="28" y="33"/>
                    <a:pt x="25" y="42"/>
                    <a:pt x="24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4"/>
            <p:cNvSpPr>
              <a:spLocks/>
            </p:cNvSpPr>
            <p:nvPr/>
          </p:nvSpPr>
          <p:spPr bwMode="gray">
            <a:xfrm>
              <a:off x="3767138" y="3640138"/>
              <a:ext cx="180975" cy="201613"/>
            </a:xfrm>
            <a:custGeom>
              <a:avLst/>
              <a:gdLst>
                <a:gd name="T0" fmla="*/ 0 w 48"/>
                <a:gd name="T1" fmla="*/ 53 h 53"/>
                <a:gd name="T2" fmla="*/ 6 w 48"/>
                <a:gd name="T3" fmla="*/ 27 h 53"/>
                <a:gd name="T4" fmla="*/ 17 w 48"/>
                <a:gd name="T5" fmla="*/ 3 h 53"/>
                <a:gd name="T6" fmla="*/ 30 w 48"/>
                <a:gd name="T7" fmla="*/ 0 h 53"/>
                <a:gd name="T8" fmla="*/ 41 w 48"/>
                <a:gd name="T9" fmla="*/ 24 h 53"/>
                <a:gd name="T10" fmla="*/ 48 w 48"/>
                <a:gd name="T11" fmla="*/ 27 h 53"/>
                <a:gd name="T12" fmla="*/ 0 w 48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3">
                  <a:moveTo>
                    <a:pt x="0" y="53"/>
                  </a:moveTo>
                  <a:cubicBezTo>
                    <a:pt x="2" y="48"/>
                    <a:pt x="6" y="32"/>
                    <a:pt x="6" y="27"/>
                  </a:cubicBezTo>
                  <a:cubicBezTo>
                    <a:pt x="8" y="20"/>
                    <a:pt x="9" y="10"/>
                    <a:pt x="17" y="3"/>
                  </a:cubicBezTo>
                  <a:cubicBezTo>
                    <a:pt x="21" y="0"/>
                    <a:pt x="27" y="0"/>
                    <a:pt x="30" y="0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2" y="26"/>
                    <a:pt x="45" y="27"/>
                    <a:pt x="48" y="27"/>
                  </a:cubicBezTo>
                  <a:cubicBezTo>
                    <a:pt x="37" y="30"/>
                    <a:pt x="10" y="43"/>
                    <a:pt x="0" y="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5"/>
            <p:cNvSpPr>
              <a:spLocks/>
            </p:cNvSpPr>
            <p:nvPr/>
          </p:nvSpPr>
          <p:spPr bwMode="gray">
            <a:xfrm>
              <a:off x="4124326" y="3530600"/>
              <a:ext cx="95250" cy="152400"/>
            </a:xfrm>
            <a:custGeom>
              <a:avLst/>
              <a:gdLst>
                <a:gd name="T0" fmla="*/ 2 w 25"/>
                <a:gd name="T1" fmla="*/ 8 h 40"/>
                <a:gd name="T2" fmla="*/ 2 w 25"/>
                <a:gd name="T3" fmla="*/ 16 h 40"/>
                <a:gd name="T4" fmla="*/ 9 w 25"/>
                <a:gd name="T5" fmla="*/ 29 h 40"/>
                <a:gd name="T6" fmla="*/ 14 w 25"/>
                <a:gd name="T7" fmla="*/ 40 h 40"/>
                <a:gd name="T8" fmla="*/ 25 w 25"/>
                <a:gd name="T9" fmla="*/ 40 h 40"/>
                <a:gd name="T10" fmla="*/ 11 w 25"/>
                <a:gd name="T11" fmla="*/ 14 h 40"/>
                <a:gd name="T12" fmla="*/ 11 w 25"/>
                <a:gd name="T13" fmla="*/ 0 h 40"/>
                <a:gd name="T14" fmla="*/ 2 w 25"/>
                <a:gd name="T15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2" y="8"/>
                  </a:moveTo>
                  <a:cubicBezTo>
                    <a:pt x="0" y="11"/>
                    <a:pt x="1" y="14"/>
                    <a:pt x="2" y="16"/>
                  </a:cubicBezTo>
                  <a:cubicBezTo>
                    <a:pt x="3" y="18"/>
                    <a:pt x="9" y="29"/>
                    <a:pt x="9" y="29"/>
                  </a:cubicBezTo>
                  <a:cubicBezTo>
                    <a:pt x="11" y="34"/>
                    <a:pt x="12" y="36"/>
                    <a:pt x="14" y="40"/>
                  </a:cubicBezTo>
                  <a:cubicBezTo>
                    <a:pt x="17" y="40"/>
                    <a:pt x="21" y="40"/>
                    <a:pt x="25" y="40"/>
                  </a:cubicBezTo>
                  <a:cubicBezTo>
                    <a:pt x="21" y="31"/>
                    <a:pt x="11" y="14"/>
                    <a:pt x="11" y="1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1"/>
                    <a:pt x="4" y="5"/>
                    <a:pt x="2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6"/>
            <p:cNvSpPr>
              <a:spLocks/>
            </p:cNvSpPr>
            <p:nvPr/>
          </p:nvSpPr>
          <p:spPr bwMode="gray">
            <a:xfrm>
              <a:off x="3948113" y="3065463"/>
              <a:ext cx="68263" cy="223838"/>
            </a:xfrm>
            <a:custGeom>
              <a:avLst/>
              <a:gdLst>
                <a:gd name="T0" fmla="*/ 0 w 18"/>
                <a:gd name="T1" fmla="*/ 57 h 59"/>
                <a:gd name="T2" fmla="*/ 18 w 18"/>
                <a:gd name="T3" fmla="*/ 59 h 59"/>
                <a:gd name="T4" fmla="*/ 8 w 18"/>
                <a:gd name="T5" fmla="*/ 0 h 59"/>
                <a:gd name="T6" fmla="*/ 0 w 18"/>
                <a:gd name="T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9">
                  <a:moveTo>
                    <a:pt x="0" y="57"/>
                  </a:moveTo>
                  <a:cubicBezTo>
                    <a:pt x="5" y="56"/>
                    <a:pt x="15" y="57"/>
                    <a:pt x="18" y="59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gray">
            <a:xfrm>
              <a:off x="3535363" y="3035300"/>
              <a:ext cx="247650" cy="601663"/>
            </a:xfrm>
            <a:custGeom>
              <a:avLst/>
              <a:gdLst>
                <a:gd name="T0" fmla="*/ 23 w 66"/>
                <a:gd name="T1" fmla="*/ 11 h 159"/>
                <a:gd name="T2" fmla="*/ 22 w 66"/>
                <a:gd name="T3" fmla="*/ 7 h 159"/>
                <a:gd name="T4" fmla="*/ 17 w 66"/>
                <a:gd name="T5" fmla="*/ 5 h 159"/>
                <a:gd name="T6" fmla="*/ 13 w 66"/>
                <a:gd name="T7" fmla="*/ 3 h 159"/>
                <a:gd name="T8" fmla="*/ 2 w 66"/>
                <a:gd name="T9" fmla="*/ 0 h 159"/>
                <a:gd name="T10" fmla="*/ 3 w 66"/>
                <a:gd name="T11" fmla="*/ 7 h 159"/>
                <a:gd name="T12" fmla="*/ 11 w 66"/>
                <a:gd name="T13" fmla="*/ 10 h 159"/>
                <a:gd name="T14" fmla="*/ 12 w 66"/>
                <a:gd name="T15" fmla="*/ 30 h 159"/>
                <a:gd name="T16" fmla="*/ 19 w 66"/>
                <a:gd name="T17" fmla="*/ 33 h 159"/>
                <a:gd name="T18" fmla="*/ 19 w 66"/>
                <a:gd name="T19" fmla="*/ 34 h 159"/>
                <a:gd name="T20" fmla="*/ 15 w 66"/>
                <a:gd name="T21" fmla="*/ 36 h 159"/>
                <a:gd name="T22" fmla="*/ 19 w 66"/>
                <a:gd name="T23" fmla="*/ 106 h 159"/>
                <a:gd name="T24" fmla="*/ 36 w 66"/>
                <a:gd name="T25" fmla="*/ 159 h 159"/>
                <a:gd name="T26" fmla="*/ 48 w 66"/>
                <a:gd name="T27" fmla="*/ 136 h 159"/>
                <a:gd name="T28" fmla="*/ 66 w 66"/>
                <a:gd name="T29" fmla="*/ 128 h 159"/>
                <a:gd name="T30" fmla="*/ 60 w 66"/>
                <a:gd name="T31" fmla="*/ 114 h 159"/>
                <a:gd name="T32" fmla="*/ 57 w 66"/>
                <a:gd name="T33" fmla="*/ 98 h 159"/>
                <a:gd name="T34" fmla="*/ 23 w 66"/>
                <a:gd name="T35" fmla="*/ 1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159">
                  <a:moveTo>
                    <a:pt x="23" y="11"/>
                  </a:moveTo>
                  <a:cubicBezTo>
                    <a:pt x="23" y="10"/>
                    <a:pt x="23" y="8"/>
                    <a:pt x="22" y="7"/>
                  </a:cubicBezTo>
                  <a:cubicBezTo>
                    <a:pt x="21" y="7"/>
                    <a:pt x="18" y="6"/>
                    <a:pt x="17" y="5"/>
                  </a:cubicBezTo>
                  <a:cubicBezTo>
                    <a:pt x="16" y="5"/>
                    <a:pt x="14" y="3"/>
                    <a:pt x="13" y="3"/>
                  </a:cubicBezTo>
                  <a:cubicBezTo>
                    <a:pt x="9" y="3"/>
                    <a:pt x="3" y="1"/>
                    <a:pt x="2" y="0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4" y="9"/>
                    <a:pt x="8" y="10"/>
                    <a:pt x="11" y="1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2"/>
                    <a:pt x="16" y="33"/>
                    <a:pt x="19" y="3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9" y="105"/>
                    <a:pt x="19" y="106"/>
                  </a:cubicBezTo>
                  <a:cubicBezTo>
                    <a:pt x="20" y="107"/>
                    <a:pt x="36" y="156"/>
                    <a:pt x="36" y="159"/>
                  </a:cubicBezTo>
                  <a:cubicBezTo>
                    <a:pt x="38" y="154"/>
                    <a:pt x="43" y="141"/>
                    <a:pt x="48" y="136"/>
                  </a:cubicBezTo>
                  <a:cubicBezTo>
                    <a:pt x="54" y="130"/>
                    <a:pt x="61" y="128"/>
                    <a:pt x="66" y="128"/>
                  </a:cubicBezTo>
                  <a:cubicBezTo>
                    <a:pt x="65" y="127"/>
                    <a:pt x="60" y="115"/>
                    <a:pt x="60" y="114"/>
                  </a:cubicBezTo>
                  <a:cubicBezTo>
                    <a:pt x="60" y="113"/>
                    <a:pt x="58" y="99"/>
                    <a:pt x="57" y="98"/>
                  </a:cubicBezTo>
                  <a:cubicBezTo>
                    <a:pt x="57" y="97"/>
                    <a:pt x="24" y="12"/>
                    <a:pt x="23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8"/>
            <p:cNvSpPr>
              <a:spLocks/>
            </p:cNvSpPr>
            <p:nvPr/>
          </p:nvSpPr>
          <p:spPr bwMode="gray">
            <a:xfrm>
              <a:off x="3489326" y="2994025"/>
              <a:ext cx="117475" cy="46038"/>
            </a:xfrm>
            <a:custGeom>
              <a:avLst/>
              <a:gdLst>
                <a:gd name="T0" fmla="*/ 15 w 31"/>
                <a:gd name="T1" fmla="*/ 6 h 12"/>
                <a:gd name="T2" fmla="*/ 30 w 31"/>
                <a:gd name="T3" fmla="*/ 12 h 12"/>
                <a:gd name="T4" fmla="*/ 27 w 31"/>
                <a:gd name="T5" fmla="*/ 3 h 12"/>
                <a:gd name="T6" fmla="*/ 14 w 31"/>
                <a:gd name="T7" fmla="*/ 0 h 12"/>
                <a:gd name="T8" fmla="*/ 3 w 31"/>
                <a:gd name="T9" fmla="*/ 3 h 12"/>
                <a:gd name="T10" fmla="*/ 0 w 31"/>
                <a:gd name="T11" fmla="*/ 11 h 12"/>
                <a:gd name="T12" fmla="*/ 15 w 31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2">
                  <a:moveTo>
                    <a:pt x="15" y="6"/>
                  </a:moveTo>
                  <a:cubicBezTo>
                    <a:pt x="24" y="6"/>
                    <a:pt x="28" y="10"/>
                    <a:pt x="30" y="12"/>
                  </a:cubicBezTo>
                  <a:cubicBezTo>
                    <a:pt x="31" y="8"/>
                    <a:pt x="30" y="6"/>
                    <a:pt x="27" y="3"/>
                  </a:cubicBezTo>
                  <a:cubicBezTo>
                    <a:pt x="25" y="1"/>
                    <a:pt x="21" y="0"/>
                    <a:pt x="14" y="0"/>
                  </a:cubicBezTo>
                  <a:cubicBezTo>
                    <a:pt x="10" y="0"/>
                    <a:pt x="5" y="1"/>
                    <a:pt x="3" y="3"/>
                  </a:cubicBezTo>
                  <a:cubicBezTo>
                    <a:pt x="0" y="5"/>
                    <a:pt x="0" y="8"/>
                    <a:pt x="0" y="11"/>
                  </a:cubicBezTo>
                  <a:cubicBezTo>
                    <a:pt x="1" y="9"/>
                    <a:pt x="7" y="6"/>
                    <a:pt x="15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9"/>
            <p:cNvSpPr>
              <a:spLocks/>
            </p:cNvSpPr>
            <p:nvPr/>
          </p:nvSpPr>
          <p:spPr bwMode="gray">
            <a:xfrm>
              <a:off x="3482976" y="2778125"/>
              <a:ext cx="242888" cy="106363"/>
            </a:xfrm>
            <a:custGeom>
              <a:avLst/>
              <a:gdLst>
                <a:gd name="T0" fmla="*/ 0 w 65"/>
                <a:gd name="T1" fmla="*/ 14 h 28"/>
                <a:gd name="T2" fmla="*/ 2 w 65"/>
                <a:gd name="T3" fmla="*/ 24 h 28"/>
                <a:gd name="T4" fmla="*/ 7 w 65"/>
                <a:gd name="T5" fmla="*/ 27 h 28"/>
                <a:gd name="T6" fmla="*/ 17 w 65"/>
                <a:gd name="T7" fmla="*/ 23 h 28"/>
                <a:gd name="T8" fmla="*/ 26 w 65"/>
                <a:gd name="T9" fmla="*/ 28 h 28"/>
                <a:gd name="T10" fmla="*/ 32 w 65"/>
                <a:gd name="T11" fmla="*/ 26 h 28"/>
                <a:gd name="T12" fmla="*/ 36 w 65"/>
                <a:gd name="T13" fmla="*/ 28 h 28"/>
                <a:gd name="T14" fmla="*/ 41 w 65"/>
                <a:gd name="T15" fmla="*/ 22 h 28"/>
                <a:gd name="T16" fmla="*/ 62 w 65"/>
                <a:gd name="T17" fmla="*/ 12 h 28"/>
                <a:gd name="T18" fmla="*/ 65 w 65"/>
                <a:gd name="T19" fmla="*/ 2 h 28"/>
                <a:gd name="T20" fmla="*/ 52 w 65"/>
                <a:gd name="T21" fmla="*/ 8 h 28"/>
                <a:gd name="T22" fmla="*/ 40 w 65"/>
                <a:gd name="T23" fmla="*/ 6 h 28"/>
                <a:gd name="T24" fmla="*/ 41 w 65"/>
                <a:gd name="T25" fmla="*/ 0 h 28"/>
                <a:gd name="T26" fmla="*/ 28 w 65"/>
                <a:gd name="T27" fmla="*/ 2 h 28"/>
                <a:gd name="T28" fmla="*/ 15 w 65"/>
                <a:gd name="T29" fmla="*/ 1 h 28"/>
                <a:gd name="T30" fmla="*/ 0 w 65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28">
                  <a:moveTo>
                    <a:pt x="0" y="14"/>
                  </a:moveTo>
                  <a:cubicBezTo>
                    <a:pt x="0" y="18"/>
                    <a:pt x="1" y="21"/>
                    <a:pt x="2" y="24"/>
                  </a:cubicBezTo>
                  <a:cubicBezTo>
                    <a:pt x="3" y="25"/>
                    <a:pt x="5" y="27"/>
                    <a:pt x="7" y="27"/>
                  </a:cubicBezTo>
                  <a:cubicBezTo>
                    <a:pt x="9" y="27"/>
                    <a:pt x="12" y="22"/>
                    <a:pt x="17" y="23"/>
                  </a:cubicBezTo>
                  <a:cubicBezTo>
                    <a:pt x="21" y="23"/>
                    <a:pt x="23" y="28"/>
                    <a:pt x="26" y="28"/>
                  </a:cubicBezTo>
                  <a:cubicBezTo>
                    <a:pt x="28" y="28"/>
                    <a:pt x="29" y="26"/>
                    <a:pt x="32" y="26"/>
                  </a:cubicBezTo>
                  <a:cubicBezTo>
                    <a:pt x="34" y="25"/>
                    <a:pt x="34" y="26"/>
                    <a:pt x="36" y="28"/>
                  </a:cubicBezTo>
                  <a:cubicBezTo>
                    <a:pt x="36" y="26"/>
                    <a:pt x="38" y="24"/>
                    <a:pt x="41" y="22"/>
                  </a:cubicBezTo>
                  <a:cubicBezTo>
                    <a:pt x="44" y="19"/>
                    <a:pt x="57" y="17"/>
                    <a:pt x="62" y="12"/>
                  </a:cubicBezTo>
                  <a:cubicBezTo>
                    <a:pt x="65" y="10"/>
                    <a:pt x="65" y="5"/>
                    <a:pt x="65" y="2"/>
                  </a:cubicBezTo>
                  <a:cubicBezTo>
                    <a:pt x="63" y="5"/>
                    <a:pt x="57" y="8"/>
                    <a:pt x="52" y="8"/>
                  </a:cubicBezTo>
                  <a:cubicBezTo>
                    <a:pt x="49" y="9"/>
                    <a:pt x="42" y="7"/>
                    <a:pt x="40" y="6"/>
                  </a:cubicBezTo>
                  <a:cubicBezTo>
                    <a:pt x="41" y="4"/>
                    <a:pt x="42" y="2"/>
                    <a:pt x="41" y="0"/>
                  </a:cubicBezTo>
                  <a:cubicBezTo>
                    <a:pt x="39" y="1"/>
                    <a:pt x="31" y="2"/>
                    <a:pt x="28" y="2"/>
                  </a:cubicBezTo>
                  <a:cubicBezTo>
                    <a:pt x="25" y="2"/>
                    <a:pt x="19" y="1"/>
                    <a:pt x="15" y="1"/>
                  </a:cubicBezTo>
                  <a:cubicBezTo>
                    <a:pt x="5" y="1"/>
                    <a:pt x="0" y="8"/>
                    <a:pt x="0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0"/>
            <p:cNvSpPr>
              <a:spLocks/>
            </p:cNvSpPr>
            <p:nvPr/>
          </p:nvSpPr>
          <p:spPr bwMode="gray">
            <a:xfrm>
              <a:off x="3422651" y="2895600"/>
              <a:ext cx="247650" cy="125413"/>
            </a:xfrm>
            <a:custGeom>
              <a:avLst/>
              <a:gdLst>
                <a:gd name="T0" fmla="*/ 33 w 66"/>
                <a:gd name="T1" fmla="*/ 14 h 33"/>
                <a:gd name="T2" fmla="*/ 65 w 66"/>
                <a:gd name="T3" fmla="*/ 32 h 33"/>
                <a:gd name="T4" fmla="*/ 65 w 66"/>
                <a:gd name="T5" fmla="*/ 25 h 33"/>
                <a:gd name="T6" fmla="*/ 62 w 66"/>
                <a:gd name="T7" fmla="*/ 15 h 33"/>
                <a:gd name="T8" fmla="*/ 63 w 66"/>
                <a:gd name="T9" fmla="*/ 9 h 33"/>
                <a:gd name="T10" fmla="*/ 55 w 66"/>
                <a:gd name="T11" fmla="*/ 10 h 33"/>
                <a:gd name="T12" fmla="*/ 51 w 66"/>
                <a:gd name="T13" fmla="*/ 3 h 33"/>
                <a:gd name="T14" fmla="*/ 41 w 66"/>
                <a:gd name="T15" fmla="*/ 5 h 33"/>
                <a:gd name="T16" fmla="*/ 33 w 66"/>
                <a:gd name="T17" fmla="*/ 0 h 33"/>
                <a:gd name="T18" fmla="*/ 24 w 66"/>
                <a:gd name="T19" fmla="*/ 5 h 33"/>
                <a:gd name="T20" fmla="*/ 16 w 66"/>
                <a:gd name="T21" fmla="*/ 4 h 33"/>
                <a:gd name="T22" fmla="*/ 13 w 66"/>
                <a:gd name="T23" fmla="*/ 7 h 33"/>
                <a:gd name="T24" fmla="*/ 9 w 66"/>
                <a:gd name="T25" fmla="*/ 10 h 33"/>
                <a:gd name="T26" fmla="*/ 4 w 66"/>
                <a:gd name="T27" fmla="*/ 9 h 33"/>
                <a:gd name="T28" fmla="*/ 4 w 66"/>
                <a:gd name="T29" fmla="*/ 16 h 33"/>
                <a:gd name="T30" fmla="*/ 0 w 66"/>
                <a:gd name="T31" fmla="*/ 26 h 33"/>
                <a:gd name="T32" fmla="*/ 2 w 66"/>
                <a:gd name="T33" fmla="*/ 33 h 33"/>
                <a:gd name="T34" fmla="*/ 33 w 66"/>
                <a:gd name="T35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33">
                  <a:moveTo>
                    <a:pt x="33" y="14"/>
                  </a:moveTo>
                  <a:cubicBezTo>
                    <a:pt x="55" y="14"/>
                    <a:pt x="64" y="24"/>
                    <a:pt x="65" y="32"/>
                  </a:cubicBezTo>
                  <a:cubicBezTo>
                    <a:pt x="66" y="30"/>
                    <a:pt x="66" y="28"/>
                    <a:pt x="65" y="25"/>
                  </a:cubicBezTo>
                  <a:cubicBezTo>
                    <a:pt x="65" y="23"/>
                    <a:pt x="62" y="17"/>
                    <a:pt x="62" y="15"/>
                  </a:cubicBezTo>
                  <a:cubicBezTo>
                    <a:pt x="62" y="13"/>
                    <a:pt x="62" y="11"/>
                    <a:pt x="63" y="9"/>
                  </a:cubicBezTo>
                  <a:cubicBezTo>
                    <a:pt x="61" y="10"/>
                    <a:pt x="57" y="12"/>
                    <a:pt x="55" y="10"/>
                  </a:cubicBezTo>
                  <a:cubicBezTo>
                    <a:pt x="52" y="8"/>
                    <a:pt x="54" y="4"/>
                    <a:pt x="51" y="3"/>
                  </a:cubicBezTo>
                  <a:cubicBezTo>
                    <a:pt x="48" y="2"/>
                    <a:pt x="44" y="5"/>
                    <a:pt x="41" y="5"/>
                  </a:cubicBezTo>
                  <a:cubicBezTo>
                    <a:pt x="38" y="4"/>
                    <a:pt x="35" y="0"/>
                    <a:pt x="33" y="0"/>
                  </a:cubicBezTo>
                  <a:cubicBezTo>
                    <a:pt x="29" y="0"/>
                    <a:pt x="28" y="4"/>
                    <a:pt x="24" y="5"/>
                  </a:cubicBezTo>
                  <a:cubicBezTo>
                    <a:pt x="21" y="5"/>
                    <a:pt x="18" y="4"/>
                    <a:pt x="16" y="4"/>
                  </a:cubicBezTo>
                  <a:cubicBezTo>
                    <a:pt x="15" y="4"/>
                    <a:pt x="13" y="5"/>
                    <a:pt x="13" y="7"/>
                  </a:cubicBezTo>
                  <a:cubicBezTo>
                    <a:pt x="12" y="9"/>
                    <a:pt x="11" y="10"/>
                    <a:pt x="9" y="10"/>
                  </a:cubicBezTo>
                  <a:cubicBezTo>
                    <a:pt x="7" y="11"/>
                    <a:pt x="5" y="9"/>
                    <a:pt x="4" y="9"/>
                  </a:cubicBezTo>
                  <a:cubicBezTo>
                    <a:pt x="4" y="10"/>
                    <a:pt x="5" y="14"/>
                    <a:pt x="4" y="16"/>
                  </a:cubicBezTo>
                  <a:cubicBezTo>
                    <a:pt x="3" y="19"/>
                    <a:pt x="1" y="22"/>
                    <a:pt x="0" y="26"/>
                  </a:cubicBezTo>
                  <a:cubicBezTo>
                    <a:pt x="0" y="29"/>
                    <a:pt x="1" y="30"/>
                    <a:pt x="2" y="33"/>
                  </a:cubicBezTo>
                  <a:cubicBezTo>
                    <a:pt x="1" y="21"/>
                    <a:pt x="14" y="14"/>
                    <a:pt x="33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1"/>
            <p:cNvSpPr>
              <a:spLocks/>
            </p:cNvSpPr>
            <p:nvPr/>
          </p:nvSpPr>
          <p:spPr bwMode="gray">
            <a:xfrm>
              <a:off x="3463926" y="3046413"/>
              <a:ext cx="71438" cy="103188"/>
            </a:xfrm>
            <a:custGeom>
              <a:avLst/>
              <a:gdLst>
                <a:gd name="T0" fmla="*/ 9 w 19"/>
                <a:gd name="T1" fmla="*/ 15 h 27"/>
                <a:gd name="T2" fmla="*/ 2 w 19"/>
                <a:gd name="T3" fmla="*/ 20 h 27"/>
                <a:gd name="T4" fmla="*/ 6 w 19"/>
                <a:gd name="T5" fmla="*/ 27 h 27"/>
                <a:gd name="T6" fmla="*/ 10 w 19"/>
                <a:gd name="T7" fmla="*/ 22 h 27"/>
                <a:gd name="T8" fmla="*/ 13 w 19"/>
                <a:gd name="T9" fmla="*/ 19 h 27"/>
                <a:gd name="T10" fmla="*/ 15 w 19"/>
                <a:gd name="T11" fmla="*/ 17 h 27"/>
                <a:gd name="T12" fmla="*/ 14 w 19"/>
                <a:gd name="T13" fmla="*/ 14 h 27"/>
                <a:gd name="T14" fmla="*/ 18 w 19"/>
                <a:gd name="T15" fmla="*/ 13 h 27"/>
                <a:gd name="T16" fmla="*/ 19 w 19"/>
                <a:gd name="T17" fmla="*/ 10 h 27"/>
                <a:gd name="T18" fmla="*/ 17 w 19"/>
                <a:gd name="T19" fmla="*/ 8 h 27"/>
                <a:gd name="T20" fmla="*/ 11 w 19"/>
                <a:gd name="T21" fmla="*/ 8 h 27"/>
                <a:gd name="T22" fmla="*/ 14 w 19"/>
                <a:gd name="T23" fmla="*/ 6 h 27"/>
                <a:gd name="T24" fmla="*/ 16 w 19"/>
                <a:gd name="T25" fmla="*/ 4 h 27"/>
                <a:gd name="T26" fmla="*/ 15 w 19"/>
                <a:gd name="T27" fmla="*/ 0 h 27"/>
                <a:gd name="T28" fmla="*/ 2 w 19"/>
                <a:gd name="T29" fmla="*/ 6 h 27"/>
                <a:gd name="T30" fmla="*/ 4 w 19"/>
                <a:gd name="T31" fmla="*/ 9 h 27"/>
                <a:gd name="T32" fmla="*/ 1 w 19"/>
                <a:gd name="T33" fmla="*/ 9 h 27"/>
                <a:gd name="T34" fmla="*/ 1 w 19"/>
                <a:gd name="T35" fmla="*/ 16 h 27"/>
                <a:gd name="T36" fmla="*/ 9 w 19"/>
                <a:gd name="T37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27">
                  <a:moveTo>
                    <a:pt x="9" y="15"/>
                  </a:moveTo>
                  <a:cubicBezTo>
                    <a:pt x="7" y="16"/>
                    <a:pt x="4" y="18"/>
                    <a:pt x="2" y="20"/>
                  </a:cubicBezTo>
                  <a:cubicBezTo>
                    <a:pt x="3" y="22"/>
                    <a:pt x="5" y="26"/>
                    <a:pt x="6" y="27"/>
                  </a:cubicBezTo>
                  <a:cubicBezTo>
                    <a:pt x="7" y="25"/>
                    <a:pt x="9" y="22"/>
                    <a:pt x="10" y="22"/>
                  </a:cubicBezTo>
                  <a:cubicBezTo>
                    <a:pt x="11" y="21"/>
                    <a:pt x="12" y="20"/>
                    <a:pt x="13" y="19"/>
                  </a:cubicBezTo>
                  <a:cubicBezTo>
                    <a:pt x="15" y="19"/>
                    <a:pt x="15" y="18"/>
                    <a:pt x="15" y="17"/>
                  </a:cubicBezTo>
                  <a:cubicBezTo>
                    <a:pt x="15" y="16"/>
                    <a:pt x="15" y="15"/>
                    <a:pt x="14" y="14"/>
                  </a:cubicBezTo>
                  <a:cubicBezTo>
                    <a:pt x="15" y="14"/>
                    <a:pt x="17" y="14"/>
                    <a:pt x="18" y="13"/>
                  </a:cubicBezTo>
                  <a:cubicBezTo>
                    <a:pt x="19" y="12"/>
                    <a:pt x="19" y="11"/>
                    <a:pt x="19" y="10"/>
                  </a:cubicBezTo>
                  <a:cubicBezTo>
                    <a:pt x="19" y="9"/>
                    <a:pt x="18" y="8"/>
                    <a:pt x="17" y="8"/>
                  </a:cubicBezTo>
                  <a:cubicBezTo>
                    <a:pt x="16" y="8"/>
                    <a:pt x="12" y="8"/>
                    <a:pt x="11" y="8"/>
                  </a:cubicBezTo>
                  <a:cubicBezTo>
                    <a:pt x="11" y="8"/>
                    <a:pt x="13" y="7"/>
                    <a:pt x="14" y="6"/>
                  </a:cubicBezTo>
                  <a:cubicBezTo>
                    <a:pt x="15" y="6"/>
                    <a:pt x="15" y="5"/>
                    <a:pt x="16" y="4"/>
                  </a:cubicBezTo>
                  <a:cubicBezTo>
                    <a:pt x="16" y="4"/>
                    <a:pt x="16" y="2"/>
                    <a:pt x="15" y="0"/>
                  </a:cubicBezTo>
                  <a:cubicBezTo>
                    <a:pt x="11" y="0"/>
                    <a:pt x="4" y="4"/>
                    <a:pt x="2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1" y="14"/>
                    <a:pt x="1" y="16"/>
                  </a:cubicBezTo>
                  <a:cubicBezTo>
                    <a:pt x="4" y="15"/>
                    <a:pt x="7" y="15"/>
                    <a:pt x="9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2"/>
            <p:cNvSpPr>
              <a:spLocks noEditPoints="1"/>
            </p:cNvSpPr>
            <p:nvPr/>
          </p:nvSpPr>
          <p:spPr bwMode="gray">
            <a:xfrm>
              <a:off x="3846513" y="3303588"/>
              <a:ext cx="312738" cy="431800"/>
            </a:xfrm>
            <a:custGeom>
              <a:avLst/>
              <a:gdLst>
                <a:gd name="T0" fmla="*/ 64 w 83"/>
                <a:gd name="T1" fmla="*/ 13 h 114"/>
                <a:gd name="T2" fmla="*/ 5 w 83"/>
                <a:gd name="T3" fmla="*/ 19 h 114"/>
                <a:gd name="T4" fmla="*/ 1 w 83"/>
                <a:gd name="T5" fmla="*/ 37 h 114"/>
                <a:gd name="T6" fmla="*/ 6 w 83"/>
                <a:gd name="T7" fmla="*/ 36 h 114"/>
                <a:gd name="T8" fmla="*/ 13 w 83"/>
                <a:gd name="T9" fmla="*/ 36 h 114"/>
                <a:gd name="T10" fmla="*/ 8 w 83"/>
                <a:gd name="T11" fmla="*/ 50 h 114"/>
                <a:gd name="T12" fmla="*/ 15 w 83"/>
                <a:gd name="T13" fmla="*/ 48 h 114"/>
                <a:gd name="T14" fmla="*/ 16 w 83"/>
                <a:gd name="T15" fmla="*/ 62 h 114"/>
                <a:gd name="T16" fmla="*/ 16 w 83"/>
                <a:gd name="T17" fmla="*/ 70 h 114"/>
                <a:gd name="T18" fmla="*/ 20 w 83"/>
                <a:gd name="T19" fmla="*/ 71 h 114"/>
                <a:gd name="T20" fmla="*/ 27 w 83"/>
                <a:gd name="T21" fmla="*/ 75 h 114"/>
                <a:gd name="T22" fmla="*/ 16 w 83"/>
                <a:gd name="T23" fmla="*/ 75 h 114"/>
                <a:gd name="T24" fmla="*/ 22 w 83"/>
                <a:gd name="T25" fmla="*/ 77 h 114"/>
                <a:gd name="T26" fmla="*/ 24 w 83"/>
                <a:gd name="T27" fmla="*/ 80 h 114"/>
                <a:gd name="T28" fmla="*/ 19 w 83"/>
                <a:gd name="T29" fmla="*/ 83 h 114"/>
                <a:gd name="T30" fmla="*/ 26 w 83"/>
                <a:gd name="T31" fmla="*/ 91 h 114"/>
                <a:gd name="T32" fmla="*/ 30 w 83"/>
                <a:gd name="T33" fmla="*/ 100 h 114"/>
                <a:gd name="T34" fmla="*/ 78 w 83"/>
                <a:gd name="T35" fmla="*/ 102 h 114"/>
                <a:gd name="T36" fmla="*/ 63 w 83"/>
                <a:gd name="T37" fmla="*/ 68 h 114"/>
                <a:gd name="T38" fmla="*/ 72 w 83"/>
                <a:gd name="T39" fmla="*/ 61 h 114"/>
                <a:gd name="T40" fmla="*/ 74 w 83"/>
                <a:gd name="T41" fmla="*/ 55 h 114"/>
                <a:gd name="T42" fmla="*/ 70 w 83"/>
                <a:gd name="T43" fmla="*/ 51 h 114"/>
                <a:gd name="T44" fmla="*/ 59 w 83"/>
                <a:gd name="T45" fmla="*/ 50 h 114"/>
                <a:gd name="T46" fmla="*/ 23 w 83"/>
                <a:gd name="T47" fmla="*/ 33 h 114"/>
                <a:gd name="T48" fmla="*/ 12 w 83"/>
                <a:gd name="T49" fmla="*/ 28 h 114"/>
                <a:gd name="T50" fmla="*/ 17 w 83"/>
                <a:gd name="T51" fmla="*/ 29 h 114"/>
                <a:gd name="T52" fmla="*/ 53 w 83"/>
                <a:gd name="T53" fmla="*/ 32 h 114"/>
                <a:gd name="T54" fmla="*/ 78 w 83"/>
                <a:gd name="T55" fmla="*/ 42 h 114"/>
                <a:gd name="T56" fmla="*/ 73 w 83"/>
                <a:gd name="T57" fmla="*/ 26 h 114"/>
                <a:gd name="T58" fmla="*/ 83 w 83"/>
                <a:gd name="T59" fmla="*/ 32 h 114"/>
                <a:gd name="T60" fmla="*/ 29 w 83"/>
                <a:gd name="T61" fmla="*/ 40 h 114"/>
                <a:gd name="T62" fmla="*/ 46 w 83"/>
                <a:gd name="T63" fmla="*/ 47 h 114"/>
                <a:gd name="T64" fmla="*/ 32 w 83"/>
                <a:gd name="T65" fmla="*/ 47 h 114"/>
                <a:gd name="T66" fmla="*/ 29 w 83"/>
                <a:gd name="T67" fmla="*/ 51 h 114"/>
                <a:gd name="T68" fmla="*/ 20 w 83"/>
                <a:gd name="T69" fmla="*/ 47 h 114"/>
                <a:gd name="T70" fmla="*/ 9 w 83"/>
                <a:gd name="T71" fmla="*/ 27 h 114"/>
                <a:gd name="T72" fmla="*/ 18 w 83"/>
                <a:gd name="T73" fmla="*/ 20 h 114"/>
                <a:gd name="T74" fmla="*/ 42 w 83"/>
                <a:gd name="T75" fmla="*/ 20 h 114"/>
                <a:gd name="T76" fmla="*/ 20 w 83"/>
                <a:gd name="T77" fmla="*/ 10 h 114"/>
                <a:gd name="T78" fmla="*/ 43 w 83"/>
                <a:gd name="T79" fmla="*/ 9 h 114"/>
                <a:gd name="T80" fmla="*/ 63 w 83"/>
                <a:gd name="T81" fmla="*/ 30 h 114"/>
                <a:gd name="T82" fmla="*/ 51 w 83"/>
                <a:gd name="T83" fmla="*/ 12 h 114"/>
                <a:gd name="T84" fmla="*/ 63 w 83"/>
                <a:gd name="T85" fmla="*/ 3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3" h="114">
                  <a:moveTo>
                    <a:pt x="83" y="32"/>
                  </a:moveTo>
                  <a:cubicBezTo>
                    <a:pt x="82" y="30"/>
                    <a:pt x="75" y="22"/>
                    <a:pt x="64" y="13"/>
                  </a:cubicBezTo>
                  <a:cubicBezTo>
                    <a:pt x="55" y="7"/>
                    <a:pt x="42" y="0"/>
                    <a:pt x="32" y="0"/>
                  </a:cubicBezTo>
                  <a:cubicBezTo>
                    <a:pt x="14" y="0"/>
                    <a:pt x="6" y="13"/>
                    <a:pt x="5" y="19"/>
                  </a:cubicBezTo>
                  <a:cubicBezTo>
                    <a:pt x="4" y="23"/>
                    <a:pt x="4" y="27"/>
                    <a:pt x="5" y="29"/>
                  </a:cubicBezTo>
                  <a:cubicBezTo>
                    <a:pt x="2" y="32"/>
                    <a:pt x="1" y="34"/>
                    <a:pt x="1" y="37"/>
                  </a:cubicBezTo>
                  <a:cubicBezTo>
                    <a:pt x="0" y="39"/>
                    <a:pt x="1" y="42"/>
                    <a:pt x="3" y="43"/>
                  </a:cubicBezTo>
                  <a:cubicBezTo>
                    <a:pt x="2" y="41"/>
                    <a:pt x="4" y="38"/>
                    <a:pt x="6" y="36"/>
                  </a:cubicBezTo>
                  <a:cubicBezTo>
                    <a:pt x="7" y="33"/>
                    <a:pt x="10" y="32"/>
                    <a:pt x="12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1" y="37"/>
                    <a:pt x="8" y="40"/>
                    <a:pt x="7" y="4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7" y="71"/>
                    <a:pt x="20" y="71"/>
                  </a:cubicBezTo>
                  <a:cubicBezTo>
                    <a:pt x="22" y="71"/>
                    <a:pt x="27" y="73"/>
                    <a:pt x="27" y="7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7" y="77"/>
                    <a:pt x="18" y="78"/>
                  </a:cubicBezTo>
                  <a:cubicBezTo>
                    <a:pt x="19" y="77"/>
                    <a:pt x="21" y="77"/>
                    <a:pt x="22" y="77"/>
                  </a:cubicBezTo>
                  <a:cubicBezTo>
                    <a:pt x="22" y="77"/>
                    <a:pt x="24" y="77"/>
                    <a:pt x="26" y="77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3" y="81"/>
                    <a:pt x="21" y="80"/>
                  </a:cubicBezTo>
                  <a:cubicBezTo>
                    <a:pt x="20" y="80"/>
                    <a:pt x="19" y="81"/>
                    <a:pt x="19" y="83"/>
                  </a:cubicBezTo>
                  <a:cubicBezTo>
                    <a:pt x="19" y="84"/>
                    <a:pt x="20" y="87"/>
                    <a:pt x="20" y="87"/>
                  </a:cubicBezTo>
                  <a:cubicBezTo>
                    <a:pt x="21" y="92"/>
                    <a:pt x="26" y="91"/>
                    <a:pt x="26" y="91"/>
                  </a:cubicBezTo>
                  <a:cubicBezTo>
                    <a:pt x="29" y="90"/>
                    <a:pt x="39" y="87"/>
                    <a:pt x="39" y="87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4" y="114"/>
                    <a:pt x="34" y="114"/>
                    <a:pt x="34" y="114"/>
                  </a:cubicBezTo>
                  <a:cubicBezTo>
                    <a:pt x="40" y="111"/>
                    <a:pt x="58" y="105"/>
                    <a:pt x="78" y="102"/>
                  </a:cubicBezTo>
                  <a:cubicBezTo>
                    <a:pt x="76" y="98"/>
                    <a:pt x="76" y="96"/>
                    <a:pt x="73" y="91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6" y="65"/>
                    <a:pt x="70" y="63"/>
                    <a:pt x="72" y="61"/>
                  </a:cubicBezTo>
                  <a:cubicBezTo>
                    <a:pt x="74" y="60"/>
                    <a:pt x="77" y="56"/>
                    <a:pt x="78" y="54"/>
                  </a:cubicBezTo>
                  <a:cubicBezTo>
                    <a:pt x="77" y="54"/>
                    <a:pt x="75" y="54"/>
                    <a:pt x="74" y="55"/>
                  </a:cubicBezTo>
                  <a:cubicBezTo>
                    <a:pt x="73" y="55"/>
                    <a:pt x="72" y="57"/>
                    <a:pt x="70" y="56"/>
                  </a:cubicBezTo>
                  <a:cubicBezTo>
                    <a:pt x="68" y="55"/>
                    <a:pt x="69" y="53"/>
                    <a:pt x="70" y="51"/>
                  </a:cubicBezTo>
                  <a:cubicBezTo>
                    <a:pt x="70" y="50"/>
                    <a:pt x="67" y="50"/>
                    <a:pt x="66" y="51"/>
                  </a:cubicBezTo>
                  <a:cubicBezTo>
                    <a:pt x="64" y="52"/>
                    <a:pt x="61" y="52"/>
                    <a:pt x="59" y="50"/>
                  </a:cubicBezTo>
                  <a:cubicBezTo>
                    <a:pt x="56" y="47"/>
                    <a:pt x="45" y="38"/>
                    <a:pt x="42" y="36"/>
                  </a:cubicBezTo>
                  <a:cubicBezTo>
                    <a:pt x="36" y="33"/>
                    <a:pt x="28" y="32"/>
                    <a:pt x="23" y="33"/>
                  </a:cubicBezTo>
                  <a:cubicBezTo>
                    <a:pt x="20" y="34"/>
                    <a:pt x="17" y="35"/>
                    <a:pt x="16" y="35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30"/>
                    <a:pt x="17" y="29"/>
                  </a:cubicBezTo>
                  <a:cubicBezTo>
                    <a:pt x="19" y="28"/>
                    <a:pt x="25" y="27"/>
                    <a:pt x="31" y="27"/>
                  </a:cubicBezTo>
                  <a:cubicBezTo>
                    <a:pt x="39" y="27"/>
                    <a:pt x="49" y="30"/>
                    <a:pt x="53" y="32"/>
                  </a:cubicBezTo>
                  <a:cubicBezTo>
                    <a:pt x="53" y="37"/>
                    <a:pt x="64" y="44"/>
                    <a:pt x="69" y="44"/>
                  </a:cubicBezTo>
                  <a:cubicBezTo>
                    <a:pt x="73" y="45"/>
                    <a:pt x="75" y="44"/>
                    <a:pt x="78" y="42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6"/>
                    <a:pt x="82" y="35"/>
                    <a:pt x="83" y="36"/>
                  </a:cubicBezTo>
                  <a:cubicBezTo>
                    <a:pt x="83" y="35"/>
                    <a:pt x="83" y="34"/>
                    <a:pt x="83" y="32"/>
                  </a:cubicBezTo>
                  <a:moveTo>
                    <a:pt x="20" y="43"/>
                  </a:moveTo>
                  <a:cubicBezTo>
                    <a:pt x="20" y="43"/>
                    <a:pt x="24" y="41"/>
                    <a:pt x="29" y="40"/>
                  </a:cubicBezTo>
                  <a:cubicBezTo>
                    <a:pt x="35" y="38"/>
                    <a:pt x="42" y="42"/>
                    <a:pt x="47" y="46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8"/>
                    <a:pt x="35" y="47"/>
                    <a:pt x="32" y="47"/>
                  </a:cubicBezTo>
                  <a:cubicBezTo>
                    <a:pt x="29" y="47"/>
                    <a:pt x="27" y="48"/>
                    <a:pt x="27" y="48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4" y="50"/>
                    <a:pt x="22" y="47"/>
                    <a:pt x="20" y="47"/>
                  </a:cubicBezTo>
                  <a:lnTo>
                    <a:pt x="20" y="43"/>
                  </a:lnTo>
                  <a:close/>
                  <a:moveTo>
                    <a:pt x="9" y="27"/>
                  </a:moveTo>
                  <a:cubicBezTo>
                    <a:pt x="7" y="21"/>
                    <a:pt x="12" y="15"/>
                    <a:pt x="15" y="12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5" y="22"/>
                    <a:pt x="11" y="25"/>
                    <a:pt x="9" y="27"/>
                  </a:cubicBezTo>
                  <a:moveTo>
                    <a:pt x="42" y="20"/>
                  </a:moveTo>
                  <a:cubicBezTo>
                    <a:pt x="38" y="18"/>
                    <a:pt x="27" y="18"/>
                    <a:pt x="23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2" y="8"/>
                    <a:pt x="27" y="7"/>
                    <a:pt x="31" y="7"/>
                  </a:cubicBezTo>
                  <a:cubicBezTo>
                    <a:pt x="35" y="7"/>
                    <a:pt x="40" y="8"/>
                    <a:pt x="43" y="9"/>
                  </a:cubicBezTo>
                  <a:lnTo>
                    <a:pt x="42" y="20"/>
                  </a:lnTo>
                  <a:close/>
                  <a:moveTo>
                    <a:pt x="63" y="30"/>
                  </a:moveTo>
                  <a:cubicBezTo>
                    <a:pt x="58" y="27"/>
                    <a:pt x="50" y="22"/>
                    <a:pt x="47" y="2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4" y="13"/>
                    <a:pt x="66" y="21"/>
                    <a:pt x="68" y="22"/>
                  </a:cubicBezTo>
                  <a:lnTo>
                    <a:pt x="63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3"/>
            <p:cNvSpPr>
              <a:spLocks/>
            </p:cNvSpPr>
            <p:nvPr/>
          </p:nvSpPr>
          <p:spPr bwMode="gray">
            <a:xfrm>
              <a:off x="4076701" y="3179763"/>
              <a:ext cx="138113" cy="173038"/>
            </a:xfrm>
            <a:custGeom>
              <a:avLst/>
              <a:gdLst>
                <a:gd name="T0" fmla="*/ 0 w 37"/>
                <a:gd name="T1" fmla="*/ 36 h 46"/>
                <a:gd name="T2" fmla="*/ 15 w 37"/>
                <a:gd name="T3" fmla="*/ 46 h 46"/>
                <a:gd name="T4" fmla="*/ 37 w 37"/>
                <a:gd name="T5" fmla="*/ 0 h 46"/>
                <a:gd name="T6" fmla="*/ 0 w 37"/>
                <a:gd name="T7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6">
                  <a:moveTo>
                    <a:pt x="0" y="36"/>
                  </a:moveTo>
                  <a:cubicBezTo>
                    <a:pt x="4" y="38"/>
                    <a:pt x="13" y="45"/>
                    <a:pt x="15" y="46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4"/>
            <p:cNvSpPr>
              <a:spLocks noEditPoints="1"/>
            </p:cNvSpPr>
            <p:nvPr/>
          </p:nvSpPr>
          <p:spPr bwMode="gray">
            <a:xfrm>
              <a:off x="8705851" y="3481388"/>
              <a:ext cx="93663" cy="98425"/>
            </a:xfrm>
            <a:custGeom>
              <a:avLst/>
              <a:gdLst>
                <a:gd name="T0" fmla="*/ 12 w 25"/>
                <a:gd name="T1" fmla="*/ 0 h 26"/>
                <a:gd name="T2" fmla="*/ 25 w 25"/>
                <a:gd name="T3" fmla="*/ 13 h 26"/>
                <a:gd name="T4" fmla="*/ 12 w 25"/>
                <a:gd name="T5" fmla="*/ 26 h 26"/>
                <a:gd name="T6" fmla="*/ 0 w 25"/>
                <a:gd name="T7" fmla="*/ 13 h 26"/>
                <a:gd name="T8" fmla="*/ 12 w 25"/>
                <a:gd name="T9" fmla="*/ 0 h 26"/>
                <a:gd name="T10" fmla="*/ 12 w 25"/>
                <a:gd name="T11" fmla="*/ 23 h 26"/>
                <a:gd name="T12" fmla="*/ 22 w 25"/>
                <a:gd name="T13" fmla="*/ 13 h 26"/>
                <a:gd name="T14" fmla="*/ 12 w 25"/>
                <a:gd name="T15" fmla="*/ 3 h 26"/>
                <a:gd name="T16" fmla="*/ 3 w 25"/>
                <a:gd name="T17" fmla="*/ 13 h 26"/>
                <a:gd name="T18" fmla="*/ 12 w 25"/>
                <a:gd name="T19" fmla="*/ 23 h 26"/>
                <a:gd name="T20" fmla="*/ 8 w 25"/>
                <a:gd name="T21" fmla="*/ 6 h 26"/>
                <a:gd name="T22" fmla="*/ 13 w 25"/>
                <a:gd name="T23" fmla="*/ 6 h 26"/>
                <a:gd name="T24" fmla="*/ 18 w 25"/>
                <a:gd name="T25" fmla="*/ 10 h 26"/>
                <a:gd name="T26" fmla="*/ 15 w 25"/>
                <a:gd name="T27" fmla="*/ 14 h 26"/>
                <a:gd name="T28" fmla="*/ 18 w 25"/>
                <a:gd name="T29" fmla="*/ 20 h 26"/>
                <a:gd name="T30" fmla="*/ 16 w 25"/>
                <a:gd name="T31" fmla="*/ 20 h 26"/>
                <a:gd name="T32" fmla="*/ 12 w 25"/>
                <a:gd name="T33" fmla="*/ 14 h 26"/>
                <a:gd name="T34" fmla="*/ 10 w 25"/>
                <a:gd name="T35" fmla="*/ 14 h 26"/>
                <a:gd name="T36" fmla="*/ 10 w 25"/>
                <a:gd name="T37" fmla="*/ 20 h 26"/>
                <a:gd name="T38" fmla="*/ 8 w 25"/>
                <a:gd name="T39" fmla="*/ 20 h 26"/>
                <a:gd name="T40" fmla="*/ 8 w 25"/>
                <a:gd name="T41" fmla="*/ 6 h 26"/>
                <a:gd name="T42" fmla="*/ 10 w 25"/>
                <a:gd name="T43" fmla="*/ 12 h 26"/>
                <a:gd name="T44" fmla="*/ 13 w 25"/>
                <a:gd name="T45" fmla="*/ 12 h 26"/>
                <a:gd name="T46" fmla="*/ 16 w 25"/>
                <a:gd name="T47" fmla="*/ 10 h 26"/>
                <a:gd name="T48" fmla="*/ 13 w 25"/>
                <a:gd name="T49" fmla="*/ 8 h 26"/>
                <a:gd name="T50" fmla="*/ 10 w 25"/>
                <a:gd name="T51" fmla="*/ 8 h 26"/>
                <a:gd name="T52" fmla="*/ 10 w 25"/>
                <a:gd name="T53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9" y="0"/>
                    <a:pt x="25" y="5"/>
                    <a:pt x="25" y="13"/>
                  </a:cubicBezTo>
                  <a:cubicBezTo>
                    <a:pt x="25" y="20"/>
                    <a:pt x="19" y="26"/>
                    <a:pt x="12" y="26"/>
                  </a:cubicBezTo>
                  <a:cubicBezTo>
                    <a:pt x="6" y="26"/>
                    <a:pt x="0" y="20"/>
                    <a:pt x="0" y="13"/>
                  </a:cubicBezTo>
                  <a:cubicBezTo>
                    <a:pt x="0" y="5"/>
                    <a:pt x="6" y="0"/>
                    <a:pt x="12" y="0"/>
                  </a:cubicBezTo>
                  <a:moveTo>
                    <a:pt x="12" y="23"/>
                  </a:moveTo>
                  <a:cubicBezTo>
                    <a:pt x="18" y="23"/>
                    <a:pt x="22" y="19"/>
                    <a:pt x="22" y="13"/>
                  </a:cubicBezTo>
                  <a:cubicBezTo>
                    <a:pt x="22" y="7"/>
                    <a:pt x="18" y="3"/>
                    <a:pt x="12" y="3"/>
                  </a:cubicBezTo>
                  <a:cubicBezTo>
                    <a:pt x="7" y="3"/>
                    <a:pt x="3" y="7"/>
                    <a:pt x="3" y="13"/>
                  </a:cubicBezTo>
                  <a:cubicBezTo>
                    <a:pt x="3" y="19"/>
                    <a:pt x="7" y="23"/>
                    <a:pt x="12" y="23"/>
                  </a:cubicBezTo>
                  <a:moveTo>
                    <a:pt x="8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6" y="6"/>
                    <a:pt x="18" y="7"/>
                    <a:pt x="18" y="10"/>
                  </a:cubicBezTo>
                  <a:cubicBezTo>
                    <a:pt x="18" y="13"/>
                    <a:pt x="17" y="14"/>
                    <a:pt x="15" y="1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8" y="20"/>
                    <a:pt x="8" y="20"/>
                  </a:cubicBezTo>
                  <a:lnTo>
                    <a:pt x="8" y="6"/>
                  </a:lnTo>
                  <a:close/>
                  <a:moveTo>
                    <a:pt x="10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6" y="12"/>
                    <a:pt x="16" y="10"/>
                  </a:cubicBezTo>
                  <a:cubicBezTo>
                    <a:pt x="16" y="8"/>
                    <a:pt x="14" y="8"/>
                    <a:pt x="13" y="8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12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gray">
            <a:xfrm>
              <a:off x="4470401" y="3727450"/>
              <a:ext cx="1631950" cy="15875"/>
            </a:xfrm>
            <a:prstGeom prst="rect">
              <a:avLst/>
            </a:pr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gray">
            <a:xfrm>
              <a:off x="6327776" y="3727450"/>
              <a:ext cx="2352675" cy="15875"/>
            </a:xfrm>
            <a:prstGeom prst="rect">
              <a:avLst/>
            </a:pr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gray">
            <a:xfrm>
              <a:off x="5410201" y="3886200"/>
              <a:ext cx="44450" cy="231775"/>
            </a:xfrm>
            <a:prstGeom prst="rect">
              <a:avLst/>
            </a:pr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8"/>
            <p:cNvSpPr>
              <a:spLocks/>
            </p:cNvSpPr>
            <p:nvPr/>
          </p:nvSpPr>
          <p:spPr bwMode="gray">
            <a:xfrm>
              <a:off x="5580063" y="3886200"/>
              <a:ext cx="171450" cy="231775"/>
            </a:xfrm>
            <a:custGeom>
              <a:avLst/>
              <a:gdLst>
                <a:gd name="T0" fmla="*/ 0 w 108"/>
                <a:gd name="T1" fmla="*/ 0 h 146"/>
                <a:gd name="T2" fmla="*/ 23 w 108"/>
                <a:gd name="T3" fmla="*/ 0 h 146"/>
                <a:gd name="T4" fmla="*/ 85 w 108"/>
                <a:gd name="T5" fmla="*/ 103 h 146"/>
                <a:gd name="T6" fmla="*/ 85 w 108"/>
                <a:gd name="T7" fmla="*/ 103 h 146"/>
                <a:gd name="T8" fmla="*/ 85 w 108"/>
                <a:gd name="T9" fmla="*/ 0 h 146"/>
                <a:gd name="T10" fmla="*/ 108 w 108"/>
                <a:gd name="T11" fmla="*/ 0 h 146"/>
                <a:gd name="T12" fmla="*/ 108 w 108"/>
                <a:gd name="T13" fmla="*/ 146 h 146"/>
                <a:gd name="T14" fmla="*/ 85 w 108"/>
                <a:gd name="T15" fmla="*/ 146 h 146"/>
                <a:gd name="T16" fmla="*/ 26 w 108"/>
                <a:gd name="T17" fmla="*/ 43 h 146"/>
                <a:gd name="T18" fmla="*/ 23 w 108"/>
                <a:gd name="T19" fmla="*/ 43 h 146"/>
                <a:gd name="T20" fmla="*/ 23 w 108"/>
                <a:gd name="T21" fmla="*/ 146 h 146"/>
                <a:gd name="T22" fmla="*/ 0 w 108"/>
                <a:gd name="T23" fmla="*/ 146 h 146"/>
                <a:gd name="T24" fmla="*/ 0 w 108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6">
                  <a:moveTo>
                    <a:pt x="0" y="0"/>
                  </a:moveTo>
                  <a:lnTo>
                    <a:pt x="23" y="0"/>
                  </a:lnTo>
                  <a:lnTo>
                    <a:pt x="85" y="103"/>
                  </a:lnTo>
                  <a:lnTo>
                    <a:pt x="85" y="103"/>
                  </a:lnTo>
                  <a:lnTo>
                    <a:pt x="85" y="0"/>
                  </a:lnTo>
                  <a:lnTo>
                    <a:pt x="108" y="0"/>
                  </a:lnTo>
                  <a:lnTo>
                    <a:pt x="108" y="146"/>
                  </a:lnTo>
                  <a:lnTo>
                    <a:pt x="85" y="146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3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9"/>
            <p:cNvSpPr>
              <a:spLocks/>
            </p:cNvSpPr>
            <p:nvPr/>
          </p:nvSpPr>
          <p:spPr bwMode="gray">
            <a:xfrm>
              <a:off x="5849938" y="3883025"/>
              <a:ext cx="198438" cy="238125"/>
            </a:xfrm>
            <a:custGeom>
              <a:avLst/>
              <a:gdLst>
                <a:gd name="T0" fmla="*/ 10 w 53"/>
                <a:gd name="T1" fmla="*/ 43 h 63"/>
                <a:gd name="T2" fmla="*/ 28 w 53"/>
                <a:gd name="T3" fmla="*/ 53 h 63"/>
                <a:gd name="T4" fmla="*/ 41 w 53"/>
                <a:gd name="T5" fmla="*/ 45 h 63"/>
                <a:gd name="T6" fmla="*/ 28 w 53"/>
                <a:gd name="T7" fmla="*/ 37 h 63"/>
                <a:gd name="T8" fmla="*/ 22 w 53"/>
                <a:gd name="T9" fmla="*/ 35 h 63"/>
                <a:gd name="T10" fmla="*/ 3 w 53"/>
                <a:gd name="T11" fmla="*/ 18 h 63"/>
                <a:gd name="T12" fmla="*/ 27 w 53"/>
                <a:gd name="T13" fmla="*/ 0 h 63"/>
                <a:gd name="T14" fmla="*/ 52 w 53"/>
                <a:gd name="T15" fmla="*/ 12 h 63"/>
                <a:gd name="T16" fmla="*/ 43 w 53"/>
                <a:gd name="T17" fmla="*/ 19 h 63"/>
                <a:gd name="T18" fmla="*/ 27 w 53"/>
                <a:gd name="T19" fmla="*/ 10 h 63"/>
                <a:gd name="T20" fmla="*/ 15 w 53"/>
                <a:gd name="T21" fmla="*/ 17 h 63"/>
                <a:gd name="T22" fmla="*/ 28 w 53"/>
                <a:gd name="T23" fmla="*/ 25 h 63"/>
                <a:gd name="T24" fmla="*/ 35 w 53"/>
                <a:gd name="T25" fmla="*/ 26 h 63"/>
                <a:gd name="T26" fmla="*/ 53 w 53"/>
                <a:gd name="T27" fmla="*/ 43 h 63"/>
                <a:gd name="T28" fmla="*/ 26 w 53"/>
                <a:gd name="T29" fmla="*/ 63 h 63"/>
                <a:gd name="T30" fmla="*/ 0 w 53"/>
                <a:gd name="T31" fmla="*/ 50 h 63"/>
                <a:gd name="T32" fmla="*/ 10 w 53"/>
                <a:gd name="T33" fmla="*/ 4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63">
                  <a:moveTo>
                    <a:pt x="10" y="43"/>
                  </a:moveTo>
                  <a:cubicBezTo>
                    <a:pt x="14" y="50"/>
                    <a:pt x="21" y="53"/>
                    <a:pt x="28" y="53"/>
                  </a:cubicBezTo>
                  <a:cubicBezTo>
                    <a:pt x="33" y="53"/>
                    <a:pt x="41" y="51"/>
                    <a:pt x="41" y="45"/>
                  </a:cubicBezTo>
                  <a:cubicBezTo>
                    <a:pt x="41" y="40"/>
                    <a:pt x="36" y="39"/>
                    <a:pt x="28" y="37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12" y="33"/>
                    <a:pt x="3" y="30"/>
                    <a:pt x="3" y="18"/>
                  </a:cubicBezTo>
                  <a:cubicBezTo>
                    <a:pt x="3" y="6"/>
                    <a:pt x="16" y="0"/>
                    <a:pt x="27" y="0"/>
                  </a:cubicBezTo>
                  <a:cubicBezTo>
                    <a:pt x="37" y="0"/>
                    <a:pt x="46" y="3"/>
                    <a:pt x="52" y="1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3"/>
                    <a:pt x="34" y="10"/>
                    <a:pt x="27" y="10"/>
                  </a:cubicBezTo>
                  <a:cubicBezTo>
                    <a:pt x="20" y="10"/>
                    <a:pt x="15" y="13"/>
                    <a:pt x="15" y="17"/>
                  </a:cubicBezTo>
                  <a:cubicBezTo>
                    <a:pt x="15" y="22"/>
                    <a:pt x="21" y="23"/>
                    <a:pt x="28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44" y="28"/>
                    <a:pt x="53" y="32"/>
                    <a:pt x="53" y="43"/>
                  </a:cubicBezTo>
                  <a:cubicBezTo>
                    <a:pt x="53" y="58"/>
                    <a:pt x="39" y="63"/>
                    <a:pt x="26" y="63"/>
                  </a:cubicBezTo>
                  <a:cubicBezTo>
                    <a:pt x="16" y="63"/>
                    <a:pt x="6" y="59"/>
                    <a:pt x="0" y="50"/>
                  </a:cubicBezTo>
                  <a:lnTo>
                    <a:pt x="10" y="43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0"/>
            <p:cNvSpPr>
              <a:spLocks/>
            </p:cNvSpPr>
            <p:nvPr/>
          </p:nvSpPr>
          <p:spPr bwMode="gray">
            <a:xfrm>
              <a:off x="6157913" y="3886200"/>
              <a:ext cx="184150" cy="234950"/>
            </a:xfrm>
            <a:custGeom>
              <a:avLst/>
              <a:gdLst>
                <a:gd name="T0" fmla="*/ 49 w 49"/>
                <a:gd name="T1" fmla="*/ 42 h 62"/>
                <a:gd name="T2" fmla="*/ 24 w 49"/>
                <a:gd name="T3" fmla="*/ 62 h 62"/>
                <a:gd name="T4" fmla="*/ 0 w 49"/>
                <a:gd name="T5" fmla="*/ 42 h 62"/>
                <a:gd name="T6" fmla="*/ 0 w 49"/>
                <a:gd name="T7" fmla="*/ 0 h 62"/>
                <a:gd name="T8" fmla="*/ 11 w 49"/>
                <a:gd name="T9" fmla="*/ 0 h 62"/>
                <a:gd name="T10" fmla="*/ 11 w 49"/>
                <a:gd name="T11" fmla="*/ 39 h 62"/>
                <a:gd name="T12" fmla="*/ 24 w 49"/>
                <a:gd name="T13" fmla="*/ 51 h 62"/>
                <a:gd name="T14" fmla="*/ 37 w 49"/>
                <a:gd name="T15" fmla="*/ 39 h 62"/>
                <a:gd name="T16" fmla="*/ 37 w 49"/>
                <a:gd name="T17" fmla="*/ 0 h 62"/>
                <a:gd name="T18" fmla="*/ 49 w 49"/>
                <a:gd name="T19" fmla="*/ 0 h 62"/>
                <a:gd name="T20" fmla="*/ 49 w 49"/>
                <a:gd name="T21" fmla="*/ 4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62">
                  <a:moveTo>
                    <a:pt x="49" y="42"/>
                  </a:moveTo>
                  <a:cubicBezTo>
                    <a:pt x="49" y="54"/>
                    <a:pt x="39" y="62"/>
                    <a:pt x="24" y="62"/>
                  </a:cubicBezTo>
                  <a:cubicBezTo>
                    <a:pt x="10" y="62"/>
                    <a:pt x="0" y="54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6"/>
                    <a:pt x="14" y="51"/>
                    <a:pt x="24" y="51"/>
                  </a:cubicBezTo>
                  <a:cubicBezTo>
                    <a:pt x="34" y="51"/>
                    <a:pt x="37" y="46"/>
                    <a:pt x="37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42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1"/>
            <p:cNvSpPr>
              <a:spLocks noEditPoints="1"/>
            </p:cNvSpPr>
            <p:nvPr/>
          </p:nvSpPr>
          <p:spPr bwMode="gray">
            <a:xfrm>
              <a:off x="6462713" y="3886200"/>
              <a:ext cx="176213" cy="231775"/>
            </a:xfrm>
            <a:custGeom>
              <a:avLst/>
              <a:gdLst>
                <a:gd name="T0" fmla="*/ 0 w 47"/>
                <a:gd name="T1" fmla="*/ 0 h 61"/>
                <a:gd name="T2" fmla="*/ 25 w 47"/>
                <a:gd name="T3" fmla="*/ 0 h 61"/>
                <a:gd name="T4" fmla="*/ 46 w 47"/>
                <a:gd name="T5" fmla="*/ 18 h 61"/>
                <a:gd name="T6" fmla="*/ 34 w 47"/>
                <a:gd name="T7" fmla="*/ 36 h 61"/>
                <a:gd name="T8" fmla="*/ 47 w 47"/>
                <a:gd name="T9" fmla="*/ 61 h 61"/>
                <a:gd name="T10" fmla="*/ 34 w 47"/>
                <a:gd name="T11" fmla="*/ 61 h 61"/>
                <a:gd name="T12" fmla="*/ 22 w 47"/>
                <a:gd name="T13" fmla="*/ 38 h 61"/>
                <a:gd name="T14" fmla="*/ 11 w 47"/>
                <a:gd name="T15" fmla="*/ 38 h 61"/>
                <a:gd name="T16" fmla="*/ 11 w 47"/>
                <a:gd name="T17" fmla="*/ 61 h 61"/>
                <a:gd name="T18" fmla="*/ 0 w 47"/>
                <a:gd name="T19" fmla="*/ 61 h 61"/>
                <a:gd name="T20" fmla="*/ 0 w 47"/>
                <a:gd name="T21" fmla="*/ 0 h 61"/>
                <a:gd name="T22" fmla="*/ 11 w 47"/>
                <a:gd name="T23" fmla="*/ 28 h 61"/>
                <a:gd name="T24" fmla="*/ 24 w 47"/>
                <a:gd name="T25" fmla="*/ 28 h 61"/>
                <a:gd name="T26" fmla="*/ 34 w 47"/>
                <a:gd name="T27" fmla="*/ 19 h 61"/>
                <a:gd name="T28" fmla="*/ 22 w 47"/>
                <a:gd name="T29" fmla="*/ 10 h 61"/>
                <a:gd name="T30" fmla="*/ 11 w 47"/>
                <a:gd name="T31" fmla="*/ 10 h 61"/>
                <a:gd name="T32" fmla="*/ 11 w 47"/>
                <a:gd name="T33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61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6" y="8"/>
                    <a:pt x="46" y="18"/>
                  </a:cubicBezTo>
                  <a:cubicBezTo>
                    <a:pt x="46" y="32"/>
                    <a:pt x="37" y="35"/>
                    <a:pt x="34" y="36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0" y="61"/>
                    <a:pt x="0" y="61"/>
                    <a:pt x="0" y="61"/>
                  </a:cubicBezTo>
                  <a:lnTo>
                    <a:pt x="0" y="0"/>
                  </a:lnTo>
                  <a:close/>
                  <a:moveTo>
                    <a:pt x="11" y="28"/>
                  </a:moveTo>
                  <a:cubicBezTo>
                    <a:pt x="24" y="28"/>
                    <a:pt x="24" y="28"/>
                    <a:pt x="24" y="28"/>
                  </a:cubicBezTo>
                  <a:cubicBezTo>
                    <a:pt x="30" y="28"/>
                    <a:pt x="34" y="25"/>
                    <a:pt x="34" y="19"/>
                  </a:cubicBezTo>
                  <a:cubicBezTo>
                    <a:pt x="34" y="14"/>
                    <a:pt x="30" y="10"/>
                    <a:pt x="22" y="10"/>
                  </a:cubicBezTo>
                  <a:cubicBezTo>
                    <a:pt x="11" y="10"/>
                    <a:pt x="11" y="10"/>
                    <a:pt x="11" y="10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2"/>
            <p:cNvSpPr>
              <a:spLocks noEditPoints="1"/>
            </p:cNvSpPr>
            <p:nvPr/>
          </p:nvSpPr>
          <p:spPr bwMode="gray">
            <a:xfrm>
              <a:off x="6721476" y="3886200"/>
              <a:ext cx="203200" cy="231775"/>
            </a:xfrm>
            <a:custGeom>
              <a:avLst/>
              <a:gdLst>
                <a:gd name="T0" fmla="*/ 50 w 128"/>
                <a:gd name="T1" fmla="*/ 0 h 146"/>
                <a:gd name="T2" fmla="*/ 81 w 128"/>
                <a:gd name="T3" fmla="*/ 0 h 146"/>
                <a:gd name="T4" fmla="*/ 128 w 128"/>
                <a:gd name="T5" fmla="*/ 146 h 146"/>
                <a:gd name="T6" fmla="*/ 100 w 128"/>
                <a:gd name="T7" fmla="*/ 146 h 146"/>
                <a:gd name="T8" fmla="*/ 93 w 128"/>
                <a:gd name="T9" fmla="*/ 117 h 146"/>
                <a:gd name="T10" fmla="*/ 38 w 128"/>
                <a:gd name="T11" fmla="*/ 117 h 146"/>
                <a:gd name="T12" fmla="*/ 29 w 128"/>
                <a:gd name="T13" fmla="*/ 146 h 146"/>
                <a:gd name="T14" fmla="*/ 0 w 128"/>
                <a:gd name="T15" fmla="*/ 146 h 146"/>
                <a:gd name="T16" fmla="*/ 50 w 128"/>
                <a:gd name="T17" fmla="*/ 0 h 146"/>
                <a:gd name="T18" fmla="*/ 64 w 128"/>
                <a:gd name="T19" fmla="*/ 26 h 146"/>
                <a:gd name="T20" fmla="*/ 64 w 128"/>
                <a:gd name="T21" fmla="*/ 26 h 146"/>
                <a:gd name="T22" fmla="*/ 45 w 128"/>
                <a:gd name="T23" fmla="*/ 93 h 146"/>
                <a:gd name="T24" fmla="*/ 85 w 128"/>
                <a:gd name="T25" fmla="*/ 93 h 146"/>
                <a:gd name="T26" fmla="*/ 64 w 128"/>
                <a:gd name="T27" fmla="*/ 2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46">
                  <a:moveTo>
                    <a:pt x="50" y="0"/>
                  </a:moveTo>
                  <a:lnTo>
                    <a:pt x="81" y="0"/>
                  </a:lnTo>
                  <a:lnTo>
                    <a:pt x="128" y="146"/>
                  </a:lnTo>
                  <a:lnTo>
                    <a:pt x="100" y="146"/>
                  </a:lnTo>
                  <a:lnTo>
                    <a:pt x="93" y="117"/>
                  </a:lnTo>
                  <a:lnTo>
                    <a:pt x="38" y="117"/>
                  </a:lnTo>
                  <a:lnTo>
                    <a:pt x="29" y="146"/>
                  </a:lnTo>
                  <a:lnTo>
                    <a:pt x="0" y="146"/>
                  </a:lnTo>
                  <a:lnTo>
                    <a:pt x="50" y="0"/>
                  </a:lnTo>
                  <a:close/>
                  <a:moveTo>
                    <a:pt x="64" y="26"/>
                  </a:moveTo>
                  <a:lnTo>
                    <a:pt x="64" y="26"/>
                  </a:lnTo>
                  <a:lnTo>
                    <a:pt x="45" y="93"/>
                  </a:lnTo>
                  <a:lnTo>
                    <a:pt x="85" y="93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3"/>
            <p:cNvSpPr>
              <a:spLocks/>
            </p:cNvSpPr>
            <p:nvPr/>
          </p:nvSpPr>
          <p:spPr bwMode="gray">
            <a:xfrm>
              <a:off x="7023101" y="3886200"/>
              <a:ext cx="171450" cy="231775"/>
            </a:xfrm>
            <a:custGeom>
              <a:avLst/>
              <a:gdLst>
                <a:gd name="T0" fmla="*/ 0 w 108"/>
                <a:gd name="T1" fmla="*/ 0 h 146"/>
                <a:gd name="T2" fmla="*/ 23 w 108"/>
                <a:gd name="T3" fmla="*/ 0 h 146"/>
                <a:gd name="T4" fmla="*/ 82 w 108"/>
                <a:gd name="T5" fmla="*/ 103 h 146"/>
                <a:gd name="T6" fmla="*/ 85 w 108"/>
                <a:gd name="T7" fmla="*/ 103 h 146"/>
                <a:gd name="T8" fmla="*/ 85 w 108"/>
                <a:gd name="T9" fmla="*/ 0 h 146"/>
                <a:gd name="T10" fmla="*/ 108 w 108"/>
                <a:gd name="T11" fmla="*/ 0 h 146"/>
                <a:gd name="T12" fmla="*/ 108 w 108"/>
                <a:gd name="T13" fmla="*/ 146 h 146"/>
                <a:gd name="T14" fmla="*/ 82 w 108"/>
                <a:gd name="T15" fmla="*/ 146 h 146"/>
                <a:gd name="T16" fmla="*/ 23 w 108"/>
                <a:gd name="T17" fmla="*/ 43 h 146"/>
                <a:gd name="T18" fmla="*/ 23 w 108"/>
                <a:gd name="T19" fmla="*/ 43 h 146"/>
                <a:gd name="T20" fmla="*/ 23 w 108"/>
                <a:gd name="T21" fmla="*/ 146 h 146"/>
                <a:gd name="T22" fmla="*/ 0 w 108"/>
                <a:gd name="T23" fmla="*/ 146 h 146"/>
                <a:gd name="T24" fmla="*/ 0 w 108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6">
                  <a:moveTo>
                    <a:pt x="0" y="0"/>
                  </a:moveTo>
                  <a:lnTo>
                    <a:pt x="23" y="0"/>
                  </a:lnTo>
                  <a:lnTo>
                    <a:pt x="82" y="103"/>
                  </a:lnTo>
                  <a:lnTo>
                    <a:pt x="85" y="103"/>
                  </a:lnTo>
                  <a:lnTo>
                    <a:pt x="85" y="0"/>
                  </a:lnTo>
                  <a:lnTo>
                    <a:pt x="108" y="0"/>
                  </a:lnTo>
                  <a:lnTo>
                    <a:pt x="108" y="146"/>
                  </a:lnTo>
                  <a:lnTo>
                    <a:pt x="82" y="146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3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4"/>
            <p:cNvSpPr>
              <a:spLocks/>
            </p:cNvSpPr>
            <p:nvPr/>
          </p:nvSpPr>
          <p:spPr bwMode="gray">
            <a:xfrm>
              <a:off x="7304088" y="3883025"/>
              <a:ext cx="203200" cy="238125"/>
            </a:xfrm>
            <a:custGeom>
              <a:avLst/>
              <a:gdLst>
                <a:gd name="T0" fmla="*/ 42 w 54"/>
                <a:gd name="T1" fmla="*/ 21 h 63"/>
                <a:gd name="T2" fmla="*/ 29 w 54"/>
                <a:gd name="T3" fmla="*/ 10 h 63"/>
                <a:gd name="T4" fmla="*/ 12 w 54"/>
                <a:gd name="T5" fmla="*/ 31 h 63"/>
                <a:gd name="T6" fmla="*/ 29 w 54"/>
                <a:gd name="T7" fmla="*/ 53 h 63"/>
                <a:gd name="T8" fmla="*/ 43 w 54"/>
                <a:gd name="T9" fmla="*/ 40 h 63"/>
                <a:gd name="T10" fmla="*/ 54 w 54"/>
                <a:gd name="T11" fmla="*/ 45 h 63"/>
                <a:gd name="T12" fmla="*/ 29 w 54"/>
                <a:gd name="T13" fmla="*/ 63 h 63"/>
                <a:gd name="T14" fmla="*/ 0 w 54"/>
                <a:gd name="T15" fmla="*/ 31 h 63"/>
                <a:gd name="T16" fmla="*/ 29 w 54"/>
                <a:gd name="T17" fmla="*/ 0 h 63"/>
                <a:gd name="T18" fmla="*/ 53 w 54"/>
                <a:gd name="T19" fmla="*/ 19 h 63"/>
                <a:gd name="T20" fmla="*/ 42 w 54"/>
                <a:gd name="T21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63">
                  <a:moveTo>
                    <a:pt x="42" y="21"/>
                  </a:moveTo>
                  <a:cubicBezTo>
                    <a:pt x="41" y="15"/>
                    <a:pt x="36" y="10"/>
                    <a:pt x="29" y="10"/>
                  </a:cubicBezTo>
                  <a:cubicBezTo>
                    <a:pt x="17" y="10"/>
                    <a:pt x="12" y="21"/>
                    <a:pt x="12" y="31"/>
                  </a:cubicBezTo>
                  <a:cubicBezTo>
                    <a:pt x="12" y="42"/>
                    <a:pt x="17" y="53"/>
                    <a:pt x="29" y="53"/>
                  </a:cubicBezTo>
                  <a:cubicBezTo>
                    <a:pt x="37" y="53"/>
                    <a:pt x="41" y="47"/>
                    <a:pt x="43" y="4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49" y="57"/>
                    <a:pt x="41" y="63"/>
                    <a:pt x="29" y="63"/>
                  </a:cubicBezTo>
                  <a:cubicBezTo>
                    <a:pt x="9" y="63"/>
                    <a:pt x="0" y="48"/>
                    <a:pt x="0" y="31"/>
                  </a:cubicBezTo>
                  <a:cubicBezTo>
                    <a:pt x="0" y="14"/>
                    <a:pt x="11" y="0"/>
                    <a:pt x="29" y="0"/>
                  </a:cubicBezTo>
                  <a:cubicBezTo>
                    <a:pt x="41" y="0"/>
                    <a:pt x="50" y="6"/>
                    <a:pt x="53" y="19"/>
                  </a:cubicBezTo>
                  <a:lnTo>
                    <a:pt x="42" y="21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5"/>
            <p:cNvSpPr>
              <a:spLocks/>
            </p:cNvSpPr>
            <p:nvPr/>
          </p:nvSpPr>
          <p:spPr bwMode="gray">
            <a:xfrm>
              <a:off x="7597776" y="3886200"/>
              <a:ext cx="168275" cy="231775"/>
            </a:xfrm>
            <a:custGeom>
              <a:avLst/>
              <a:gdLst>
                <a:gd name="T0" fmla="*/ 0 w 106"/>
                <a:gd name="T1" fmla="*/ 0 h 146"/>
                <a:gd name="T2" fmla="*/ 102 w 106"/>
                <a:gd name="T3" fmla="*/ 0 h 146"/>
                <a:gd name="T4" fmla="*/ 102 w 106"/>
                <a:gd name="T5" fmla="*/ 26 h 146"/>
                <a:gd name="T6" fmla="*/ 28 w 106"/>
                <a:gd name="T7" fmla="*/ 26 h 146"/>
                <a:gd name="T8" fmla="*/ 28 w 106"/>
                <a:gd name="T9" fmla="*/ 57 h 146"/>
                <a:gd name="T10" fmla="*/ 95 w 106"/>
                <a:gd name="T11" fmla="*/ 57 h 146"/>
                <a:gd name="T12" fmla="*/ 95 w 106"/>
                <a:gd name="T13" fmla="*/ 81 h 146"/>
                <a:gd name="T14" fmla="*/ 28 w 106"/>
                <a:gd name="T15" fmla="*/ 81 h 146"/>
                <a:gd name="T16" fmla="*/ 28 w 106"/>
                <a:gd name="T17" fmla="*/ 119 h 146"/>
                <a:gd name="T18" fmla="*/ 106 w 106"/>
                <a:gd name="T19" fmla="*/ 119 h 146"/>
                <a:gd name="T20" fmla="*/ 106 w 106"/>
                <a:gd name="T21" fmla="*/ 146 h 146"/>
                <a:gd name="T22" fmla="*/ 0 w 106"/>
                <a:gd name="T23" fmla="*/ 146 h 146"/>
                <a:gd name="T24" fmla="*/ 0 w 106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46">
                  <a:moveTo>
                    <a:pt x="0" y="0"/>
                  </a:moveTo>
                  <a:lnTo>
                    <a:pt x="102" y="0"/>
                  </a:lnTo>
                  <a:lnTo>
                    <a:pt x="102" y="26"/>
                  </a:lnTo>
                  <a:lnTo>
                    <a:pt x="28" y="26"/>
                  </a:lnTo>
                  <a:lnTo>
                    <a:pt x="28" y="57"/>
                  </a:lnTo>
                  <a:lnTo>
                    <a:pt x="95" y="57"/>
                  </a:lnTo>
                  <a:lnTo>
                    <a:pt x="95" y="81"/>
                  </a:lnTo>
                  <a:lnTo>
                    <a:pt x="28" y="81"/>
                  </a:lnTo>
                  <a:lnTo>
                    <a:pt x="28" y="119"/>
                  </a:lnTo>
                  <a:lnTo>
                    <a:pt x="106" y="119"/>
                  </a:lnTo>
                  <a:lnTo>
                    <a:pt x="106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589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EC0F6CD-B68A-4B25-A96E-60C5E9421FBA}"/>
              </a:ext>
            </a:extLst>
          </p:cNvPr>
          <p:cNvGrpSpPr/>
          <p:nvPr userDrawn="1"/>
        </p:nvGrpSpPr>
        <p:grpSpPr>
          <a:xfrm>
            <a:off x="11595615" y="6272479"/>
            <a:ext cx="461773" cy="469521"/>
            <a:chOff x="11613545" y="6272479"/>
            <a:chExt cx="461773" cy="469521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5736DA99-4B25-47B5-BB1D-DF5F49F480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1613545" y="6272479"/>
              <a:ext cx="461773" cy="4695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94D7DAD4-4DD1-4954-AFF6-C923B2EE2EA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b="2491"/>
            <a:stretch/>
          </p:blipFill>
          <p:spPr>
            <a:xfrm>
              <a:off x="11718819" y="6325130"/>
              <a:ext cx="277918" cy="363309"/>
            </a:xfrm>
            <a:prstGeom prst="rect">
              <a:avLst/>
            </a:prstGeom>
          </p:spPr>
        </p:pic>
      </p:grp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E8DB5BD-5652-4CE6-AF15-1F1D286F3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8682" y="6325035"/>
            <a:ext cx="5934636" cy="3651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en-US" sz="1400" dirty="0">
                <a:solidFill>
                  <a:schemeClr val="accent5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E237E5C-E878-46AB-9E8B-4290B755A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8501" y="6370639"/>
            <a:ext cx="62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1200" smtClean="0">
                <a:solidFill>
                  <a:schemeClr val="accent5"/>
                </a:solidFill>
              </a:defRPr>
            </a:lvl1pPr>
          </a:lstStyle>
          <a:p>
            <a:fld id="{8FB4CE90-470A-43E3-A052-3E8AD880B4A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0631" y="168443"/>
            <a:ext cx="11730789" cy="1203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631" y="1446122"/>
            <a:ext cx="11730789" cy="472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9"/>
          <p:cNvSpPr txBox="1">
            <a:spLocks/>
          </p:cNvSpPr>
          <p:nvPr userDrawn="1"/>
        </p:nvSpPr>
        <p:spPr>
          <a:xfrm>
            <a:off x="180220" y="6314205"/>
            <a:ext cx="3995995" cy="3854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indent="-1920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8963" indent="-1682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69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50913" indent="-157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chemeClr val="tx2"/>
                </a:solidFill>
              </a:rPr>
              <a:t>Spain Pricing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32969" y="6223139"/>
            <a:ext cx="1192606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69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72" r:id="rId4"/>
    <p:sldLayoutId id="2147483671" r:id="rId5"/>
    <p:sldLayoutId id="2147483654" r:id="rId6"/>
    <p:sldLayoutId id="2147483655" r:id="rId7"/>
    <p:sldLayoutId id="2147483659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5"/>
        </a:buClr>
        <a:buFont typeface="Wingdings 2" panose="05020102010507070707" pitchFamily="18" charset="2"/>
        <a:buChar char=""/>
        <a:tabLst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533400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accent5"/>
        </a:buClr>
        <a:buFont typeface="Arial" panose="020B0604020202020204" pitchFamily="34" charset="0"/>
        <a:buChar char="−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647700" indent="-152400" algn="l" defTabSz="914400" rtl="0" eaLnBrk="1" latinLnBrk="0" hangingPunct="1">
        <a:lnSpc>
          <a:spcPct val="100000"/>
        </a:lnSpc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819150" indent="-230188" algn="l" defTabSz="914400" rtl="0" eaLnBrk="1" latinLnBrk="0" hangingPunct="1">
        <a:lnSpc>
          <a:spcPct val="100000"/>
        </a:lnSpc>
        <a:spcBef>
          <a:spcPts val="600"/>
        </a:spcBef>
        <a:buClr>
          <a:schemeClr val="accent5"/>
        </a:buClr>
        <a:buFont typeface="Arial" panose="020B0604020202020204" pitchFamily="34" charset="0"/>
        <a:buChar char="−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950913" indent="-157163" algn="l" defTabSz="914400" rtl="0" eaLnBrk="1" latinLnBrk="0" hangingPunct="1">
        <a:lnSpc>
          <a:spcPct val="100000"/>
        </a:lnSpc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44" userDrawn="1">
          <p15:clr>
            <a:srgbClr val="F26B43"/>
          </p15:clr>
        </p15:guide>
        <p15:guide id="2" pos="75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Spain Auto Direct</a:t>
            </a:r>
            <a:br>
              <a:rPr lang="en-US" sz="4000" b="1" dirty="0"/>
            </a:br>
            <a:r>
              <a:rPr lang="en-US" sz="4000" b="1" dirty="0"/>
              <a:t>Machine Learning Price Optimization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Molgano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0638D86-8916-41D1-A1B6-A8F14B996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 February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6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59FFF2A-A257-4538-BAEA-79870691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Variable Exploration </a:t>
            </a:r>
            <a:r>
              <a:rPr lang="en-US" b="1" dirty="0">
                <a:solidFill>
                  <a:schemeClr val="accent1"/>
                </a:solidFill>
              </a:rPr>
              <a:t>|</a:t>
            </a:r>
            <a:r>
              <a:rPr lang="en-US" dirty="0"/>
              <a:t>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DF26F2E-9BF7-4122-8181-643F82FB5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808CA6B-5F8C-4298-ACEC-07680846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4A73005-FB61-4ABE-96D3-DC13AC22F9A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21050" y="1443037"/>
            <a:ext cx="8655050" cy="47067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Import Data &amp; Basic Manipulation</a:t>
            </a:r>
          </a:p>
          <a:p>
            <a:pPr>
              <a:lnSpc>
                <a:spcPct val="110000"/>
              </a:lnSpc>
            </a:pPr>
            <a:r>
              <a:rPr lang="en-US" dirty="0"/>
              <a:t>Train/Validate/Holdout Split</a:t>
            </a:r>
          </a:p>
          <a:p>
            <a:pPr>
              <a:lnSpc>
                <a:spcPct val="110000"/>
              </a:lnSpc>
            </a:pPr>
            <a:r>
              <a:rPr lang="en-US" dirty="0"/>
              <a:t>Basic Variable Importance Ordering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 to order the variables by basic importance for each of the 4 models. This is to help decrease the number of variables upon which to focus</a:t>
            </a:r>
          </a:p>
          <a:p>
            <a:pPr>
              <a:lnSpc>
                <a:spcPct val="110000"/>
              </a:lnSpc>
            </a:pPr>
            <a:r>
              <a:rPr lang="en-US" dirty="0"/>
              <a:t>Variable Visualization and Metadata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Visualize the most important variable’s distribution and target response, as well as their basic metadata</a:t>
            </a:r>
          </a:p>
          <a:p>
            <a:pPr>
              <a:lnSpc>
                <a:spcPct val="110000"/>
              </a:lnSpc>
            </a:pPr>
            <a:r>
              <a:rPr lang="en-US" dirty="0"/>
              <a:t>Correlation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Visually and numerically understand if any top features are correlated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="" xmlns:a16="http://schemas.microsoft.com/office/drawing/2014/main" id="{055F8397-F942-4BEA-8192-0EFA4B13D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495562"/>
              </p:ext>
            </p:extLst>
          </p:nvPr>
        </p:nvGraphicFramePr>
        <p:xfrm>
          <a:off x="11029957" y="565151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Acrobat Document" showAsIcon="1" r:id="rId3" imgW="914400" imgH="806400" progId="AcroExch.Document.DC">
                  <p:embed/>
                </p:oleObj>
              </mc:Choice>
              <mc:Fallback>
                <p:oleObj name="Acrobat Document" showAsIcon="1" r:id="rId3" imgW="914400" imgH="8064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29957" y="565151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7381F67-A1BF-48B0-95D0-F7CEF59186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830" r="79433" b="12335"/>
          <a:stretch/>
        </p:blipFill>
        <p:spPr>
          <a:xfrm>
            <a:off x="374642" y="1219199"/>
            <a:ext cx="2546357" cy="481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59FFF2A-A257-4538-BAEA-79870691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Data Manipulation </a:t>
            </a:r>
            <a:r>
              <a:rPr lang="en-US" b="1" dirty="0">
                <a:solidFill>
                  <a:schemeClr val="accent1"/>
                </a:solidFill>
              </a:rPr>
              <a:t>|</a:t>
            </a:r>
            <a:r>
              <a:rPr lang="en-US" dirty="0"/>
              <a:t>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DF26F2E-9BF7-4122-8181-643F82FB5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808CA6B-5F8C-4298-ACEC-07680846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4A73005-FB61-4ABE-96D3-DC13AC22F9A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28682" y="1443037"/>
            <a:ext cx="8847418" cy="470675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Train/Validate vs Holdout Split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Completely remove the identified holdout group from the dataset so it can be used for unbiased data evaluation later on</a:t>
            </a:r>
          </a:p>
          <a:p>
            <a:pPr>
              <a:lnSpc>
                <a:spcPct val="120000"/>
              </a:lnSpc>
            </a:pPr>
            <a:r>
              <a:rPr lang="en-US" dirty="0"/>
              <a:t>Extreme Value Censoring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Choose min/max for continuous variables with extreme values based on histograms and calculated cutoffs</a:t>
            </a:r>
          </a:p>
          <a:p>
            <a:pPr>
              <a:lnSpc>
                <a:spcPct val="120000"/>
              </a:lnSpc>
            </a:pPr>
            <a:r>
              <a:rPr lang="en-US" dirty="0"/>
              <a:t>Missing Value Imputation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Impute missing values for the linear models which require it</a:t>
            </a:r>
          </a:p>
          <a:p>
            <a:pPr>
              <a:lnSpc>
                <a:spcPct val="120000"/>
              </a:lnSpc>
            </a:pPr>
            <a:r>
              <a:rPr lang="en-US" dirty="0"/>
              <a:t>High-Dimension Grouping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Group factor (discrete) variables with many levels using K-means clustering</a:t>
            </a:r>
          </a:p>
          <a:p>
            <a:pPr>
              <a:lnSpc>
                <a:spcPct val="120000"/>
              </a:lnSpc>
            </a:pPr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Create new calculated features from variables already in the dataset (ex. EUR premium change, difference of rate to average historical rate)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="" xmlns:a16="http://schemas.microsoft.com/office/drawing/2014/main" id="{2A3A2671-9DE6-4065-8C64-4D479C0CD3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553430"/>
              </p:ext>
            </p:extLst>
          </p:nvPr>
        </p:nvGraphicFramePr>
        <p:xfrm>
          <a:off x="11029957" y="565151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Acrobat Document" showAsIcon="1" r:id="rId3" imgW="914400" imgH="806400" progId="AcroExch.Document.DC">
                  <p:embed/>
                </p:oleObj>
              </mc:Choice>
              <mc:Fallback>
                <p:oleObj name="Acrobat Document" showAsIcon="1" r:id="rId3" imgW="914400" imgH="8064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29957" y="565151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B21C08F-5D85-44EF-8FD2-32FB1883BB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181" t="26829" r="58969" b="8105"/>
          <a:stretch/>
        </p:blipFill>
        <p:spPr>
          <a:xfrm>
            <a:off x="292100" y="1174749"/>
            <a:ext cx="2705100" cy="51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59FFF2A-A257-4538-BAEA-79870691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Variable Importance </a:t>
            </a:r>
            <a:r>
              <a:rPr lang="en-US" b="1" dirty="0">
                <a:solidFill>
                  <a:schemeClr val="accent1"/>
                </a:solidFill>
              </a:rPr>
              <a:t>|</a:t>
            </a:r>
            <a:r>
              <a:rPr lang="en-US" dirty="0"/>
              <a:t>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DF26F2E-9BF7-4122-8181-643F82FB5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808CA6B-5F8C-4298-ACEC-07680846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4A73005-FB61-4ABE-96D3-DC13AC22F9A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271234" y="1443037"/>
            <a:ext cx="8704866" cy="470675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Non-Linear Variable Importance</a:t>
            </a:r>
          </a:p>
          <a:p>
            <a:pPr>
              <a:lnSpc>
                <a:spcPct val="120000"/>
              </a:lnSpc>
            </a:pPr>
            <a:r>
              <a:rPr lang="en-US" dirty="0"/>
              <a:t>Recursive Feature Elimination (Non-Linear)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Original algorithm using tree-based </a:t>
            </a:r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 models to recursively remove features</a:t>
            </a:r>
          </a:p>
          <a:p>
            <a:pPr>
              <a:lnSpc>
                <a:spcPct val="120000"/>
              </a:lnSpc>
            </a:pPr>
            <a:r>
              <a:rPr lang="en-US" dirty="0"/>
              <a:t>Boruta Identification (Non-Linear)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Check the above selected features with this random forest wrapper method which eliminates unimportant variables by comparing them to shuffled “shadow” variable performance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Linear Variable Importance</a:t>
            </a:r>
          </a:p>
          <a:p>
            <a:pPr>
              <a:lnSpc>
                <a:spcPct val="120000"/>
              </a:lnSpc>
            </a:pPr>
            <a:r>
              <a:rPr lang="en-US" dirty="0"/>
              <a:t>FAID (Linear)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Liberty created library for detecting linear interactions, and variable importance ordering (linear and non-linear models). Use it to order important linear variables and identify interactions</a:t>
            </a:r>
          </a:p>
          <a:p>
            <a:pPr>
              <a:lnSpc>
                <a:spcPct val="120000"/>
              </a:lnSpc>
            </a:pPr>
            <a:r>
              <a:rPr lang="en-US" dirty="0"/>
              <a:t>Elastic Net (Linear)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Use FAID </a:t>
            </a:r>
            <a:r>
              <a:rPr lang="en-US" dirty="0" err="1">
                <a:solidFill>
                  <a:schemeClr val="tx1"/>
                </a:solidFill>
              </a:rPr>
              <a:t>fillin</a:t>
            </a:r>
            <a:r>
              <a:rPr lang="en-US" dirty="0">
                <a:solidFill>
                  <a:schemeClr val="tx1"/>
                </a:solidFill>
              </a:rPr>
              <a:t> ordered variables in this GLM with penalization (Lasso or Ridge penalization), where the lambda parameter is determined with cross-validation</a:t>
            </a:r>
          </a:p>
          <a:p>
            <a:pPr>
              <a:lnSpc>
                <a:spcPct val="120000"/>
              </a:lnSpc>
            </a:pPr>
            <a:r>
              <a:rPr lang="en-US" dirty="0"/>
              <a:t>GLM Identification (Linear)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Use Elastic Net identified variables, and remove those which are multicollinear using recursive Variance Inflation Factor (VIF) algorithm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="" xmlns:a16="http://schemas.microsoft.com/office/drawing/2014/main" id="{67A16B76-69E6-41A3-BB5C-5937A92D19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53950"/>
              </p:ext>
            </p:extLst>
          </p:nvPr>
        </p:nvGraphicFramePr>
        <p:xfrm>
          <a:off x="11029957" y="565151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Acrobat Document" showAsIcon="1" r:id="rId3" imgW="914400" imgH="806400" progId="AcroExch.Document.DC">
                  <p:embed/>
                </p:oleObj>
              </mc:Choice>
              <mc:Fallback>
                <p:oleObj name="Acrobat Document" showAsIcon="1" r:id="rId3" imgW="914400" imgH="8064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29957" y="565151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1186A98-0F4A-447A-9075-F5FCAD940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43" y="1371601"/>
            <a:ext cx="2898136" cy="458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59FFF2A-A257-4538-BAEA-79870691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Modeling </a:t>
            </a:r>
            <a:r>
              <a:rPr lang="en-US" b="1" dirty="0">
                <a:solidFill>
                  <a:schemeClr val="accent1"/>
                </a:solidFill>
              </a:rPr>
              <a:t>|</a:t>
            </a:r>
            <a:r>
              <a:rPr lang="en-US" dirty="0"/>
              <a:t>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DF26F2E-9BF7-4122-8181-643F82FB5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808CA6B-5F8C-4298-ACEC-07680846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4A73005-FB61-4ABE-96D3-DC13AC22F9A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781300" y="1443037"/>
            <a:ext cx="9194800" cy="470675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Hyperparameter Tuning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Use Grid Search with selected combinations to tune </a:t>
            </a:r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 Tree based parameters, balancing stability and accuracy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XGBoost</a:t>
            </a:r>
            <a:r>
              <a:rPr lang="en-US" dirty="0"/>
              <a:t> Tree-Based Modeling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Train </a:t>
            </a:r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 using a tree booster and early stopping with the above tuned hyperparameters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XGBoost</a:t>
            </a:r>
            <a:r>
              <a:rPr lang="en-US" dirty="0"/>
              <a:t> Linear-Based Modeling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Train </a:t>
            </a:r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 using a linear booster using early stopping</a:t>
            </a:r>
          </a:p>
          <a:p>
            <a:pPr>
              <a:lnSpc>
                <a:spcPct val="120000"/>
              </a:lnSpc>
            </a:pPr>
            <a:r>
              <a:rPr lang="en-US" dirty="0"/>
              <a:t>Elastic Net Modeling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Train an Elastic Net</a:t>
            </a:r>
          </a:p>
          <a:p>
            <a:pPr>
              <a:lnSpc>
                <a:spcPct val="120000"/>
              </a:lnSpc>
            </a:pPr>
            <a:r>
              <a:rPr lang="en-US" dirty="0"/>
              <a:t>GLM Modeling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Train a GLM</a:t>
            </a:r>
          </a:p>
          <a:p>
            <a:pPr>
              <a:lnSpc>
                <a:spcPct val="120000"/>
              </a:lnSpc>
            </a:pPr>
            <a:r>
              <a:rPr lang="en-US" dirty="0"/>
              <a:t>Model Exportation to PMML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Incomplete – will test exporting the trained models as </a:t>
            </a:r>
            <a:r>
              <a:rPr lang="en-US" dirty="0" err="1">
                <a:solidFill>
                  <a:schemeClr val="tx1"/>
                </a:solidFill>
              </a:rPr>
              <a:t>pmml</a:t>
            </a:r>
            <a:r>
              <a:rPr lang="en-US" dirty="0">
                <a:solidFill>
                  <a:schemeClr val="tx1"/>
                </a:solidFill>
              </a:rPr>
              <a:t> (predictive model markup language) for use in Radar Optimizer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="" xmlns:a16="http://schemas.microsoft.com/office/drawing/2014/main" id="{605CD316-F913-449C-B553-CB05F8A1C0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900315"/>
              </p:ext>
            </p:extLst>
          </p:nvPr>
        </p:nvGraphicFramePr>
        <p:xfrm>
          <a:off x="11029957" y="565151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Acrobat Document" showAsIcon="1" r:id="rId3" imgW="914400" imgH="806400" progId="AcroExch.Document.DC">
                  <p:embed/>
                </p:oleObj>
              </mc:Choice>
              <mc:Fallback>
                <p:oleObj name="Acrobat Document" showAsIcon="1" r:id="rId3" imgW="914400" imgH="8064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29957" y="565151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1ED64F1-961F-466D-9B88-3CAC0D7B98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880" t="26829" r="17731" b="8105"/>
          <a:stretch/>
        </p:blipFill>
        <p:spPr>
          <a:xfrm>
            <a:off x="215900" y="1054099"/>
            <a:ext cx="2647950" cy="51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59FFF2A-A257-4538-BAEA-79870691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Modeling </a:t>
            </a:r>
            <a:r>
              <a:rPr lang="en-US" b="1" dirty="0">
                <a:solidFill>
                  <a:schemeClr val="accent1"/>
                </a:solidFill>
              </a:rPr>
              <a:t>|</a:t>
            </a:r>
            <a:r>
              <a:rPr lang="en-US" dirty="0"/>
              <a:t> How </a:t>
            </a:r>
            <a:r>
              <a:rPr lang="en-US" dirty="0" err="1"/>
              <a:t>XGBoost</a:t>
            </a:r>
            <a:r>
              <a:rPr lang="en-US" dirty="0"/>
              <a:t>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DF26F2E-9BF7-4122-8181-643F82FB5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808CA6B-5F8C-4298-ACEC-07680846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4A73005-FB61-4ABE-96D3-DC13AC22F9A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eXtreme</a:t>
            </a:r>
            <a:r>
              <a:rPr lang="en-US" dirty="0">
                <a:solidFill>
                  <a:schemeClr val="tx1"/>
                </a:solidFill>
              </a:rPr>
              <a:t> Gradient Boosting Machine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tx1"/>
                </a:solidFill>
              </a:rPr>
              <a:t>eXtreme</a:t>
            </a:r>
            <a:r>
              <a:rPr lang="en-US" dirty="0">
                <a:solidFill>
                  <a:schemeClr val="tx1"/>
                </a:solidFill>
              </a:rPr>
              <a:t>: Faster and more accurate (than GBM)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Gradient</a:t>
            </a:r>
            <a:r>
              <a:rPr lang="en-US" dirty="0">
                <a:solidFill>
                  <a:schemeClr val="tx1"/>
                </a:solidFill>
              </a:rPr>
              <a:t>: Uses a gradient descent algorithm to minimize the loss (error) when creating new trees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Boosting</a:t>
            </a:r>
            <a:r>
              <a:rPr lang="en-US" dirty="0">
                <a:solidFill>
                  <a:schemeClr val="tx1"/>
                </a:solidFill>
              </a:rPr>
              <a:t>: Ensemble technique where each sequential decision tree tries to reduce the errors from the prior tree (as opposed to a bagging ensemble technique which averages independent trees’ predictions)</a:t>
            </a:r>
          </a:p>
        </p:txBody>
      </p:sp>
    </p:spTree>
    <p:extLst>
      <p:ext uri="{BB962C8B-B14F-4D97-AF65-F5344CB8AC3E}">
        <p14:creationId xmlns:p14="http://schemas.microsoft.com/office/powerpoint/2010/main" val="33196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59FFF2A-A257-4538-BAEA-79870691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Model Evaluation </a:t>
            </a:r>
            <a:r>
              <a:rPr lang="en-US" b="1" dirty="0">
                <a:solidFill>
                  <a:schemeClr val="accent1"/>
                </a:solidFill>
              </a:rPr>
              <a:t>|</a:t>
            </a:r>
            <a:r>
              <a:rPr lang="en-US" dirty="0"/>
              <a:t>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DF26F2E-9BF7-4122-8181-643F82FB5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808CA6B-5F8C-4298-ACEC-07680846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4A73005-FB61-4ABE-96D3-DC13AC22F9A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857500" y="1443037"/>
            <a:ext cx="9118600" cy="470675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Data Prep for Scoring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Prepare the Holdout and Backtest datasets for scoring by applying all of the manipulations from Steps 01 and 02 (cleaning, extreme values, missing imputation, engineering, grouping)</a:t>
            </a:r>
          </a:p>
          <a:p>
            <a:pPr>
              <a:lnSpc>
                <a:spcPct val="120000"/>
              </a:lnSpc>
            </a:pPr>
            <a:r>
              <a:rPr lang="en-US" dirty="0"/>
              <a:t>Covariate Shift Detection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Identify top variable shifts between datasets by seeing if a model can accurately identify if an observations comes from Train/Validate or the Holdout or Backtest</a:t>
            </a:r>
          </a:p>
          <a:p>
            <a:pPr>
              <a:lnSpc>
                <a:spcPct val="120000"/>
              </a:lnSpc>
            </a:pPr>
            <a:r>
              <a:rPr lang="en-US" dirty="0"/>
              <a:t>Data Prep Verification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Verify that the data prep correctly prepared the data for scoring</a:t>
            </a:r>
          </a:p>
          <a:p>
            <a:pPr>
              <a:lnSpc>
                <a:spcPct val="120000"/>
              </a:lnSpc>
            </a:pPr>
            <a:r>
              <a:rPr lang="en-US" dirty="0"/>
              <a:t>Evaluate Model Performance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Use trained models to score the prepared datasets, and calculate evaluation metrics from them</a:t>
            </a:r>
          </a:p>
          <a:p>
            <a:pPr>
              <a:lnSpc>
                <a:spcPct val="120000"/>
              </a:lnSpc>
            </a:pPr>
            <a:r>
              <a:rPr lang="en-US" dirty="0"/>
              <a:t>Visualizations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Visualize performance, comparisons to current models, and impacts of the new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30119E2-309C-486D-AD33-D847D01EF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1243" t="26828" r="-529" b="29932"/>
          <a:stretch/>
        </p:blipFill>
        <p:spPr>
          <a:xfrm>
            <a:off x="442837" y="1371601"/>
            <a:ext cx="2387600" cy="3422651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="" xmlns:a16="http://schemas.microsoft.com/office/drawing/2014/main" id="{8AC1B52D-E202-445F-8A1C-7ABDEFCD2D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176886"/>
              </p:ext>
            </p:extLst>
          </p:nvPr>
        </p:nvGraphicFramePr>
        <p:xfrm>
          <a:off x="11024269" y="565151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Acrobat Document" showAsIcon="1" r:id="rId4" imgW="914400" imgH="806400" progId="AcroExch.Document.DC">
                  <p:embed/>
                </p:oleObj>
              </mc:Choice>
              <mc:Fallback>
                <p:oleObj name="Acrobat Document" showAsIcon="1" r:id="rId4" imgW="914400" imgH="8064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24269" y="565151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1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AEC2B2-D3DB-4FE0-9CD6-2DE8EACD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b="1" dirty="0">
                <a:solidFill>
                  <a:schemeClr val="bg2"/>
                </a:solidFill>
              </a:rPr>
              <a:t>Agenda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Project Context</a:t>
            </a:r>
            <a:br>
              <a:rPr lang="en-US" dirty="0"/>
            </a:br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Modeling Process</a:t>
            </a:r>
            <a:br>
              <a:rPr lang="en-US" dirty="0"/>
            </a:br>
            <a:r>
              <a:rPr lang="en-US" b="1" dirty="0"/>
              <a:t>Results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535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4227A9B-3CC6-4581-977B-9792D5A261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571853B-FF31-42B2-AD06-50B7A8BC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5D8E163-6B12-41F1-896C-8B74D6EAF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03" y="14630"/>
            <a:ext cx="10984244" cy="620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A08EE28-753F-405D-8D20-F8748FC1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b="1" dirty="0">
                <a:solidFill>
                  <a:schemeClr val="accent1"/>
                </a:solidFill>
              </a:rPr>
              <a:t>|</a:t>
            </a:r>
            <a:r>
              <a:rPr lang="en-US" dirty="0"/>
              <a:t> Backtest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4227A9B-3CC6-4581-977B-9792D5A261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571853B-FF31-42B2-AD06-50B7A8BC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Confidential &amp; Proprietary – Not for Distribution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BBC8B404-F325-4AFD-82C6-ACEBAA53C1B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2" b="5848"/>
          <a:stretch/>
        </p:blipFill>
        <p:spPr>
          <a:xfrm>
            <a:off x="220580" y="1223341"/>
            <a:ext cx="7859077" cy="4800555"/>
          </a:xfrm>
        </p:spPr>
      </p:pic>
      <p:sp>
        <p:nvSpPr>
          <p:cNvPr id="14" name="Content Placeholder 4">
            <a:extLst>
              <a:ext uri="{FF2B5EF4-FFF2-40B4-BE49-F238E27FC236}">
                <a16:creationId xmlns="" xmlns:a16="http://schemas.microsoft.com/office/drawing/2014/main" id="{9330829E-0F42-4BDA-BDDC-3D5FA6671A6F}"/>
              </a:ext>
            </a:extLst>
          </p:cNvPr>
          <p:cNvSpPr txBox="1">
            <a:spLocks/>
          </p:cNvSpPr>
          <p:nvPr/>
        </p:nvSpPr>
        <p:spPr>
          <a:xfrm>
            <a:off x="8420101" y="1534491"/>
            <a:ext cx="3340099" cy="3929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 typeface="Wingdings 2" panose="05020102010507070707" pitchFamily="18" charset="2"/>
              <a:buChar char=""/>
              <a:tabLst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34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5"/>
              </a:buClr>
              <a:buFont typeface="Arial" panose="020B0604020202020204" pitchFamily="34" charset="0"/>
              <a:buChar char="−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7700" indent="-1524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19150" indent="-2301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5"/>
              </a:buClr>
              <a:buFont typeface="Arial" panose="020B0604020202020204" pitchFamily="34" charset="0"/>
              <a:buChar char="−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50913" indent="-1571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Reasons for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Advanced sequential tree-based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New engineered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More original variables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More interactions used</a:t>
            </a:r>
          </a:p>
        </p:txBody>
      </p:sp>
    </p:spTree>
    <p:extLst>
      <p:ext uri="{BB962C8B-B14F-4D97-AF65-F5344CB8AC3E}">
        <p14:creationId xmlns:p14="http://schemas.microsoft.com/office/powerpoint/2010/main" val="32585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129FEA-88F3-4D6D-BFA1-C54202DB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168443"/>
            <a:ext cx="11730789" cy="1203158"/>
          </a:xfrm>
        </p:spPr>
        <p:txBody>
          <a:bodyPr/>
          <a:lstStyle/>
          <a:p>
            <a:r>
              <a:rPr lang="en-US" dirty="0"/>
              <a:t>Results </a:t>
            </a:r>
            <a:r>
              <a:rPr lang="en-US" b="1" dirty="0">
                <a:solidFill>
                  <a:schemeClr val="accent1"/>
                </a:solidFill>
              </a:rPr>
              <a:t>|</a:t>
            </a:r>
            <a:r>
              <a:rPr lang="en-US" dirty="0"/>
              <a:t> Modeling Technique Comparisons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8845922-17D2-4F49-8116-7B5DCED97B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57146C-2062-4DB6-98FD-950305C3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Confidential &amp; Proprietary – Not for Distribution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="" xmlns:a16="http://schemas.microsoft.com/office/drawing/2014/main" id="{EA8E637A-B85A-485F-9B30-8A11D15FA452}"/>
              </a:ext>
            </a:extLst>
          </p:cNvPr>
          <p:cNvSpPr/>
          <p:nvPr/>
        </p:nvSpPr>
        <p:spPr>
          <a:xfrm>
            <a:off x="837126" y="1406166"/>
            <a:ext cx="10399690" cy="685800"/>
          </a:xfrm>
          <a:prstGeom prst="left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Training &amp; Feature Selection Difficulty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="" xmlns:a16="http://schemas.microsoft.com/office/drawing/2014/main" id="{4C147192-4862-465D-A336-CFD0B7650916}"/>
              </a:ext>
            </a:extLst>
          </p:cNvPr>
          <p:cNvSpPr/>
          <p:nvPr/>
        </p:nvSpPr>
        <p:spPr>
          <a:xfrm>
            <a:off x="837126" y="2272214"/>
            <a:ext cx="10399690" cy="685800"/>
          </a:xfrm>
          <a:prstGeom prst="leftRightArrow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Scoring Difficulty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="" xmlns:a16="http://schemas.microsoft.com/office/drawing/2014/main" id="{6C773503-3A16-4A52-96A1-0C21DC100EC8}"/>
              </a:ext>
            </a:extLst>
          </p:cNvPr>
          <p:cNvSpPr/>
          <p:nvPr/>
        </p:nvSpPr>
        <p:spPr>
          <a:xfrm>
            <a:off x="837126" y="3095441"/>
            <a:ext cx="10399690" cy="685800"/>
          </a:xfrm>
          <a:prstGeom prst="leftRightArrow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Predictiveness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="" xmlns:a16="http://schemas.microsoft.com/office/drawing/2014/main" id="{EA70EA9F-898B-4A26-A483-474B07C05DA4}"/>
              </a:ext>
            </a:extLst>
          </p:cNvPr>
          <p:cNvSpPr/>
          <p:nvPr/>
        </p:nvSpPr>
        <p:spPr>
          <a:xfrm>
            <a:off x="837126" y="3913952"/>
            <a:ext cx="10399690" cy="685800"/>
          </a:xfrm>
          <a:prstGeom prst="leftRightArrow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Interpretability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8AF6BA5-C8D8-438D-9F52-0FE75E8B6BED}"/>
              </a:ext>
            </a:extLst>
          </p:cNvPr>
          <p:cNvSpPr txBox="1"/>
          <p:nvPr/>
        </p:nvSpPr>
        <p:spPr>
          <a:xfrm>
            <a:off x="837126" y="1558822"/>
            <a:ext cx="110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8CE5386-13ED-4D9C-8C48-7806BFE17CA2}"/>
              </a:ext>
            </a:extLst>
          </p:cNvPr>
          <p:cNvSpPr txBox="1"/>
          <p:nvPr/>
        </p:nvSpPr>
        <p:spPr>
          <a:xfrm>
            <a:off x="10135672" y="1558822"/>
            <a:ext cx="110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Easy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7575177-B068-4CF0-BEDB-F4CFCEB095FC}"/>
              </a:ext>
            </a:extLst>
          </p:cNvPr>
          <p:cNvSpPr txBox="1"/>
          <p:nvPr/>
        </p:nvSpPr>
        <p:spPr>
          <a:xfrm>
            <a:off x="837126" y="2431556"/>
            <a:ext cx="110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99D7548-F5BC-4764-BDAE-B64F622F4F5C}"/>
              </a:ext>
            </a:extLst>
          </p:cNvPr>
          <p:cNvSpPr txBox="1"/>
          <p:nvPr/>
        </p:nvSpPr>
        <p:spPr>
          <a:xfrm>
            <a:off x="10135672" y="2431556"/>
            <a:ext cx="110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Easy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C4A4060-0C87-4BA0-B975-E5966E245A5D}"/>
              </a:ext>
            </a:extLst>
          </p:cNvPr>
          <p:cNvSpPr txBox="1"/>
          <p:nvPr/>
        </p:nvSpPr>
        <p:spPr>
          <a:xfrm>
            <a:off x="837126" y="3246766"/>
            <a:ext cx="110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82A34C1-3F76-4107-839E-577CE3BE43C8}"/>
              </a:ext>
            </a:extLst>
          </p:cNvPr>
          <p:cNvSpPr txBox="1"/>
          <p:nvPr/>
        </p:nvSpPr>
        <p:spPr>
          <a:xfrm>
            <a:off x="10135672" y="3246766"/>
            <a:ext cx="110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D7F4E45-4321-48F4-BB9F-347967FE4E6B}"/>
              </a:ext>
            </a:extLst>
          </p:cNvPr>
          <p:cNvSpPr txBox="1"/>
          <p:nvPr/>
        </p:nvSpPr>
        <p:spPr>
          <a:xfrm>
            <a:off x="837126" y="4062588"/>
            <a:ext cx="110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AEBA5B9-D547-42CF-B2C8-387A092C3332}"/>
              </a:ext>
            </a:extLst>
          </p:cNvPr>
          <p:cNvSpPr txBox="1"/>
          <p:nvPr/>
        </p:nvSpPr>
        <p:spPr>
          <a:xfrm>
            <a:off x="10135672" y="4062588"/>
            <a:ext cx="110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Easy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544BE5E-07B4-4308-AB64-DE531BD3DBBA}"/>
              </a:ext>
            </a:extLst>
          </p:cNvPr>
          <p:cNvSpPr txBox="1"/>
          <p:nvPr/>
        </p:nvSpPr>
        <p:spPr>
          <a:xfrm>
            <a:off x="1473557" y="5268684"/>
            <a:ext cx="214519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XGBoost</a:t>
            </a:r>
            <a:r>
              <a:rPr lang="en-US" dirty="0"/>
              <a:t> Tree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XGBoost</a:t>
            </a:r>
            <a:r>
              <a:rPr lang="en-US" dirty="0"/>
              <a:t> Linear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39F241EB-3343-4DFA-9225-F559B46CD9B7}"/>
              </a:ext>
            </a:extLst>
          </p:cNvPr>
          <p:cNvSpPr/>
          <p:nvPr/>
        </p:nvSpPr>
        <p:spPr>
          <a:xfrm>
            <a:off x="4717425" y="5299050"/>
            <a:ext cx="6096000" cy="8720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Elastic Net</a:t>
            </a:r>
          </a:p>
          <a:p>
            <a:pPr>
              <a:lnSpc>
                <a:spcPct val="150000"/>
              </a:lnSpc>
            </a:pPr>
            <a:r>
              <a:rPr lang="en-US" dirty="0"/>
              <a:t>GLM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3B34A3FC-86CF-4A46-ABA5-D21A6AF3F51B}"/>
              </a:ext>
            </a:extLst>
          </p:cNvPr>
          <p:cNvCxnSpPr>
            <a:cxnSpLocks/>
          </p:cNvCxnSpPr>
          <p:nvPr/>
        </p:nvCxnSpPr>
        <p:spPr>
          <a:xfrm>
            <a:off x="2550017" y="1732208"/>
            <a:ext cx="0" cy="8757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D06A17C2-4B64-4D28-BF4C-60491659402D}"/>
              </a:ext>
            </a:extLst>
          </p:cNvPr>
          <p:cNvCxnSpPr>
            <a:cxnSpLocks/>
          </p:cNvCxnSpPr>
          <p:nvPr/>
        </p:nvCxnSpPr>
        <p:spPr>
          <a:xfrm flipH="1" flipV="1">
            <a:off x="2550017" y="2607972"/>
            <a:ext cx="5686022" cy="82102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13767EA9-D9C3-49FC-B98F-4C53F08CD25B}"/>
              </a:ext>
            </a:extLst>
          </p:cNvPr>
          <p:cNvCxnSpPr>
            <a:cxnSpLocks/>
          </p:cNvCxnSpPr>
          <p:nvPr/>
        </p:nvCxnSpPr>
        <p:spPr>
          <a:xfrm flipH="1">
            <a:off x="2067275" y="1752112"/>
            <a:ext cx="912255" cy="8757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EB0A8B61-BC2D-4728-A4CB-9054416A67F2}"/>
              </a:ext>
            </a:extLst>
          </p:cNvPr>
          <p:cNvCxnSpPr>
            <a:cxnSpLocks/>
          </p:cNvCxnSpPr>
          <p:nvPr/>
        </p:nvCxnSpPr>
        <p:spPr>
          <a:xfrm>
            <a:off x="8230029" y="3428999"/>
            <a:ext cx="1905643" cy="82785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B0BBC461-1EB0-4042-896A-D512EC183B8C}"/>
              </a:ext>
            </a:extLst>
          </p:cNvPr>
          <p:cNvCxnSpPr>
            <a:cxnSpLocks/>
            <a:endCxn id="29" idx="1"/>
          </p:cNvCxnSpPr>
          <p:nvPr/>
        </p:nvCxnSpPr>
        <p:spPr>
          <a:xfrm flipH="1" flipV="1">
            <a:off x="2162309" y="2531914"/>
            <a:ext cx="6447296" cy="91699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891E984C-AD99-4620-A337-5A90623A2FE3}"/>
              </a:ext>
            </a:extLst>
          </p:cNvPr>
          <p:cNvCxnSpPr>
            <a:cxnSpLocks/>
            <a:stCxn id="32" idx="0"/>
          </p:cNvCxnSpPr>
          <p:nvPr/>
        </p:nvCxnSpPr>
        <p:spPr>
          <a:xfrm>
            <a:off x="8500755" y="3342379"/>
            <a:ext cx="1269157" cy="90487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655E51F8-2280-4535-AF7D-B8BB341036BD}"/>
              </a:ext>
            </a:extLst>
          </p:cNvPr>
          <p:cNvCxnSpPr>
            <a:cxnSpLocks/>
            <a:endCxn id="36" idx="6"/>
          </p:cNvCxnSpPr>
          <p:nvPr/>
        </p:nvCxnSpPr>
        <p:spPr>
          <a:xfrm>
            <a:off x="9828512" y="1786795"/>
            <a:ext cx="0" cy="70863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E05EF353-E1E0-4C8E-B708-548A8ACB8604}"/>
              </a:ext>
            </a:extLst>
          </p:cNvPr>
          <p:cNvCxnSpPr>
            <a:cxnSpLocks/>
          </p:cNvCxnSpPr>
          <p:nvPr/>
        </p:nvCxnSpPr>
        <p:spPr>
          <a:xfrm>
            <a:off x="10134384" y="1743488"/>
            <a:ext cx="0" cy="70863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A7E1FB00-5CE9-4BA3-B2C2-6C093178D627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2171875" y="2550522"/>
            <a:ext cx="7643972" cy="8062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76BC0D68-E81B-410F-BA5D-BC201CFE3EE9}"/>
              </a:ext>
            </a:extLst>
          </p:cNvPr>
          <p:cNvCxnSpPr>
            <a:cxnSpLocks/>
          </p:cNvCxnSpPr>
          <p:nvPr/>
        </p:nvCxnSpPr>
        <p:spPr>
          <a:xfrm>
            <a:off x="10134384" y="2636091"/>
            <a:ext cx="0" cy="70863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A77529A3-24EE-4D87-A637-1962AFA1D01C}"/>
              </a:ext>
            </a:extLst>
          </p:cNvPr>
          <p:cNvCxnSpPr>
            <a:cxnSpLocks/>
            <a:stCxn id="38" idx="4"/>
            <a:endCxn id="37" idx="2"/>
          </p:cNvCxnSpPr>
          <p:nvPr/>
        </p:nvCxnSpPr>
        <p:spPr>
          <a:xfrm flipH="1" flipV="1">
            <a:off x="2127519" y="3548684"/>
            <a:ext cx="4855406" cy="75719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8E421FCE-F01A-4F2C-B0E7-F1FDF1EAC876}"/>
              </a:ext>
            </a:extLst>
          </p:cNvPr>
          <p:cNvCxnSpPr>
            <a:cxnSpLocks/>
          </p:cNvCxnSpPr>
          <p:nvPr/>
        </p:nvCxnSpPr>
        <p:spPr>
          <a:xfrm flipH="1">
            <a:off x="7414367" y="3426923"/>
            <a:ext cx="2726151" cy="84469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="" xmlns:a16="http://schemas.microsoft.com/office/drawing/2014/main" id="{FE9FD632-385C-45D9-80FD-429D01C72ED0}"/>
              </a:ext>
            </a:extLst>
          </p:cNvPr>
          <p:cNvSpPr/>
          <p:nvPr/>
        </p:nvSpPr>
        <p:spPr>
          <a:xfrm>
            <a:off x="2796650" y="1558822"/>
            <a:ext cx="365760" cy="369332"/>
          </a:xfrm>
          <a:prstGeom prst="mathMultipl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="" xmlns:a16="http://schemas.microsoft.com/office/drawing/2014/main" id="{30AA8D5B-D20D-4359-8CDF-503DA408D837}"/>
              </a:ext>
            </a:extLst>
          </p:cNvPr>
          <p:cNvSpPr/>
          <p:nvPr/>
        </p:nvSpPr>
        <p:spPr>
          <a:xfrm>
            <a:off x="1884395" y="2443210"/>
            <a:ext cx="365760" cy="369332"/>
          </a:xfrm>
          <a:prstGeom prst="mathMultipl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="" xmlns:a16="http://schemas.microsoft.com/office/drawing/2014/main" id="{2BD82792-A570-4593-B446-1DC85000A830}"/>
              </a:ext>
            </a:extLst>
          </p:cNvPr>
          <p:cNvSpPr/>
          <p:nvPr/>
        </p:nvSpPr>
        <p:spPr>
          <a:xfrm>
            <a:off x="4279221" y="5348994"/>
            <a:ext cx="365760" cy="369332"/>
          </a:xfrm>
          <a:prstGeom prst="mathMultipl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="" xmlns:a16="http://schemas.microsoft.com/office/drawing/2014/main" id="{4B249275-048F-4144-B2F8-4AFFEC35A729}"/>
              </a:ext>
            </a:extLst>
          </p:cNvPr>
          <p:cNvSpPr/>
          <p:nvPr/>
        </p:nvSpPr>
        <p:spPr>
          <a:xfrm>
            <a:off x="8412909" y="3253675"/>
            <a:ext cx="365760" cy="369332"/>
          </a:xfrm>
          <a:prstGeom prst="mathMultipl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="" xmlns:a16="http://schemas.microsoft.com/office/drawing/2014/main" id="{1C70488F-0495-4E20-8571-3C2FFF3AC1DD}"/>
              </a:ext>
            </a:extLst>
          </p:cNvPr>
          <p:cNvSpPr/>
          <p:nvPr/>
        </p:nvSpPr>
        <p:spPr>
          <a:xfrm>
            <a:off x="9587032" y="4072186"/>
            <a:ext cx="365760" cy="369332"/>
          </a:xfrm>
          <a:prstGeom prst="mathMultipl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="" xmlns:a16="http://schemas.microsoft.com/office/drawing/2014/main" id="{A082E0B1-4F56-42F7-8011-30A633AD881F}"/>
              </a:ext>
            </a:extLst>
          </p:cNvPr>
          <p:cNvSpPr/>
          <p:nvPr/>
        </p:nvSpPr>
        <p:spPr>
          <a:xfrm>
            <a:off x="9952792" y="1558822"/>
            <a:ext cx="365760" cy="369332"/>
          </a:xfrm>
          <a:prstGeom prst="star5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9" name="Star: 5 Points 18">
            <a:extLst>
              <a:ext uri="{FF2B5EF4-FFF2-40B4-BE49-F238E27FC236}">
                <a16:creationId xmlns="" xmlns:a16="http://schemas.microsoft.com/office/drawing/2014/main" id="{1676522F-5640-4067-B3C2-72058F99057E}"/>
              </a:ext>
            </a:extLst>
          </p:cNvPr>
          <p:cNvSpPr/>
          <p:nvPr/>
        </p:nvSpPr>
        <p:spPr>
          <a:xfrm>
            <a:off x="9952792" y="2407345"/>
            <a:ext cx="365760" cy="369332"/>
          </a:xfrm>
          <a:prstGeom prst="star5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0" name="Star: 5 Points 19">
            <a:extLst>
              <a:ext uri="{FF2B5EF4-FFF2-40B4-BE49-F238E27FC236}">
                <a16:creationId xmlns="" xmlns:a16="http://schemas.microsoft.com/office/drawing/2014/main" id="{BCF5AD4E-3320-4DB5-974E-F6D1A2BCBC9A}"/>
              </a:ext>
            </a:extLst>
          </p:cNvPr>
          <p:cNvSpPr/>
          <p:nvPr/>
        </p:nvSpPr>
        <p:spPr>
          <a:xfrm>
            <a:off x="9952792" y="3253675"/>
            <a:ext cx="365760" cy="369332"/>
          </a:xfrm>
          <a:prstGeom prst="star5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1" name="Star: 5 Points 20">
            <a:extLst>
              <a:ext uri="{FF2B5EF4-FFF2-40B4-BE49-F238E27FC236}">
                <a16:creationId xmlns="" xmlns:a16="http://schemas.microsoft.com/office/drawing/2014/main" id="{A4A53EC4-00B9-49E9-A971-279AE55ED863}"/>
              </a:ext>
            </a:extLst>
          </p:cNvPr>
          <p:cNvSpPr/>
          <p:nvPr/>
        </p:nvSpPr>
        <p:spPr>
          <a:xfrm>
            <a:off x="7231487" y="4072186"/>
            <a:ext cx="365760" cy="369332"/>
          </a:xfrm>
          <a:prstGeom prst="star5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7" name="Star: 5 Points 26">
            <a:extLst>
              <a:ext uri="{FF2B5EF4-FFF2-40B4-BE49-F238E27FC236}">
                <a16:creationId xmlns="" xmlns:a16="http://schemas.microsoft.com/office/drawing/2014/main" id="{DCF3A6AA-0242-4220-9B81-5E0D4BB067E5}"/>
              </a:ext>
            </a:extLst>
          </p:cNvPr>
          <p:cNvSpPr/>
          <p:nvPr/>
        </p:nvSpPr>
        <p:spPr>
          <a:xfrm>
            <a:off x="1013996" y="5356100"/>
            <a:ext cx="365760" cy="369332"/>
          </a:xfrm>
          <a:prstGeom prst="star5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5" name="Star: 7 Points 34">
            <a:extLst>
              <a:ext uri="{FF2B5EF4-FFF2-40B4-BE49-F238E27FC236}">
                <a16:creationId xmlns="" xmlns:a16="http://schemas.microsoft.com/office/drawing/2014/main" id="{DEF632D7-D39D-4B2C-B2D0-54F0DE0FDE96}"/>
              </a:ext>
            </a:extLst>
          </p:cNvPr>
          <p:cNvSpPr/>
          <p:nvPr/>
        </p:nvSpPr>
        <p:spPr>
          <a:xfrm>
            <a:off x="9691567" y="1642040"/>
            <a:ext cx="248561" cy="239367"/>
          </a:xfrm>
          <a:prstGeom prst="star7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6" name="Star: 7 Points 35">
            <a:extLst>
              <a:ext uri="{FF2B5EF4-FFF2-40B4-BE49-F238E27FC236}">
                <a16:creationId xmlns="" xmlns:a16="http://schemas.microsoft.com/office/drawing/2014/main" id="{AC94BFE1-DF82-4605-BCF0-B1BD21697E6C}"/>
              </a:ext>
            </a:extLst>
          </p:cNvPr>
          <p:cNvSpPr/>
          <p:nvPr/>
        </p:nvSpPr>
        <p:spPr>
          <a:xfrm>
            <a:off x="9704231" y="2495430"/>
            <a:ext cx="248561" cy="239367"/>
          </a:xfrm>
          <a:prstGeom prst="star7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7" name="Star: 7 Points 36">
            <a:extLst>
              <a:ext uri="{FF2B5EF4-FFF2-40B4-BE49-F238E27FC236}">
                <a16:creationId xmlns="" xmlns:a16="http://schemas.microsoft.com/office/drawing/2014/main" id="{88F9FBC6-919D-4A56-BD33-1E9D4BD1B0A1}"/>
              </a:ext>
            </a:extLst>
          </p:cNvPr>
          <p:cNvSpPr/>
          <p:nvPr/>
        </p:nvSpPr>
        <p:spPr>
          <a:xfrm>
            <a:off x="1947929" y="3309316"/>
            <a:ext cx="248561" cy="239367"/>
          </a:xfrm>
          <a:prstGeom prst="star7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8" name="Star: 7 Points 37">
            <a:extLst>
              <a:ext uri="{FF2B5EF4-FFF2-40B4-BE49-F238E27FC236}">
                <a16:creationId xmlns="" xmlns:a16="http://schemas.microsoft.com/office/drawing/2014/main" id="{F6304E0A-9021-4A57-B8AF-7A1CD350FCEF}"/>
              </a:ext>
            </a:extLst>
          </p:cNvPr>
          <p:cNvSpPr/>
          <p:nvPr/>
        </p:nvSpPr>
        <p:spPr>
          <a:xfrm>
            <a:off x="6982926" y="4151938"/>
            <a:ext cx="248561" cy="239367"/>
          </a:xfrm>
          <a:prstGeom prst="star7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9" name="Star: 7 Points 38">
            <a:extLst>
              <a:ext uri="{FF2B5EF4-FFF2-40B4-BE49-F238E27FC236}">
                <a16:creationId xmlns="" xmlns:a16="http://schemas.microsoft.com/office/drawing/2014/main" id="{9C67B1A6-2FFA-4A8B-B87D-A37F2F76A725}"/>
              </a:ext>
            </a:extLst>
          </p:cNvPr>
          <p:cNvSpPr/>
          <p:nvPr/>
        </p:nvSpPr>
        <p:spPr>
          <a:xfrm>
            <a:off x="1067659" y="5819326"/>
            <a:ext cx="248561" cy="239367"/>
          </a:xfrm>
          <a:prstGeom prst="star7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Cross 21">
            <a:extLst>
              <a:ext uri="{FF2B5EF4-FFF2-40B4-BE49-F238E27FC236}">
                <a16:creationId xmlns="" xmlns:a16="http://schemas.microsoft.com/office/drawing/2014/main" id="{3E747BB5-7E3D-43D8-8704-B8DACE083C0E}"/>
              </a:ext>
            </a:extLst>
          </p:cNvPr>
          <p:cNvSpPr/>
          <p:nvPr/>
        </p:nvSpPr>
        <p:spPr>
          <a:xfrm>
            <a:off x="2376152" y="1558822"/>
            <a:ext cx="365760" cy="369332"/>
          </a:xfrm>
          <a:prstGeom prst="plus">
            <a:avLst>
              <a:gd name="adj" fmla="val 3028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3" name="Cross 22">
            <a:extLst>
              <a:ext uri="{FF2B5EF4-FFF2-40B4-BE49-F238E27FC236}">
                <a16:creationId xmlns="" xmlns:a16="http://schemas.microsoft.com/office/drawing/2014/main" id="{3C8A64BC-853C-47B2-BEB1-1E6CA14F519A}"/>
              </a:ext>
            </a:extLst>
          </p:cNvPr>
          <p:cNvSpPr/>
          <p:nvPr/>
        </p:nvSpPr>
        <p:spPr>
          <a:xfrm>
            <a:off x="2376152" y="2430448"/>
            <a:ext cx="365760" cy="369332"/>
          </a:xfrm>
          <a:prstGeom prst="plus">
            <a:avLst>
              <a:gd name="adj" fmla="val 3028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4" name="Cross 23">
            <a:extLst>
              <a:ext uri="{FF2B5EF4-FFF2-40B4-BE49-F238E27FC236}">
                <a16:creationId xmlns="" xmlns:a16="http://schemas.microsoft.com/office/drawing/2014/main" id="{FABA0391-4321-47E2-816B-1A5C225DCB68}"/>
              </a:ext>
            </a:extLst>
          </p:cNvPr>
          <p:cNvSpPr/>
          <p:nvPr/>
        </p:nvSpPr>
        <p:spPr>
          <a:xfrm>
            <a:off x="8047149" y="3253675"/>
            <a:ext cx="365760" cy="369332"/>
          </a:xfrm>
          <a:prstGeom prst="plus">
            <a:avLst>
              <a:gd name="adj" fmla="val 3028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5" name="Cross 24">
            <a:extLst>
              <a:ext uri="{FF2B5EF4-FFF2-40B4-BE49-F238E27FC236}">
                <a16:creationId xmlns="" xmlns:a16="http://schemas.microsoft.com/office/drawing/2014/main" id="{95ECE7D9-3F07-4C96-B142-4DE89A84F572}"/>
              </a:ext>
            </a:extLst>
          </p:cNvPr>
          <p:cNvSpPr/>
          <p:nvPr/>
        </p:nvSpPr>
        <p:spPr>
          <a:xfrm>
            <a:off x="9952792" y="4062588"/>
            <a:ext cx="365760" cy="369332"/>
          </a:xfrm>
          <a:prstGeom prst="plus">
            <a:avLst>
              <a:gd name="adj" fmla="val 3028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6" name="Cross 25">
            <a:extLst>
              <a:ext uri="{FF2B5EF4-FFF2-40B4-BE49-F238E27FC236}">
                <a16:creationId xmlns="" xmlns:a16="http://schemas.microsoft.com/office/drawing/2014/main" id="{466309BC-D348-4B3C-9540-90FC3C4477CC}"/>
              </a:ext>
            </a:extLst>
          </p:cNvPr>
          <p:cNvSpPr/>
          <p:nvPr/>
        </p:nvSpPr>
        <p:spPr>
          <a:xfrm>
            <a:off x="4279220" y="5793132"/>
            <a:ext cx="365760" cy="369332"/>
          </a:xfrm>
          <a:prstGeom prst="plus">
            <a:avLst>
              <a:gd name="adj" fmla="val 3028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AEC2B2-D3DB-4FE0-9CD6-2DE8EACD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b="1" dirty="0">
                <a:solidFill>
                  <a:schemeClr val="bg2"/>
                </a:solidFill>
              </a:rPr>
              <a:t>Agenda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Project Context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Modeling Process</a:t>
            </a:r>
            <a:br>
              <a:rPr lang="en-US" dirty="0"/>
            </a:br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975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A08EE28-753F-405D-8D20-F8748FC1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b="1" dirty="0">
                <a:solidFill>
                  <a:schemeClr val="accent1"/>
                </a:solidFill>
              </a:rPr>
              <a:t>|</a:t>
            </a:r>
            <a:r>
              <a:rPr lang="en-US" dirty="0"/>
              <a:t> CN </a:t>
            </a:r>
            <a:r>
              <a:rPr lang="en-US" dirty="0" err="1"/>
              <a:t>Terceros</a:t>
            </a:r>
            <a:r>
              <a:rPr lang="en-US" dirty="0"/>
              <a:t> Lift Charts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4227A9B-3CC6-4581-977B-9792D5A261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20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571853B-FF31-42B2-AD06-50B7A8BC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pic>
        <p:nvPicPr>
          <p:cNvPr id="19" name="Picture 18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E6361DC5-AF51-48F2-BC93-489DB8E35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1281492"/>
            <a:ext cx="7607969" cy="48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A08EE28-753F-405D-8D20-F8748FC1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b="1" dirty="0">
                <a:solidFill>
                  <a:schemeClr val="accent1"/>
                </a:solidFill>
              </a:rPr>
              <a:t>|</a:t>
            </a:r>
            <a:r>
              <a:rPr lang="en-US" dirty="0"/>
              <a:t> CN </a:t>
            </a:r>
            <a:r>
              <a:rPr lang="en-US" dirty="0" err="1"/>
              <a:t>Terceros</a:t>
            </a:r>
            <a:r>
              <a:rPr lang="en-US" dirty="0"/>
              <a:t> Rate Impact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4227A9B-3CC6-4581-977B-9792D5A261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571853B-FF31-42B2-AD06-50B7A8BC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pic>
        <p:nvPicPr>
          <p:cNvPr id="9" name="Content Placeholder 8" descr="A close up of a map&#10;&#10;Description generated with very high confidence">
            <a:extLst>
              <a:ext uri="{FF2B5EF4-FFF2-40B4-BE49-F238E27FC236}">
                <a16:creationId xmlns="" xmlns:a16="http://schemas.microsoft.com/office/drawing/2014/main" id="{9472DEB1-ABD8-47E2-98FF-A611A03A5FB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1371601"/>
            <a:ext cx="9347869" cy="4633392"/>
          </a:xfrm>
        </p:spPr>
      </p:pic>
    </p:spTree>
    <p:extLst>
      <p:ext uri="{BB962C8B-B14F-4D97-AF65-F5344CB8AC3E}">
        <p14:creationId xmlns:p14="http://schemas.microsoft.com/office/powerpoint/2010/main" val="36487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AEC2B2-D3DB-4FE0-9CD6-2DE8EACD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b="1" dirty="0">
                <a:solidFill>
                  <a:schemeClr val="bg2"/>
                </a:solidFill>
              </a:rPr>
              <a:t>Agenda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Project Context</a:t>
            </a:r>
            <a:br>
              <a:rPr lang="en-US" dirty="0"/>
            </a:br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Modeling Process</a:t>
            </a:r>
            <a:br>
              <a:rPr lang="en-US" dirty="0"/>
            </a:br>
            <a:r>
              <a:rPr lang="en-US" dirty="0"/>
              <a:t>Results</a:t>
            </a:r>
            <a:br>
              <a:rPr lang="en-US" dirty="0"/>
            </a:br>
            <a:r>
              <a:rPr lang="en-US" b="1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787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A08EE28-753F-405D-8D20-F8748FC1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b="1" dirty="0">
                <a:solidFill>
                  <a:schemeClr val="accent1"/>
                </a:solidFill>
              </a:rPr>
              <a:t>|</a:t>
            </a:r>
            <a:r>
              <a:rPr lang="en-US" dirty="0"/>
              <a:t> 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4227A9B-3CC6-4581-977B-9792D5A261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571853B-FF31-42B2-AD06-50B7A8BC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A9B4FB3-0C81-4B5F-A291-DEAB8FECDBE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460375" indent="-460375">
              <a:buFont typeface="Wingdings" panose="05000000000000000000" pitchFamily="2" charset="2"/>
              <a:buChar char="q"/>
            </a:pPr>
            <a:r>
              <a:rPr lang="en-US" dirty="0"/>
              <a:t>Investigate options for </a:t>
            </a:r>
            <a:r>
              <a:rPr lang="en-US" dirty="0" err="1"/>
              <a:t>XGBoost</a:t>
            </a:r>
            <a:r>
              <a:rPr lang="en-US" dirty="0"/>
              <a:t> tree-based modeling to force monotonic behavior (larger discount, force model to predict lower chance of cancellation)</a:t>
            </a:r>
          </a:p>
          <a:p>
            <a:pPr marL="460375" indent="-460375">
              <a:buFont typeface="Wingdings" panose="05000000000000000000" pitchFamily="2" charset="2"/>
              <a:buChar char="q"/>
            </a:pPr>
            <a:r>
              <a:rPr lang="en-US" dirty="0"/>
              <a:t>Visualization of Rate Change feature contribution</a:t>
            </a:r>
          </a:p>
          <a:p>
            <a:pPr marL="460375" indent="-460375">
              <a:buFont typeface="Wingdings" panose="05000000000000000000" pitchFamily="2" charset="2"/>
              <a:buChar char="q"/>
            </a:pPr>
            <a:r>
              <a:rPr lang="en-US" dirty="0"/>
              <a:t>Test with Random Forest</a:t>
            </a:r>
          </a:p>
          <a:p>
            <a:pPr marL="460375" indent="-460375">
              <a:buFont typeface="Wingdings" panose="05000000000000000000" pitchFamily="2" charset="2"/>
              <a:buChar char="q"/>
            </a:pPr>
            <a:r>
              <a:rPr lang="en-US" dirty="0"/>
              <a:t>Test exportation to PMML for use in Radar Optimizer</a:t>
            </a:r>
          </a:p>
          <a:p>
            <a:pPr marL="460375" indent="-460375">
              <a:buFont typeface="Wingdings" panose="05000000000000000000" pitchFamily="2" charset="2"/>
              <a:buChar char="q"/>
            </a:pPr>
            <a:r>
              <a:rPr lang="en-US" dirty="0"/>
              <a:t>Estimate € impact of improved accuracy (either with calculations or A/B[/C] testing)</a:t>
            </a:r>
          </a:p>
          <a:p>
            <a:pPr marL="460375" indent="-460375">
              <a:buFont typeface="Wingdings" panose="05000000000000000000" pitchFamily="2" charset="2"/>
              <a:buChar char="q"/>
            </a:pPr>
            <a:r>
              <a:rPr lang="en-US" dirty="0"/>
              <a:t>Apply modeling process to other channel (brokers or a partner)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4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0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2DDFB4-4DEA-44E6-B6BA-050B7288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168443"/>
            <a:ext cx="11730789" cy="1203158"/>
          </a:xfrm>
        </p:spPr>
        <p:txBody>
          <a:bodyPr/>
          <a:lstStyle/>
          <a:p>
            <a:r>
              <a:rPr lang="en-US" dirty="0"/>
              <a:t>Project Context </a:t>
            </a:r>
            <a:r>
              <a:rPr lang="en-US" b="1" dirty="0">
                <a:solidFill>
                  <a:schemeClr val="accent1"/>
                </a:solidFill>
              </a:rPr>
              <a:t>|</a:t>
            </a:r>
            <a:r>
              <a:rPr lang="en-US" dirty="0"/>
              <a:t> Business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D142126-B52A-4AB4-A673-3E32EC97AB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3A5E867-C2C2-42F4-A299-0E1D9A6A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graphicFrame>
        <p:nvGraphicFramePr>
          <p:cNvPr id="47" name="Content Placeholder 46">
            <a:extLst>
              <a:ext uri="{FF2B5EF4-FFF2-40B4-BE49-F238E27FC236}">
                <a16:creationId xmlns="" xmlns:a16="http://schemas.microsoft.com/office/drawing/2014/main" id="{8C2507A1-B950-4E47-B1F0-2D5C58A1982F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236889859"/>
              </p:ext>
            </p:extLst>
          </p:nvPr>
        </p:nvGraphicFramePr>
        <p:xfrm>
          <a:off x="351721" y="1280439"/>
          <a:ext cx="5922202" cy="470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3">
            <a:extLst>
              <a:ext uri="{FF2B5EF4-FFF2-40B4-BE49-F238E27FC236}">
                <a16:creationId xmlns="" xmlns:a16="http://schemas.microsoft.com/office/drawing/2014/main" id="{4556FC54-1E4A-4599-AB20-E52C52EEC3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23615" y="3746"/>
            <a:ext cx="5693229" cy="5983444"/>
            <a:chOff x="290" y="982"/>
            <a:chExt cx="566" cy="507"/>
          </a:xfrm>
          <a:solidFill>
            <a:schemeClr val="bg2"/>
          </a:solidFill>
          <a:effectLst/>
        </p:grpSpPr>
        <p:sp>
          <p:nvSpPr>
            <p:cNvPr id="7" name="Freeform 4">
              <a:extLst>
                <a:ext uri="{FF2B5EF4-FFF2-40B4-BE49-F238E27FC236}">
                  <a16:creationId xmlns="" xmlns:a16="http://schemas.microsoft.com/office/drawing/2014/main" id="{B80367BD-8009-47CF-8486-1C6E896C3187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21" y="1298"/>
              <a:ext cx="233" cy="178"/>
            </a:xfrm>
            <a:custGeom>
              <a:avLst/>
              <a:gdLst>
                <a:gd name="T0" fmla="*/ 1154 w 1205"/>
                <a:gd name="T1" fmla="*/ 336 h 952"/>
                <a:gd name="T2" fmla="*/ 1036 w 1205"/>
                <a:gd name="T3" fmla="*/ 296 h 952"/>
                <a:gd name="T4" fmla="*/ 910 w 1205"/>
                <a:gd name="T5" fmla="*/ 280 h 952"/>
                <a:gd name="T6" fmla="*/ 859 w 1205"/>
                <a:gd name="T7" fmla="*/ 232 h 952"/>
                <a:gd name="T8" fmla="*/ 784 w 1205"/>
                <a:gd name="T9" fmla="*/ 192 h 952"/>
                <a:gd name="T10" fmla="*/ 716 w 1205"/>
                <a:gd name="T11" fmla="*/ 144 h 952"/>
                <a:gd name="T12" fmla="*/ 666 w 1205"/>
                <a:gd name="T13" fmla="*/ 136 h 952"/>
                <a:gd name="T14" fmla="*/ 598 w 1205"/>
                <a:gd name="T15" fmla="*/ 128 h 952"/>
                <a:gd name="T16" fmla="*/ 522 w 1205"/>
                <a:gd name="T17" fmla="*/ 104 h 952"/>
                <a:gd name="T18" fmla="*/ 387 w 1205"/>
                <a:gd name="T19" fmla="*/ 64 h 952"/>
                <a:gd name="T20" fmla="*/ 320 w 1205"/>
                <a:gd name="T21" fmla="*/ 48 h 952"/>
                <a:gd name="T22" fmla="*/ 202 w 1205"/>
                <a:gd name="T23" fmla="*/ 16 h 952"/>
                <a:gd name="T24" fmla="*/ 168 w 1205"/>
                <a:gd name="T25" fmla="*/ 0 h 952"/>
                <a:gd name="T26" fmla="*/ 135 w 1205"/>
                <a:gd name="T27" fmla="*/ 8 h 952"/>
                <a:gd name="T28" fmla="*/ 109 w 1205"/>
                <a:gd name="T29" fmla="*/ 24 h 952"/>
                <a:gd name="T30" fmla="*/ 17 w 1205"/>
                <a:gd name="T31" fmla="*/ 48 h 952"/>
                <a:gd name="T32" fmla="*/ 25 w 1205"/>
                <a:gd name="T33" fmla="*/ 88 h 952"/>
                <a:gd name="T34" fmla="*/ 34 w 1205"/>
                <a:gd name="T35" fmla="*/ 128 h 952"/>
                <a:gd name="T36" fmla="*/ 67 w 1205"/>
                <a:gd name="T37" fmla="*/ 176 h 952"/>
                <a:gd name="T38" fmla="*/ 84 w 1205"/>
                <a:gd name="T39" fmla="*/ 200 h 952"/>
                <a:gd name="T40" fmla="*/ 93 w 1205"/>
                <a:gd name="T41" fmla="*/ 216 h 952"/>
                <a:gd name="T42" fmla="*/ 143 w 1205"/>
                <a:gd name="T43" fmla="*/ 232 h 952"/>
                <a:gd name="T44" fmla="*/ 194 w 1205"/>
                <a:gd name="T45" fmla="*/ 224 h 952"/>
                <a:gd name="T46" fmla="*/ 236 w 1205"/>
                <a:gd name="T47" fmla="*/ 256 h 952"/>
                <a:gd name="T48" fmla="*/ 253 w 1205"/>
                <a:gd name="T49" fmla="*/ 272 h 952"/>
                <a:gd name="T50" fmla="*/ 261 w 1205"/>
                <a:gd name="T51" fmla="*/ 296 h 952"/>
                <a:gd name="T52" fmla="*/ 202 w 1205"/>
                <a:gd name="T53" fmla="*/ 328 h 952"/>
                <a:gd name="T54" fmla="*/ 177 w 1205"/>
                <a:gd name="T55" fmla="*/ 368 h 952"/>
                <a:gd name="T56" fmla="*/ 160 w 1205"/>
                <a:gd name="T57" fmla="*/ 424 h 952"/>
                <a:gd name="T58" fmla="*/ 143 w 1205"/>
                <a:gd name="T59" fmla="*/ 432 h 952"/>
                <a:gd name="T60" fmla="*/ 126 w 1205"/>
                <a:gd name="T61" fmla="*/ 480 h 952"/>
                <a:gd name="T62" fmla="*/ 76 w 1205"/>
                <a:gd name="T63" fmla="*/ 488 h 952"/>
                <a:gd name="T64" fmla="*/ 109 w 1205"/>
                <a:gd name="T65" fmla="*/ 568 h 952"/>
                <a:gd name="T66" fmla="*/ 101 w 1205"/>
                <a:gd name="T67" fmla="*/ 584 h 952"/>
                <a:gd name="T68" fmla="*/ 67 w 1205"/>
                <a:gd name="T69" fmla="*/ 608 h 952"/>
                <a:gd name="T70" fmla="*/ 67 w 1205"/>
                <a:gd name="T71" fmla="*/ 656 h 952"/>
                <a:gd name="T72" fmla="*/ 84 w 1205"/>
                <a:gd name="T73" fmla="*/ 672 h 952"/>
                <a:gd name="T74" fmla="*/ 17 w 1205"/>
                <a:gd name="T75" fmla="*/ 720 h 952"/>
                <a:gd name="T76" fmla="*/ 0 w 1205"/>
                <a:gd name="T77" fmla="*/ 784 h 952"/>
                <a:gd name="T78" fmla="*/ 59 w 1205"/>
                <a:gd name="T79" fmla="*/ 792 h 952"/>
                <a:gd name="T80" fmla="*/ 109 w 1205"/>
                <a:gd name="T81" fmla="*/ 840 h 952"/>
                <a:gd name="T82" fmla="*/ 118 w 1205"/>
                <a:gd name="T83" fmla="*/ 920 h 952"/>
                <a:gd name="T84" fmla="*/ 219 w 1205"/>
                <a:gd name="T85" fmla="*/ 928 h 952"/>
                <a:gd name="T86" fmla="*/ 295 w 1205"/>
                <a:gd name="T87" fmla="*/ 912 h 952"/>
                <a:gd name="T88" fmla="*/ 379 w 1205"/>
                <a:gd name="T89" fmla="*/ 904 h 952"/>
                <a:gd name="T90" fmla="*/ 539 w 1205"/>
                <a:gd name="T91" fmla="*/ 928 h 952"/>
                <a:gd name="T92" fmla="*/ 598 w 1205"/>
                <a:gd name="T93" fmla="*/ 904 h 952"/>
                <a:gd name="T94" fmla="*/ 649 w 1205"/>
                <a:gd name="T95" fmla="*/ 856 h 952"/>
                <a:gd name="T96" fmla="*/ 725 w 1205"/>
                <a:gd name="T97" fmla="*/ 824 h 952"/>
                <a:gd name="T98" fmla="*/ 784 w 1205"/>
                <a:gd name="T99" fmla="*/ 752 h 952"/>
                <a:gd name="T100" fmla="*/ 809 w 1205"/>
                <a:gd name="T101" fmla="*/ 664 h 952"/>
                <a:gd name="T102" fmla="*/ 842 w 1205"/>
                <a:gd name="T103" fmla="*/ 592 h 952"/>
                <a:gd name="T104" fmla="*/ 927 w 1205"/>
                <a:gd name="T105" fmla="*/ 504 h 952"/>
                <a:gd name="T106" fmla="*/ 944 w 1205"/>
                <a:gd name="T107" fmla="*/ 472 h 952"/>
                <a:gd name="T108" fmla="*/ 1019 w 1205"/>
                <a:gd name="T109" fmla="*/ 440 h 952"/>
                <a:gd name="T110" fmla="*/ 1196 w 1205"/>
                <a:gd name="T111" fmla="*/ 376 h 952"/>
                <a:gd name="T112" fmla="*/ 1205 w 1205"/>
                <a:gd name="T113" fmla="*/ 368 h 952"/>
                <a:gd name="T114" fmla="*/ 1180 w 1205"/>
                <a:gd name="T115" fmla="*/ 352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5" h="952">
                  <a:moveTo>
                    <a:pt x="1180" y="352"/>
                  </a:moveTo>
                  <a:lnTo>
                    <a:pt x="1154" y="336"/>
                  </a:lnTo>
                  <a:lnTo>
                    <a:pt x="1095" y="320"/>
                  </a:lnTo>
                  <a:lnTo>
                    <a:pt x="1036" y="296"/>
                  </a:lnTo>
                  <a:lnTo>
                    <a:pt x="969" y="288"/>
                  </a:lnTo>
                  <a:lnTo>
                    <a:pt x="910" y="280"/>
                  </a:lnTo>
                  <a:lnTo>
                    <a:pt x="893" y="256"/>
                  </a:lnTo>
                  <a:lnTo>
                    <a:pt x="859" y="232"/>
                  </a:lnTo>
                  <a:lnTo>
                    <a:pt x="817" y="224"/>
                  </a:lnTo>
                  <a:lnTo>
                    <a:pt x="784" y="192"/>
                  </a:lnTo>
                  <a:lnTo>
                    <a:pt x="733" y="152"/>
                  </a:lnTo>
                  <a:lnTo>
                    <a:pt x="716" y="144"/>
                  </a:lnTo>
                  <a:lnTo>
                    <a:pt x="699" y="144"/>
                  </a:lnTo>
                  <a:lnTo>
                    <a:pt x="666" y="136"/>
                  </a:lnTo>
                  <a:lnTo>
                    <a:pt x="632" y="120"/>
                  </a:lnTo>
                  <a:lnTo>
                    <a:pt x="598" y="128"/>
                  </a:lnTo>
                  <a:lnTo>
                    <a:pt x="556" y="104"/>
                  </a:lnTo>
                  <a:lnTo>
                    <a:pt x="522" y="104"/>
                  </a:lnTo>
                  <a:lnTo>
                    <a:pt x="480" y="96"/>
                  </a:lnTo>
                  <a:lnTo>
                    <a:pt x="387" y="64"/>
                  </a:lnTo>
                  <a:lnTo>
                    <a:pt x="362" y="48"/>
                  </a:lnTo>
                  <a:lnTo>
                    <a:pt x="320" y="48"/>
                  </a:lnTo>
                  <a:lnTo>
                    <a:pt x="227" y="32"/>
                  </a:lnTo>
                  <a:lnTo>
                    <a:pt x="202" y="16"/>
                  </a:lnTo>
                  <a:lnTo>
                    <a:pt x="185" y="0"/>
                  </a:lnTo>
                  <a:lnTo>
                    <a:pt x="168" y="0"/>
                  </a:lnTo>
                  <a:lnTo>
                    <a:pt x="143" y="0"/>
                  </a:lnTo>
                  <a:lnTo>
                    <a:pt x="135" y="8"/>
                  </a:lnTo>
                  <a:lnTo>
                    <a:pt x="126" y="24"/>
                  </a:lnTo>
                  <a:lnTo>
                    <a:pt x="109" y="24"/>
                  </a:lnTo>
                  <a:lnTo>
                    <a:pt x="59" y="32"/>
                  </a:lnTo>
                  <a:lnTo>
                    <a:pt x="17" y="48"/>
                  </a:lnTo>
                  <a:lnTo>
                    <a:pt x="25" y="80"/>
                  </a:lnTo>
                  <a:lnTo>
                    <a:pt x="25" y="88"/>
                  </a:lnTo>
                  <a:lnTo>
                    <a:pt x="25" y="104"/>
                  </a:lnTo>
                  <a:lnTo>
                    <a:pt x="34" y="128"/>
                  </a:lnTo>
                  <a:lnTo>
                    <a:pt x="17" y="184"/>
                  </a:lnTo>
                  <a:lnTo>
                    <a:pt x="67" y="176"/>
                  </a:lnTo>
                  <a:lnTo>
                    <a:pt x="84" y="184"/>
                  </a:lnTo>
                  <a:lnTo>
                    <a:pt x="84" y="200"/>
                  </a:lnTo>
                  <a:lnTo>
                    <a:pt x="76" y="208"/>
                  </a:lnTo>
                  <a:lnTo>
                    <a:pt x="93" y="216"/>
                  </a:lnTo>
                  <a:lnTo>
                    <a:pt x="126" y="216"/>
                  </a:lnTo>
                  <a:lnTo>
                    <a:pt x="143" y="232"/>
                  </a:lnTo>
                  <a:lnTo>
                    <a:pt x="168" y="232"/>
                  </a:lnTo>
                  <a:lnTo>
                    <a:pt x="194" y="224"/>
                  </a:lnTo>
                  <a:lnTo>
                    <a:pt x="227" y="240"/>
                  </a:lnTo>
                  <a:lnTo>
                    <a:pt x="236" y="256"/>
                  </a:lnTo>
                  <a:lnTo>
                    <a:pt x="236" y="264"/>
                  </a:lnTo>
                  <a:lnTo>
                    <a:pt x="253" y="272"/>
                  </a:lnTo>
                  <a:lnTo>
                    <a:pt x="261" y="288"/>
                  </a:lnTo>
                  <a:lnTo>
                    <a:pt x="261" y="296"/>
                  </a:lnTo>
                  <a:lnTo>
                    <a:pt x="227" y="312"/>
                  </a:lnTo>
                  <a:lnTo>
                    <a:pt x="202" y="328"/>
                  </a:lnTo>
                  <a:lnTo>
                    <a:pt x="168" y="344"/>
                  </a:lnTo>
                  <a:lnTo>
                    <a:pt x="177" y="368"/>
                  </a:lnTo>
                  <a:lnTo>
                    <a:pt x="160" y="400"/>
                  </a:lnTo>
                  <a:lnTo>
                    <a:pt x="160" y="424"/>
                  </a:lnTo>
                  <a:lnTo>
                    <a:pt x="152" y="432"/>
                  </a:lnTo>
                  <a:lnTo>
                    <a:pt x="143" y="432"/>
                  </a:lnTo>
                  <a:lnTo>
                    <a:pt x="143" y="464"/>
                  </a:lnTo>
                  <a:lnTo>
                    <a:pt x="126" y="480"/>
                  </a:lnTo>
                  <a:lnTo>
                    <a:pt x="101" y="488"/>
                  </a:lnTo>
                  <a:lnTo>
                    <a:pt x="76" y="488"/>
                  </a:lnTo>
                  <a:lnTo>
                    <a:pt x="93" y="552"/>
                  </a:lnTo>
                  <a:lnTo>
                    <a:pt x="109" y="568"/>
                  </a:lnTo>
                  <a:lnTo>
                    <a:pt x="109" y="576"/>
                  </a:lnTo>
                  <a:lnTo>
                    <a:pt x="101" y="584"/>
                  </a:lnTo>
                  <a:lnTo>
                    <a:pt x="76" y="592"/>
                  </a:lnTo>
                  <a:lnTo>
                    <a:pt x="67" y="608"/>
                  </a:lnTo>
                  <a:lnTo>
                    <a:pt x="59" y="632"/>
                  </a:lnTo>
                  <a:lnTo>
                    <a:pt x="67" y="656"/>
                  </a:lnTo>
                  <a:lnTo>
                    <a:pt x="76" y="672"/>
                  </a:lnTo>
                  <a:lnTo>
                    <a:pt x="84" y="672"/>
                  </a:lnTo>
                  <a:lnTo>
                    <a:pt x="59" y="696"/>
                  </a:lnTo>
                  <a:lnTo>
                    <a:pt x="17" y="720"/>
                  </a:lnTo>
                  <a:lnTo>
                    <a:pt x="8" y="752"/>
                  </a:lnTo>
                  <a:lnTo>
                    <a:pt x="0" y="784"/>
                  </a:lnTo>
                  <a:lnTo>
                    <a:pt x="17" y="784"/>
                  </a:lnTo>
                  <a:lnTo>
                    <a:pt x="59" y="792"/>
                  </a:lnTo>
                  <a:lnTo>
                    <a:pt x="93" y="816"/>
                  </a:lnTo>
                  <a:lnTo>
                    <a:pt x="109" y="840"/>
                  </a:lnTo>
                  <a:lnTo>
                    <a:pt x="109" y="880"/>
                  </a:lnTo>
                  <a:lnTo>
                    <a:pt x="118" y="920"/>
                  </a:lnTo>
                  <a:lnTo>
                    <a:pt x="152" y="952"/>
                  </a:lnTo>
                  <a:lnTo>
                    <a:pt x="219" y="928"/>
                  </a:lnTo>
                  <a:lnTo>
                    <a:pt x="253" y="920"/>
                  </a:lnTo>
                  <a:lnTo>
                    <a:pt x="295" y="912"/>
                  </a:lnTo>
                  <a:lnTo>
                    <a:pt x="337" y="896"/>
                  </a:lnTo>
                  <a:lnTo>
                    <a:pt x="379" y="904"/>
                  </a:lnTo>
                  <a:lnTo>
                    <a:pt x="463" y="920"/>
                  </a:lnTo>
                  <a:lnTo>
                    <a:pt x="539" y="928"/>
                  </a:lnTo>
                  <a:lnTo>
                    <a:pt x="573" y="928"/>
                  </a:lnTo>
                  <a:lnTo>
                    <a:pt x="598" y="904"/>
                  </a:lnTo>
                  <a:lnTo>
                    <a:pt x="615" y="872"/>
                  </a:lnTo>
                  <a:lnTo>
                    <a:pt x="649" y="856"/>
                  </a:lnTo>
                  <a:lnTo>
                    <a:pt x="733" y="848"/>
                  </a:lnTo>
                  <a:lnTo>
                    <a:pt x="725" y="824"/>
                  </a:lnTo>
                  <a:lnTo>
                    <a:pt x="733" y="800"/>
                  </a:lnTo>
                  <a:lnTo>
                    <a:pt x="784" y="752"/>
                  </a:lnTo>
                  <a:lnTo>
                    <a:pt x="842" y="720"/>
                  </a:lnTo>
                  <a:lnTo>
                    <a:pt x="809" y="664"/>
                  </a:lnTo>
                  <a:lnTo>
                    <a:pt x="809" y="624"/>
                  </a:lnTo>
                  <a:lnTo>
                    <a:pt x="842" y="592"/>
                  </a:lnTo>
                  <a:lnTo>
                    <a:pt x="885" y="536"/>
                  </a:lnTo>
                  <a:lnTo>
                    <a:pt x="927" y="504"/>
                  </a:lnTo>
                  <a:lnTo>
                    <a:pt x="935" y="504"/>
                  </a:lnTo>
                  <a:lnTo>
                    <a:pt x="944" y="472"/>
                  </a:lnTo>
                  <a:lnTo>
                    <a:pt x="977" y="448"/>
                  </a:lnTo>
                  <a:lnTo>
                    <a:pt x="1019" y="440"/>
                  </a:lnTo>
                  <a:lnTo>
                    <a:pt x="1095" y="432"/>
                  </a:lnTo>
                  <a:lnTo>
                    <a:pt x="1196" y="376"/>
                  </a:lnTo>
                  <a:lnTo>
                    <a:pt x="1205" y="376"/>
                  </a:lnTo>
                  <a:lnTo>
                    <a:pt x="1205" y="368"/>
                  </a:lnTo>
                  <a:lnTo>
                    <a:pt x="1205" y="344"/>
                  </a:lnTo>
                  <a:lnTo>
                    <a:pt x="1180" y="352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4DAAE9B9-03FB-40B4-94E7-DCB830AA160F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290" y="1331"/>
              <a:ext cx="82" cy="114"/>
            </a:xfrm>
            <a:custGeom>
              <a:avLst/>
              <a:gdLst>
                <a:gd name="T0" fmla="*/ 396 w 421"/>
                <a:gd name="T1" fmla="*/ 88 h 616"/>
                <a:gd name="T2" fmla="*/ 387 w 421"/>
                <a:gd name="T3" fmla="*/ 64 h 616"/>
                <a:gd name="T4" fmla="*/ 328 w 421"/>
                <a:gd name="T5" fmla="*/ 56 h 616"/>
                <a:gd name="T6" fmla="*/ 286 w 421"/>
                <a:gd name="T7" fmla="*/ 40 h 616"/>
                <a:gd name="T8" fmla="*/ 236 w 421"/>
                <a:gd name="T9" fmla="*/ 32 h 616"/>
                <a:gd name="T10" fmla="*/ 244 w 421"/>
                <a:gd name="T11" fmla="*/ 8 h 616"/>
                <a:gd name="T12" fmla="*/ 177 w 421"/>
                <a:gd name="T13" fmla="*/ 8 h 616"/>
                <a:gd name="T14" fmla="*/ 160 w 421"/>
                <a:gd name="T15" fmla="*/ 112 h 616"/>
                <a:gd name="T16" fmla="*/ 126 w 421"/>
                <a:gd name="T17" fmla="*/ 208 h 616"/>
                <a:gd name="T18" fmla="*/ 42 w 421"/>
                <a:gd name="T19" fmla="*/ 304 h 616"/>
                <a:gd name="T20" fmla="*/ 8 w 421"/>
                <a:gd name="T21" fmla="*/ 368 h 616"/>
                <a:gd name="T22" fmla="*/ 34 w 421"/>
                <a:gd name="T23" fmla="*/ 384 h 616"/>
                <a:gd name="T24" fmla="*/ 25 w 421"/>
                <a:gd name="T25" fmla="*/ 408 h 616"/>
                <a:gd name="T26" fmla="*/ 67 w 421"/>
                <a:gd name="T27" fmla="*/ 416 h 616"/>
                <a:gd name="T28" fmla="*/ 42 w 421"/>
                <a:gd name="T29" fmla="*/ 512 h 616"/>
                <a:gd name="T30" fmla="*/ 8 w 421"/>
                <a:gd name="T31" fmla="*/ 576 h 616"/>
                <a:gd name="T32" fmla="*/ 8 w 421"/>
                <a:gd name="T33" fmla="*/ 592 h 616"/>
                <a:gd name="T34" fmla="*/ 84 w 421"/>
                <a:gd name="T35" fmla="*/ 600 h 616"/>
                <a:gd name="T36" fmla="*/ 160 w 421"/>
                <a:gd name="T37" fmla="*/ 608 h 616"/>
                <a:gd name="T38" fmla="*/ 177 w 421"/>
                <a:gd name="T39" fmla="*/ 544 h 616"/>
                <a:gd name="T40" fmla="*/ 244 w 421"/>
                <a:gd name="T41" fmla="*/ 496 h 616"/>
                <a:gd name="T42" fmla="*/ 227 w 421"/>
                <a:gd name="T43" fmla="*/ 480 h 616"/>
                <a:gd name="T44" fmla="*/ 227 w 421"/>
                <a:gd name="T45" fmla="*/ 432 h 616"/>
                <a:gd name="T46" fmla="*/ 261 w 421"/>
                <a:gd name="T47" fmla="*/ 408 h 616"/>
                <a:gd name="T48" fmla="*/ 269 w 421"/>
                <a:gd name="T49" fmla="*/ 392 h 616"/>
                <a:gd name="T50" fmla="*/ 236 w 421"/>
                <a:gd name="T51" fmla="*/ 312 h 616"/>
                <a:gd name="T52" fmla="*/ 286 w 421"/>
                <a:gd name="T53" fmla="*/ 304 h 616"/>
                <a:gd name="T54" fmla="*/ 303 w 421"/>
                <a:gd name="T55" fmla="*/ 256 h 616"/>
                <a:gd name="T56" fmla="*/ 320 w 421"/>
                <a:gd name="T57" fmla="*/ 248 h 616"/>
                <a:gd name="T58" fmla="*/ 337 w 421"/>
                <a:gd name="T59" fmla="*/ 192 h 616"/>
                <a:gd name="T60" fmla="*/ 362 w 421"/>
                <a:gd name="T61" fmla="*/ 152 h 616"/>
                <a:gd name="T62" fmla="*/ 421 w 421"/>
                <a:gd name="T63" fmla="*/ 120 h 616"/>
                <a:gd name="T64" fmla="*/ 413 w 421"/>
                <a:gd name="T65" fmla="*/ 9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1" h="616">
                  <a:moveTo>
                    <a:pt x="413" y="96"/>
                  </a:moveTo>
                  <a:lnTo>
                    <a:pt x="396" y="88"/>
                  </a:lnTo>
                  <a:lnTo>
                    <a:pt x="396" y="80"/>
                  </a:lnTo>
                  <a:lnTo>
                    <a:pt x="387" y="64"/>
                  </a:lnTo>
                  <a:lnTo>
                    <a:pt x="354" y="48"/>
                  </a:lnTo>
                  <a:lnTo>
                    <a:pt x="328" y="56"/>
                  </a:lnTo>
                  <a:lnTo>
                    <a:pt x="303" y="56"/>
                  </a:lnTo>
                  <a:lnTo>
                    <a:pt x="286" y="40"/>
                  </a:lnTo>
                  <a:lnTo>
                    <a:pt x="253" y="40"/>
                  </a:lnTo>
                  <a:lnTo>
                    <a:pt x="236" y="32"/>
                  </a:lnTo>
                  <a:lnTo>
                    <a:pt x="244" y="24"/>
                  </a:lnTo>
                  <a:lnTo>
                    <a:pt x="244" y="8"/>
                  </a:lnTo>
                  <a:lnTo>
                    <a:pt x="227" y="0"/>
                  </a:lnTo>
                  <a:lnTo>
                    <a:pt x="177" y="8"/>
                  </a:lnTo>
                  <a:lnTo>
                    <a:pt x="177" y="40"/>
                  </a:lnTo>
                  <a:lnTo>
                    <a:pt x="160" y="112"/>
                  </a:lnTo>
                  <a:lnTo>
                    <a:pt x="143" y="144"/>
                  </a:lnTo>
                  <a:lnTo>
                    <a:pt x="126" y="208"/>
                  </a:lnTo>
                  <a:lnTo>
                    <a:pt x="92" y="256"/>
                  </a:lnTo>
                  <a:lnTo>
                    <a:pt x="42" y="304"/>
                  </a:lnTo>
                  <a:lnTo>
                    <a:pt x="17" y="352"/>
                  </a:lnTo>
                  <a:lnTo>
                    <a:pt x="8" y="368"/>
                  </a:lnTo>
                  <a:lnTo>
                    <a:pt x="17" y="376"/>
                  </a:lnTo>
                  <a:lnTo>
                    <a:pt x="34" y="384"/>
                  </a:lnTo>
                  <a:lnTo>
                    <a:pt x="25" y="400"/>
                  </a:lnTo>
                  <a:lnTo>
                    <a:pt x="25" y="408"/>
                  </a:lnTo>
                  <a:lnTo>
                    <a:pt x="34" y="416"/>
                  </a:lnTo>
                  <a:lnTo>
                    <a:pt x="67" y="416"/>
                  </a:lnTo>
                  <a:lnTo>
                    <a:pt x="42" y="480"/>
                  </a:lnTo>
                  <a:lnTo>
                    <a:pt x="42" y="512"/>
                  </a:lnTo>
                  <a:lnTo>
                    <a:pt x="25" y="544"/>
                  </a:lnTo>
                  <a:lnTo>
                    <a:pt x="8" y="576"/>
                  </a:lnTo>
                  <a:lnTo>
                    <a:pt x="0" y="592"/>
                  </a:lnTo>
                  <a:lnTo>
                    <a:pt x="8" y="592"/>
                  </a:lnTo>
                  <a:lnTo>
                    <a:pt x="50" y="592"/>
                  </a:lnTo>
                  <a:lnTo>
                    <a:pt x="84" y="600"/>
                  </a:lnTo>
                  <a:lnTo>
                    <a:pt x="126" y="616"/>
                  </a:lnTo>
                  <a:lnTo>
                    <a:pt x="160" y="608"/>
                  </a:lnTo>
                  <a:lnTo>
                    <a:pt x="168" y="576"/>
                  </a:lnTo>
                  <a:lnTo>
                    <a:pt x="177" y="544"/>
                  </a:lnTo>
                  <a:lnTo>
                    <a:pt x="219" y="520"/>
                  </a:lnTo>
                  <a:lnTo>
                    <a:pt x="244" y="496"/>
                  </a:lnTo>
                  <a:lnTo>
                    <a:pt x="236" y="496"/>
                  </a:lnTo>
                  <a:lnTo>
                    <a:pt x="227" y="480"/>
                  </a:lnTo>
                  <a:lnTo>
                    <a:pt x="219" y="456"/>
                  </a:lnTo>
                  <a:lnTo>
                    <a:pt x="227" y="432"/>
                  </a:lnTo>
                  <a:lnTo>
                    <a:pt x="236" y="416"/>
                  </a:lnTo>
                  <a:lnTo>
                    <a:pt x="261" y="408"/>
                  </a:lnTo>
                  <a:lnTo>
                    <a:pt x="269" y="400"/>
                  </a:lnTo>
                  <a:lnTo>
                    <a:pt x="269" y="392"/>
                  </a:lnTo>
                  <a:lnTo>
                    <a:pt x="253" y="376"/>
                  </a:lnTo>
                  <a:lnTo>
                    <a:pt x="236" y="312"/>
                  </a:lnTo>
                  <a:lnTo>
                    <a:pt x="261" y="312"/>
                  </a:lnTo>
                  <a:lnTo>
                    <a:pt x="286" y="304"/>
                  </a:lnTo>
                  <a:lnTo>
                    <a:pt x="303" y="288"/>
                  </a:lnTo>
                  <a:lnTo>
                    <a:pt x="303" y="256"/>
                  </a:lnTo>
                  <a:lnTo>
                    <a:pt x="312" y="256"/>
                  </a:lnTo>
                  <a:lnTo>
                    <a:pt x="320" y="248"/>
                  </a:lnTo>
                  <a:lnTo>
                    <a:pt x="320" y="224"/>
                  </a:lnTo>
                  <a:lnTo>
                    <a:pt x="337" y="192"/>
                  </a:lnTo>
                  <a:lnTo>
                    <a:pt x="328" y="168"/>
                  </a:lnTo>
                  <a:lnTo>
                    <a:pt x="362" y="152"/>
                  </a:lnTo>
                  <a:lnTo>
                    <a:pt x="387" y="136"/>
                  </a:lnTo>
                  <a:lnTo>
                    <a:pt x="421" y="120"/>
                  </a:lnTo>
                  <a:lnTo>
                    <a:pt x="421" y="112"/>
                  </a:lnTo>
                  <a:lnTo>
                    <a:pt x="413" y="96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378DB67C-BDD8-4C1A-AD75-44EB8D3B0677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290" y="1331"/>
              <a:ext cx="82" cy="114"/>
            </a:xfrm>
            <a:custGeom>
              <a:avLst/>
              <a:gdLst>
                <a:gd name="T0" fmla="*/ 396 w 421"/>
                <a:gd name="T1" fmla="*/ 88 h 616"/>
                <a:gd name="T2" fmla="*/ 387 w 421"/>
                <a:gd name="T3" fmla="*/ 64 h 616"/>
                <a:gd name="T4" fmla="*/ 328 w 421"/>
                <a:gd name="T5" fmla="*/ 56 h 616"/>
                <a:gd name="T6" fmla="*/ 286 w 421"/>
                <a:gd name="T7" fmla="*/ 40 h 616"/>
                <a:gd name="T8" fmla="*/ 236 w 421"/>
                <a:gd name="T9" fmla="*/ 32 h 616"/>
                <a:gd name="T10" fmla="*/ 244 w 421"/>
                <a:gd name="T11" fmla="*/ 8 h 616"/>
                <a:gd name="T12" fmla="*/ 177 w 421"/>
                <a:gd name="T13" fmla="*/ 8 h 616"/>
                <a:gd name="T14" fmla="*/ 160 w 421"/>
                <a:gd name="T15" fmla="*/ 112 h 616"/>
                <a:gd name="T16" fmla="*/ 126 w 421"/>
                <a:gd name="T17" fmla="*/ 208 h 616"/>
                <a:gd name="T18" fmla="*/ 42 w 421"/>
                <a:gd name="T19" fmla="*/ 304 h 616"/>
                <a:gd name="T20" fmla="*/ 8 w 421"/>
                <a:gd name="T21" fmla="*/ 368 h 616"/>
                <a:gd name="T22" fmla="*/ 34 w 421"/>
                <a:gd name="T23" fmla="*/ 384 h 616"/>
                <a:gd name="T24" fmla="*/ 25 w 421"/>
                <a:gd name="T25" fmla="*/ 408 h 616"/>
                <a:gd name="T26" fmla="*/ 67 w 421"/>
                <a:gd name="T27" fmla="*/ 416 h 616"/>
                <a:gd name="T28" fmla="*/ 42 w 421"/>
                <a:gd name="T29" fmla="*/ 512 h 616"/>
                <a:gd name="T30" fmla="*/ 8 w 421"/>
                <a:gd name="T31" fmla="*/ 576 h 616"/>
                <a:gd name="T32" fmla="*/ 8 w 421"/>
                <a:gd name="T33" fmla="*/ 592 h 616"/>
                <a:gd name="T34" fmla="*/ 84 w 421"/>
                <a:gd name="T35" fmla="*/ 600 h 616"/>
                <a:gd name="T36" fmla="*/ 160 w 421"/>
                <a:gd name="T37" fmla="*/ 608 h 616"/>
                <a:gd name="T38" fmla="*/ 168 w 421"/>
                <a:gd name="T39" fmla="*/ 576 h 616"/>
                <a:gd name="T40" fmla="*/ 219 w 421"/>
                <a:gd name="T41" fmla="*/ 520 h 616"/>
                <a:gd name="T42" fmla="*/ 236 w 421"/>
                <a:gd name="T43" fmla="*/ 496 h 616"/>
                <a:gd name="T44" fmla="*/ 219 w 421"/>
                <a:gd name="T45" fmla="*/ 456 h 616"/>
                <a:gd name="T46" fmla="*/ 236 w 421"/>
                <a:gd name="T47" fmla="*/ 416 h 616"/>
                <a:gd name="T48" fmla="*/ 269 w 421"/>
                <a:gd name="T49" fmla="*/ 400 h 616"/>
                <a:gd name="T50" fmla="*/ 253 w 421"/>
                <a:gd name="T51" fmla="*/ 376 h 616"/>
                <a:gd name="T52" fmla="*/ 261 w 421"/>
                <a:gd name="T53" fmla="*/ 312 h 616"/>
                <a:gd name="T54" fmla="*/ 303 w 421"/>
                <a:gd name="T55" fmla="*/ 288 h 616"/>
                <a:gd name="T56" fmla="*/ 312 w 421"/>
                <a:gd name="T57" fmla="*/ 256 h 616"/>
                <a:gd name="T58" fmla="*/ 320 w 421"/>
                <a:gd name="T59" fmla="*/ 224 h 616"/>
                <a:gd name="T60" fmla="*/ 328 w 421"/>
                <a:gd name="T61" fmla="*/ 168 h 616"/>
                <a:gd name="T62" fmla="*/ 387 w 421"/>
                <a:gd name="T63" fmla="*/ 136 h 616"/>
                <a:gd name="T64" fmla="*/ 421 w 421"/>
                <a:gd name="T65" fmla="*/ 112 h 616"/>
                <a:gd name="T66" fmla="*/ 413 w 421"/>
                <a:gd name="T67" fmla="*/ 9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1" h="616">
                  <a:moveTo>
                    <a:pt x="413" y="96"/>
                  </a:moveTo>
                  <a:lnTo>
                    <a:pt x="396" y="88"/>
                  </a:lnTo>
                  <a:lnTo>
                    <a:pt x="396" y="80"/>
                  </a:lnTo>
                  <a:lnTo>
                    <a:pt x="387" y="64"/>
                  </a:lnTo>
                  <a:lnTo>
                    <a:pt x="354" y="48"/>
                  </a:lnTo>
                  <a:lnTo>
                    <a:pt x="328" y="56"/>
                  </a:lnTo>
                  <a:lnTo>
                    <a:pt x="303" y="56"/>
                  </a:lnTo>
                  <a:lnTo>
                    <a:pt x="286" y="40"/>
                  </a:lnTo>
                  <a:lnTo>
                    <a:pt x="253" y="40"/>
                  </a:lnTo>
                  <a:lnTo>
                    <a:pt x="236" y="32"/>
                  </a:lnTo>
                  <a:lnTo>
                    <a:pt x="244" y="24"/>
                  </a:lnTo>
                  <a:lnTo>
                    <a:pt x="244" y="8"/>
                  </a:lnTo>
                  <a:lnTo>
                    <a:pt x="227" y="0"/>
                  </a:lnTo>
                  <a:lnTo>
                    <a:pt x="177" y="8"/>
                  </a:lnTo>
                  <a:lnTo>
                    <a:pt x="177" y="40"/>
                  </a:lnTo>
                  <a:lnTo>
                    <a:pt x="160" y="112"/>
                  </a:lnTo>
                  <a:lnTo>
                    <a:pt x="143" y="144"/>
                  </a:lnTo>
                  <a:lnTo>
                    <a:pt x="126" y="208"/>
                  </a:lnTo>
                  <a:lnTo>
                    <a:pt x="92" y="256"/>
                  </a:lnTo>
                  <a:lnTo>
                    <a:pt x="42" y="304"/>
                  </a:lnTo>
                  <a:lnTo>
                    <a:pt x="17" y="352"/>
                  </a:lnTo>
                  <a:lnTo>
                    <a:pt x="8" y="368"/>
                  </a:lnTo>
                  <a:lnTo>
                    <a:pt x="17" y="376"/>
                  </a:lnTo>
                  <a:lnTo>
                    <a:pt x="34" y="384"/>
                  </a:lnTo>
                  <a:lnTo>
                    <a:pt x="25" y="400"/>
                  </a:lnTo>
                  <a:lnTo>
                    <a:pt x="25" y="408"/>
                  </a:lnTo>
                  <a:lnTo>
                    <a:pt x="34" y="416"/>
                  </a:lnTo>
                  <a:lnTo>
                    <a:pt x="67" y="416"/>
                  </a:lnTo>
                  <a:lnTo>
                    <a:pt x="42" y="480"/>
                  </a:lnTo>
                  <a:lnTo>
                    <a:pt x="42" y="512"/>
                  </a:lnTo>
                  <a:lnTo>
                    <a:pt x="25" y="544"/>
                  </a:lnTo>
                  <a:lnTo>
                    <a:pt x="8" y="576"/>
                  </a:lnTo>
                  <a:lnTo>
                    <a:pt x="0" y="592"/>
                  </a:lnTo>
                  <a:lnTo>
                    <a:pt x="8" y="592"/>
                  </a:lnTo>
                  <a:lnTo>
                    <a:pt x="50" y="592"/>
                  </a:lnTo>
                  <a:lnTo>
                    <a:pt x="84" y="600"/>
                  </a:lnTo>
                  <a:lnTo>
                    <a:pt x="126" y="616"/>
                  </a:lnTo>
                  <a:lnTo>
                    <a:pt x="160" y="608"/>
                  </a:lnTo>
                  <a:lnTo>
                    <a:pt x="160" y="608"/>
                  </a:lnTo>
                  <a:lnTo>
                    <a:pt x="168" y="576"/>
                  </a:lnTo>
                  <a:lnTo>
                    <a:pt x="177" y="544"/>
                  </a:lnTo>
                  <a:lnTo>
                    <a:pt x="219" y="520"/>
                  </a:lnTo>
                  <a:lnTo>
                    <a:pt x="244" y="496"/>
                  </a:lnTo>
                  <a:lnTo>
                    <a:pt x="236" y="496"/>
                  </a:lnTo>
                  <a:lnTo>
                    <a:pt x="227" y="480"/>
                  </a:lnTo>
                  <a:lnTo>
                    <a:pt x="219" y="456"/>
                  </a:lnTo>
                  <a:lnTo>
                    <a:pt x="227" y="432"/>
                  </a:lnTo>
                  <a:lnTo>
                    <a:pt x="236" y="416"/>
                  </a:lnTo>
                  <a:lnTo>
                    <a:pt x="261" y="408"/>
                  </a:lnTo>
                  <a:lnTo>
                    <a:pt x="269" y="400"/>
                  </a:lnTo>
                  <a:lnTo>
                    <a:pt x="269" y="392"/>
                  </a:lnTo>
                  <a:lnTo>
                    <a:pt x="253" y="376"/>
                  </a:lnTo>
                  <a:lnTo>
                    <a:pt x="236" y="312"/>
                  </a:lnTo>
                  <a:lnTo>
                    <a:pt x="261" y="312"/>
                  </a:lnTo>
                  <a:lnTo>
                    <a:pt x="286" y="304"/>
                  </a:lnTo>
                  <a:lnTo>
                    <a:pt x="303" y="288"/>
                  </a:lnTo>
                  <a:lnTo>
                    <a:pt x="303" y="256"/>
                  </a:lnTo>
                  <a:lnTo>
                    <a:pt x="312" y="256"/>
                  </a:lnTo>
                  <a:lnTo>
                    <a:pt x="320" y="248"/>
                  </a:lnTo>
                  <a:lnTo>
                    <a:pt x="320" y="224"/>
                  </a:lnTo>
                  <a:lnTo>
                    <a:pt x="337" y="192"/>
                  </a:lnTo>
                  <a:lnTo>
                    <a:pt x="328" y="168"/>
                  </a:lnTo>
                  <a:lnTo>
                    <a:pt x="362" y="152"/>
                  </a:lnTo>
                  <a:lnTo>
                    <a:pt x="387" y="136"/>
                  </a:lnTo>
                  <a:lnTo>
                    <a:pt x="421" y="120"/>
                  </a:lnTo>
                  <a:lnTo>
                    <a:pt x="421" y="112"/>
                  </a:lnTo>
                  <a:lnTo>
                    <a:pt x="413" y="96"/>
                  </a:lnTo>
                  <a:lnTo>
                    <a:pt x="413" y="96"/>
                  </a:lnTo>
                  <a:close/>
                </a:path>
              </a:pathLst>
            </a:custGeom>
            <a:solidFill>
              <a:schemeClr val="accent5"/>
            </a:solidFill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11" name="Freeform 8">
              <a:extLst>
                <a:ext uri="{FF2B5EF4-FFF2-40B4-BE49-F238E27FC236}">
                  <a16:creationId xmlns="" xmlns:a16="http://schemas.microsoft.com/office/drawing/2014/main" id="{B4C8CEA3-4D8B-4920-AD77-CCA8E4AE38B9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65" y="1047"/>
              <a:ext cx="76" cy="76"/>
            </a:xfrm>
            <a:custGeom>
              <a:avLst/>
              <a:gdLst>
                <a:gd name="T0" fmla="*/ 363 w 396"/>
                <a:gd name="T1" fmla="*/ 160 h 408"/>
                <a:gd name="T2" fmla="*/ 354 w 396"/>
                <a:gd name="T3" fmla="*/ 136 h 408"/>
                <a:gd name="T4" fmla="*/ 329 w 396"/>
                <a:gd name="T5" fmla="*/ 120 h 408"/>
                <a:gd name="T6" fmla="*/ 295 w 396"/>
                <a:gd name="T7" fmla="*/ 144 h 408"/>
                <a:gd name="T8" fmla="*/ 262 w 396"/>
                <a:gd name="T9" fmla="*/ 96 h 408"/>
                <a:gd name="T10" fmla="*/ 278 w 396"/>
                <a:gd name="T11" fmla="*/ 80 h 408"/>
                <a:gd name="T12" fmla="*/ 278 w 396"/>
                <a:gd name="T13" fmla="*/ 64 h 408"/>
                <a:gd name="T14" fmla="*/ 312 w 396"/>
                <a:gd name="T15" fmla="*/ 64 h 408"/>
                <a:gd name="T16" fmla="*/ 321 w 396"/>
                <a:gd name="T17" fmla="*/ 48 h 408"/>
                <a:gd name="T18" fmla="*/ 329 w 396"/>
                <a:gd name="T19" fmla="*/ 32 h 408"/>
                <a:gd name="T20" fmla="*/ 346 w 396"/>
                <a:gd name="T21" fmla="*/ 24 h 408"/>
                <a:gd name="T22" fmla="*/ 354 w 396"/>
                <a:gd name="T23" fmla="*/ 0 h 408"/>
                <a:gd name="T24" fmla="*/ 329 w 396"/>
                <a:gd name="T25" fmla="*/ 0 h 408"/>
                <a:gd name="T26" fmla="*/ 304 w 396"/>
                <a:gd name="T27" fmla="*/ 8 h 408"/>
                <a:gd name="T28" fmla="*/ 262 w 396"/>
                <a:gd name="T29" fmla="*/ 8 h 408"/>
                <a:gd name="T30" fmla="*/ 253 w 396"/>
                <a:gd name="T31" fmla="*/ 32 h 408"/>
                <a:gd name="T32" fmla="*/ 219 w 396"/>
                <a:gd name="T33" fmla="*/ 56 h 408"/>
                <a:gd name="T34" fmla="*/ 219 w 396"/>
                <a:gd name="T35" fmla="*/ 80 h 408"/>
                <a:gd name="T36" fmla="*/ 186 w 396"/>
                <a:gd name="T37" fmla="*/ 96 h 408"/>
                <a:gd name="T38" fmla="*/ 127 w 396"/>
                <a:gd name="T39" fmla="*/ 72 h 408"/>
                <a:gd name="T40" fmla="*/ 93 w 396"/>
                <a:gd name="T41" fmla="*/ 104 h 408"/>
                <a:gd name="T42" fmla="*/ 110 w 396"/>
                <a:gd name="T43" fmla="*/ 136 h 408"/>
                <a:gd name="T44" fmla="*/ 76 w 396"/>
                <a:gd name="T45" fmla="*/ 160 h 408"/>
                <a:gd name="T46" fmla="*/ 110 w 396"/>
                <a:gd name="T47" fmla="*/ 192 h 408"/>
                <a:gd name="T48" fmla="*/ 152 w 396"/>
                <a:gd name="T49" fmla="*/ 208 h 408"/>
                <a:gd name="T50" fmla="*/ 144 w 396"/>
                <a:gd name="T51" fmla="*/ 224 h 408"/>
                <a:gd name="T52" fmla="*/ 118 w 396"/>
                <a:gd name="T53" fmla="*/ 224 h 408"/>
                <a:gd name="T54" fmla="*/ 102 w 396"/>
                <a:gd name="T55" fmla="*/ 256 h 408"/>
                <a:gd name="T56" fmla="*/ 51 w 396"/>
                <a:gd name="T57" fmla="*/ 272 h 408"/>
                <a:gd name="T58" fmla="*/ 51 w 396"/>
                <a:gd name="T59" fmla="*/ 304 h 408"/>
                <a:gd name="T60" fmla="*/ 9 w 396"/>
                <a:gd name="T61" fmla="*/ 312 h 408"/>
                <a:gd name="T62" fmla="*/ 26 w 396"/>
                <a:gd name="T63" fmla="*/ 328 h 408"/>
                <a:gd name="T64" fmla="*/ 0 w 396"/>
                <a:gd name="T65" fmla="*/ 368 h 408"/>
                <a:gd name="T66" fmla="*/ 26 w 396"/>
                <a:gd name="T67" fmla="*/ 376 h 408"/>
                <a:gd name="T68" fmla="*/ 26 w 396"/>
                <a:gd name="T69" fmla="*/ 400 h 408"/>
                <a:gd name="T70" fmla="*/ 59 w 396"/>
                <a:gd name="T71" fmla="*/ 408 h 408"/>
                <a:gd name="T72" fmla="*/ 160 w 396"/>
                <a:gd name="T73" fmla="*/ 408 h 408"/>
                <a:gd name="T74" fmla="*/ 228 w 396"/>
                <a:gd name="T75" fmla="*/ 376 h 408"/>
                <a:gd name="T76" fmla="*/ 287 w 396"/>
                <a:gd name="T77" fmla="*/ 376 h 408"/>
                <a:gd name="T78" fmla="*/ 329 w 396"/>
                <a:gd name="T79" fmla="*/ 392 h 408"/>
                <a:gd name="T80" fmla="*/ 329 w 396"/>
                <a:gd name="T81" fmla="*/ 360 h 408"/>
                <a:gd name="T82" fmla="*/ 354 w 396"/>
                <a:gd name="T83" fmla="*/ 328 h 408"/>
                <a:gd name="T84" fmla="*/ 371 w 396"/>
                <a:gd name="T85" fmla="*/ 304 h 408"/>
                <a:gd name="T86" fmla="*/ 388 w 396"/>
                <a:gd name="T87" fmla="*/ 232 h 408"/>
                <a:gd name="T88" fmla="*/ 380 w 396"/>
                <a:gd name="T89" fmla="*/ 208 h 408"/>
                <a:gd name="T90" fmla="*/ 371 w 396"/>
                <a:gd name="T91" fmla="*/ 176 h 408"/>
                <a:gd name="T92" fmla="*/ 396 w 396"/>
                <a:gd name="T93" fmla="*/ 168 h 408"/>
                <a:gd name="T94" fmla="*/ 380 w 396"/>
                <a:gd name="T95" fmla="*/ 160 h 408"/>
                <a:gd name="T96" fmla="*/ 363 w 396"/>
                <a:gd name="T97" fmla="*/ 16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408">
                  <a:moveTo>
                    <a:pt x="363" y="160"/>
                  </a:moveTo>
                  <a:lnTo>
                    <a:pt x="354" y="136"/>
                  </a:lnTo>
                  <a:lnTo>
                    <a:pt x="329" y="120"/>
                  </a:lnTo>
                  <a:lnTo>
                    <a:pt x="295" y="144"/>
                  </a:lnTo>
                  <a:lnTo>
                    <a:pt x="262" y="96"/>
                  </a:lnTo>
                  <a:lnTo>
                    <a:pt x="278" y="80"/>
                  </a:lnTo>
                  <a:lnTo>
                    <a:pt x="278" y="64"/>
                  </a:lnTo>
                  <a:lnTo>
                    <a:pt x="312" y="64"/>
                  </a:lnTo>
                  <a:lnTo>
                    <a:pt x="321" y="48"/>
                  </a:lnTo>
                  <a:lnTo>
                    <a:pt x="329" y="32"/>
                  </a:lnTo>
                  <a:lnTo>
                    <a:pt x="346" y="24"/>
                  </a:lnTo>
                  <a:lnTo>
                    <a:pt x="354" y="0"/>
                  </a:lnTo>
                  <a:lnTo>
                    <a:pt x="329" y="0"/>
                  </a:lnTo>
                  <a:lnTo>
                    <a:pt x="304" y="8"/>
                  </a:lnTo>
                  <a:lnTo>
                    <a:pt x="262" y="8"/>
                  </a:lnTo>
                  <a:lnTo>
                    <a:pt x="253" y="32"/>
                  </a:lnTo>
                  <a:lnTo>
                    <a:pt x="219" y="56"/>
                  </a:lnTo>
                  <a:lnTo>
                    <a:pt x="219" y="80"/>
                  </a:lnTo>
                  <a:lnTo>
                    <a:pt x="186" y="96"/>
                  </a:lnTo>
                  <a:lnTo>
                    <a:pt x="127" y="72"/>
                  </a:lnTo>
                  <a:lnTo>
                    <a:pt x="93" y="104"/>
                  </a:lnTo>
                  <a:lnTo>
                    <a:pt x="110" y="136"/>
                  </a:lnTo>
                  <a:lnTo>
                    <a:pt x="76" y="160"/>
                  </a:lnTo>
                  <a:lnTo>
                    <a:pt x="110" y="192"/>
                  </a:lnTo>
                  <a:lnTo>
                    <a:pt x="152" y="208"/>
                  </a:lnTo>
                  <a:lnTo>
                    <a:pt x="144" y="224"/>
                  </a:lnTo>
                  <a:lnTo>
                    <a:pt x="118" y="224"/>
                  </a:lnTo>
                  <a:lnTo>
                    <a:pt x="102" y="256"/>
                  </a:lnTo>
                  <a:lnTo>
                    <a:pt x="51" y="272"/>
                  </a:lnTo>
                  <a:lnTo>
                    <a:pt x="51" y="304"/>
                  </a:lnTo>
                  <a:lnTo>
                    <a:pt x="9" y="312"/>
                  </a:lnTo>
                  <a:lnTo>
                    <a:pt x="26" y="328"/>
                  </a:lnTo>
                  <a:lnTo>
                    <a:pt x="0" y="368"/>
                  </a:lnTo>
                  <a:lnTo>
                    <a:pt x="26" y="376"/>
                  </a:lnTo>
                  <a:lnTo>
                    <a:pt x="26" y="400"/>
                  </a:lnTo>
                  <a:lnTo>
                    <a:pt x="59" y="408"/>
                  </a:lnTo>
                  <a:lnTo>
                    <a:pt x="160" y="408"/>
                  </a:lnTo>
                  <a:lnTo>
                    <a:pt x="228" y="376"/>
                  </a:lnTo>
                  <a:lnTo>
                    <a:pt x="287" y="376"/>
                  </a:lnTo>
                  <a:lnTo>
                    <a:pt x="329" y="392"/>
                  </a:lnTo>
                  <a:lnTo>
                    <a:pt x="329" y="360"/>
                  </a:lnTo>
                  <a:lnTo>
                    <a:pt x="354" y="328"/>
                  </a:lnTo>
                  <a:lnTo>
                    <a:pt x="371" y="304"/>
                  </a:lnTo>
                  <a:lnTo>
                    <a:pt x="388" y="232"/>
                  </a:lnTo>
                  <a:lnTo>
                    <a:pt x="380" y="208"/>
                  </a:lnTo>
                  <a:lnTo>
                    <a:pt x="371" y="176"/>
                  </a:lnTo>
                  <a:lnTo>
                    <a:pt x="396" y="168"/>
                  </a:lnTo>
                  <a:lnTo>
                    <a:pt x="380" y="160"/>
                  </a:lnTo>
                  <a:lnTo>
                    <a:pt x="363" y="160"/>
                  </a:lnTo>
                  <a:close/>
                </a:path>
              </a:pathLst>
            </a:custGeom>
            <a:solidFill>
              <a:schemeClr val="accent5"/>
            </a:solidFill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12" name="Freeform 9">
              <a:extLst>
                <a:ext uri="{FF2B5EF4-FFF2-40B4-BE49-F238E27FC236}">
                  <a16:creationId xmlns="" xmlns:a16="http://schemas.microsoft.com/office/drawing/2014/main" id="{D154113C-8066-41D4-B5EE-7303C15BD26B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16" y="1052"/>
              <a:ext cx="39" cy="27"/>
            </a:xfrm>
            <a:custGeom>
              <a:avLst/>
              <a:gdLst>
                <a:gd name="T0" fmla="*/ 185 w 202"/>
                <a:gd name="T1" fmla="*/ 72 h 144"/>
                <a:gd name="T2" fmla="*/ 177 w 202"/>
                <a:gd name="T3" fmla="*/ 48 h 144"/>
                <a:gd name="T4" fmla="*/ 177 w 202"/>
                <a:gd name="T5" fmla="*/ 16 h 144"/>
                <a:gd name="T6" fmla="*/ 151 w 202"/>
                <a:gd name="T7" fmla="*/ 0 h 144"/>
                <a:gd name="T8" fmla="*/ 126 w 202"/>
                <a:gd name="T9" fmla="*/ 0 h 144"/>
                <a:gd name="T10" fmla="*/ 109 w 202"/>
                <a:gd name="T11" fmla="*/ 0 h 144"/>
                <a:gd name="T12" fmla="*/ 84 w 202"/>
                <a:gd name="T13" fmla="*/ 0 h 144"/>
                <a:gd name="T14" fmla="*/ 84 w 202"/>
                <a:gd name="T15" fmla="*/ 8 h 144"/>
                <a:gd name="T16" fmla="*/ 84 w 202"/>
                <a:gd name="T17" fmla="*/ 0 h 144"/>
                <a:gd name="T18" fmla="*/ 67 w 202"/>
                <a:gd name="T19" fmla="*/ 8 h 144"/>
                <a:gd name="T20" fmla="*/ 59 w 202"/>
                <a:gd name="T21" fmla="*/ 24 h 144"/>
                <a:gd name="T22" fmla="*/ 50 w 202"/>
                <a:gd name="T23" fmla="*/ 40 h 144"/>
                <a:gd name="T24" fmla="*/ 16 w 202"/>
                <a:gd name="T25" fmla="*/ 40 h 144"/>
                <a:gd name="T26" fmla="*/ 16 w 202"/>
                <a:gd name="T27" fmla="*/ 56 h 144"/>
                <a:gd name="T28" fmla="*/ 0 w 202"/>
                <a:gd name="T29" fmla="*/ 72 h 144"/>
                <a:gd name="T30" fmla="*/ 33 w 202"/>
                <a:gd name="T31" fmla="*/ 120 h 144"/>
                <a:gd name="T32" fmla="*/ 67 w 202"/>
                <a:gd name="T33" fmla="*/ 96 h 144"/>
                <a:gd name="T34" fmla="*/ 92 w 202"/>
                <a:gd name="T35" fmla="*/ 112 h 144"/>
                <a:gd name="T36" fmla="*/ 101 w 202"/>
                <a:gd name="T37" fmla="*/ 136 h 144"/>
                <a:gd name="T38" fmla="*/ 118 w 202"/>
                <a:gd name="T39" fmla="*/ 136 h 144"/>
                <a:gd name="T40" fmla="*/ 134 w 202"/>
                <a:gd name="T41" fmla="*/ 144 h 144"/>
                <a:gd name="T42" fmla="*/ 143 w 202"/>
                <a:gd name="T43" fmla="*/ 144 h 144"/>
                <a:gd name="T44" fmla="*/ 168 w 202"/>
                <a:gd name="T45" fmla="*/ 128 h 144"/>
                <a:gd name="T46" fmla="*/ 193 w 202"/>
                <a:gd name="T47" fmla="*/ 120 h 144"/>
                <a:gd name="T48" fmla="*/ 202 w 202"/>
                <a:gd name="T49" fmla="*/ 88 h 144"/>
                <a:gd name="T50" fmla="*/ 185 w 202"/>
                <a:gd name="T51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2" h="144">
                  <a:moveTo>
                    <a:pt x="185" y="72"/>
                  </a:moveTo>
                  <a:lnTo>
                    <a:pt x="177" y="48"/>
                  </a:lnTo>
                  <a:lnTo>
                    <a:pt x="177" y="16"/>
                  </a:lnTo>
                  <a:lnTo>
                    <a:pt x="151" y="0"/>
                  </a:lnTo>
                  <a:lnTo>
                    <a:pt x="126" y="0"/>
                  </a:lnTo>
                  <a:lnTo>
                    <a:pt x="109" y="0"/>
                  </a:lnTo>
                  <a:lnTo>
                    <a:pt x="84" y="0"/>
                  </a:lnTo>
                  <a:lnTo>
                    <a:pt x="84" y="8"/>
                  </a:lnTo>
                  <a:lnTo>
                    <a:pt x="84" y="0"/>
                  </a:lnTo>
                  <a:lnTo>
                    <a:pt x="67" y="8"/>
                  </a:lnTo>
                  <a:lnTo>
                    <a:pt x="59" y="24"/>
                  </a:lnTo>
                  <a:lnTo>
                    <a:pt x="50" y="40"/>
                  </a:lnTo>
                  <a:lnTo>
                    <a:pt x="16" y="40"/>
                  </a:lnTo>
                  <a:lnTo>
                    <a:pt x="16" y="56"/>
                  </a:lnTo>
                  <a:lnTo>
                    <a:pt x="0" y="72"/>
                  </a:lnTo>
                  <a:lnTo>
                    <a:pt x="33" y="120"/>
                  </a:lnTo>
                  <a:lnTo>
                    <a:pt x="67" y="96"/>
                  </a:lnTo>
                  <a:lnTo>
                    <a:pt x="92" y="112"/>
                  </a:lnTo>
                  <a:lnTo>
                    <a:pt x="101" y="136"/>
                  </a:lnTo>
                  <a:lnTo>
                    <a:pt x="118" y="136"/>
                  </a:lnTo>
                  <a:lnTo>
                    <a:pt x="134" y="144"/>
                  </a:lnTo>
                  <a:lnTo>
                    <a:pt x="143" y="144"/>
                  </a:lnTo>
                  <a:lnTo>
                    <a:pt x="168" y="128"/>
                  </a:lnTo>
                  <a:lnTo>
                    <a:pt x="193" y="120"/>
                  </a:lnTo>
                  <a:lnTo>
                    <a:pt x="202" y="88"/>
                  </a:lnTo>
                  <a:lnTo>
                    <a:pt x="185" y="72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FB14A1D-D345-4DAA-865E-EBB29AE6E5B5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26" y="982"/>
              <a:ext cx="128" cy="189"/>
            </a:xfrm>
            <a:custGeom>
              <a:avLst/>
              <a:gdLst>
                <a:gd name="T0" fmla="*/ 337 w 666"/>
                <a:gd name="T1" fmla="*/ 96 h 1016"/>
                <a:gd name="T2" fmla="*/ 421 w 666"/>
                <a:gd name="T3" fmla="*/ 24 h 1016"/>
                <a:gd name="T4" fmla="*/ 270 w 666"/>
                <a:gd name="T5" fmla="*/ 24 h 1016"/>
                <a:gd name="T6" fmla="*/ 253 w 666"/>
                <a:gd name="T7" fmla="*/ 80 h 1016"/>
                <a:gd name="T8" fmla="*/ 202 w 666"/>
                <a:gd name="T9" fmla="*/ 136 h 1016"/>
                <a:gd name="T10" fmla="*/ 169 w 666"/>
                <a:gd name="T11" fmla="*/ 200 h 1016"/>
                <a:gd name="T12" fmla="*/ 202 w 666"/>
                <a:gd name="T13" fmla="*/ 232 h 1016"/>
                <a:gd name="T14" fmla="*/ 169 w 666"/>
                <a:gd name="T15" fmla="*/ 320 h 1016"/>
                <a:gd name="T16" fmla="*/ 186 w 666"/>
                <a:gd name="T17" fmla="*/ 344 h 1016"/>
                <a:gd name="T18" fmla="*/ 228 w 666"/>
                <a:gd name="T19" fmla="*/ 320 h 1016"/>
                <a:gd name="T20" fmla="*/ 186 w 666"/>
                <a:gd name="T21" fmla="*/ 424 h 1016"/>
                <a:gd name="T22" fmla="*/ 236 w 666"/>
                <a:gd name="T23" fmla="*/ 464 h 1016"/>
                <a:gd name="T24" fmla="*/ 303 w 666"/>
                <a:gd name="T25" fmla="*/ 448 h 1016"/>
                <a:gd name="T26" fmla="*/ 287 w 666"/>
                <a:gd name="T27" fmla="*/ 496 h 1016"/>
                <a:gd name="T28" fmla="*/ 329 w 666"/>
                <a:gd name="T29" fmla="*/ 576 h 1016"/>
                <a:gd name="T30" fmla="*/ 295 w 666"/>
                <a:gd name="T31" fmla="*/ 648 h 1016"/>
                <a:gd name="T32" fmla="*/ 202 w 666"/>
                <a:gd name="T33" fmla="*/ 624 h 1016"/>
                <a:gd name="T34" fmla="*/ 160 w 666"/>
                <a:gd name="T35" fmla="*/ 680 h 1016"/>
                <a:gd name="T36" fmla="*/ 211 w 666"/>
                <a:gd name="T37" fmla="*/ 744 h 1016"/>
                <a:gd name="T38" fmla="*/ 101 w 666"/>
                <a:gd name="T39" fmla="*/ 776 h 1016"/>
                <a:gd name="T40" fmla="*/ 101 w 666"/>
                <a:gd name="T41" fmla="*/ 808 h 1016"/>
                <a:gd name="T42" fmla="*/ 169 w 666"/>
                <a:gd name="T43" fmla="*/ 824 h 1016"/>
                <a:gd name="T44" fmla="*/ 219 w 666"/>
                <a:gd name="T45" fmla="*/ 864 h 1016"/>
                <a:gd name="T46" fmla="*/ 295 w 666"/>
                <a:gd name="T47" fmla="*/ 848 h 1016"/>
                <a:gd name="T48" fmla="*/ 228 w 666"/>
                <a:gd name="T49" fmla="*/ 896 h 1016"/>
                <a:gd name="T50" fmla="*/ 127 w 666"/>
                <a:gd name="T51" fmla="*/ 904 h 1016"/>
                <a:gd name="T52" fmla="*/ 0 w 666"/>
                <a:gd name="T53" fmla="*/ 984 h 1016"/>
                <a:gd name="T54" fmla="*/ 51 w 666"/>
                <a:gd name="T55" fmla="*/ 1016 h 1016"/>
                <a:gd name="T56" fmla="*/ 93 w 666"/>
                <a:gd name="T57" fmla="*/ 976 h 1016"/>
                <a:gd name="T58" fmla="*/ 219 w 666"/>
                <a:gd name="T59" fmla="*/ 960 h 1016"/>
                <a:gd name="T60" fmla="*/ 337 w 666"/>
                <a:gd name="T61" fmla="*/ 984 h 1016"/>
                <a:gd name="T62" fmla="*/ 421 w 666"/>
                <a:gd name="T63" fmla="*/ 968 h 1016"/>
                <a:gd name="T64" fmla="*/ 573 w 666"/>
                <a:gd name="T65" fmla="*/ 968 h 1016"/>
                <a:gd name="T66" fmla="*/ 624 w 666"/>
                <a:gd name="T67" fmla="*/ 928 h 1016"/>
                <a:gd name="T68" fmla="*/ 590 w 666"/>
                <a:gd name="T69" fmla="*/ 872 h 1016"/>
                <a:gd name="T70" fmla="*/ 649 w 666"/>
                <a:gd name="T71" fmla="*/ 840 h 1016"/>
                <a:gd name="T72" fmla="*/ 666 w 666"/>
                <a:gd name="T73" fmla="*/ 760 h 1016"/>
                <a:gd name="T74" fmla="*/ 539 w 666"/>
                <a:gd name="T75" fmla="*/ 728 h 1016"/>
                <a:gd name="T76" fmla="*/ 523 w 666"/>
                <a:gd name="T77" fmla="*/ 632 h 1016"/>
                <a:gd name="T78" fmla="*/ 539 w 666"/>
                <a:gd name="T79" fmla="*/ 576 h 1016"/>
                <a:gd name="T80" fmla="*/ 480 w 666"/>
                <a:gd name="T81" fmla="*/ 512 h 1016"/>
                <a:gd name="T82" fmla="*/ 455 w 666"/>
                <a:gd name="T83" fmla="*/ 392 h 1016"/>
                <a:gd name="T84" fmla="*/ 413 w 666"/>
                <a:gd name="T85" fmla="*/ 344 h 1016"/>
                <a:gd name="T86" fmla="*/ 337 w 666"/>
                <a:gd name="T87" fmla="*/ 320 h 1016"/>
                <a:gd name="T88" fmla="*/ 388 w 666"/>
                <a:gd name="T89" fmla="*/ 280 h 1016"/>
                <a:gd name="T90" fmla="*/ 447 w 666"/>
                <a:gd name="T91" fmla="*/ 224 h 1016"/>
                <a:gd name="T92" fmla="*/ 489 w 666"/>
                <a:gd name="T93" fmla="*/ 144 h 1016"/>
                <a:gd name="T94" fmla="*/ 379 w 666"/>
                <a:gd name="T95" fmla="*/ 12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6" h="1016">
                  <a:moveTo>
                    <a:pt x="329" y="128"/>
                  </a:moveTo>
                  <a:lnTo>
                    <a:pt x="354" y="104"/>
                  </a:lnTo>
                  <a:lnTo>
                    <a:pt x="337" y="96"/>
                  </a:lnTo>
                  <a:lnTo>
                    <a:pt x="388" y="64"/>
                  </a:lnTo>
                  <a:lnTo>
                    <a:pt x="413" y="56"/>
                  </a:lnTo>
                  <a:lnTo>
                    <a:pt x="421" y="24"/>
                  </a:lnTo>
                  <a:lnTo>
                    <a:pt x="320" y="16"/>
                  </a:lnTo>
                  <a:lnTo>
                    <a:pt x="287" y="0"/>
                  </a:lnTo>
                  <a:lnTo>
                    <a:pt x="270" y="24"/>
                  </a:lnTo>
                  <a:lnTo>
                    <a:pt x="253" y="40"/>
                  </a:lnTo>
                  <a:lnTo>
                    <a:pt x="245" y="56"/>
                  </a:lnTo>
                  <a:lnTo>
                    <a:pt x="253" y="80"/>
                  </a:lnTo>
                  <a:lnTo>
                    <a:pt x="219" y="88"/>
                  </a:lnTo>
                  <a:lnTo>
                    <a:pt x="202" y="104"/>
                  </a:lnTo>
                  <a:lnTo>
                    <a:pt x="202" y="136"/>
                  </a:lnTo>
                  <a:lnTo>
                    <a:pt x="202" y="160"/>
                  </a:lnTo>
                  <a:lnTo>
                    <a:pt x="186" y="184"/>
                  </a:lnTo>
                  <a:lnTo>
                    <a:pt x="169" y="200"/>
                  </a:lnTo>
                  <a:lnTo>
                    <a:pt x="135" y="248"/>
                  </a:lnTo>
                  <a:lnTo>
                    <a:pt x="160" y="256"/>
                  </a:lnTo>
                  <a:lnTo>
                    <a:pt x="202" y="232"/>
                  </a:lnTo>
                  <a:lnTo>
                    <a:pt x="186" y="264"/>
                  </a:lnTo>
                  <a:lnTo>
                    <a:pt x="177" y="296"/>
                  </a:lnTo>
                  <a:lnTo>
                    <a:pt x="169" y="320"/>
                  </a:lnTo>
                  <a:lnTo>
                    <a:pt x="143" y="376"/>
                  </a:lnTo>
                  <a:lnTo>
                    <a:pt x="169" y="376"/>
                  </a:lnTo>
                  <a:lnTo>
                    <a:pt x="186" y="344"/>
                  </a:lnTo>
                  <a:lnTo>
                    <a:pt x="202" y="304"/>
                  </a:lnTo>
                  <a:lnTo>
                    <a:pt x="211" y="328"/>
                  </a:lnTo>
                  <a:lnTo>
                    <a:pt x="228" y="320"/>
                  </a:lnTo>
                  <a:lnTo>
                    <a:pt x="219" y="344"/>
                  </a:lnTo>
                  <a:lnTo>
                    <a:pt x="228" y="360"/>
                  </a:lnTo>
                  <a:lnTo>
                    <a:pt x="186" y="424"/>
                  </a:lnTo>
                  <a:lnTo>
                    <a:pt x="194" y="472"/>
                  </a:lnTo>
                  <a:lnTo>
                    <a:pt x="202" y="440"/>
                  </a:lnTo>
                  <a:lnTo>
                    <a:pt x="236" y="464"/>
                  </a:lnTo>
                  <a:lnTo>
                    <a:pt x="253" y="456"/>
                  </a:lnTo>
                  <a:lnTo>
                    <a:pt x="278" y="464"/>
                  </a:lnTo>
                  <a:lnTo>
                    <a:pt x="303" y="448"/>
                  </a:lnTo>
                  <a:lnTo>
                    <a:pt x="329" y="456"/>
                  </a:lnTo>
                  <a:lnTo>
                    <a:pt x="295" y="480"/>
                  </a:lnTo>
                  <a:lnTo>
                    <a:pt x="287" y="496"/>
                  </a:lnTo>
                  <a:lnTo>
                    <a:pt x="312" y="544"/>
                  </a:lnTo>
                  <a:lnTo>
                    <a:pt x="329" y="544"/>
                  </a:lnTo>
                  <a:lnTo>
                    <a:pt x="329" y="576"/>
                  </a:lnTo>
                  <a:lnTo>
                    <a:pt x="320" y="576"/>
                  </a:lnTo>
                  <a:lnTo>
                    <a:pt x="312" y="632"/>
                  </a:lnTo>
                  <a:lnTo>
                    <a:pt x="295" y="648"/>
                  </a:lnTo>
                  <a:lnTo>
                    <a:pt x="287" y="640"/>
                  </a:lnTo>
                  <a:lnTo>
                    <a:pt x="236" y="640"/>
                  </a:lnTo>
                  <a:lnTo>
                    <a:pt x="202" y="624"/>
                  </a:lnTo>
                  <a:lnTo>
                    <a:pt x="186" y="632"/>
                  </a:lnTo>
                  <a:lnTo>
                    <a:pt x="202" y="648"/>
                  </a:lnTo>
                  <a:lnTo>
                    <a:pt x="160" y="680"/>
                  </a:lnTo>
                  <a:lnTo>
                    <a:pt x="177" y="688"/>
                  </a:lnTo>
                  <a:lnTo>
                    <a:pt x="202" y="680"/>
                  </a:lnTo>
                  <a:lnTo>
                    <a:pt x="211" y="744"/>
                  </a:lnTo>
                  <a:lnTo>
                    <a:pt x="169" y="760"/>
                  </a:lnTo>
                  <a:lnTo>
                    <a:pt x="143" y="768"/>
                  </a:lnTo>
                  <a:lnTo>
                    <a:pt x="101" y="776"/>
                  </a:lnTo>
                  <a:lnTo>
                    <a:pt x="84" y="784"/>
                  </a:lnTo>
                  <a:lnTo>
                    <a:pt x="93" y="792"/>
                  </a:lnTo>
                  <a:lnTo>
                    <a:pt x="101" y="808"/>
                  </a:lnTo>
                  <a:lnTo>
                    <a:pt x="135" y="824"/>
                  </a:lnTo>
                  <a:lnTo>
                    <a:pt x="152" y="808"/>
                  </a:lnTo>
                  <a:lnTo>
                    <a:pt x="169" y="824"/>
                  </a:lnTo>
                  <a:lnTo>
                    <a:pt x="160" y="840"/>
                  </a:lnTo>
                  <a:lnTo>
                    <a:pt x="194" y="840"/>
                  </a:lnTo>
                  <a:lnTo>
                    <a:pt x="219" y="864"/>
                  </a:lnTo>
                  <a:lnTo>
                    <a:pt x="261" y="864"/>
                  </a:lnTo>
                  <a:lnTo>
                    <a:pt x="278" y="856"/>
                  </a:lnTo>
                  <a:lnTo>
                    <a:pt x="295" y="848"/>
                  </a:lnTo>
                  <a:lnTo>
                    <a:pt x="270" y="872"/>
                  </a:lnTo>
                  <a:lnTo>
                    <a:pt x="261" y="888"/>
                  </a:lnTo>
                  <a:lnTo>
                    <a:pt x="228" y="896"/>
                  </a:lnTo>
                  <a:lnTo>
                    <a:pt x="160" y="888"/>
                  </a:lnTo>
                  <a:lnTo>
                    <a:pt x="152" y="896"/>
                  </a:lnTo>
                  <a:lnTo>
                    <a:pt x="127" y="904"/>
                  </a:lnTo>
                  <a:lnTo>
                    <a:pt x="110" y="928"/>
                  </a:lnTo>
                  <a:lnTo>
                    <a:pt x="42" y="976"/>
                  </a:lnTo>
                  <a:lnTo>
                    <a:pt x="0" y="984"/>
                  </a:lnTo>
                  <a:lnTo>
                    <a:pt x="9" y="992"/>
                  </a:lnTo>
                  <a:lnTo>
                    <a:pt x="34" y="992"/>
                  </a:lnTo>
                  <a:lnTo>
                    <a:pt x="51" y="1016"/>
                  </a:lnTo>
                  <a:lnTo>
                    <a:pt x="68" y="1008"/>
                  </a:lnTo>
                  <a:lnTo>
                    <a:pt x="68" y="992"/>
                  </a:lnTo>
                  <a:lnTo>
                    <a:pt x="93" y="976"/>
                  </a:lnTo>
                  <a:lnTo>
                    <a:pt x="143" y="976"/>
                  </a:lnTo>
                  <a:lnTo>
                    <a:pt x="169" y="1008"/>
                  </a:lnTo>
                  <a:lnTo>
                    <a:pt x="219" y="960"/>
                  </a:lnTo>
                  <a:lnTo>
                    <a:pt x="261" y="952"/>
                  </a:lnTo>
                  <a:lnTo>
                    <a:pt x="295" y="976"/>
                  </a:lnTo>
                  <a:lnTo>
                    <a:pt x="337" y="984"/>
                  </a:lnTo>
                  <a:lnTo>
                    <a:pt x="346" y="968"/>
                  </a:lnTo>
                  <a:lnTo>
                    <a:pt x="388" y="968"/>
                  </a:lnTo>
                  <a:lnTo>
                    <a:pt x="421" y="968"/>
                  </a:lnTo>
                  <a:lnTo>
                    <a:pt x="472" y="968"/>
                  </a:lnTo>
                  <a:lnTo>
                    <a:pt x="506" y="984"/>
                  </a:lnTo>
                  <a:lnTo>
                    <a:pt x="573" y="968"/>
                  </a:lnTo>
                  <a:lnTo>
                    <a:pt x="590" y="952"/>
                  </a:lnTo>
                  <a:lnTo>
                    <a:pt x="624" y="952"/>
                  </a:lnTo>
                  <a:lnTo>
                    <a:pt x="624" y="928"/>
                  </a:lnTo>
                  <a:lnTo>
                    <a:pt x="565" y="912"/>
                  </a:lnTo>
                  <a:lnTo>
                    <a:pt x="590" y="896"/>
                  </a:lnTo>
                  <a:lnTo>
                    <a:pt x="590" y="872"/>
                  </a:lnTo>
                  <a:lnTo>
                    <a:pt x="624" y="872"/>
                  </a:lnTo>
                  <a:lnTo>
                    <a:pt x="624" y="856"/>
                  </a:lnTo>
                  <a:lnTo>
                    <a:pt x="649" y="840"/>
                  </a:lnTo>
                  <a:lnTo>
                    <a:pt x="657" y="816"/>
                  </a:lnTo>
                  <a:lnTo>
                    <a:pt x="666" y="800"/>
                  </a:lnTo>
                  <a:lnTo>
                    <a:pt x="666" y="760"/>
                  </a:lnTo>
                  <a:lnTo>
                    <a:pt x="582" y="728"/>
                  </a:lnTo>
                  <a:lnTo>
                    <a:pt x="565" y="744"/>
                  </a:lnTo>
                  <a:lnTo>
                    <a:pt x="539" y="728"/>
                  </a:lnTo>
                  <a:lnTo>
                    <a:pt x="573" y="704"/>
                  </a:lnTo>
                  <a:lnTo>
                    <a:pt x="556" y="656"/>
                  </a:lnTo>
                  <a:lnTo>
                    <a:pt x="523" y="632"/>
                  </a:lnTo>
                  <a:lnTo>
                    <a:pt x="548" y="632"/>
                  </a:lnTo>
                  <a:lnTo>
                    <a:pt x="539" y="592"/>
                  </a:lnTo>
                  <a:lnTo>
                    <a:pt x="539" y="576"/>
                  </a:lnTo>
                  <a:lnTo>
                    <a:pt x="531" y="560"/>
                  </a:lnTo>
                  <a:lnTo>
                    <a:pt x="523" y="536"/>
                  </a:lnTo>
                  <a:lnTo>
                    <a:pt x="480" y="512"/>
                  </a:lnTo>
                  <a:lnTo>
                    <a:pt x="472" y="480"/>
                  </a:lnTo>
                  <a:lnTo>
                    <a:pt x="455" y="440"/>
                  </a:lnTo>
                  <a:lnTo>
                    <a:pt x="455" y="392"/>
                  </a:lnTo>
                  <a:lnTo>
                    <a:pt x="447" y="376"/>
                  </a:lnTo>
                  <a:lnTo>
                    <a:pt x="421" y="352"/>
                  </a:lnTo>
                  <a:lnTo>
                    <a:pt x="413" y="344"/>
                  </a:lnTo>
                  <a:lnTo>
                    <a:pt x="396" y="328"/>
                  </a:lnTo>
                  <a:lnTo>
                    <a:pt x="362" y="328"/>
                  </a:lnTo>
                  <a:lnTo>
                    <a:pt x="337" y="320"/>
                  </a:lnTo>
                  <a:lnTo>
                    <a:pt x="371" y="312"/>
                  </a:lnTo>
                  <a:lnTo>
                    <a:pt x="396" y="304"/>
                  </a:lnTo>
                  <a:lnTo>
                    <a:pt x="388" y="280"/>
                  </a:lnTo>
                  <a:lnTo>
                    <a:pt x="421" y="264"/>
                  </a:lnTo>
                  <a:lnTo>
                    <a:pt x="421" y="248"/>
                  </a:lnTo>
                  <a:lnTo>
                    <a:pt x="447" y="224"/>
                  </a:lnTo>
                  <a:lnTo>
                    <a:pt x="455" y="192"/>
                  </a:lnTo>
                  <a:lnTo>
                    <a:pt x="489" y="168"/>
                  </a:lnTo>
                  <a:lnTo>
                    <a:pt x="489" y="144"/>
                  </a:lnTo>
                  <a:lnTo>
                    <a:pt x="447" y="144"/>
                  </a:lnTo>
                  <a:lnTo>
                    <a:pt x="430" y="128"/>
                  </a:lnTo>
                  <a:lnTo>
                    <a:pt x="379" y="120"/>
                  </a:lnTo>
                  <a:lnTo>
                    <a:pt x="329" y="128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15" name="Freeform 12">
              <a:extLst>
                <a:ext uri="{FF2B5EF4-FFF2-40B4-BE49-F238E27FC236}">
                  <a16:creationId xmlns="" xmlns:a16="http://schemas.microsoft.com/office/drawing/2014/main" id="{22E26BCB-ADF4-4EA5-97F2-C029A2C56386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26" y="982"/>
              <a:ext cx="128" cy="189"/>
            </a:xfrm>
            <a:custGeom>
              <a:avLst/>
              <a:gdLst>
                <a:gd name="T0" fmla="*/ 337 w 666"/>
                <a:gd name="T1" fmla="*/ 96 h 1016"/>
                <a:gd name="T2" fmla="*/ 421 w 666"/>
                <a:gd name="T3" fmla="*/ 24 h 1016"/>
                <a:gd name="T4" fmla="*/ 270 w 666"/>
                <a:gd name="T5" fmla="*/ 24 h 1016"/>
                <a:gd name="T6" fmla="*/ 253 w 666"/>
                <a:gd name="T7" fmla="*/ 80 h 1016"/>
                <a:gd name="T8" fmla="*/ 202 w 666"/>
                <a:gd name="T9" fmla="*/ 136 h 1016"/>
                <a:gd name="T10" fmla="*/ 169 w 666"/>
                <a:gd name="T11" fmla="*/ 200 h 1016"/>
                <a:gd name="T12" fmla="*/ 202 w 666"/>
                <a:gd name="T13" fmla="*/ 232 h 1016"/>
                <a:gd name="T14" fmla="*/ 169 w 666"/>
                <a:gd name="T15" fmla="*/ 320 h 1016"/>
                <a:gd name="T16" fmla="*/ 186 w 666"/>
                <a:gd name="T17" fmla="*/ 344 h 1016"/>
                <a:gd name="T18" fmla="*/ 228 w 666"/>
                <a:gd name="T19" fmla="*/ 320 h 1016"/>
                <a:gd name="T20" fmla="*/ 186 w 666"/>
                <a:gd name="T21" fmla="*/ 424 h 1016"/>
                <a:gd name="T22" fmla="*/ 236 w 666"/>
                <a:gd name="T23" fmla="*/ 464 h 1016"/>
                <a:gd name="T24" fmla="*/ 303 w 666"/>
                <a:gd name="T25" fmla="*/ 448 h 1016"/>
                <a:gd name="T26" fmla="*/ 287 w 666"/>
                <a:gd name="T27" fmla="*/ 496 h 1016"/>
                <a:gd name="T28" fmla="*/ 329 w 666"/>
                <a:gd name="T29" fmla="*/ 576 h 1016"/>
                <a:gd name="T30" fmla="*/ 295 w 666"/>
                <a:gd name="T31" fmla="*/ 648 h 1016"/>
                <a:gd name="T32" fmla="*/ 202 w 666"/>
                <a:gd name="T33" fmla="*/ 624 h 1016"/>
                <a:gd name="T34" fmla="*/ 160 w 666"/>
                <a:gd name="T35" fmla="*/ 680 h 1016"/>
                <a:gd name="T36" fmla="*/ 211 w 666"/>
                <a:gd name="T37" fmla="*/ 744 h 1016"/>
                <a:gd name="T38" fmla="*/ 101 w 666"/>
                <a:gd name="T39" fmla="*/ 776 h 1016"/>
                <a:gd name="T40" fmla="*/ 101 w 666"/>
                <a:gd name="T41" fmla="*/ 808 h 1016"/>
                <a:gd name="T42" fmla="*/ 169 w 666"/>
                <a:gd name="T43" fmla="*/ 824 h 1016"/>
                <a:gd name="T44" fmla="*/ 219 w 666"/>
                <a:gd name="T45" fmla="*/ 864 h 1016"/>
                <a:gd name="T46" fmla="*/ 295 w 666"/>
                <a:gd name="T47" fmla="*/ 848 h 1016"/>
                <a:gd name="T48" fmla="*/ 228 w 666"/>
                <a:gd name="T49" fmla="*/ 896 h 1016"/>
                <a:gd name="T50" fmla="*/ 127 w 666"/>
                <a:gd name="T51" fmla="*/ 904 h 1016"/>
                <a:gd name="T52" fmla="*/ 0 w 666"/>
                <a:gd name="T53" fmla="*/ 984 h 1016"/>
                <a:gd name="T54" fmla="*/ 51 w 666"/>
                <a:gd name="T55" fmla="*/ 1016 h 1016"/>
                <a:gd name="T56" fmla="*/ 93 w 666"/>
                <a:gd name="T57" fmla="*/ 976 h 1016"/>
                <a:gd name="T58" fmla="*/ 219 w 666"/>
                <a:gd name="T59" fmla="*/ 960 h 1016"/>
                <a:gd name="T60" fmla="*/ 337 w 666"/>
                <a:gd name="T61" fmla="*/ 984 h 1016"/>
                <a:gd name="T62" fmla="*/ 421 w 666"/>
                <a:gd name="T63" fmla="*/ 968 h 1016"/>
                <a:gd name="T64" fmla="*/ 573 w 666"/>
                <a:gd name="T65" fmla="*/ 968 h 1016"/>
                <a:gd name="T66" fmla="*/ 624 w 666"/>
                <a:gd name="T67" fmla="*/ 928 h 1016"/>
                <a:gd name="T68" fmla="*/ 590 w 666"/>
                <a:gd name="T69" fmla="*/ 872 h 1016"/>
                <a:gd name="T70" fmla="*/ 649 w 666"/>
                <a:gd name="T71" fmla="*/ 840 h 1016"/>
                <a:gd name="T72" fmla="*/ 666 w 666"/>
                <a:gd name="T73" fmla="*/ 760 h 1016"/>
                <a:gd name="T74" fmla="*/ 539 w 666"/>
                <a:gd name="T75" fmla="*/ 728 h 1016"/>
                <a:gd name="T76" fmla="*/ 523 w 666"/>
                <a:gd name="T77" fmla="*/ 632 h 1016"/>
                <a:gd name="T78" fmla="*/ 539 w 666"/>
                <a:gd name="T79" fmla="*/ 576 h 1016"/>
                <a:gd name="T80" fmla="*/ 480 w 666"/>
                <a:gd name="T81" fmla="*/ 512 h 1016"/>
                <a:gd name="T82" fmla="*/ 455 w 666"/>
                <a:gd name="T83" fmla="*/ 392 h 1016"/>
                <a:gd name="T84" fmla="*/ 413 w 666"/>
                <a:gd name="T85" fmla="*/ 344 h 1016"/>
                <a:gd name="T86" fmla="*/ 337 w 666"/>
                <a:gd name="T87" fmla="*/ 320 h 1016"/>
                <a:gd name="T88" fmla="*/ 388 w 666"/>
                <a:gd name="T89" fmla="*/ 280 h 1016"/>
                <a:gd name="T90" fmla="*/ 447 w 666"/>
                <a:gd name="T91" fmla="*/ 224 h 1016"/>
                <a:gd name="T92" fmla="*/ 489 w 666"/>
                <a:gd name="T93" fmla="*/ 144 h 1016"/>
                <a:gd name="T94" fmla="*/ 379 w 666"/>
                <a:gd name="T95" fmla="*/ 12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6" h="1016">
                  <a:moveTo>
                    <a:pt x="329" y="128"/>
                  </a:moveTo>
                  <a:lnTo>
                    <a:pt x="354" y="104"/>
                  </a:lnTo>
                  <a:lnTo>
                    <a:pt x="337" y="96"/>
                  </a:lnTo>
                  <a:lnTo>
                    <a:pt x="388" y="64"/>
                  </a:lnTo>
                  <a:lnTo>
                    <a:pt x="413" y="56"/>
                  </a:lnTo>
                  <a:lnTo>
                    <a:pt x="421" y="24"/>
                  </a:lnTo>
                  <a:lnTo>
                    <a:pt x="320" y="16"/>
                  </a:lnTo>
                  <a:lnTo>
                    <a:pt x="287" y="0"/>
                  </a:lnTo>
                  <a:lnTo>
                    <a:pt x="270" y="24"/>
                  </a:lnTo>
                  <a:lnTo>
                    <a:pt x="253" y="40"/>
                  </a:lnTo>
                  <a:lnTo>
                    <a:pt x="245" y="56"/>
                  </a:lnTo>
                  <a:lnTo>
                    <a:pt x="253" y="80"/>
                  </a:lnTo>
                  <a:lnTo>
                    <a:pt x="219" y="88"/>
                  </a:lnTo>
                  <a:lnTo>
                    <a:pt x="202" y="104"/>
                  </a:lnTo>
                  <a:lnTo>
                    <a:pt x="202" y="136"/>
                  </a:lnTo>
                  <a:lnTo>
                    <a:pt x="202" y="160"/>
                  </a:lnTo>
                  <a:lnTo>
                    <a:pt x="186" y="184"/>
                  </a:lnTo>
                  <a:lnTo>
                    <a:pt x="169" y="200"/>
                  </a:lnTo>
                  <a:lnTo>
                    <a:pt x="135" y="248"/>
                  </a:lnTo>
                  <a:lnTo>
                    <a:pt x="160" y="256"/>
                  </a:lnTo>
                  <a:lnTo>
                    <a:pt x="202" y="232"/>
                  </a:lnTo>
                  <a:lnTo>
                    <a:pt x="186" y="264"/>
                  </a:lnTo>
                  <a:lnTo>
                    <a:pt x="177" y="296"/>
                  </a:lnTo>
                  <a:lnTo>
                    <a:pt x="169" y="320"/>
                  </a:lnTo>
                  <a:lnTo>
                    <a:pt x="143" y="376"/>
                  </a:lnTo>
                  <a:lnTo>
                    <a:pt x="169" y="376"/>
                  </a:lnTo>
                  <a:lnTo>
                    <a:pt x="186" y="344"/>
                  </a:lnTo>
                  <a:lnTo>
                    <a:pt x="202" y="304"/>
                  </a:lnTo>
                  <a:lnTo>
                    <a:pt x="211" y="328"/>
                  </a:lnTo>
                  <a:lnTo>
                    <a:pt x="228" y="320"/>
                  </a:lnTo>
                  <a:lnTo>
                    <a:pt x="219" y="344"/>
                  </a:lnTo>
                  <a:lnTo>
                    <a:pt x="228" y="360"/>
                  </a:lnTo>
                  <a:lnTo>
                    <a:pt x="186" y="424"/>
                  </a:lnTo>
                  <a:lnTo>
                    <a:pt x="194" y="472"/>
                  </a:lnTo>
                  <a:lnTo>
                    <a:pt x="202" y="440"/>
                  </a:lnTo>
                  <a:lnTo>
                    <a:pt x="236" y="464"/>
                  </a:lnTo>
                  <a:lnTo>
                    <a:pt x="253" y="456"/>
                  </a:lnTo>
                  <a:lnTo>
                    <a:pt x="278" y="464"/>
                  </a:lnTo>
                  <a:lnTo>
                    <a:pt x="303" y="448"/>
                  </a:lnTo>
                  <a:lnTo>
                    <a:pt x="329" y="456"/>
                  </a:lnTo>
                  <a:lnTo>
                    <a:pt x="295" y="480"/>
                  </a:lnTo>
                  <a:lnTo>
                    <a:pt x="287" y="496"/>
                  </a:lnTo>
                  <a:lnTo>
                    <a:pt x="312" y="544"/>
                  </a:lnTo>
                  <a:lnTo>
                    <a:pt x="329" y="544"/>
                  </a:lnTo>
                  <a:lnTo>
                    <a:pt x="329" y="576"/>
                  </a:lnTo>
                  <a:lnTo>
                    <a:pt x="320" y="576"/>
                  </a:lnTo>
                  <a:lnTo>
                    <a:pt x="312" y="632"/>
                  </a:lnTo>
                  <a:lnTo>
                    <a:pt x="295" y="648"/>
                  </a:lnTo>
                  <a:lnTo>
                    <a:pt x="287" y="640"/>
                  </a:lnTo>
                  <a:lnTo>
                    <a:pt x="236" y="640"/>
                  </a:lnTo>
                  <a:lnTo>
                    <a:pt x="202" y="624"/>
                  </a:lnTo>
                  <a:lnTo>
                    <a:pt x="186" y="632"/>
                  </a:lnTo>
                  <a:lnTo>
                    <a:pt x="202" y="648"/>
                  </a:lnTo>
                  <a:lnTo>
                    <a:pt x="160" y="680"/>
                  </a:lnTo>
                  <a:lnTo>
                    <a:pt x="177" y="688"/>
                  </a:lnTo>
                  <a:lnTo>
                    <a:pt x="202" y="680"/>
                  </a:lnTo>
                  <a:lnTo>
                    <a:pt x="211" y="744"/>
                  </a:lnTo>
                  <a:lnTo>
                    <a:pt x="169" y="760"/>
                  </a:lnTo>
                  <a:lnTo>
                    <a:pt x="143" y="768"/>
                  </a:lnTo>
                  <a:lnTo>
                    <a:pt x="101" y="776"/>
                  </a:lnTo>
                  <a:lnTo>
                    <a:pt x="84" y="784"/>
                  </a:lnTo>
                  <a:lnTo>
                    <a:pt x="93" y="792"/>
                  </a:lnTo>
                  <a:lnTo>
                    <a:pt x="101" y="808"/>
                  </a:lnTo>
                  <a:lnTo>
                    <a:pt x="135" y="824"/>
                  </a:lnTo>
                  <a:lnTo>
                    <a:pt x="152" y="808"/>
                  </a:lnTo>
                  <a:lnTo>
                    <a:pt x="169" y="824"/>
                  </a:lnTo>
                  <a:lnTo>
                    <a:pt x="160" y="840"/>
                  </a:lnTo>
                  <a:lnTo>
                    <a:pt x="194" y="840"/>
                  </a:lnTo>
                  <a:lnTo>
                    <a:pt x="219" y="864"/>
                  </a:lnTo>
                  <a:lnTo>
                    <a:pt x="261" y="864"/>
                  </a:lnTo>
                  <a:lnTo>
                    <a:pt x="278" y="856"/>
                  </a:lnTo>
                  <a:lnTo>
                    <a:pt x="295" y="848"/>
                  </a:lnTo>
                  <a:lnTo>
                    <a:pt x="270" y="872"/>
                  </a:lnTo>
                  <a:lnTo>
                    <a:pt x="261" y="888"/>
                  </a:lnTo>
                  <a:lnTo>
                    <a:pt x="228" y="896"/>
                  </a:lnTo>
                  <a:lnTo>
                    <a:pt x="160" y="888"/>
                  </a:lnTo>
                  <a:lnTo>
                    <a:pt x="152" y="896"/>
                  </a:lnTo>
                  <a:lnTo>
                    <a:pt x="127" y="904"/>
                  </a:lnTo>
                  <a:lnTo>
                    <a:pt x="110" y="928"/>
                  </a:lnTo>
                  <a:lnTo>
                    <a:pt x="42" y="976"/>
                  </a:lnTo>
                  <a:lnTo>
                    <a:pt x="0" y="984"/>
                  </a:lnTo>
                  <a:lnTo>
                    <a:pt x="9" y="992"/>
                  </a:lnTo>
                  <a:lnTo>
                    <a:pt x="34" y="992"/>
                  </a:lnTo>
                  <a:lnTo>
                    <a:pt x="51" y="1016"/>
                  </a:lnTo>
                  <a:lnTo>
                    <a:pt x="68" y="1008"/>
                  </a:lnTo>
                  <a:lnTo>
                    <a:pt x="68" y="992"/>
                  </a:lnTo>
                  <a:lnTo>
                    <a:pt x="93" y="976"/>
                  </a:lnTo>
                  <a:lnTo>
                    <a:pt x="143" y="976"/>
                  </a:lnTo>
                  <a:lnTo>
                    <a:pt x="169" y="1008"/>
                  </a:lnTo>
                  <a:lnTo>
                    <a:pt x="219" y="960"/>
                  </a:lnTo>
                  <a:lnTo>
                    <a:pt x="261" y="952"/>
                  </a:lnTo>
                  <a:lnTo>
                    <a:pt x="295" y="976"/>
                  </a:lnTo>
                  <a:lnTo>
                    <a:pt x="337" y="984"/>
                  </a:lnTo>
                  <a:lnTo>
                    <a:pt x="346" y="968"/>
                  </a:lnTo>
                  <a:lnTo>
                    <a:pt x="388" y="968"/>
                  </a:lnTo>
                  <a:lnTo>
                    <a:pt x="421" y="968"/>
                  </a:lnTo>
                  <a:lnTo>
                    <a:pt x="472" y="968"/>
                  </a:lnTo>
                  <a:lnTo>
                    <a:pt x="506" y="984"/>
                  </a:lnTo>
                  <a:lnTo>
                    <a:pt x="573" y="968"/>
                  </a:lnTo>
                  <a:lnTo>
                    <a:pt x="590" y="952"/>
                  </a:lnTo>
                  <a:lnTo>
                    <a:pt x="624" y="952"/>
                  </a:lnTo>
                  <a:lnTo>
                    <a:pt x="624" y="928"/>
                  </a:lnTo>
                  <a:lnTo>
                    <a:pt x="565" y="912"/>
                  </a:lnTo>
                  <a:lnTo>
                    <a:pt x="590" y="896"/>
                  </a:lnTo>
                  <a:lnTo>
                    <a:pt x="590" y="872"/>
                  </a:lnTo>
                  <a:lnTo>
                    <a:pt x="624" y="872"/>
                  </a:lnTo>
                  <a:lnTo>
                    <a:pt x="624" y="856"/>
                  </a:lnTo>
                  <a:lnTo>
                    <a:pt x="649" y="840"/>
                  </a:lnTo>
                  <a:lnTo>
                    <a:pt x="657" y="816"/>
                  </a:lnTo>
                  <a:lnTo>
                    <a:pt x="666" y="800"/>
                  </a:lnTo>
                  <a:lnTo>
                    <a:pt x="666" y="760"/>
                  </a:lnTo>
                  <a:lnTo>
                    <a:pt x="582" y="728"/>
                  </a:lnTo>
                  <a:lnTo>
                    <a:pt x="565" y="744"/>
                  </a:lnTo>
                  <a:lnTo>
                    <a:pt x="539" y="728"/>
                  </a:lnTo>
                  <a:lnTo>
                    <a:pt x="573" y="704"/>
                  </a:lnTo>
                  <a:lnTo>
                    <a:pt x="556" y="656"/>
                  </a:lnTo>
                  <a:lnTo>
                    <a:pt x="523" y="632"/>
                  </a:lnTo>
                  <a:lnTo>
                    <a:pt x="548" y="632"/>
                  </a:lnTo>
                  <a:lnTo>
                    <a:pt x="539" y="592"/>
                  </a:lnTo>
                  <a:lnTo>
                    <a:pt x="539" y="576"/>
                  </a:lnTo>
                  <a:lnTo>
                    <a:pt x="531" y="560"/>
                  </a:lnTo>
                  <a:lnTo>
                    <a:pt x="523" y="536"/>
                  </a:lnTo>
                  <a:lnTo>
                    <a:pt x="480" y="512"/>
                  </a:lnTo>
                  <a:lnTo>
                    <a:pt x="472" y="480"/>
                  </a:lnTo>
                  <a:lnTo>
                    <a:pt x="455" y="440"/>
                  </a:lnTo>
                  <a:lnTo>
                    <a:pt x="455" y="392"/>
                  </a:lnTo>
                  <a:lnTo>
                    <a:pt x="447" y="376"/>
                  </a:lnTo>
                  <a:lnTo>
                    <a:pt x="421" y="352"/>
                  </a:lnTo>
                  <a:lnTo>
                    <a:pt x="413" y="344"/>
                  </a:lnTo>
                  <a:lnTo>
                    <a:pt x="396" y="328"/>
                  </a:lnTo>
                  <a:lnTo>
                    <a:pt x="362" y="328"/>
                  </a:lnTo>
                  <a:lnTo>
                    <a:pt x="337" y="320"/>
                  </a:lnTo>
                  <a:lnTo>
                    <a:pt x="371" y="312"/>
                  </a:lnTo>
                  <a:lnTo>
                    <a:pt x="396" y="304"/>
                  </a:lnTo>
                  <a:lnTo>
                    <a:pt x="388" y="280"/>
                  </a:lnTo>
                  <a:lnTo>
                    <a:pt x="421" y="264"/>
                  </a:lnTo>
                  <a:lnTo>
                    <a:pt x="421" y="248"/>
                  </a:lnTo>
                  <a:lnTo>
                    <a:pt x="447" y="224"/>
                  </a:lnTo>
                  <a:lnTo>
                    <a:pt x="455" y="192"/>
                  </a:lnTo>
                  <a:lnTo>
                    <a:pt x="489" y="168"/>
                  </a:lnTo>
                  <a:lnTo>
                    <a:pt x="489" y="144"/>
                  </a:lnTo>
                  <a:lnTo>
                    <a:pt x="447" y="144"/>
                  </a:lnTo>
                  <a:lnTo>
                    <a:pt x="430" y="128"/>
                  </a:lnTo>
                  <a:lnTo>
                    <a:pt x="379" y="120"/>
                  </a:lnTo>
                  <a:lnTo>
                    <a:pt x="329" y="128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16" name="Freeform 14">
              <a:extLst>
                <a:ext uri="{FF2B5EF4-FFF2-40B4-BE49-F238E27FC236}">
                  <a16:creationId xmlns="" xmlns:a16="http://schemas.microsoft.com/office/drawing/2014/main" id="{B4D853BA-C732-40CB-B8CC-A8EBD23EBCCF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82" y="1065"/>
              <a:ext cx="12" cy="13"/>
            </a:xfrm>
            <a:custGeom>
              <a:avLst/>
              <a:gdLst>
                <a:gd name="T0" fmla="*/ 0 w 67"/>
                <a:gd name="T1" fmla="*/ 24 h 64"/>
                <a:gd name="T2" fmla="*/ 17 w 67"/>
                <a:gd name="T3" fmla="*/ 56 h 64"/>
                <a:gd name="T4" fmla="*/ 51 w 67"/>
                <a:gd name="T5" fmla="*/ 64 h 64"/>
                <a:gd name="T6" fmla="*/ 67 w 67"/>
                <a:gd name="T7" fmla="*/ 48 h 64"/>
                <a:gd name="T8" fmla="*/ 59 w 67"/>
                <a:gd name="T9" fmla="*/ 0 h 64"/>
                <a:gd name="T10" fmla="*/ 0 w 67"/>
                <a:gd name="T11" fmla="*/ 8 h 64"/>
                <a:gd name="T12" fmla="*/ 0 w 67"/>
                <a:gd name="T13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64">
                  <a:moveTo>
                    <a:pt x="0" y="24"/>
                  </a:moveTo>
                  <a:lnTo>
                    <a:pt x="17" y="56"/>
                  </a:lnTo>
                  <a:lnTo>
                    <a:pt x="51" y="64"/>
                  </a:lnTo>
                  <a:lnTo>
                    <a:pt x="67" y="48"/>
                  </a:lnTo>
                  <a:lnTo>
                    <a:pt x="59" y="0"/>
                  </a:lnTo>
                  <a:lnTo>
                    <a:pt x="0" y="8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290F592F-C8F2-4AA5-9540-E4E2BCCE9C0C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82" y="1065"/>
              <a:ext cx="12" cy="13"/>
            </a:xfrm>
            <a:custGeom>
              <a:avLst/>
              <a:gdLst>
                <a:gd name="T0" fmla="*/ 0 w 67"/>
                <a:gd name="T1" fmla="*/ 24 h 64"/>
                <a:gd name="T2" fmla="*/ 17 w 67"/>
                <a:gd name="T3" fmla="*/ 56 h 64"/>
                <a:gd name="T4" fmla="*/ 51 w 67"/>
                <a:gd name="T5" fmla="*/ 64 h 64"/>
                <a:gd name="T6" fmla="*/ 67 w 67"/>
                <a:gd name="T7" fmla="*/ 48 h 64"/>
                <a:gd name="T8" fmla="*/ 59 w 67"/>
                <a:gd name="T9" fmla="*/ 0 h 64"/>
                <a:gd name="T10" fmla="*/ 0 w 67"/>
                <a:gd name="T11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4">
                  <a:moveTo>
                    <a:pt x="0" y="24"/>
                  </a:moveTo>
                  <a:lnTo>
                    <a:pt x="17" y="56"/>
                  </a:lnTo>
                  <a:lnTo>
                    <a:pt x="51" y="64"/>
                  </a:lnTo>
                  <a:lnTo>
                    <a:pt x="67" y="48"/>
                  </a:lnTo>
                  <a:lnTo>
                    <a:pt x="59" y="0"/>
                  </a:lnTo>
                  <a:lnTo>
                    <a:pt x="0" y="8"/>
                  </a:lnTo>
                </a:path>
              </a:pathLst>
            </a:custGeom>
            <a:grp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DB361D49-C48D-4B73-85A9-2FBCFB1827DD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82" y="1065"/>
              <a:ext cx="12" cy="13"/>
            </a:xfrm>
            <a:custGeom>
              <a:avLst/>
              <a:gdLst>
                <a:gd name="T0" fmla="*/ 0 w 67"/>
                <a:gd name="T1" fmla="*/ 24 h 64"/>
                <a:gd name="T2" fmla="*/ 17 w 67"/>
                <a:gd name="T3" fmla="*/ 56 h 64"/>
                <a:gd name="T4" fmla="*/ 51 w 67"/>
                <a:gd name="T5" fmla="*/ 64 h 64"/>
                <a:gd name="T6" fmla="*/ 67 w 67"/>
                <a:gd name="T7" fmla="*/ 48 h 64"/>
                <a:gd name="T8" fmla="*/ 59 w 67"/>
                <a:gd name="T9" fmla="*/ 0 h 64"/>
                <a:gd name="T10" fmla="*/ 0 w 67"/>
                <a:gd name="T11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4">
                  <a:moveTo>
                    <a:pt x="0" y="24"/>
                  </a:moveTo>
                  <a:lnTo>
                    <a:pt x="17" y="56"/>
                  </a:lnTo>
                  <a:lnTo>
                    <a:pt x="51" y="64"/>
                  </a:lnTo>
                  <a:lnTo>
                    <a:pt x="67" y="48"/>
                  </a:lnTo>
                  <a:lnTo>
                    <a:pt x="59" y="0"/>
                  </a:lnTo>
                  <a:lnTo>
                    <a:pt x="0" y="8"/>
                  </a:lnTo>
                </a:path>
              </a:pathLst>
            </a:custGeom>
            <a:grp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19" name="Freeform 18">
              <a:extLst>
                <a:ext uri="{FF2B5EF4-FFF2-40B4-BE49-F238E27FC236}">
                  <a16:creationId xmlns="" xmlns:a16="http://schemas.microsoft.com/office/drawing/2014/main" id="{6FCB75B0-0898-4730-BE78-7CEEE6EAD1A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700" y="1053"/>
              <a:ext cx="21" cy="33"/>
            </a:xfrm>
            <a:custGeom>
              <a:avLst/>
              <a:gdLst>
                <a:gd name="T0" fmla="*/ 0 w 109"/>
                <a:gd name="T1" fmla="*/ 168 h 176"/>
                <a:gd name="T2" fmla="*/ 50 w 109"/>
                <a:gd name="T3" fmla="*/ 176 h 176"/>
                <a:gd name="T4" fmla="*/ 76 w 109"/>
                <a:gd name="T5" fmla="*/ 144 h 176"/>
                <a:gd name="T6" fmla="*/ 76 w 109"/>
                <a:gd name="T7" fmla="*/ 112 h 176"/>
                <a:gd name="T8" fmla="*/ 109 w 109"/>
                <a:gd name="T9" fmla="*/ 96 h 176"/>
                <a:gd name="T10" fmla="*/ 92 w 109"/>
                <a:gd name="T11" fmla="*/ 72 h 176"/>
                <a:gd name="T12" fmla="*/ 109 w 109"/>
                <a:gd name="T13" fmla="*/ 64 h 176"/>
                <a:gd name="T14" fmla="*/ 101 w 109"/>
                <a:gd name="T15" fmla="*/ 8 h 176"/>
                <a:gd name="T16" fmla="*/ 84 w 109"/>
                <a:gd name="T17" fmla="*/ 0 h 176"/>
                <a:gd name="T18" fmla="*/ 67 w 109"/>
                <a:gd name="T19" fmla="*/ 16 h 176"/>
                <a:gd name="T20" fmla="*/ 59 w 109"/>
                <a:gd name="T21" fmla="*/ 48 h 176"/>
                <a:gd name="T22" fmla="*/ 42 w 109"/>
                <a:gd name="T23" fmla="*/ 16 h 176"/>
                <a:gd name="T24" fmla="*/ 8 w 109"/>
                <a:gd name="T25" fmla="*/ 40 h 176"/>
                <a:gd name="T26" fmla="*/ 0 w 109"/>
                <a:gd name="T27" fmla="*/ 48 h 176"/>
                <a:gd name="T28" fmla="*/ 8 w 109"/>
                <a:gd name="T29" fmla="*/ 72 h 176"/>
                <a:gd name="T30" fmla="*/ 42 w 109"/>
                <a:gd name="T31" fmla="*/ 88 h 176"/>
                <a:gd name="T32" fmla="*/ 50 w 109"/>
                <a:gd name="T33" fmla="*/ 112 h 176"/>
                <a:gd name="T34" fmla="*/ 33 w 109"/>
                <a:gd name="T35" fmla="*/ 144 h 176"/>
                <a:gd name="T36" fmla="*/ 8 w 109"/>
                <a:gd name="T37" fmla="*/ 136 h 176"/>
                <a:gd name="T38" fmla="*/ 0 w 109"/>
                <a:gd name="T39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76">
                  <a:moveTo>
                    <a:pt x="0" y="168"/>
                  </a:moveTo>
                  <a:lnTo>
                    <a:pt x="50" y="176"/>
                  </a:lnTo>
                  <a:lnTo>
                    <a:pt x="76" y="144"/>
                  </a:lnTo>
                  <a:lnTo>
                    <a:pt x="76" y="112"/>
                  </a:lnTo>
                  <a:lnTo>
                    <a:pt x="109" y="96"/>
                  </a:lnTo>
                  <a:lnTo>
                    <a:pt x="92" y="72"/>
                  </a:lnTo>
                  <a:lnTo>
                    <a:pt x="109" y="64"/>
                  </a:lnTo>
                  <a:lnTo>
                    <a:pt x="101" y="8"/>
                  </a:lnTo>
                  <a:lnTo>
                    <a:pt x="84" y="0"/>
                  </a:lnTo>
                  <a:lnTo>
                    <a:pt x="67" y="16"/>
                  </a:lnTo>
                  <a:lnTo>
                    <a:pt x="59" y="48"/>
                  </a:lnTo>
                  <a:lnTo>
                    <a:pt x="42" y="16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2" y="88"/>
                  </a:lnTo>
                  <a:lnTo>
                    <a:pt x="50" y="112"/>
                  </a:lnTo>
                  <a:lnTo>
                    <a:pt x="33" y="144"/>
                  </a:lnTo>
                  <a:lnTo>
                    <a:pt x="8" y="136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C90A44B9-6CCD-4BC9-9822-E5539EFB6771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737" y="1450"/>
              <a:ext cx="64" cy="39"/>
            </a:xfrm>
            <a:custGeom>
              <a:avLst/>
              <a:gdLst>
                <a:gd name="T0" fmla="*/ 0 w 328"/>
                <a:gd name="T1" fmla="*/ 80 h 208"/>
                <a:gd name="T2" fmla="*/ 0 w 328"/>
                <a:gd name="T3" fmla="*/ 56 h 208"/>
                <a:gd name="T4" fmla="*/ 25 w 328"/>
                <a:gd name="T5" fmla="*/ 32 h 208"/>
                <a:gd name="T6" fmla="*/ 50 w 328"/>
                <a:gd name="T7" fmla="*/ 48 h 208"/>
                <a:gd name="T8" fmla="*/ 67 w 328"/>
                <a:gd name="T9" fmla="*/ 32 h 208"/>
                <a:gd name="T10" fmla="*/ 92 w 328"/>
                <a:gd name="T11" fmla="*/ 24 h 208"/>
                <a:gd name="T12" fmla="*/ 101 w 328"/>
                <a:gd name="T13" fmla="*/ 32 h 208"/>
                <a:gd name="T14" fmla="*/ 117 w 328"/>
                <a:gd name="T15" fmla="*/ 40 h 208"/>
                <a:gd name="T16" fmla="*/ 134 w 328"/>
                <a:gd name="T17" fmla="*/ 48 h 208"/>
                <a:gd name="T18" fmla="*/ 160 w 328"/>
                <a:gd name="T19" fmla="*/ 40 h 208"/>
                <a:gd name="T20" fmla="*/ 210 w 328"/>
                <a:gd name="T21" fmla="*/ 40 h 208"/>
                <a:gd name="T22" fmla="*/ 235 w 328"/>
                <a:gd name="T23" fmla="*/ 32 h 208"/>
                <a:gd name="T24" fmla="*/ 252 w 328"/>
                <a:gd name="T25" fmla="*/ 16 h 208"/>
                <a:gd name="T26" fmla="*/ 261 w 328"/>
                <a:gd name="T27" fmla="*/ 16 h 208"/>
                <a:gd name="T28" fmla="*/ 286 w 328"/>
                <a:gd name="T29" fmla="*/ 24 h 208"/>
                <a:gd name="T30" fmla="*/ 294 w 328"/>
                <a:gd name="T31" fmla="*/ 8 h 208"/>
                <a:gd name="T32" fmla="*/ 320 w 328"/>
                <a:gd name="T33" fmla="*/ 0 h 208"/>
                <a:gd name="T34" fmla="*/ 328 w 328"/>
                <a:gd name="T35" fmla="*/ 16 h 208"/>
                <a:gd name="T36" fmla="*/ 311 w 328"/>
                <a:gd name="T37" fmla="*/ 56 h 208"/>
                <a:gd name="T38" fmla="*/ 303 w 328"/>
                <a:gd name="T39" fmla="*/ 80 h 208"/>
                <a:gd name="T40" fmla="*/ 286 w 328"/>
                <a:gd name="T41" fmla="*/ 104 h 208"/>
                <a:gd name="T42" fmla="*/ 286 w 328"/>
                <a:gd name="T43" fmla="*/ 112 h 208"/>
                <a:gd name="T44" fmla="*/ 303 w 328"/>
                <a:gd name="T45" fmla="*/ 128 h 208"/>
                <a:gd name="T46" fmla="*/ 320 w 328"/>
                <a:gd name="T47" fmla="*/ 160 h 208"/>
                <a:gd name="T48" fmla="*/ 303 w 328"/>
                <a:gd name="T49" fmla="*/ 176 h 208"/>
                <a:gd name="T50" fmla="*/ 303 w 328"/>
                <a:gd name="T51" fmla="*/ 208 h 208"/>
                <a:gd name="T52" fmla="*/ 269 w 328"/>
                <a:gd name="T53" fmla="*/ 200 h 208"/>
                <a:gd name="T54" fmla="*/ 227 w 328"/>
                <a:gd name="T55" fmla="*/ 192 h 208"/>
                <a:gd name="T56" fmla="*/ 202 w 328"/>
                <a:gd name="T57" fmla="*/ 152 h 208"/>
                <a:gd name="T58" fmla="*/ 168 w 328"/>
                <a:gd name="T59" fmla="*/ 160 h 208"/>
                <a:gd name="T60" fmla="*/ 143 w 328"/>
                <a:gd name="T61" fmla="*/ 144 h 208"/>
                <a:gd name="T62" fmla="*/ 126 w 328"/>
                <a:gd name="T63" fmla="*/ 128 h 208"/>
                <a:gd name="T64" fmla="*/ 109 w 328"/>
                <a:gd name="T65" fmla="*/ 128 h 208"/>
                <a:gd name="T66" fmla="*/ 84 w 328"/>
                <a:gd name="T67" fmla="*/ 112 h 208"/>
                <a:gd name="T68" fmla="*/ 67 w 328"/>
                <a:gd name="T69" fmla="*/ 112 h 208"/>
                <a:gd name="T70" fmla="*/ 50 w 328"/>
                <a:gd name="T71" fmla="*/ 96 h 208"/>
                <a:gd name="T72" fmla="*/ 25 w 328"/>
                <a:gd name="T73" fmla="*/ 104 h 208"/>
                <a:gd name="T74" fmla="*/ 0 w 328"/>
                <a:gd name="T75" fmla="*/ 8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8" h="208">
                  <a:moveTo>
                    <a:pt x="0" y="80"/>
                  </a:moveTo>
                  <a:lnTo>
                    <a:pt x="0" y="56"/>
                  </a:lnTo>
                  <a:lnTo>
                    <a:pt x="25" y="32"/>
                  </a:lnTo>
                  <a:lnTo>
                    <a:pt x="50" y="48"/>
                  </a:lnTo>
                  <a:lnTo>
                    <a:pt x="67" y="32"/>
                  </a:lnTo>
                  <a:lnTo>
                    <a:pt x="92" y="24"/>
                  </a:lnTo>
                  <a:lnTo>
                    <a:pt x="101" y="32"/>
                  </a:lnTo>
                  <a:lnTo>
                    <a:pt x="117" y="40"/>
                  </a:lnTo>
                  <a:lnTo>
                    <a:pt x="134" y="48"/>
                  </a:lnTo>
                  <a:lnTo>
                    <a:pt x="160" y="40"/>
                  </a:lnTo>
                  <a:lnTo>
                    <a:pt x="210" y="40"/>
                  </a:lnTo>
                  <a:lnTo>
                    <a:pt x="235" y="32"/>
                  </a:lnTo>
                  <a:lnTo>
                    <a:pt x="252" y="16"/>
                  </a:lnTo>
                  <a:lnTo>
                    <a:pt x="261" y="16"/>
                  </a:lnTo>
                  <a:lnTo>
                    <a:pt x="286" y="24"/>
                  </a:lnTo>
                  <a:lnTo>
                    <a:pt x="294" y="8"/>
                  </a:lnTo>
                  <a:lnTo>
                    <a:pt x="320" y="0"/>
                  </a:lnTo>
                  <a:lnTo>
                    <a:pt x="328" y="16"/>
                  </a:lnTo>
                  <a:lnTo>
                    <a:pt x="311" y="56"/>
                  </a:lnTo>
                  <a:lnTo>
                    <a:pt x="303" y="80"/>
                  </a:lnTo>
                  <a:lnTo>
                    <a:pt x="286" y="104"/>
                  </a:lnTo>
                  <a:lnTo>
                    <a:pt x="286" y="112"/>
                  </a:lnTo>
                  <a:lnTo>
                    <a:pt x="303" y="128"/>
                  </a:lnTo>
                  <a:lnTo>
                    <a:pt x="320" y="160"/>
                  </a:lnTo>
                  <a:lnTo>
                    <a:pt x="303" y="176"/>
                  </a:lnTo>
                  <a:lnTo>
                    <a:pt x="303" y="208"/>
                  </a:lnTo>
                  <a:lnTo>
                    <a:pt x="269" y="200"/>
                  </a:lnTo>
                  <a:lnTo>
                    <a:pt x="227" y="192"/>
                  </a:lnTo>
                  <a:lnTo>
                    <a:pt x="202" y="152"/>
                  </a:lnTo>
                  <a:lnTo>
                    <a:pt x="168" y="160"/>
                  </a:lnTo>
                  <a:lnTo>
                    <a:pt x="143" y="144"/>
                  </a:lnTo>
                  <a:lnTo>
                    <a:pt x="126" y="128"/>
                  </a:lnTo>
                  <a:lnTo>
                    <a:pt x="109" y="128"/>
                  </a:lnTo>
                  <a:lnTo>
                    <a:pt x="84" y="112"/>
                  </a:lnTo>
                  <a:lnTo>
                    <a:pt x="67" y="112"/>
                  </a:lnTo>
                  <a:lnTo>
                    <a:pt x="50" y="96"/>
                  </a:lnTo>
                  <a:lnTo>
                    <a:pt x="25" y="104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B1F3ECD3-EC59-4AF9-B2A7-D0BFB05F73B3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700" y="1053"/>
              <a:ext cx="21" cy="33"/>
            </a:xfrm>
            <a:custGeom>
              <a:avLst/>
              <a:gdLst>
                <a:gd name="T0" fmla="*/ 0 w 109"/>
                <a:gd name="T1" fmla="*/ 168 h 176"/>
                <a:gd name="T2" fmla="*/ 50 w 109"/>
                <a:gd name="T3" fmla="*/ 176 h 176"/>
                <a:gd name="T4" fmla="*/ 76 w 109"/>
                <a:gd name="T5" fmla="*/ 144 h 176"/>
                <a:gd name="T6" fmla="*/ 76 w 109"/>
                <a:gd name="T7" fmla="*/ 112 h 176"/>
                <a:gd name="T8" fmla="*/ 109 w 109"/>
                <a:gd name="T9" fmla="*/ 96 h 176"/>
                <a:gd name="T10" fmla="*/ 92 w 109"/>
                <a:gd name="T11" fmla="*/ 72 h 176"/>
                <a:gd name="T12" fmla="*/ 109 w 109"/>
                <a:gd name="T13" fmla="*/ 64 h 176"/>
                <a:gd name="T14" fmla="*/ 101 w 109"/>
                <a:gd name="T15" fmla="*/ 8 h 176"/>
                <a:gd name="T16" fmla="*/ 84 w 109"/>
                <a:gd name="T17" fmla="*/ 0 h 176"/>
                <a:gd name="T18" fmla="*/ 67 w 109"/>
                <a:gd name="T19" fmla="*/ 16 h 176"/>
                <a:gd name="T20" fmla="*/ 59 w 109"/>
                <a:gd name="T21" fmla="*/ 48 h 176"/>
                <a:gd name="T22" fmla="*/ 42 w 109"/>
                <a:gd name="T23" fmla="*/ 16 h 176"/>
                <a:gd name="T24" fmla="*/ 8 w 109"/>
                <a:gd name="T25" fmla="*/ 40 h 176"/>
                <a:gd name="T26" fmla="*/ 0 w 109"/>
                <a:gd name="T27" fmla="*/ 48 h 176"/>
                <a:gd name="T28" fmla="*/ 8 w 109"/>
                <a:gd name="T29" fmla="*/ 72 h 176"/>
                <a:gd name="T30" fmla="*/ 42 w 109"/>
                <a:gd name="T31" fmla="*/ 88 h 176"/>
                <a:gd name="T32" fmla="*/ 50 w 109"/>
                <a:gd name="T33" fmla="*/ 112 h 176"/>
                <a:gd name="T34" fmla="*/ 33 w 109"/>
                <a:gd name="T35" fmla="*/ 144 h 176"/>
                <a:gd name="T36" fmla="*/ 8 w 109"/>
                <a:gd name="T37" fmla="*/ 136 h 176"/>
                <a:gd name="T38" fmla="*/ 0 w 109"/>
                <a:gd name="T39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76">
                  <a:moveTo>
                    <a:pt x="0" y="168"/>
                  </a:moveTo>
                  <a:lnTo>
                    <a:pt x="50" y="176"/>
                  </a:lnTo>
                  <a:lnTo>
                    <a:pt x="76" y="144"/>
                  </a:lnTo>
                  <a:lnTo>
                    <a:pt x="76" y="112"/>
                  </a:lnTo>
                  <a:lnTo>
                    <a:pt x="109" y="96"/>
                  </a:lnTo>
                  <a:lnTo>
                    <a:pt x="92" y="72"/>
                  </a:lnTo>
                  <a:lnTo>
                    <a:pt x="109" y="64"/>
                  </a:lnTo>
                  <a:lnTo>
                    <a:pt x="101" y="8"/>
                  </a:lnTo>
                  <a:lnTo>
                    <a:pt x="84" y="0"/>
                  </a:lnTo>
                  <a:lnTo>
                    <a:pt x="67" y="16"/>
                  </a:lnTo>
                  <a:lnTo>
                    <a:pt x="59" y="48"/>
                  </a:lnTo>
                  <a:lnTo>
                    <a:pt x="42" y="16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2" y="88"/>
                  </a:lnTo>
                  <a:lnTo>
                    <a:pt x="50" y="112"/>
                  </a:lnTo>
                  <a:lnTo>
                    <a:pt x="33" y="144"/>
                  </a:lnTo>
                  <a:lnTo>
                    <a:pt x="8" y="136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FD2C880-55E8-4F9F-BBDB-2DB6E0C32B36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737" y="1450"/>
              <a:ext cx="64" cy="39"/>
            </a:xfrm>
            <a:custGeom>
              <a:avLst/>
              <a:gdLst>
                <a:gd name="T0" fmla="*/ 0 w 328"/>
                <a:gd name="T1" fmla="*/ 80 h 208"/>
                <a:gd name="T2" fmla="*/ 0 w 328"/>
                <a:gd name="T3" fmla="*/ 56 h 208"/>
                <a:gd name="T4" fmla="*/ 25 w 328"/>
                <a:gd name="T5" fmla="*/ 32 h 208"/>
                <a:gd name="T6" fmla="*/ 50 w 328"/>
                <a:gd name="T7" fmla="*/ 48 h 208"/>
                <a:gd name="T8" fmla="*/ 67 w 328"/>
                <a:gd name="T9" fmla="*/ 32 h 208"/>
                <a:gd name="T10" fmla="*/ 92 w 328"/>
                <a:gd name="T11" fmla="*/ 24 h 208"/>
                <a:gd name="T12" fmla="*/ 101 w 328"/>
                <a:gd name="T13" fmla="*/ 32 h 208"/>
                <a:gd name="T14" fmla="*/ 117 w 328"/>
                <a:gd name="T15" fmla="*/ 40 h 208"/>
                <a:gd name="T16" fmla="*/ 134 w 328"/>
                <a:gd name="T17" fmla="*/ 48 h 208"/>
                <a:gd name="T18" fmla="*/ 160 w 328"/>
                <a:gd name="T19" fmla="*/ 40 h 208"/>
                <a:gd name="T20" fmla="*/ 210 w 328"/>
                <a:gd name="T21" fmla="*/ 40 h 208"/>
                <a:gd name="T22" fmla="*/ 235 w 328"/>
                <a:gd name="T23" fmla="*/ 32 h 208"/>
                <a:gd name="T24" fmla="*/ 252 w 328"/>
                <a:gd name="T25" fmla="*/ 16 h 208"/>
                <a:gd name="T26" fmla="*/ 261 w 328"/>
                <a:gd name="T27" fmla="*/ 16 h 208"/>
                <a:gd name="T28" fmla="*/ 286 w 328"/>
                <a:gd name="T29" fmla="*/ 24 h 208"/>
                <a:gd name="T30" fmla="*/ 294 w 328"/>
                <a:gd name="T31" fmla="*/ 8 h 208"/>
                <a:gd name="T32" fmla="*/ 320 w 328"/>
                <a:gd name="T33" fmla="*/ 0 h 208"/>
                <a:gd name="T34" fmla="*/ 328 w 328"/>
                <a:gd name="T35" fmla="*/ 16 h 208"/>
                <a:gd name="T36" fmla="*/ 311 w 328"/>
                <a:gd name="T37" fmla="*/ 56 h 208"/>
                <a:gd name="T38" fmla="*/ 303 w 328"/>
                <a:gd name="T39" fmla="*/ 80 h 208"/>
                <a:gd name="T40" fmla="*/ 286 w 328"/>
                <a:gd name="T41" fmla="*/ 104 h 208"/>
                <a:gd name="T42" fmla="*/ 286 w 328"/>
                <a:gd name="T43" fmla="*/ 112 h 208"/>
                <a:gd name="T44" fmla="*/ 303 w 328"/>
                <a:gd name="T45" fmla="*/ 128 h 208"/>
                <a:gd name="T46" fmla="*/ 320 w 328"/>
                <a:gd name="T47" fmla="*/ 160 h 208"/>
                <a:gd name="T48" fmla="*/ 303 w 328"/>
                <a:gd name="T49" fmla="*/ 176 h 208"/>
                <a:gd name="T50" fmla="*/ 303 w 328"/>
                <a:gd name="T51" fmla="*/ 208 h 208"/>
                <a:gd name="T52" fmla="*/ 269 w 328"/>
                <a:gd name="T53" fmla="*/ 200 h 208"/>
                <a:gd name="T54" fmla="*/ 227 w 328"/>
                <a:gd name="T55" fmla="*/ 192 h 208"/>
                <a:gd name="T56" fmla="*/ 202 w 328"/>
                <a:gd name="T57" fmla="*/ 152 h 208"/>
                <a:gd name="T58" fmla="*/ 168 w 328"/>
                <a:gd name="T59" fmla="*/ 160 h 208"/>
                <a:gd name="T60" fmla="*/ 143 w 328"/>
                <a:gd name="T61" fmla="*/ 144 h 208"/>
                <a:gd name="T62" fmla="*/ 126 w 328"/>
                <a:gd name="T63" fmla="*/ 128 h 208"/>
                <a:gd name="T64" fmla="*/ 109 w 328"/>
                <a:gd name="T65" fmla="*/ 128 h 208"/>
                <a:gd name="T66" fmla="*/ 84 w 328"/>
                <a:gd name="T67" fmla="*/ 112 h 208"/>
                <a:gd name="T68" fmla="*/ 67 w 328"/>
                <a:gd name="T69" fmla="*/ 112 h 208"/>
                <a:gd name="T70" fmla="*/ 50 w 328"/>
                <a:gd name="T71" fmla="*/ 96 h 208"/>
                <a:gd name="T72" fmla="*/ 25 w 328"/>
                <a:gd name="T73" fmla="*/ 104 h 208"/>
                <a:gd name="T74" fmla="*/ 0 w 328"/>
                <a:gd name="T75" fmla="*/ 8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8" h="208">
                  <a:moveTo>
                    <a:pt x="0" y="80"/>
                  </a:moveTo>
                  <a:lnTo>
                    <a:pt x="0" y="56"/>
                  </a:lnTo>
                  <a:lnTo>
                    <a:pt x="25" y="32"/>
                  </a:lnTo>
                  <a:lnTo>
                    <a:pt x="50" y="48"/>
                  </a:lnTo>
                  <a:lnTo>
                    <a:pt x="67" y="32"/>
                  </a:lnTo>
                  <a:lnTo>
                    <a:pt x="92" y="24"/>
                  </a:lnTo>
                  <a:lnTo>
                    <a:pt x="101" y="32"/>
                  </a:lnTo>
                  <a:lnTo>
                    <a:pt x="117" y="40"/>
                  </a:lnTo>
                  <a:lnTo>
                    <a:pt x="134" y="48"/>
                  </a:lnTo>
                  <a:lnTo>
                    <a:pt x="160" y="40"/>
                  </a:lnTo>
                  <a:lnTo>
                    <a:pt x="210" y="40"/>
                  </a:lnTo>
                  <a:lnTo>
                    <a:pt x="235" y="32"/>
                  </a:lnTo>
                  <a:lnTo>
                    <a:pt x="252" y="16"/>
                  </a:lnTo>
                  <a:lnTo>
                    <a:pt x="261" y="16"/>
                  </a:lnTo>
                  <a:lnTo>
                    <a:pt x="286" y="24"/>
                  </a:lnTo>
                  <a:lnTo>
                    <a:pt x="294" y="8"/>
                  </a:lnTo>
                  <a:lnTo>
                    <a:pt x="320" y="0"/>
                  </a:lnTo>
                  <a:lnTo>
                    <a:pt x="328" y="16"/>
                  </a:lnTo>
                  <a:lnTo>
                    <a:pt x="311" y="56"/>
                  </a:lnTo>
                  <a:lnTo>
                    <a:pt x="303" y="80"/>
                  </a:lnTo>
                  <a:lnTo>
                    <a:pt x="286" y="104"/>
                  </a:lnTo>
                  <a:lnTo>
                    <a:pt x="286" y="112"/>
                  </a:lnTo>
                  <a:lnTo>
                    <a:pt x="303" y="128"/>
                  </a:lnTo>
                  <a:lnTo>
                    <a:pt x="320" y="160"/>
                  </a:lnTo>
                  <a:lnTo>
                    <a:pt x="303" y="176"/>
                  </a:lnTo>
                  <a:lnTo>
                    <a:pt x="303" y="208"/>
                  </a:lnTo>
                  <a:lnTo>
                    <a:pt x="269" y="200"/>
                  </a:lnTo>
                  <a:lnTo>
                    <a:pt x="227" y="192"/>
                  </a:lnTo>
                  <a:lnTo>
                    <a:pt x="202" y="152"/>
                  </a:lnTo>
                  <a:lnTo>
                    <a:pt x="168" y="160"/>
                  </a:lnTo>
                  <a:lnTo>
                    <a:pt x="143" y="144"/>
                  </a:lnTo>
                  <a:lnTo>
                    <a:pt x="126" y="128"/>
                  </a:lnTo>
                  <a:lnTo>
                    <a:pt x="109" y="128"/>
                  </a:lnTo>
                  <a:lnTo>
                    <a:pt x="84" y="112"/>
                  </a:lnTo>
                  <a:lnTo>
                    <a:pt x="67" y="112"/>
                  </a:lnTo>
                  <a:lnTo>
                    <a:pt x="50" y="96"/>
                  </a:lnTo>
                  <a:lnTo>
                    <a:pt x="25" y="104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23" name="Freeform 23">
              <a:extLst>
                <a:ext uri="{FF2B5EF4-FFF2-40B4-BE49-F238E27FC236}">
                  <a16:creationId xmlns="" xmlns:a16="http://schemas.microsoft.com/office/drawing/2014/main" id="{1B76474C-24AB-4F1A-A78D-B269A3273A42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49" y="1388"/>
              <a:ext cx="33" cy="53"/>
            </a:xfrm>
            <a:custGeom>
              <a:avLst/>
              <a:gdLst>
                <a:gd name="T0" fmla="*/ 0 w 168"/>
                <a:gd name="T1" fmla="*/ 40 h 288"/>
                <a:gd name="T2" fmla="*/ 33 w 168"/>
                <a:gd name="T3" fmla="*/ 48 h 288"/>
                <a:gd name="T4" fmla="*/ 59 w 168"/>
                <a:gd name="T5" fmla="*/ 40 h 288"/>
                <a:gd name="T6" fmla="*/ 101 w 168"/>
                <a:gd name="T7" fmla="*/ 8 h 288"/>
                <a:gd name="T8" fmla="*/ 109 w 168"/>
                <a:gd name="T9" fmla="*/ 0 h 288"/>
                <a:gd name="T10" fmla="*/ 143 w 168"/>
                <a:gd name="T11" fmla="*/ 16 h 288"/>
                <a:gd name="T12" fmla="*/ 143 w 168"/>
                <a:gd name="T13" fmla="*/ 32 h 288"/>
                <a:gd name="T14" fmla="*/ 168 w 168"/>
                <a:gd name="T15" fmla="*/ 96 h 288"/>
                <a:gd name="T16" fmla="*/ 151 w 168"/>
                <a:gd name="T17" fmla="*/ 120 h 288"/>
                <a:gd name="T18" fmla="*/ 168 w 168"/>
                <a:gd name="T19" fmla="*/ 152 h 288"/>
                <a:gd name="T20" fmla="*/ 143 w 168"/>
                <a:gd name="T21" fmla="*/ 256 h 288"/>
                <a:gd name="T22" fmla="*/ 117 w 168"/>
                <a:gd name="T23" fmla="*/ 248 h 288"/>
                <a:gd name="T24" fmla="*/ 92 w 168"/>
                <a:gd name="T25" fmla="*/ 248 h 288"/>
                <a:gd name="T26" fmla="*/ 84 w 168"/>
                <a:gd name="T27" fmla="*/ 264 h 288"/>
                <a:gd name="T28" fmla="*/ 67 w 168"/>
                <a:gd name="T29" fmla="*/ 280 h 288"/>
                <a:gd name="T30" fmla="*/ 42 w 168"/>
                <a:gd name="T31" fmla="*/ 288 h 288"/>
                <a:gd name="T32" fmla="*/ 25 w 168"/>
                <a:gd name="T33" fmla="*/ 248 h 288"/>
                <a:gd name="T34" fmla="*/ 25 w 168"/>
                <a:gd name="T35" fmla="*/ 200 h 288"/>
                <a:gd name="T36" fmla="*/ 33 w 168"/>
                <a:gd name="T37" fmla="*/ 176 h 288"/>
                <a:gd name="T38" fmla="*/ 25 w 168"/>
                <a:gd name="T39" fmla="*/ 160 h 288"/>
                <a:gd name="T40" fmla="*/ 33 w 168"/>
                <a:gd name="T41" fmla="*/ 136 h 288"/>
                <a:gd name="T42" fmla="*/ 33 w 168"/>
                <a:gd name="T43" fmla="*/ 112 h 288"/>
                <a:gd name="T44" fmla="*/ 25 w 168"/>
                <a:gd name="T45" fmla="*/ 80 h 288"/>
                <a:gd name="T46" fmla="*/ 0 w 168"/>
                <a:gd name="T47" fmla="*/ 72 h 288"/>
                <a:gd name="T48" fmla="*/ 0 w 168"/>
                <a:gd name="T49" fmla="*/ 4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288">
                  <a:moveTo>
                    <a:pt x="0" y="40"/>
                  </a:moveTo>
                  <a:lnTo>
                    <a:pt x="33" y="48"/>
                  </a:lnTo>
                  <a:lnTo>
                    <a:pt x="59" y="40"/>
                  </a:lnTo>
                  <a:lnTo>
                    <a:pt x="101" y="8"/>
                  </a:lnTo>
                  <a:lnTo>
                    <a:pt x="109" y="0"/>
                  </a:lnTo>
                  <a:lnTo>
                    <a:pt x="143" y="16"/>
                  </a:lnTo>
                  <a:lnTo>
                    <a:pt x="143" y="32"/>
                  </a:lnTo>
                  <a:lnTo>
                    <a:pt x="168" y="96"/>
                  </a:lnTo>
                  <a:lnTo>
                    <a:pt x="151" y="120"/>
                  </a:lnTo>
                  <a:lnTo>
                    <a:pt x="168" y="152"/>
                  </a:lnTo>
                  <a:lnTo>
                    <a:pt x="143" y="256"/>
                  </a:lnTo>
                  <a:lnTo>
                    <a:pt x="117" y="248"/>
                  </a:lnTo>
                  <a:lnTo>
                    <a:pt x="92" y="248"/>
                  </a:lnTo>
                  <a:lnTo>
                    <a:pt x="84" y="264"/>
                  </a:lnTo>
                  <a:lnTo>
                    <a:pt x="67" y="280"/>
                  </a:lnTo>
                  <a:lnTo>
                    <a:pt x="42" y="288"/>
                  </a:lnTo>
                  <a:lnTo>
                    <a:pt x="25" y="248"/>
                  </a:lnTo>
                  <a:lnTo>
                    <a:pt x="25" y="200"/>
                  </a:lnTo>
                  <a:lnTo>
                    <a:pt x="33" y="176"/>
                  </a:lnTo>
                  <a:lnTo>
                    <a:pt x="25" y="160"/>
                  </a:lnTo>
                  <a:lnTo>
                    <a:pt x="33" y="136"/>
                  </a:lnTo>
                  <a:lnTo>
                    <a:pt x="33" y="112"/>
                  </a:lnTo>
                  <a:lnTo>
                    <a:pt x="25" y="80"/>
                  </a:lnTo>
                  <a:lnTo>
                    <a:pt x="0" y="7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24" name="Freeform 25">
              <a:extLst>
                <a:ext uri="{FF2B5EF4-FFF2-40B4-BE49-F238E27FC236}">
                  <a16:creationId xmlns="" xmlns:a16="http://schemas.microsoft.com/office/drawing/2014/main" id="{5519CC51-4DF0-4FE0-92C4-C88A3F85374D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49" y="1388"/>
              <a:ext cx="33" cy="53"/>
            </a:xfrm>
            <a:custGeom>
              <a:avLst/>
              <a:gdLst>
                <a:gd name="T0" fmla="*/ 0 w 168"/>
                <a:gd name="T1" fmla="*/ 40 h 288"/>
                <a:gd name="T2" fmla="*/ 33 w 168"/>
                <a:gd name="T3" fmla="*/ 48 h 288"/>
                <a:gd name="T4" fmla="*/ 59 w 168"/>
                <a:gd name="T5" fmla="*/ 40 h 288"/>
                <a:gd name="T6" fmla="*/ 101 w 168"/>
                <a:gd name="T7" fmla="*/ 8 h 288"/>
                <a:gd name="T8" fmla="*/ 109 w 168"/>
                <a:gd name="T9" fmla="*/ 0 h 288"/>
                <a:gd name="T10" fmla="*/ 143 w 168"/>
                <a:gd name="T11" fmla="*/ 16 h 288"/>
                <a:gd name="T12" fmla="*/ 143 w 168"/>
                <a:gd name="T13" fmla="*/ 32 h 288"/>
                <a:gd name="T14" fmla="*/ 168 w 168"/>
                <a:gd name="T15" fmla="*/ 96 h 288"/>
                <a:gd name="T16" fmla="*/ 151 w 168"/>
                <a:gd name="T17" fmla="*/ 120 h 288"/>
                <a:gd name="T18" fmla="*/ 168 w 168"/>
                <a:gd name="T19" fmla="*/ 152 h 288"/>
                <a:gd name="T20" fmla="*/ 143 w 168"/>
                <a:gd name="T21" fmla="*/ 256 h 288"/>
                <a:gd name="T22" fmla="*/ 117 w 168"/>
                <a:gd name="T23" fmla="*/ 248 h 288"/>
                <a:gd name="T24" fmla="*/ 92 w 168"/>
                <a:gd name="T25" fmla="*/ 248 h 288"/>
                <a:gd name="T26" fmla="*/ 84 w 168"/>
                <a:gd name="T27" fmla="*/ 264 h 288"/>
                <a:gd name="T28" fmla="*/ 67 w 168"/>
                <a:gd name="T29" fmla="*/ 280 h 288"/>
                <a:gd name="T30" fmla="*/ 42 w 168"/>
                <a:gd name="T31" fmla="*/ 288 h 288"/>
                <a:gd name="T32" fmla="*/ 25 w 168"/>
                <a:gd name="T33" fmla="*/ 248 h 288"/>
                <a:gd name="T34" fmla="*/ 25 w 168"/>
                <a:gd name="T35" fmla="*/ 200 h 288"/>
                <a:gd name="T36" fmla="*/ 33 w 168"/>
                <a:gd name="T37" fmla="*/ 176 h 288"/>
                <a:gd name="T38" fmla="*/ 25 w 168"/>
                <a:gd name="T39" fmla="*/ 160 h 288"/>
                <a:gd name="T40" fmla="*/ 33 w 168"/>
                <a:gd name="T41" fmla="*/ 136 h 288"/>
                <a:gd name="T42" fmla="*/ 33 w 168"/>
                <a:gd name="T43" fmla="*/ 112 h 288"/>
                <a:gd name="T44" fmla="*/ 25 w 168"/>
                <a:gd name="T45" fmla="*/ 80 h 288"/>
                <a:gd name="T46" fmla="*/ 0 w 168"/>
                <a:gd name="T47" fmla="*/ 72 h 288"/>
                <a:gd name="T48" fmla="*/ 0 w 168"/>
                <a:gd name="T49" fmla="*/ 4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288">
                  <a:moveTo>
                    <a:pt x="0" y="40"/>
                  </a:moveTo>
                  <a:lnTo>
                    <a:pt x="33" y="48"/>
                  </a:lnTo>
                  <a:lnTo>
                    <a:pt x="59" y="40"/>
                  </a:lnTo>
                  <a:lnTo>
                    <a:pt x="101" y="8"/>
                  </a:lnTo>
                  <a:lnTo>
                    <a:pt x="109" y="0"/>
                  </a:lnTo>
                  <a:lnTo>
                    <a:pt x="143" y="16"/>
                  </a:lnTo>
                  <a:lnTo>
                    <a:pt x="143" y="32"/>
                  </a:lnTo>
                  <a:lnTo>
                    <a:pt x="168" y="96"/>
                  </a:lnTo>
                  <a:lnTo>
                    <a:pt x="151" y="120"/>
                  </a:lnTo>
                  <a:lnTo>
                    <a:pt x="168" y="152"/>
                  </a:lnTo>
                  <a:lnTo>
                    <a:pt x="143" y="256"/>
                  </a:lnTo>
                  <a:lnTo>
                    <a:pt x="117" y="248"/>
                  </a:lnTo>
                  <a:lnTo>
                    <a:pt x="92" y="248"/>
                  </a:lnTo>
                  <a:lnTo>
                    <a:pt x="84" y="264"/>
                  </a:lnTo>
                  <a:lnTo>
                    <a:pt x="67" y="280"/>
                  </a:lnTo>
                  <a:lnTo>
                    <a:pt x="42" y="288"/>
                  </a:lnTo>
                  <a:lnTo>
                    <a:pt x="25" y="248"/>
                  </a:lnTo>
                  <a:lnTo>
                    <a:pt x="25" y="200"/>
                  </a:lnTo>
                  <a:lnTo>
                    <a:pt x="33" y="176"/>
                  </a:lnTo>
                  <a:lnTo>
                    <a:pt x="25" y="160"/>
                  </a:lnTo>
                  <a:lnTo>
                    <a:pt x="33" y="136"/>
                  </a:lnTo>
                  <a:lnTo>
                    <a:pt x="33" y="112"/>
                  </a:lnTo>
                  <a:lnTo>
                    <a:pt x="25" y="80"/>
                  </a:lnTo>
                  <a:lnTo>
                    <a:pt x="0" y="7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25" name="Freeform 26">
              <a:extLst>
                <a:ext uri="{FF2B5EF4-FFF2-40B4-BE49-F238E27FC236}">
                  <a16:creationId xmlns="" xmlns:a16="http://schemas.microsoft.com/office/drawing/2014/main" id="{69E3DDA9-4F62-45ED-B256-1B4B6B424EB6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57" y="1347"/>
              <a:ext cx="20" cy="36"/>
            </a:xfrm>
            <a:custGeom>
              <a:avLst/>
              <a:gdLst>
                <a:gd name="T0" fmla="*/ 75 w 101"/>
                <a:gd name="T1" fmla="*/ 32 h 192"/>
                <a:gd name="T2" fmla="*/ 75 w 101"/>
                <a:gd name="T3" fmla="*/ 0 h 192"/>
                <a:gd name="T4" fmla="*/ 92 w 101"/>
                <a:gd name="T5" fmla="*/ 0 h 192"/>
                <a:gd name="T6" fmla="*/ 92 w 101"/>
                <a:gd name="T7" fmla="*/ 40 h 192"/>
                <a:gd name="T8" fmla="*/ 101 w 101"/>
                <a:gd name="T9" fmla="*/ 56 h 192"/>
                <a:gd name="T10" fmla="*/ 101 w 101"/>
                <a:gd name="T11" fmla="*/ 104 h 192"/>
                <a:gd name="T12" fmla="*/ 92 w 101"/>
                <a:gd name="T13" fmla="*/ 120 h 192"/>
                <a:gd name="T14" fmla="*/ 92 w 101"/>
                <a:gd name="T15" fmla="*/ 152 h 192"/>
                <a:gd name="T16" fmla="*/ 67 w 101"/>
                <a:gd name="T17" fmla="*/ 192 h 192"/>
                <a:gd name="T18" fmla="*/ 50 w 101"/>
                <a:gd name="T19" fmla="*/ 192 h 192"/>
                <a:gd name="T20" fmla="*/ 25 w 101"/>
                <a:gd name="T21" fmla="*/ 176 h 192"/>
                <a:gd name="T22" fmla="*/ 33 w 101"/>
                <a:gd name="T23" fmla="*/ 160 h 192"/>
                <a:gd name="T24" fmla="*/ 17 w 101"/>
                <a:gd name="T25" fmla="*/ 152 h 192"/>
                <a:gd name="T26" fmla="*/ 33 w 101"/>
                <a:gd name="T27" fmla="*/ 136 h 192"/>
                <a:gd name="T28" fmla="*/ 8 w 101"/>
                <a:gd name="T29" fmla="*/ 128 h 192"/>
                <a:gd name="T30" fmla="*/ 25 w 101"/>
                <a:gd name="T31" fmla="*/ 112 h 192"/>
                <a:gd name="T32" fmla="*/ 8 w 101"/>
                <a:gd name="T33" fmla="*/ 96 h 192"/>
                <a:gd name="T34" fmla="*/ 0 w 101"/>
                <a:gd name="T35" fmla="*/ 72 h 192"/>
                <a:gd name="T36" fmla="*/ 17 w 101"/>
                <a:gd name="T37" fmla="*/ 64 h 192"/>
                <a:gd name="T38" fmla="*/ 17 w 101"/>
                <a:gd name="T39" fmla="*/ 48 h 192"/>
                <a:gd name="T40" fmla="*/ 42 w 101"/>
                <a:gd name="T41" fmla="*/ 40 h 192"/>
                <a:gd name="T42" fmla="*/ 75 w 101"/>
                <a:gd name="T4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192">
                  <a:moveTo>
                    <a:pt x="75" y="32"/>
                  </a:moveTo>
                  <a:lnTo>
                    <a:pt x="75" y="0"/>
                  </a:lnTo>
                  <a:lnTo>
                    <a:pt x="92" y="0"/>
                  </a:lnTo>
                  <a:lnTo>
                    <a:pt x="92" y="40"/>
                  </a:lnTo>
                  <a:lnTo>
                    <a:pt x="101" y="56"/>
                  </a:lnTo>
                  <a:lnTo>
                    <a:pt x="101" y="104"/>
                  </a:lnTo>
                  <a:lnTo>
                    <a:pt x="92" y="120"/>
                  </a:lnTo>
                  <a:lnTo>
                    <a:pt x="92" y="152"/>
                  </a:lnTo>
                  <a:lnTo>
                    <a:pt x="67" y="192"/>
                  </a:lnTo>
                  <a:lnTo>
                    <a:pt x="50" y="192"/>
                  </a:lnTo>
                  <a:lnTo>
                    <a:pt x="25" y="176"/>
                  </a:lnTo>
                  <a:lnTo>
                    <a:pt x="33" y="160"/>
                  </a:lnTo>
                  <a:lnTo>
                    <a:pt x="17" y="152"/>
                  </a:lnTo>
                  <a:lnTo>
                    <a:pt x="33" y="136"/>
                  </a:lnTo>
                  <a:lnTo>
                    <a:pt x="8" y="128"/>
                  </a:lnTo>
                  <a:lnTo>
                    <a:pt x="25" y="112"/>
                  </a:lnTo>
                  <a:lnTo>
                    <a:pt x="8" y="96"/>
                  </a:lnTo>
                  <a:lnTo>
                    <a:pt x="0" y="72"/>
                  </a:lnTo>
                  <a:lnTo>
                    <a:pt x="17" y="64"/>
                  </a:lnTo>
                  <a:lnTo>
                    <a:pt x="17" y="48"/>
                  </a:lnTo>
                  <a:lnTo>
                    <a:pt x="42" y="40"/>
                  </a:lnTo>
                  <a:lnTo>
                    <a:pt x="75" y="32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26" name="Freeform 27">
              <a:extLst>
                <a:ext uri="{FF2B5EF4-FFF2-40B4-BE49-F238E27FC236}">
                  <a16:creationId xmlns="" xmlns:a16="http://schemas.microsoft.com/office/drawing/2014/main" id="{DDE703A1-E2B2-4E33-9779-887862AF13F3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57" y="1347"/>
              <a:ext cx="20" cy="36"/>
            </a:xfrm>
            <a:custGeom>
              <a:avLst/>
              <a:gdLst>
                <a:gd name="T0" fmla="*/ 75 w 101"/>
                <a:gd name="T1" fmla="*/ 32 h 192"/>
                <a:gd name="T2" fmla="*/ 75 w 101"/>
                <a:gd name="T3" fmla="*/ 0 h 192"/>
                <a:gd name="T4" fmla="*/ 92 w 101"/>
                <a:gd name="T5" fmla="*/ 0 h 192"/>
                <a:gd name="T6" fmla="*/ 92 w 101"/>
                <a:gd name="T7" fmla="*/ 40 h 192"/>
                <a:gd name="T8" fmla="*/ 101 w 101"/>
                <a:gd name="T9" fmla="*/ 56 h 192"/>
                <a:gd name="T10" fmla="*/ 101 w 101"/>
                <a:gd name="T11" fmla="*/ 104 h 192"/>
                <a:gd name="T12" fmla="*/ 92 w 101"/>
                <a:gd name="T13" fmla="*/ 120 h 192"/>
                <a:gd name="T14" fmla="*/ 92 w 101"/>
                <a:gd name="T15" fmla="*/ 152 h 192"/>
                <a:gd name="T16" fmla="*/ 67 w 101"/>
                <a:gd name="T17" fmla="*/ 192 h 192"/>
                <a:gd name="T18" fmla="*/ 50 w 101"/>
                <a:gd name="T19" fmla="*/ 192 h 192"/>
                <a:gd name="T20" fmla="*/ 25 w 101"/>
                <a:gd name="T21" fmla="*/ 176 h 192"/>
                <a:gd name="T22" fmla="*/ 33 w 101"/>
                <a:gd name="T23" fmla="*/ 160 h 192"/>
                <a:gd name="T24" fmla="*/ 17 w 101"/>
                <a:gd name="T25" fmla="*/ 152 h 192"/>
                <a:gd name="T26" fmla="*/ 33 w 101"/>
                <a:gd name="T27" fmla="*/ 136 h 192"/>
                <a:gd name="T28" fmla="*/ 8 w 101"/>
                <a:gd name="T29" fmla="*/ 128 h 192"/>
                <a:gd name="T30" fmla="*/ 25 w 101"/>
                <a:gd name="T31" fmla="*/ 112 h 192"/>
                <a:gd name="T32" fmla="*/ 8 w 101"/>
                <a:gd name="T33" fmla="*/ 96 h 192"/>
                <a:gd name="T34" fmla="*/ 0 w 101"/>
                <a:gd name="T35" fmla="*/ 72 h 192"/>
                <a:gd name="T36" fmla="*/ 17 w 101"/>
                <a:gd name="T37" fmla="*/ 64 h 192"/>
                <a:gd name="T38" fmla="*/ 17 w 101"/>
                <a:gd name="T39" fmla="*/ 48 h 192"/>
                <a:gd name="T40" fmla="*/ 42 w 101"/>
                <a:gd name="T41" fmla="*/ 40 h 192"/>
                <a:gd name="T42" fmla="*/ 75 w 101"/>
                <a:gd name="T4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192">
                  <a:moveTo>
                    <a:pt x="75" y="32"/>
                  </a:moveTo>
                  <a:lnTo>
                    <a:pt x="75" y="0"/>
                  </a:lnTo>
                  <a:lnTo>
                    <a:pt x="92" y="0"/>
                  </a:lnTo>
                  <a:lnTo>
                    <a:pt x="92" y="40"/>
                  </a:lnTo>
                  <a:lnTo>
                    <a:pt x="101" y="56"/>
                  </a:lnTo>
                  <a:lnTo>
                    <a:pt x="101" y="104"/>
                  </a:lnTo>
                  <a:lnTo>
                    <a:pt x="92" y="120"/>
                  </a:lnTo>
                  <a:lnTo>
                    <a:pt x="92" y="152"/>
                  </a:lnTo>
                  <a:lnTo>
                    <a:pt x="67" y="192"/>
                  </a:lnTo>
                  <a:lnTo>
                    <a:pt x="50" y="192"/>
                  </a:lnTo>
                  <a:lnTo>
                    <a:pt x="25" y="176"/>
                  </a:lnTo>
                  <a:lnTo>
                    <a:pt x="33" y="160"/>
                  </a:lnTo>
                  <a:lnTo>
                    <a:pt x="17" y="152"/>
                  </a:lnTo>
                  <a:lnTo>
                    <a:pt x="33" y="136"/>
                  </a:lnTo>
                  <a:lnTo>
                    <a:pt x="8" y="128"/>
                  </a:lnTo>
                  <a:lnTo>
                    <a:pt x="25" y="112"/>
                  </a:lnTo>
                  <a:lnTo>
                    <a:pt x="8" y="96"/>
                  </a:lnTo>
                  <a:lnTo>
                    <a:pt x="0" y="72"/>
                  </a:lnTo>
                  <a:lnTo>
                    <a:pt x="17" y="64"/>
                  </a:lnTo>
                  <a:lnTo>
                    <a:pt x="17" y="48"/>
                  </a:lnTo>
                  <a:lnTo>
                    <a:pt x="42" y="40"/>
                  </a:lnTo>
                  <a:lnTo>
                    <a:pt x="75" y="32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27" name="Freeform 28">
              <a:extLst>
                <a:ext uri="{FF2B5EF4-FFF2-40B4-BE49-F238E27FC236}">
                  <a16:creationId xmlns="" xmlns:a16="http://schemas.microsoft.com/office/drawing/2014/main" id="{FBB878B8-ABF9-429E-8442-25A7C1B7ED77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25" y="1256"/>
              <a:ext cx="228" cy="202"/>
            </a:xfrm>
            <a:custGeom>
              <a:avLst/>
              <a:gdLst>
                <a:gd name="T0" fmla="*/ 1121 w 1180"/>
                <a:gd name="T1" fmla="*/ 728 h 1080"/>
                <a:gd name="T2" fmla="*/ 1003 w 1180"/>
                <a:gd name="T3" fmla="*/ 672 h 1080"/>
                <a:gd name="T4" fmla="*/ 935 w 1180"/>
                <a:gd name="T5" fmla="*/ 616 h 1080"/>
                <a:gd name="T6" fmla="*/ 902 w 1180"/>
                <a:gd name="T7" fmla="*/ 584 h 1080"/>
                <a:gd name="T8" fmla="*/ 817 w 1180"/>
                <a:gd name="T9" fmla="*/ 592 h 1080"/>
                <a:gd name="T10" fmla="*/ 733 w 1180"/>
                <a:gd name="T11" fmla="*/ 528 h 1080"/>
                <a:gd name="T12" fmla="*/ 683 w 1180"/>
                <a:gd name="T13" fmla="*/ 448 h 1080"/>
                <a:gd name="T14" fmla="*/ 556 w 1180"/>
                <a:gd name="T15" fmla="*/ 344 h 1080"/>
                <a:gd name="T16" fmla="*/ 523 w 1180"/>
                <a:gd name="T17" fmla="*/ 280 h 1080"/>
                <a:gd name="T18" fmla="*/ 548 w 1180"/>
                <a:gd name="T19" fmla="*/ 240 h 1080"/>
                <a:gd name="T20" fmla="*/ 531 w 1180"/>
                <a:gd name="T21" fmla="*/ 216 h 1080"/>
                <a:gd name="T22" fmla="*/ 556 w 1180"/>
                <a:gd name="T23" fmla="*/ 184 h 1080"/>
                <a:gd name="T24" fmla="*/ 649 w 1180"/>
                <a:gd name="T25" fmla="*/ 144 h 1080"/>
                <a:gd name="T26" fmla="*/ 649 w 1180"/>
                <a:gd name="T27" fmla="*/ 56 h 1080"/>
                <a:gd name="T28" fmla="*/ 514 w 1180"/>
                <a:gd name="T29" fmla="*/ 0 h 1080"/>
                <a:gd name="T30" fmla="*/ 405 w 1180"/>
                <a:gd name="T31" fmla="*/ 40 h 1080"/>
                <a:gd name="T32" fmla="*/ 354 w 1180"/>
                <a:gd name="T33" fmla="*/ 64 h 1080"/>
                <a:gd name="T34" fmla="*/ 295 w 1180"/>
                <a:gd name="T35" fmla="*/ 80 h 1080"/>
                <a:gd name="T36" fmla="*/ 228 w 1180"/>
                <a:gd name="T37" fmla="*/ 152 h 1080"/>
                <a:gd name="T38" fmla="*/ 118 w 1180"/>
                <a:gd name="T39" fmla="*/ 136 h 1080"/>
                <a:gd name="T40" fmla="*/ 42 w 1180"/>
                <a:gd name="T41" fmla="*/ 208 h 1080"/>
                <a:gd name="T42" fmla="*/ 25 w 1180"/>
                <a:gd name="T43" fmla="*/ 272 h 1080"/>
                <a:gd name="T44" fmla="*/ 93 w 1180"/>
                <a:gd name="T45" fmla="*/ 352 h 1080"/>
                <a:gd name="T46" fmla="*/ 93 w 1180"/>
                <a:gd name="T47" fmla="*/ 392 h 1080"/>
                <a:gd name="T48" fmla="*/ 160 w 1180"/>
                <a:gd name="T49" fmla="*/ 344 h 1080"/>
                <a:gd name="T50" fmla="*/ 202 w 1180"/>
                <a:gd name="T51" fmla="*/ 320 h 1080"/>
                <a:gd name="T52" fmla="*/ 261 w 1180"/>
                <a:gd name="T53" fmla="*/ 352 h 1080"/>
                <a:gd name="T54" fmla="*/ 312 w 1180"/>
                <a:gd name="T55" fmla="*/ 368 h 1080"/>
                <a:gd name="T56" fmla="*/ 337 w 1180"/>
                <a:gd name="T57" fmla="*/ 424 h 1080"/>
                <a:gd name="T58" fmla="*/ 371 w 1180"/>
                <a:gd name="T59" fmla="*/ 496 h 1080"/>
                <a:gd name="T60" fmla="*/ 430 w 1180"/>
                <a:gd name="T61" fmla="*/ 552 h 1080"/>
                <a:gd name="T62" fmla="*/ 497 w 1180"/>
                <a:gd name="T63" fmla="*/ 592 h 1080"/>
                <a:gd name="T64" fmla="*/ 607 w 1180"/>
                <a:gd name="T65" fmla="*/ 680 h 1080"/>
                <a:gd name="T66" fmla="*/ 649 w 1180"/>
                <a:gd name="T67" fmla="*/ 688 h 1080"/>
                <a:gd name="T68" fmla="*/ 742 w 1180"/>
                <a:gd name="T69" fmla="*/ 744 h 1080"/>
                <a:gd name="T70" fmla="*/ 775 w 1180"/>
                <a:gd name="T71" fmla="*/ 752 h 1080"/>
                <a:gd name="T72" fmla="*/ 809 w 1180"/>
                <a:gd name="T73" fmla="*/ 768 h 1080"/>
                <a:gd name="T74" fmla="*/ 851 w 1180"/>
                <a:gd name="T75" fmla="*/ 824 h 1080"/>
                <a:gd name="T76" fmla="*/ 927 w 1180"/>
                <a:gd name="T77" fmla="*/ 856 h 1080"/>
                <a:gd name="T78" fmla="*/ 978 w 1180"/>
                <a:gd name="T79" fmla="*/ 984 h 1080"/>
                <a:gd name="T80" fmla="*/ 935 w 1180"/>
                <a:gd name="T81" fmla="*/ 1000 h 1080"/>
                <a:gd name="T82" fmla="*/ 927 w 1180"/>
                <a:gd name="T83" fmla="*/ 1040 h 1080"/>
                <a:gd name="T84" fmla="*/ 935 w 1180"/>
                <a:gd name="T85" fmla="*/ 1072 h 1080"/>
                <a:gd name="T86" fmla="*/ 978 w 1180"/>
                <a:gd name="T87" fmla="*/ 1072 h 1080"/>
                <a:gd name="T88" fmla="*/ 1011 w 1180"/>
                <a:gd name="T89" fmla="*/ 1000 h 1080"/>
                <a:gd name="T90" fmla="*/ 1070 w 1180"/>
                <a:gd name="T91" fmla="*/ 952 h 1080"/>
                <a:gd name="T92" fmla="*/ 1053 w 1180"/>
                <a:gd name="T93" fmla="*/ 888 h 1080"/>
                <a:gd name="T94" fmla="*/ 1003 w 1180"/>
                <a:gd name="T95" fmla="*/ 864 h 1080"/>
                <a:gd name="T96" fmla="*/ 1011 w 1180"/>
                <a:gd name="T97" fmla="*/ 800 h 1080"/>
                <a:gd name="T98" fmla="*/ 1045 w 1180"/>
                <a:gd name="T99" fmla="*/ 768 h 1080"/>
                <a:gd name="T100" fmla="*/ 1146 w 1180"/>
                <a:gd name="T101" fmla="*/ 792 h 1080"/>
                <a:gd name="T102" fmla="*/ 1180 w 1180"/>
                <a:gd name="T103" fmla="*/ 784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80" h="1080">
                  <a:moveTo>
                    <a:pt x="1155" y="752"/>
                  </a:moveTo>
                  <a:lnTo>
                    <a:pt x="1121" y="728"/>
                  </a:lnTo>
                  <a:lnTo>
                    <a:pt x="1087" y="712"/>
                  </a:lnTo>
                  <a:lnTo>
                    <a:pt x="1003" y="672"/>
                  </a:lnTo>
                  <a:lnTo>
                    <a:pt x="919" y="632"/>
                  </a:lnTo>
                  <a:lnTo>
                    <a:pt x="935" y="616"/>
                  </a:lnTo>
                  <a:lnTo>
                    <a:pt x="927" y="600"/>
                  </a:lnTo>
                  <a:lnTo>
                    <a:pt x="902" y="584"/>
                  </a:lnTo>
                  <a:lnTo>
                    <a:pt x="868" y="592"/>
                  </a:lnTo>
                  <a:lnTo>
                    <a:pt x="817" y="592"/>
                  </a:lnTo>
                  <a:lnTo>
                    <a:pt x="775" y="568"/>
                  </a:lnTo>
                  <a:lnTo>
                    <a:pt x="733" y="528"/>
                  </a:lnTo>
                  <a:lnTo>
                    <a:pt x="708" y="488"/>
                  </a:lnTo>
                  <a:lnTo>
                    <a:pt x="683" y="448"/>
                  </a:lnTo>
                  <a:lnTo>
                    <a:pt x="641" y="408"/>
                  </a:lnTo>
                  <a:lnTo>
                    <a:pt x="556" y="344"/>
                  </a:lnTo>
                  <a:lnTo>
                    <a:pt x="523" y="296"/>
                  </a:lnTo>
                  <a:lnTo>
                    <a:pt x="523" y="280"/>
                  </a:lnTo>
                  <a:lnTo>
                    <a:pt x="539" y="256"/>
                  </a:lnTo>
                  <a:lnTo>
                    <a:pt x="548" y="240"/>
                  </a:lnTo>
                  <a:lnTo>
                    <a:pt x="539" y="224"/>
                  </a:lnTo>
                  <a:lnTo>
                    <a:pt x="531" y="216"/>
                  </a:lnTo>
                  <a:lnTo>
                    <a:pt x="531" y="200"/>
                  </a:lnTo>
                  <a:lnTo>
                    <a:pt x="556" y="184"/>
                  </a:lnTo>
                  <a:lnTo>
                    <a:pt x="641" y="152"/>
                  </a:lnTo>
                  <a:lnTo>
                    <a:pt x="649" y="144"/>
                  </a:lnTo>
                  <a:lnTo>
                    <a:pt x="641" y="88"/>
                  </a:lnTo>
                  <a:lnTo>
                    <a:pt x="649" y="56"/>
                  </a:lnTo>
                  <a:lnTo>
                    <a:pt x="531" y="24"/>
                  </a:lnTo>
                  <a:lnTo>
                    <a:pt x="514" y="0"/>
                  </a:lnTo>
                  <a:lnTo>
                    <a:pt x="438" y="8"/>
                  </a:lnTo>
                  <a:lnTo>
                    <a:pt x="405" y="40"/>
                  </a:lnTo>
                  <a:lnTo>
                    <a:pt x="371" y="32"/>
                  </a:lnTo>
                  <a:lnTo>
                    <a:pt x="354" y="64"/>
                  </a:lnTo>
                  <a:lnTo>
                    <a:pt x="320" y="64"/>
                  </a:lnTo>
                  <a:lnTo>
                    <a:pt x="295" y="80"/>
                  </a:lnTo>
                  <a:lnTo>
                    <a:pt x="253" y="72"/>
                  </a:lnTo>
                  <a:lnTo>
                    <a:pt x="228" y="152"/>
                  </a:lnTo>
                  <a:lnTo>
                    <a:pt x="160" y="72"/>
                  </a:lnTo>
                  <a:lnTo>
                    <a:pt x="118" y="136"/>
                  </a:lnTo>
                  <a:lnTo>
                    <a:pt x="25" y="144"/>
                  </a:lnTo>
                  <a:lnTo>
                    <a:pt x="42" y="208"/>
                  </a:lnTo>
                  <a:lnTo>
                    <a:pt x="0" y="232"/>
                  </a:lnTo>
                  <a:lnTo>
                    <a:pt x="25" y="272"/>
                  </a:lnTo>
                  <a:lnTo>
                    <a:pt x="17" y="320"/>
                  </a:lnTo>
                  <a:lnTo>
                    <a:pt x="93" y="352"/>
                  </a:lnTo>
                  <a:lnTo>
                    <a:pt x="76" y="392"/>
                  </a:lnTo>
                  <a:lnTo>
                    <a:pt x="93" y="392"/>
                  </a:lnTo>
                  <a:lnTo>
                    <a:pt x="135" y="376"/>
                  </a:lnTo>
                  <a:lnTo>
                    <a:pt x="160" y="344"/>
                  </a:lnTo>
                  <a:lnTo>
                    <a:pt x="177" y="328"/>
                  </a:lnTo>
                  <a:lnTo>
                    <a:pt x="202" y="320"/>
                  </a:lnTo>
                  <a:lnTo>
                    <a:pt x="244" y="336"/>
                  </a:lnTo>
                  <a:lnTo>
                    <a:pt x="261" y="352"/>
                  </a:lnTo>
                  <a:lnTo>
                    <a:pt x="278" y="368"/>
                  </a:lnTo>
                  <a:lnTo>
                    <a:pt x="312" y="368"/>
                  </a:lnTo>
                  <a:lnTo>
                    <a:pt x="329" y="384"/>
                  </a:lnTo>
                  <a:lnTo>
                    <a:pt x="337" y="424"/>
                  </a:lnTo>
                  <a:lnTo>
                    <a:pt x="362" y="472"/>
                  </a:lnTo>
                  <a:lnTo>
                    <a:pt x="371" y="496"/>
                  </a:lnTo>
                  <a:lnTo>
                    <a:pt x="396" y="512"/>
                  </a:lnTo>
                  <a:lnTo>
                    <a:pt x="430" y="552"/>
                  </a:lnTo>
                  <a:lnTo>
                    <a:pt x="472" y="576"/>
                  </a:lnTo>
                  <a:lnTo>
                    <a:pt x="497" y="592"/>
                  </a:lnTo>
                  <a:lnTo>
                    <a:pt x="514" y="608"/>
                  </a:lnTo>
                  <a:lnTo>
                    <a:pt x="607" y="680"/>
                  </a:lnTo>
                  <a:lnTo>
                    <a:pt x="624" y="696"/>
                  </a:lnTo>
                  <a:lnTo>
                    <a:pt x="649" y="688"/>
                  </a:lnTo>
                  <a:lnTo>
                    <a:pt x="708" y="712"/>
                  </a:lnTo>
                  <a:lnTo>
                    <a:pt x="742" y="744"/>
                  </a:lnTo>
                  <a:lnTo>
                    <a:pt x="767" y="744"/>
                  </a:lnTo>
                  <a:lnTo>
                    <a:pt x="775" y="752"/>
                  </a:lnTo>
                  <a:lnTo>
                    <a:pt x="775" y="768"/>
                  </a:lnTo>
                  <a:lnTo>
                    <a:pt x="809" y="768"/>
                  </a:lnTo>
                  <a:lnTo>
                    <a:pt x="826" y="800"/>
                  </a:lnTo>
                  <a:lnTo>
                    <a:pt x="851" y="824"/>
                  </a:lnTo>
                  <a:lnTo>
                    <a:pt x="893" y="840"/>
                  </a:lnTo>
                  <a:lnTo>
                    <a:pt x="927" y="856"/>
                  </a:lnTo>
                  <a:lnTo>
                    <a:pt x="944" y="904"/>
                  </a:lnTo>
                  <a:lnTo>
                    <a:pt x="978" y="984"/>
                  </a:lnTo>
                  <a:lnTo>
                    <a:pt x="952" y="984"/>
                  </a:lnTo>
                  <a:lnTo>
                    <a:pt x="935" y="1000"/>
                  </a:lnTo>
                  <a:lnTo>
                    <a:pt x="935" y="1016"/>
                  </a:lnTo>
                  <a:lnTo>
                    <a:pt x="927" y="1040"/>
                  </a:lnTo>
                  <a:lnTo>
                    <a:pt x="919" y="1056"/>
                  </a:lnTo>
                  <a:lnTo>
                    <a:pt x="935" y="1072"/>
                  </a:lnTo>
                  <a:lnTo>
                    <a:pt x="952" y="1080"/>
                  </a:lnTo>
                  <a:lnTo>
                    <a:pt x="978" y="1072"/>
                  </a:lnTo>
                  <a:lnTo>
                    <a:pt x="994" y="1040"/>
                  </a:lnTo>
                  <a:lnTo>
                    <a:pt x="1011" y="1000"/>
                  </a:lnTo>
                  <a:lnTo>
                    <a:pt x="1028" y="960"/>
                  </a:lnTo>
                  <a:lnTo>
                    <a:pt x="1070" y="952"/>
                  </a:lnTo>
                  <a:lnTo>
                    <a:pt x="1070" y="904"/>
                  </a:lnTo>
                  <a:lnTo>
                    <a:pt x="1053" y="888"/>
                  </a:lnTo>
                  <a:lnTo>
                    <a:pt x="1028" y="880"/>
                  </a:lnTo>
                  <a:lnTo>
                    <a:pt x="1003" y="864"/>
                  </a:lnTo>
                  <a:lnTo>
                    <a:pt x="994" y="848"/>
                  </a:lnTo>
                  <a:lnTo>
                    <a:pt x="1011" y="800"/>
                  </a:lnTo>
                  <a:lnTo>
                    <a:pt x="1028" y="776"/>
                  </a:lnTo>
                  <a:lnTo>
                    <a:pt x="1045" y="768"/>
                  </a:lnTo>
                  <a:lnTo>
                    <a:pt x="1104" y="776"/>
                  </a:lnTo>
                  <a:lnTo>
                    <a:pt x="1146" y="792"/>
                  </a:lnTo>
                  <a:lnTo>
                    <a:pt x="1180" y="824"/>
                  </a:lnTo>
                  <a:lnTo>
                    <a:pt x="1180" y="784"/>
                  </a:lnTo>
                  <a:lnTo>
                    <a:pt x="1155" y="752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28" name="Freeform 29">
              <a:extLst>
                <a:ext uri="{FF2B5EF4-FFF2-40B4-BE49-F238E27FC236}">
                  <a16:creationId xmlns="" xmlns:a16="http://schemas.microsoft.com/office/drawing/2014/main" id="{3507BA34-8A12-45C9-A75E-F59BB59B82B5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32" y="1161"/>
              <a:ext cx="222" cy="203"/>
            </a:xfrm>
            <a:custGeom>
              <a:avLst/>
              <a:gdLst>
                <a:gd name="T0" fmla="*/ 969 w 1146"/>
                <a:gd name="T1" fmla="*/ 600 h 1088"/>
                <a:gd name="T2" fmla="*/ 944 w 1146"/>
                <a:gd name="T3" fmla="*/ 584 h 1088"/>
                <a:gd name="T4" fmla="*/ 986 w 1146"/>
                <a:gd name="T5" fmla="*/ 520 h 1088"/>
                <a:gd name="T6" fmla="*/ 1019 w 1146"/>
                <a:gd name="T7" fmla="*/ 472 h 1088"/>
                <a:gd name="T8" fmla="*/ 1087 w 1146"/>
                <a:gd name="T9" fmla="*/ 448 h 1088"/>
                <a:gd name="T10" fmla="*/ 1112 w 1146"/>
                <a:gd name="T11" fmla="*/ 320 h 1088"/>
                <a:gd name="T12" fmla="*/ 1095 w 1146"/>
                <a:gd name="T13" fmla="*/ 272 h 1088"/>
                <a:gd name="T14" fmla="*/ 1011 w 1146"/>
                <a:gd name="T15" fmla="*/ 248 h 1088"/>
                <a:gd name="T16" fmla="*/ 927 w 1146"/>
                <a:gd name="T17" fmla="*/ 208 h 1088"/>
                <a:gd name="T18" fmla="*/ 851 w 1146"/>
                <a:gd name="T19" fmla="*/ 136 h 1088"/>
                <a:gd name="T20" fmla="*/ 809 w 1146"/>
                <a:gd name="T21" fmla="*/ 112 h 1088"/>
                <a:gd name="T22" fmla="*/ 767 w 1146"/>
                <a:gd name="T23" fmla="*/ 88 h 1088"/>
                <a:gd name="T24" fmla="*/ 708 w 1146"/>
                <a:gd name="T25" fmla="*/ 48 h 1088"/>
                <a:gd name="T26" fmla="*/ 666 w 1146"/>
                <a:gd name="T27" fmla="*/ 0 h 1088"/>
                <a:gd name="T28" fmla="*/ 598 w 1146"/>
                <a:gd name="T29" fmla="*/ 24 h 1088"/>
                <a:gd name="T30" fmla="*/ 564 w 1146"/>
                <a:gd name="T31" fmla="*/ 104 h 1088"/>
                <a:gd name="T32" fmla="*/ 489 w 1146"/>
                <a:gd name="T33" fmla="*/ 136 h 1088"/>
                <a:gd name="T34" fmla="*/ 455 w 1146"/>
                <a:gd name="T35" fmla="*/ 168 h 1088"/>
                <a:gd name="T36" fmla="*/ 413 w 1146"/>
                <a:gd name="T37" fmla="*/ 184 h 1088"/>
                <a:gd name="T38" fmla="*/ 345 w 1146"/>
                <a:gd name="T39" fmla="*/ 160 h 1088"/>
                <a:gd name="T40" fmla="*/ 269 w 1146"/>
                <a:gd name="T41" fmla="*/ 144 h 1088"/>
                <a:gd name="T42" fmla="*/ 303 w 1146"/>
                <a:gd name="T43" fmla="*/ 256 h 1088"/>
                <a:gd name="T44" fmla="*/ 211 w 1146"/>
                <a:gd name="T45" fmla="*/ 240 h 1088"/>
                <a:gd name="T46" fmla="*/ 177 w 1146"/>
                <a:gd name="T47" fmla="*/ 232 h 1088"/>
                <a:gd name="T48" fmla="*/ 126 w 1146"/>
                <a:gd name="T49" fmla="*/ 208 h 1088"/>
                <a:gd name="T50" fmla="*/ 84 w 1146"/>
                <a:gd name="T51" fmla="*/ 216 h 1088"/>
                <a:gd name="T52" fmla="*/ 8 w 1146"/>
                <a:gd name="T53" fmla="*/ 232 h 1088"/>
                <a:gd name="T54" fmla="*/ 8 w 1146"/>
                <a:gd name="T55" fmla="*/ 248 h 1088"/>
                <a:gd name="T56" fmla="*/ 25 w 1146"/>
                <a:gd name="T57" fmla="*/ 272 h 1088"/>
                <a:gd name="T58" fmla="*/ 17 w 1146"/>
                <a:gd name="T59" fmla="*/ 288 h 1088"/>
                <a:gd name="T60" fmla="*/ 42 w 1146"/>
                <a:gd name="T61" fmla="*/ 312 h 1088"/>
                <a:gd name="T62" fmla="*/ 109 w 1146"/>
                <a:gd name="T63" fmla="*/ 328 h 1088"/>
                <a:gd name="T64" fmla="*/ 160 w 1146"/>
                <a:gd name="T65" fmla="*/ 368 h 1088"/>
                <a:gd name="T66" fmla="*/ 194 w 1146"/>
                <a:gd name="T67" fmla="*/ 400 h 1088"/>
                <a:gd name="T68" fmla="*/ 211 w 1146"/>
                <a:gd name="T69" fmla="*/ 448 h 1088"/>
                <a:gd name="T70" fmla="*/ 269 w 1146"/>
                <a:gd name="T71" fmla="*/ 536 h 1088"/>
                <a:gd name="T72" fmla="*/ 278 w 1146"/>
                <a:gd name="T73" fmla="*/ 584 h 1088"/>
                <a:gd name="T74" fmla="*/ 295 w 1146"/>
                <a:gd name="T75" fmla="*/ 640 h 1088"/>
                <a:gd name="T76" fmla="*/ 236 w 1146"/>
                <a:gd name="T77" fmla="*/ 776 h 1088"/>
                <a:gd name="T78" fmla="*/ 177 w 1146"/>
                <a:gd name="T79" fmla="*/ 872 h 1088"/>
                <a:gd name="T80" fmla="*/ 160 w 1146"/>
                <a:gd name="T81" fmla="*/ 888 h 1088"/>
                <a:gd name="T82" fmla="*/ 244 w 1146"/>
                <a:gd name="T83" fmla="*/ 960 h 1088"/>
                <a:gd name="T84" fmla="*/ 320 w 1146"/>
                <a:gd name="T85" fmla="*/ 992 h 1088"/>
                <a:gd name="T86" fmla="*/ 396 w 1146"/>
                <a:gd name="T87" fmla="*/ 1024 h 1088"/>
                <a:gd name="T88" fmla="*/ 522 w 1146"/>
                <a:gd name="T89" fmla="*/ 1056 h 1088"/>
                <a:gd name="T90" fmla="*/ 607 w 1146"/>
                <a:gd name="T91" fmla="*/ 1088 h 1088"/>
                <a:gd name="T92" fmla="*/ 640 w 1146"/>
                <a:gd name="T93" fmla="*/ 1064 h 1088"/>
                <a:gd name="T94" fmla="*/ 632 w 1146"/>
                <a:gd name="T95" fmla="*/ 992 h 1088"/>
                <a:gd name="T96" fmla="*/ 682 w 1146"/>
                <a:gd name="T97" fmla="*/ 944 h 1088"/>
                <a:gd name="T98" fmla="*/ 750 w 1146"/>
                <a:gd name="T99" fmla="*/ 928 h 1088"/>
                <a:gd name="T100" fmla="*/ 876 w 1146"/>
                <a:gd name="T101" fmla="*/ 968 h 1088"/>
                <a:gd name="T102" fmla="*/ 944 w 1146"/>
                <a:gd name="T103" fmla="*/ 984 h 1088"/>
                <a:gd name="T104" fmla="*/ 969 w 1146"/>
                <a:gd name="T105" fmla="*/ 968 h 1088"/>
                <a:gd name="T106" fmla="*/ 1019 w 1146"/>
                <a:gd name="T107" fmla="*/ 928 h 1088"/>
                <a:gd name="T108" fmla="*/ 1087 w 1146"/>
                <a:gd name="T109" fmla="*/ 864 h 1088"/>
                <a:gd name="T110" fmla="*/ 1019 w 1146"/>
                <a:gd name="T111" fmla="*/ 784 h 1088"/>
                <a:gd name="T112" fmla="*/ 1036 w 1146"/>
                <a:gd name="T113" fmla="*/ 720 h 1088"/>
                <a:gd name="T114" fmla="*/ 1036 w 1146"/>
                <a:gd name="T115" fmla="*/ 656 h 1088"/>
                <a:gd name="T116" fmla="*/ 1011 w 1146"/>
                <a:gd name="T117" fmla="*/ 616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46" h="1088">
                  <a:moveTo>
                    <a:pt x="1011" y="616"/>
                  </a:moveTo>
                  <a:lnTo>
                    <a:pt x="969" y="600"/>
                  </a:lnTo>
                  <a:lnTo>
                    <a:pt x="935" y="616"/>
                  </a:lnTo>
                  <a:lnTo>
                    <a:pt x="944" y="584"/>
                  </a:lnTo>
                  <a:lnTo>
                    <a:pt x="977" y="544"/>
                  </a:lnTo>
                  <a:lnTo>
                    <a:pt x="986" y="520"/>
                  </a:lnTo>
                  <a:lnTo>
                    <a:pt x="1011" y="504"/>
                  </a:lnTo>
                  <a:lnTo>
                    <a:pt x="1019" y="472"/>
                  </a:lnTo>
                  <a:lnTo>
                    <a:pt x="1053" y="464"/>
                  </a:lnTo>
                  <a:lnTo>
                    <a:pt x="1087" y="448"/>
                  </a:lnTo>
                  <a:lnTo>
                    <a:pt x="1104" y="360"/>
                  </a:lnTo>
                  <a:lnTo>
                    <a:pt x="1112" y="320"/>
                  </a:lnTo>
                  <a:lnTo>
                    <a:pt x="1146" y="288"/>
                  </a:lnTo>
                  <a:lnTo>
                    <a:pt x="1095" y="272"/>
                  </a:lnTo>
                  <a:lnTo>
                    <a:pt x="1036" y="256"/>
                  </a:lnTo>
                  <a:lnTo>
                    <a:pt x="1011" y="248"/>
                  </a:lnTo>
                  <a:lnTo>
                    <a:pt x="986" y="216"/>
                  </a:lnTo>
                  <a:lnTo>
                    <a:pt x="927" y="208"/>
                  </a:lnTo>
                  <a:lnTo>
                    <a:pt x="868" y="168"/>
                  </a:lnTo>
                  <a:lnTo>
                    <a:pt x="851" y="136"/>
                  </a:lnTo>
                  <a:lnTo>
                    <a:pt x="809" y="144"/>
                  </a:lnTo>
                  <a:lnTo>
                    <a:pt x="809" y="112"/>
                  </a:lnTo>
                  <a:lnTo>
                    <a:pt x="767" y="96"/>
                  </a:lnTo>
                  <a:lnTo>
                    <a:pt x="767" y="88"/>
                  </a:lnTo>
                  <a:lnTo>
                    <a:pt x="733" y="72"/>
                  </a:lnTo>
                  <a:lnTo>
                    <a:pt x="708" y="48"/>
                  </a:lnTo>
                  <a:lnTo>
                    <a:pt x="682" y="16"/>
                  </a:lnTo>
                  <a:lnTo>
                    <a:pt x="666" y="0"/>
                  </a:lnTo>
                  <a:lnTo>
                    <a:pt x="623" y="8"/>
                  </a:lnTo>
                  <a:lnTo>
                    <a:pt x="598" y="24"/>
                  </a:lnTo>
                  <a:lnTo>
                    <a:pt x="581" y="88"/>
                  </a:lnTo>
                  <a:lnTo>
                    <a:pt x="564" y="104"/>
                  </a:lnTo>
                  <a:lnTo>
                    <a:pt x="539" y="120"/>
                  </a:lnTo>
                  <a:lnTo>
                    <a:pt x="489" y="136"/>
                  </a:lnTo>
                  <a:lnTo>
                    <a:pt x="463" y="144"/>
                  </a:lnTo>
                  <a:lnTo>
                    <a:pt x="455" y="168"/>
                  </a:lnTo>
                  <a:lnTo>
                    <a:pt x="446" y="184"/>
                  </a:lnTo>
                  <a:lnTo>
                    <a:pt x="413" y="184"/>
                  </a:lnTo>
                  <a:lnTo>
                    <a:pt x="362" y="168"/>
                  </a:lnTo>
                  <a:lnTo>
                    <a:pt x="345" y="160"/>
                  </a:lnTo>
                  <a:lnTo>
                    <a:pt x="328" y="144"/>
                  </a:lnTo>
                  <a:lnTo>
                    <a:pt x="269" y="144"/>
                  </a:lnTo>
                  <a:lnTo>
                    <a:pt x="295" y="200"/>
                  </a:lnTo>
                  <a:lnTo>
                    <a:pt x="303" y="256"/>
                  </a:lnTo>
                  <a:lnTo>
                    <a:pt x="253" y="248"/>
                  </a:lnTo>
                  <a:lnTo>
                    <a:pt x="211" y="240"/>
                  </a:lnTo>
                  <a:lnTo>
                    <a:pt x="194" y="248"/>
                  </a:lnTo>
                  <a:lnTo>
                    <a:pt x="177" y="232"/>
                  </a:lnTo>
                  <a:lnTo>
                    <a:pt x="152" y="208"/>
                  </a:lnTo>
                  <a:lnTo>
                    <a:pt x="126" y="208"/>
                  </a:lnTo>
                  <a:lnTo>
                    <a:pt x="109" y="216"/>
                  </a:lnTo>
                  <a:lnTo>
                    <a:pt x="84" y="216"/>
                  </a:lnTo>
                  <a:lnTo>
                    <a:pt x="34" y="216"/>
                  </a:lnTo>
                  <a:lnTo>
                    <a:pt x="8" y="232"/>
                  </a:lnTo>
                  <a:lnTo>
                    <a:pt x="0" y="240"/>
                  </a:lnTo>
                  <a:lnTo>
                    <a:pt x="8" y="248"/>
                  </a:lnTo>
                  <a:lnTo>
                    <a:pt x="50" y="272"/>
                  </a:lnTo>
                  <a:lnTo>
                    <a:pt x="25" y="272"/>
                  </a:lnTo>
                  <a:lnTo>
                    <a:pt x="17" y="280"/>
                  </a:lnTo>
                  <a:lnTo>
                    <a:pt x="17" y="288"/>
                  </a:lnTo>
                  <a:lnTo>
                    <a:pt x="25" y="304"/>
                  </a:lnTo>
                  <a:lnTo>
                    <a:pt x="42" y="312"/>
                  </a:lnTo>
                  <a:lnTo>
                    <a:pt x="76" y="320"/>
                  </a:lnTo>
                  <a:lnTo>
                    <a:pt x="109" y="328"/>
                  </a:lnTo>
                  <a:lnTo>
                    <a:pt x="135" y="352"/>
                  </a:lnTo>
                  <a:lnTo>
                    <a:pt x="160" y="368"/>
                  </a:lnTo>
                  <a:lnTo>
                    <a:pt x="185" y="376"/>
                  </a:lnTo>
                  <a:lnTo>
                    <a:pt x="194" y="400"/>
                  </a:lnTo>
                  <a:lnTo>
                    <a:pt x="219" y="424"/>
                  </a:lnTo>
                  <a:lnTo>
                    <a:pt x="211" y="448"/>
                  </a:lnTo>
                  <a:lnTo>
                    <a:pt x="244" y="512"/>
                  </a:lnTo>
                  <a:lnTo>
                    <a:pt x="269" y="536"/>
                  </a:lnTo>
                  <a:lnTo>
                    <a:pt x="286" y="560"/>
                  </a:lnTo>
                  <a:lnTo>
                    <a:pt x="278" y="584"/>
                  </a:lnTo>
                  <a:lnTo>
                    <a:pt x="253" y="592"/>
                  </a:lnTo>
                  <a:lnTo>
                    <a:pt x="295" y="640"/>
                  </a:lnTo>
                  <a:lnTo>
                    <a:pt x="269" y="632"/>
                  </a:lnTo>
                  <a:lnTo>
                    <a:pt x="236" y="776"/>
                  </a:lnTo>
                  <a:lnTo>
                    <a:pt x="202" y="848"/>
                  </a:lnTo>
                  <a:lnTo>
                    <a:pt x="177" y="872"/>
                  </a:lnTo>
                  <a:lnTo>
                    <a:pt x="143" y="880"/>
                  </a:lnTo>
                  <a:lnTo>
                    <a:pt x="160" y="888"/>
                  </a:lnTo>
                  <a:lnTo>
                    <a:pt x="211" y="928"/>
                  </a:lnTo>
                  <a:lnTo>
                    <a:pt x="244" y="960"/>
                  </a:lnTo>
                  <a:lnTo>
                    <a:pt x="278" y="968"/>
                  </a:lnTo>
                  <a:lnTo>
                    <a:pt x="320" y="992"/>
                  </a:lnTo>
                  <a:lnTo>
                    <a:pt x="337" y="1016"/>
                  </a:lnTo>
                  <a:lnTo>
                    <a:pt x="396" y="1024"/>
                  </a:lnTo>
                  <a:lnTo>
                    <a:pt x="463" y="1032"/>
                  </a:lnTo>
                  <a:lnTo>
                    <a:pt x="522" y="1056"/>
                  </a:lnTo>
                  <a:lnTo>
                    <a:pt x="581" y="1072"/>
                  </a:lnTo>
                  <a:lnTo>
                    <a:pt x="607" y="1088"/>
                  </a:lnTo>
                  <a:lnTo>
                    <a:pt x="632" y="1080"/>
                  </a:lnTo>
                  <a:lnTo>
                    <a:pt x="640" y="1064"/>
                  </a:lnTo>
                  <a:lnTo>
                    <a:pt x="623" y="1032"/>
                  </a:lnTo>
                  <a:lnTo>
                    <a:pt x="632" y="992"/>
                  </a:lnTo>
                  <a:lnTo>
                    <a:pt x="649" y="968"/>
                  </a:lnTo>
                  <a:lnTo>
                    <a:pt x="682" y="944"/>
                  </a:lnTo>
                  <a:lnTo>
                    <a:pt x="716" y="928"/>
                  </a:lnTo>
                  <a:lnTo>
                    <a:pt x="750" y="928"/>
                  </a:lnTo>
                  <a:lnTo>
                    <a:pt x="842" y="952"/>
                  </a:lnTo>
                  <a:lnTo>
                    <a:pt x="876" y="968"/>
                  </a:lnTo>
                  <a:lnTo>
                    <a:pt x="910" y="984"/>
                  </a:lnTo>
                  <a:lnTo>
                    <a:pt x="944" y="984"/>
                  </a:lnTo>
                  <a:lnTo>
                    <a:pt x="960" y="976"/>
                  </a:lnTo>
                  <a:lnTo>
                    <a:pt x="969" y="968"/>
                  </a:lnTo>
                  <a:lnTo>
                    <a:pt x="977" y="960"/>
                  </a:lnTo>
                  <a:lnTo>
                    <a:pt x="1019" y="928"/>
                  </a:lnTo>
                  <a:lnTo>
                    <a:pt x="1070" y="904"/>
                  </a:lnTo>
                  <a:lnTo>
                    <a:pt x="1087" y="864"/>
                  </a:lnTo>
                  <a:lnTo>
                    <a:pt x="1011" y="832"/>
                  </a:lnTo>
                  <a:lnTo>
                    <a:pt x="1019" y="784"/>
                  </a:lnTo>
                  <a:lnTo>
                    <a:pt x="994" y="744"/>
                  </a:lnTo>
                  <a:lnTo>
                    <a:pt x="1036" y="720"/>
                  </a:lnTo>
                  <a:lnTo>
                    <a:pt x="1019" y="656"/>
                  </a:lnTo>
                  <a:lnTo>
                    <a:pt x="1036" y="656"/>
                  </a:lnTo>
                  <a:lnTo>
                    <a:pt x="1019" y="632"/>
                  </a:lnTo>
                  <a:lnTo>
                    <a:pt x="1011" y="616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29" name="Freeform 30">
              <a:extLst>
                <a:ext uri="{FF2B5EF4-FFF2-40B4-BE49-F238E27FC236}">
                  <a16:creationId xmlns="" xmlns:a16="http://schemas.microsoft.com/office/drawing/2014/main" id="{8DE634F6-25B8-4BDE-B28C-5B37F6DD8A4C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25" y="1256"/>
              <a:ext cx="228" cy="202"/>
            </a:xfrm>
            <a:custGeom>
              <a:avLst/>
              <a:gdLst>
                <a:gd name="T0" fmla="*/ 1121 w 1180"/>
                <a:gd name="T1" fmla="*/ 728 h 1080"/>
                <a:gd name="T2" fmla="*/ 1003 w 1180"/>
                <a:gd name="T3" fmla="*/ 672 h 1080"/>
                <a:gd name="T4" fmla="*/ 935 w 1180"/>
                <a:gd name="T5" fmla="*/ 616 h 1080"/>
                <a:gd name="T6" fmla="*/ 902 w 1180"/>
                <a:gd name="T7" fmla="*/ 584 h 1080"/>
                <a:gd name="T8" fmla="*/ 817 w 1180"/>
                <a:gd name="T9" fmla="*/ 592 h 1080"/>
                <a:gd name="T10" fmla="*/ 733 w 1180"/>
                <a:gd name="T11" fmla="*/ 528 h 1080"/>
                <a:gd name="T12" fmla="*/ 683 w 1180"/>
                <a:gd name="T13" fmla="*/ 448 h 1080"/>
                <a:gd name="T14" fmla="*/ 556 w 1180"/>
                <a:gd name="T15" fmla="*/ 344 h 1080"/>
                <a:gd name="T16" fmla="*/ 523 w 1180"/>
                <a:gd name="T17" fmla="*/ 280 h 1080"/>
                <a:gd name="T18" fmla="*/ 548 w 1180"/>
                <a:gd name="T19" fmla="*/ 240 h 1080"/>
                <a:gd name="T20" fmla="*/ 531 w 1180"/>
                <a:gd name="T21" fmla="*/ 216 h 1080"/>
                <a:gd name="T22" fmla="*/ 556 w 1180"/>
                <a:gd name="T23" fmla="*/ 184 h 1080"/>
                <a:gd name="T24" fmla="*/ 649 w 1180"/>
                <a:gd name="T25" fmla="*/ 144 h 1080"/>
                <a:gd name="T26" fmla="*/ 649 w 1180"/>
                <a:gd name="T27" fmla="*/ 56 h 1080"/>
                <a:gd name="T28" fmla="*/ 514 w 1180"/>
                <a:gd name="T29" fmla="*/ 0 h 1080"/>
                <a:gd name="T30" fmla="*/ 405 w 1180"/>
                <a:gd name="T31" fmla="*/ 40 h 1080"/>
                <a:gd name="T32" fmla="*/ 354 w 1180"/>
                <a:gd name="T33" fmla="*/ 64 h 1080"/>
                <a:gd name="T34" fmla="*/ 295 w 1180"/>
                <a:gd name="T35" fmla="*/ 80 h 1080"/>
                <a:gd name="T36" fmla="*/ 228 w 1180"/>
                <a:gd name="T37" fmla="*/ 152 h 1080"/>
                <a:gd name="T38" fmla="*/ 118 w 1180"/>
                <a:gd name="T39" fmla="*/ 136 h 1080"/>
                <a:gd name="T40" fmla="*/ 42 w 1180"/>
                <a:gd name="T41" fmla="*/ 208 h 1080"/>
                <a:gd name="T42" fmla="*/ 25 w 1180"/>
                <a:gd name="T43" fmla="*/ 272 h 1080"/>
                <a:gd name="T44" fmla="*/ 93 w 1180"/>
                <a:gd name="T45" fmla="*/ 352 h 1080"/>
                <a:gd name="T46" fmla="*/ 93 w 1180"/>
                <a:gd name="T47" fmla="*/ 392 h 1080"/>
                <a:gd name="T48" fmla="*/ 160 w 1180"/>
                <a:gd name="T49" fmla="*/ 344 h 1080"/>
                <a:gd name="T50" fmla="*/ 202 w 1180"/>
                <a:gd name="T51" fmla="*/ 320 h 1080"/>
                <a:gd name="T52" fmla="*/ 261 w 1180"/>
                <a:gd name="T53" fmla="*/ 352 h 1080"/>
                <a:gd name="T54" fmla="*/ 312 w 1180"/>
                <a:gd name="T55" fmla="*/ 368 h 1080"/>
                <a:gd name="T56" fmla="*/ 337 w 1180"/>
                <a:gd name="T57" fmla="*/ 424 h 1080"/>
                <a:gd name="T58" fmla="*/ 371 w 1180"/>
                <a:gd name="T59" fmla="*/ 496 h 1080"/>
                <a:gd name="T60" fmla="*/ 430 w 1180"/>
                <a:gd name="T61" fmla="*/ 552 h 1080"/>
                <a:gd name="T62" fmla="*/ 497 w 1180"/>
                <a:gd name="T63" fmla="*/ 592 h 1080"/>
                <a:gd name="T64" fmla="*/ 607 w 1180"/>
                <a:gd name="T65" fmla="*/ 680 h 1080"/>
                <a:gd name="T66" fmla="*/ 649 w 1180"/>
                <a:gd name="T67" fmla="*/ 688 h 1080"/>
                <a:gd name="T68" fmla="*/ 742 w 1180"/>
                <a:gd name="T69" fmla="*/ 744 h 1080"/>
                <a:gd name="T70" fmla="*/ 775 w 1180"/>
                <a:gd name="T71" fmla="*/ 752 h 1080"/>
                <a:gd name="T72" fmla="*/ 809 w 1180"/>
                <a:gd name="T73" fmla="*/ 768 h 1080"/>
                <a:gd name="T74" fmla="*/ 851 w 1180"/>
                <a:gd name="T75" fmla="*/ 824 h 1080"/>
                <a:gd name="T76" fmla="*/ 927 w 1180"/>
                <a:gd name="T77" fmla="*/ 856 h 1080"/>
                <a:gd name="T78" fmla="*/ 978 w 1180"/>
                <a:gd name="T79" fmla="*/ 984 h 1080"/>
                <a:gd name="T80" fmla="*/ 935 w 1180"/>
                <a:gd name="T81" fmla="*/ 1000 h 1080"/>
                <a:gd name="T82" fmla="*/ 927 w 1180"/>
                <a:gd name="T83" fmla="*/ 1040 h 1080"/>
                <a:gd name="T84" fmla="*/ 935 w 1180"/>
                <a:gd name="T85" fmla="*/ 1072 h 1080"/>
                <a:gd name="T86" fmla="*/ 978 w 1180"/>
                <a:gd name="T87" fmla="*/ 1072 h 1080"/>
                <a:gd name="T88" fmla="*/ 1011 w 1180"/>
                <a:gd name="T89" fmla="*/ 1000 h 1080"/>
                <a:gd name="T90" fmla="*/ 1070 w 1180"/>
                <a:gd name="T91" fmla="*/ 952 h 1080"/>
                <a:gd name="T92" fmla="*/ 1053 w 1180"/>
                <a:gd name="T93" fmla="*/ 888 h 1080"/>
                <a:gd name="T94" fmla="*/ 1003 w 1180"/>
                <a:gd name="T95" fmla="*/ 864 h 1080"/>
                <a:gd name="T96" fmla="*/ 1011 w 1180"/>
                <a:gd name="T97" fmla="*/ 800 h 1080"/>
                <a:gd name="T98" fmla="*/ 1045 w 1180"/>
                <a:gd name="T99" fmla="*/ 768 h 1080"/>
                <a:gd name="T100" fmla="*/ 1146 w 1180"/>
                <a:gd name="T101" fmla="*/ 792 h 1080"/>
                <a:gd name="T102" fmla="*/ 1180 w 1180"/>
                <a:gd name="T103" fmla="*/ 784 h 1080"/>
                <a:gd name="T104" fmla="*/ 1155 w 1180"/>
                <a:gd name="T105" fmla="*/ 752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080">
                  <a:moveTo>
                    <a:pt x="1155" y="752"/>
                  </a:moveTo>
                  <a:lnTo>
                    <a:pt x="1121" y="728"/>
                  </a:lnTo>
                  <a:lnTo>
                    <a:pt x="1087" y="712"/>
                  </a:lnTo>
                  <a:lnTo>
                    <a:pt x="1003" y="672"/>
                  </a:lnTo>
                  <a:lnTo>
                    <a:pt x="919" y="632"/>
                  </a:lnTo>
                  <a:lnTo>
                    <a:pt x="935" y="616"/>
                  </a:lnTo>
                  <a:lnTo>
                    <a:pt x="927" y="600"/>
                  </a:lnTo>
                  <a:lnTo>
                    <a:pt x="902" y="584"/>
                  </a:lnTo>
                  <a:lnTo>
                    <a:pt x="868" y="592"/>
                  </a:lnTo>
                  <a:lnTo>
                    <a:pt x="817" y="592"/>
                  </a:lnTo>
                  <a:lnTo>
                    <a:pt x="775" y="568"/>
                  </a:lnTo>
                  <a:lnTo>
                    <a:pt x="733" y="528"/>
                  </a:lnTo>
                  <a:lnTo>
                    <a:pt x="708" y="488"/>
                  </a:lnTo>
                  <a:lnTo>
                    <a:pt x="683" y="448"/>
                  </a:lnTo>
                  <a:lnTo>
                    <a:pt x="641" y="408"/>
                  </a:lnTo>
                  <a:lnTo>
                    <a:pt x="556" y="344"/>
                  </a:lnTo>
                  <a:lnTo>
                    <a:pt x="523" y="296"/>
                  </a:lnTo>
                  <a:lnTo>
                    <a:pt x="523" y="280"/>
                  </a:lnTo>
                  <a:lnTo>
                    <a:pt x="539" y="256"/>
                  </a:lnTo>
                  <a:lnTo>
                    <a:pt x="548" y="240"/>
                  </a:lnTo>
                  <a:lnTo>
                    <a:pt x="539" y="224"/>
                  </a:lnTo>
                  <a:lnTo>
                    <a:pt x="531" y="216"/>
                  </a:lnTo>
                  <a:lnTo>
                    <a:pt x="531" y="200"/>
                  </a:lnTo>
                  <a:lnTo>
                    <a:pt x="556" y="184"/>
                  </a:lnTo>
                  <a:lnTo>
                    <a:pt x="641" y="152"/>
                  </a:lnTo>
                  <a:lnTo>
                    <a:pt x="649" y="144"/>
                  </a:lnTo>
                  <a:lnTo>
                    <a:pt x="641" y="88"/>
                  </a:lnTo>
                  <a:lnTo>
                    <a:pt x="649" y="56"/>
                  </a:lnTo>
                  <a:lnTo>
                    <a:pt x="531" y="24"/>
                  </a:lnTo>
                  <a:lnTo>
                    <a:pt x="514" y="0"/>
                  </a:lnTo>
                  <a:lnTo>
                    <a:pt x="438" y="8"/>
                  </a:lnTo>
                  <a:lnTo>
                    <a:pt x="405" y="40"/>
                  </a:lnTo>
                  <a:lnTo>
                    <a:pt x="371" y="32"/>
                  </a:lnTo>
                  <a:lnTo>
                    <a:pt x="354" y="64"/>
                  </a:lnTo>
                  <a:lnTo>
                    <a:pt x="320" y="64"/>
                  </a:lnTo>
                  <a:lnTo>
                    <a:pt x="295" y="80"/>
                  </a:lnTo>
                  <a:lnTo>
                    <a:pt x="253" y="72"/>
                  </a:lnTo>
                  <a:lnTo>
                    <a:pt x="228" y="152"/>
                  </a:lnTo>
                  <a:lnTo>
                    <a:pt x="160" y="72"/>
                  </a:lnTo>
                  <a:lnTo>
                    <a:pt x="118" y="136"/>
                  </a:lnTo>
                  <a:lnTo>
                    <a:pt x="25" y="144"/>
                  </a:lnTo>
                  <a:lnTo>
                    <a:pt x="42" y="208"/>
                  </a:lnTo>
                  <a:lnTo>
                    <a:pt x="0" y="232"/>
                  </a:lnTo>
                  <a:lnTo>
                    <a:pt x="25" y="272"/>
                  </a:lnTo>
                  <a:lnTo>
                    <a:pt x="17" y="320"/>
                  </a:lnTo>
                  <a:lnTo>
                    <a:pt x="93" y="352"/>
                  </a:lnTo>
                  <a:lnTo>
                    <a:pt x="76" y="392"/>
                  </a:lnTo>
                  <a:lnTo>
                    <a:pt x="93" y="392"/>
                  </a:lnTo>
                  <a:lnTo>
                    <a:pt x="135" y="376"/>
                  </a:lnTo>
                  <a:lnTo>
                    <a:pt x="160" y="344"/>
                  </a:lnTo>
                  <a:lnTo>
                    <a:pt x="177" y="328"/>
                  </a:lnTo>
                  <a:lnTo>
                    <a:pt x="202" y="320"/>
                  </a:lnTo>
                  <a:lnTo>
                    <a:pt x="244" y="336"/>
                  </a:lnTo>
                  <a:lnTo>
                    <a:pt x="261" y="352"/>
                  </a:lnTo>
                  <a:lnTo>
                    <a:pt x="278" y="368"/>
                  </a:lnTo>
                  <a:lnTo>
                    <a:pt x="312" y="368"/>
                  </a:lnTo>
                  <a:lnTo>
                    <a:pt x="329" y="384"/>
                  </a:lnTo>
                  <a:lnTo>
                    <a:pt x="337" y="424"/>
                  </a:lnTo>
                  <a:lnTo>
                    <a:pt x="362" y="472"/>
                  </a:lnTo>
                  <a:lnTo>
                    <a:pt x="371" y="496"/>
                  </a:lnTo>
                  <a:lnTo>
                    <a:pt x="396" y="512"/>
                  </a:lnTo>
                  <a:lnTo>
                    <a:pt x="430" y="552"/>
                  </a:lnTo>
                  <a:lnTo>
                    <a:pt x="472" y="576"/>
                  </a:lnTo>
                  <a:lnTo>
                    <a:pt x="497" y="592"/>
                  </a:lnTo>
                  <a:lnTo>
                    <a:pt x="514" y="608"/>
                  </a:lnTo>
                  <a:lnTo>
                    <a:pt x="607" y="680"/>
                  </a:lnTo>
                  <a:lnTo>
                    <a:pt x="624" y="696"/>
                  </a:lnTo>
                  <a:lnTo>
                    <a:pt x="649" y="688"/>
                  </a:lnTo>
                  <a:lnTo>
                    <a:pt x="708" y="712"/>
                  </a:lnTo>
                  <a:lnTo>
                    <a:pt x="742" y="744"/>
                  </a:lnTo>
                  <a:lnTo>
                    <a:pt x="767" y="744"/>
                  </a:lnTo>
                  <a:lnTo>
                    <a:pt x="775" y="752"/>
                  </a:lnTo>
                  <a:lnTo>
                    <a:pt x="775" y="768"/>
                  </a:lnTo>
                  <a:lnTo>
                    <a:pt x="809" y="768"/>
                  </a:lnTo>
                  <a:lnTo>
                    <a:pt x="826" y="800"/>
                  </a:lnTo>
                  <a:lnTo>
                    <a:pt x="851" y="824"/>
                  </a:lnTo>
                  <a:lnTo>
                    <a:pt x="893" y="840"/>
                  </a:lnTo>
                  <a:lnTo>
                    <a:pt x="927" y="856"/>
                  </a:lnTo>
                  <a:lnTo>
                    <a:pt x="944" y="904"/>
                  </a:lnTo>
                  <a:lnTo>
                    <a:pt x="978" y="984"/>
                  </a:lnTo>
                  <a:lnTo>
                    <a:pt x="952" y="984"/>
                  </a:lnTo>
                  <a:lnTo>
                    <a:pt x="935" y="1000"/>
                  </a:lnTo>
                  <a:lnTo>
                    <a:pt x="935" y="1016"/>
                  </a:lnTo>
                  <a:lnTo>
                    <a:pt x="927" y="1040"/>
                  </a:lnTo>
                  <a:lnTo>
                    <a:pt x="919" y="1056"/>
                  </a:lnTo>
                  <a:lnTo>
                    <a:pt x="935" y="1072"/>
                  </a:lnTo>
                  <a:lnTo>
                    <a:pt x="952" y="1080"/>
                  </a:lnTo>
                  <a:lnTo>
                    <a:pt x="978" y="1072"/>
                  </a:lnTo>
                  <a:lnTo>
                    <a:pt x="994" y="1040"/>
                  </a:lnTo>
                  <a:lnTo>
                    <a:pt x="1011" y="1000"/>
                  </a:lnTo>
                  <a:lnTo>
                    <a:pt x="1028" y="960"/>
                  </a:lnTo>
                  <a:lnTo>
                    <a:pt x="1070" y="952"/>
                  </a:lnTo>
                  <a:lnTo>
                    <a:pt x="1070" y="904"/>
                  </a:lnTo>
                  <a:lnTo>
                    <a:pt x="1053" y="888"/>
                  </a:lnTo>
                  <a:lnTo>
                    <a:pt x="1028" y="880"/>
                  </a:lnTo>
                  <a:lnTo>
                    <a:pt x="1003" y="864"/>
                  </a:lnTo>
                  <a:lnTo>
                    <a:pt x="994" y="848"/>
                  </a:lnTo>
                  <a:lnTo>
                    <a:pt x="1011" y="800"/>
                  </a:lnTo>
                  <a:lnTo>
                    <a:pt x="1028" y="776"/>
                  </a:lnTo>
                  <a:lnTo>
                    <a:pt x="1045" y="768"/>
                  </a:lnTo>
                  <a:lnTo>
                    <a:pt x="1104" y="776"/>
                  </a:lnTo>
                  <a:lnTo>
                    <a:pt x="1146" y="792"/>
                  </a:lnTo>
                  <a:lnTo>
                    <a:pt x="1180" y="824"/>
                  </a:lnTo>
                  <a:lnTo>
                    <a:pt x="1180" y="784"/>
                  </a:lnTo>
                  <a:lnTo>
                    <a:pt x="1155" y="752"/>
                  </a:lnTo>
                  <a:lnTo>
                    <a:pt x="1155" y="752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30" name="Freeform 31">
              <a:extLst>
                <a:ext uri="{FF2B5EF4-FFF2-40B4-BE49-F238E27FC236}">
                  <a16:creationId xmlns="" xmlns:a16="http://schemas.microsoft.com/office/drawing/2014/main" id="{4F4D0FC7-5440-4D15-A085-B0A8AF6067C3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32" y="1161"/>
              <a:ext cx="222" cy="203"/>
            </a:xfrm>
            <a:custGeom>
              <a:avLst/>
              <a:gdLst>
                <a:gd name="T0" fmla="*/ 969 w 1146"/>
                <a:gd name="T1" fmla="*/ 600 h 1088"/>
                <a:gd name="T2" fmla="*/ 944 w 1146"/>
                <a:gd name="T3" fmla="*/ 584 h 1088"/>
                <a:gd name="T4" fmla="*/ 986 w 1146"/>
                <a:gd name="T5" fmla="*/ 520 h 1088"/>
                <a:gd name="T6" fmla="*/ 1019 w 1146"/>
                <a:gd name="T7" fmla="*/ 472 h 1088"/>
                <a:gd name="T8" fmla="*/ 1087 w 1146"/>
                <a:gd name="T9" fmla="*/ 448 h 1088"/>
                <a:gd name="T10" fmla="*/ 1112 w 1146"/>
                <a:gd name="T11" fmla="*/ 320 h 1088"/>
                <a:gd name="T12" fmla="*/ 1095 w 1146"/>
                <a:gd name="T13" fmla="*/ 272 h 1088"/>
                <a:gd name="T14" fmla="*/ 1011 w 1146"/>
                <a:gd name="T15" fmla="*/ 248 h 1088"/>
                <a:gd name="T16" fmla="*/ 927 w 1146"/>
                <a:gd name="T17" fmla="*/ 208 h 1088"/>
                <a:gd name="T18" fmla="*/ 851 w 1146"/>
                <a:gd name="T19" fmla="*/ 136 h 1088"/>
                <a:gd name="T20" fmla="*/ 809 w 1146"/>
                <a:gd name="T21" fmla="*/ 112 h 1088"/>
                <a:gd name="T22" fmla="*/ 767 w 1146"/>
                <a:gd name="T23" fmla="*/ 88 h 1088"/>
                <a:gd name="T24" fmla="*/ 708 w 1146"/>
                <a:gd name="T25" fmla="*/ 48 h 1088"/>
                <a:gd name="T26" fmla="*/ 666 w 1146"/>
                <a:gd name="T27" fmla="*/ 0 h 1088"/>
                <a:gd name="T28" fmla="*/ 598 w 1146"/>
                <a:gd name="T29" fmla="*/ 24 h 1088"/>
                <a:gd name="T30" fmla="*/ 564 w 1146"/>
                <a:gd name="T31" fmla="*/ 104 h 1088"/>
                <a:gd name="T32" fmla="*/ 489 w 1146"/>
                <a:gd name="T33" fmla="*/ 136 h 1088"/>
                <a:gd name="T34" fmla="*/ 455 w 1146"/>
                <a:gd name="T35" fmla="*/ 168 h 1088"/>
                <a:gd name="T36" fmla="*/ 413 w 1146"/>
                <a:gd name="T37" fmla="*/ 184 h 1088"/>
                <a:gd name="T38" fmla="*/ 345 w 1146"/>
                <a:gd name="T39" fmla="*/ 160 h 1088"/>
                <a:gd name="T40" fmla="*/ 269 w 1146"/>
                <a:gd name="T41" fmla="*/ 144 h 1088"/>
                <a:gd name="T42" fmla="*/ 303 w 1146"/>
                <a:gd name="T43" fmla="*/ 256 h 1088"/>
                <a:gd name="T44" fmla="*/ 211 w 1146"/>
                <a:gd name="T45" fmla="*/ 240 h 1088"/>
                <a:gd name="T46" fmla="*/ 177 w 1146"/>
                <a:gd name="T47" fmla="*/ 232 h 1088"/>
                <a:gd name="T48" fmla="*/ 126 w 1146"/>
                <a:gd name="T49" fmla="*/ 208 h 1088"/>
                <a:gd name="T50" fmla="*/ 84 w 1146"/>
                <a:gd name="T51" fmla="*/ 216 h 1088"/>
                <a:gd name="T52" fmla="*/ 8 w 1146"/>
                <a:gd name="T53" fmla="*/ 232 h 1088"/>
                <a:gd name="T54" fmla="*/ 8 w 1146"/>
                <a:gd name="T55" fmla="*/ 248 h 1088"/>
                <a:gd name="T56" fmla="*/ 25 w 1146"/>
                <a:gd name="T57" fmla="*/ 272 h 1088"/>
                <a:gd name="T58" fmla="*/ 17 w 1146"/>
                <a:gd name="T59" fmla="*/ 288 h 1088"/>
                <a:gd name="T60" fmla="*/ 42 w 1146"/>
                <a:gd name="T61" fmla="*/ 312 h 1088"/>
                <a:gd name="T62" fmla="*/ 109 w 1146"/>
                <a:gd name="T63" fmla="*/ 328 h 1088"/>
                <a:gd name="T64" fmla="*/ 160 w 1146"/>
                <a:gd name="T65" fmla="*/ 368 h 1088"/>
                <a:gd name="T66" fmla="*/ 194 w 1146"/>
                <a:gd name="T67" fmla="*/ 400 h 1088"/>
                <a:gd name="T68" fmla="*/ 211 w 1146"/>
                <a:gd name="T69" fmla="*/ 448 h 1088"/>
                <a:gd name="T70" fmla="*/ 269 w 1146"/>
                <a:gd name="T71" fmla="*/ 536 h 1088"/>
                <a:gd name="T72" fmla="*/ 278 w 1146"/>
                <a:gd name="T73" fmla="*/ 584 h 1088"/>
                <a:gd name="T74" fmla="*/ 295 w 1146"/>
                <a:gd name="T75" fmla="*/ 640 h 1088"/>
                <a:gd name="T76" fmla="*/ 236 w 1146"/>
                <a:gd name="T77" fmla="*/ 776 h 1088"/>
                <a:gd name="T78" fmla="*/ 177 w 1146"/>
                <a:gd name="T79" fmla="*/ 872 h 1088"/>
                <a:gd name="T80" fmla="*/ 160 w 1146"/>
                <a:gd name="T81" fmla="*/ 888 h 1088"/>
                <a:gd name="T82" fmla="*/ 244 w 1146"/>
                <a:gd name="T83" fmla="*/ 960 h 1088"/>
                <a:gd name="T84" fmla="*/ 320 w 1146"/>
                <a:gd name="T85" fmla="*/ 992 h 1088"/>
                <a:gd name="T86" fmla="*/ 396 w 1146"/>
                <a:gd name="T87" fmla="*/ 1024 h 1088"/>
                <a:gd name="T88" fmla="*/ 522 w 1146"/>
                <a:gd name="T89" fmla="*/ 1056 h 1088"/>
                <a:gd name="T90" fmla="*/ 607 w 1146"/>
                <a:gd name="T91" fmla="*/ 1088 h 1088"/>
                <a:gd name="T92" fmla="*/ 632 w 1146"/>
                <a:gd name="T93" fmla="*/ 1080 h 1088"/>
                <a:gd name="T94" fmla="*/ 623 w 1146"/>
                <a:gd name="T95" fmla="*/ 1032 h 1088"/>
                <a:gd name="T96" fmla="*/ 649 w 1146"/>
                <a:gd name="T97" fmla="*/ 968 h 1088"/>
                <a:gd name="T98" fmla="*/ 716 w 1146"/>
                <a:gd name="T99" fmla="*/ 928 h 1088"/>
                <a:gd name="T100" fmla="*/ 842 w 1146"/>
                <a:gd name="T101" fmla="*/ 952 h 1088"/>
                <a:gd name="T102" fmla="*/ 910 w 1146"/>
                <a:gd name="T103" fmla="*/ 984 h 1088"/>
                <a:gd name="T104" fmla="*/ 960 w 1146"/>
                <a:gd name="T105" fmla="*/ 976 h 1088"/>
                <a:gd name="T106" fmla="*/ 977 w 1146"/>
                <a:gd name="T107" fmla="*/ 960 h 1088"/>
                <a:gd name="T108" fmla="*/ 1070 w 1146"/>
                <a:gd name="T109" fmla="*/ 904 h 1088"/>
                <a:gd name="T110" fmla="*/ 1011 w 1146"/>
                <a:gd name="T111" fmla="*/ 832 h 1088"/>
                <a:gd name="T112" fmla="*/ 994 w 1146"/>
                <a:gd name="T113" fmla="*/ 744 h 1088"/>
                <a:gd name="T114" fmla="*/ 1019 w 1146"/>
                <a:gd name="T115" fmla="*/ 656 h 1088"/>
                <a:gd name="T116" fmla="*/ 1019 w 1146"/>
                <a:gd name="T117" fmla="*/ 632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46" h="1088">
                  <a:moveTo>
                    <a:pt x="1011" y="616"/>
                  </a:moveTo>
                  <a:lnTo>
                    <a:pt x="969" y="600"/>
                  </a:lnTo>
                  <a:lnTo>
                    <a:pt x="935" y="616"/>
                  </a:lnTo>
                  <a:lnTo>
                    <a:pt x="944" y="584"/>
                  </a:lnTo>
                  <a:lnTo>
                    <a:pt x="977" y="544"/>
                  </a:lnTo>
                  <a:lnTo>
                    <a:pt x="986" y="520"/>
                  </a:lnTo>
                  <a:lnTo>
                    <a:pt x="1011" y="504"/>
                  </a:lnTo>
                  <a:lnTo>
                    <a:pt x="1019" y="472"/>
                  </a:lnTo>
                  <a:lnTo>
                    <a:pt x="1053" y="464"/>
                  </a:lnTo>
                  <a:lnTo>
                    <a:pt x="1087" y="448"/>
                  </a:lnTo>
                  <a:lnTo>
                    <a:pt x="1104" y="360"/>
                  </a:lnTo>
                  <a:lnTo>
                    <a:pt x="1112" y="320"/>
                  </a:lnTo>
                  <a:lnTo>
                    <a:pt x="1146" y="288"/>
                  </a:lnTo>
                  <a:lnTo>
                    <a:pt x="1095" y="272"/>
                  </a:lnTo>
                  <a:lnTo>
                    <a:pt x="1036" y="256"/>
                  </a:lnTo>
                  <a:lnTo>
                    <a:pt x="1011" y="248"/>
                  </a:lnTo>
                  <a:lnTo>
                    <a:pt x="986" y="216"/>
                  </a:lnTo>
                  <a:lnTo>
                    <a:pt x="927" y="208"/>
                  </a:lnTo>
                  <a:lnTo>
                    <a:pt x="868" y="168"/>
                  </a:lnTo>
                  <a:lnTo>
                    <a:pt x="851" y="136"/>
                  </a:lnTo>
                  <a:lnTo>
                    <a:pt x="809" y="144"/>
                  </a:lnTo>
                  <a:lnTo>
                    <a:pt x="809" y="112"/>
                  </a:lnTo>
                  <a:lnTo>
                    <a:pt x="767" y="96"/>
                  </a:lnTo>
                  <a:lnTo>
                    <a:pt x="767" y="88"/>
                  </a:lnTo>
                  <a:lnTo>
                    <a:pt x="733" y="72"/>
                  </a:lnTo>
                  <a:lnTo>
                    <a:pt x="708" y="48"/>
                  </a:lnTo>
                  <a:lnTo>
                    <a:pt x="682" y="16"/>
                  </a:lnTo>
                  <a:lnTo>
                    <a:pt x="666" y="0"/>
                  </a:lnTo>
                  <a:lnTo>
                    <a:pt x="623" y="8"/>
                  </a:lnTo>
                  <a:lnTo>
                    <a:pt x="598" y="24"/>
                  </a:lnTo>
                  <a:lnTo>
                    <a:pt x="581" y="88"/>
                  </a:lnTo>
                  <a:lnTo>
                    <a:pt x="564" y="104"/>
                  </a:lnTo>
                  <a:lnTo>
                    <a:pt x="539" y="120"/>
                  </a:lnTo>
                  <a:lnTo>
                    <a:pt x="489" y="136"/>
                  </a:lnTo>
                  <a:lnTo>
                    <a:pt x="463" y="144"/>
                  </a:lnTo>
                  <a:lnTo>
                    <a:pt x="455" y="168"/>
                  </a:lnTo>
                  <a:lnTo>
                    <a:pt x="446" y="184"/>
                  </a:lnTo>
                  <a:lnTo>
                    <a:pt x="413" y="184"/>
                  </a:lnTo>
                  <a:lnTo>
                    <a:pt x="362" y="168"/>
                  </a:lnTo>
                  <a:lnTo>
                    <a:pt x="345" y="160"/>
                  </a:lnTo>
                  <a:lnTo>
                    <a:pt x="328" y="144"/>
                  </a:lnTo>
                  <a:lnTo>
                    <a:pt x="269" y="144"/>
                  </a:lnTo>
                  <a:lnTo>
                    <a:pt x="295" y="200"/>
                  </a:lnTo>
                  <a:lnTo>
                    <a:pt x="303" y="256"/>
                  </a:lnTo>
                  <a:lnTo>
                    <a:pt x="253" y="248"/>
                  </a:lnTo>
                  <a:lnTo>
                    <a:pt x="211" y="240"/>
                  </a:lnTo>
                  <a:lnTo>
                    <a:pt x="194" y="248"/>
                  </a:lnTo>
                  <a:lnTo>
                    <a:pt x="177" y="232"/>
                  </a:lnTo>
                  <a:lnTo>
                    <a:pt x="152" y="208"/>
                  </a:lnTo>
                  <a:lnTo>
                    <a:pt x="126" y="208"/>
                  </a:lnTo>
                  <a:lnTo>
                    <a:pt x="109" y="216"/>
                  </a:lnTo>
                  <a:lnTo>
                    <a:pt x="84" y="216"/>
                  </a:lnTo>
                  <a:lnTo>
                    <a:pt x="34" y="216"/>
                  </a:lnTo>
                  <a:lnTo>
                    <a:pt x="8" y="232"/>
                  </a:lnTo>
                  <a:lnTo>
                    <a:pt x="0" y="240"/>
                  </a:lnTo>
                  <a:lnTo>
                    <a:pt x="8" y="248"/>
                  </a:lnTo>
                  <a:lnTo>
                    <a:pt x="50" y="272"/>
                  </a:lnTo>
                  <a:lnTo>
                    <a:pt x="25" y="272"/>
                  </a:lnTo>
                  <a:lnTo>
                    <a:pt x="17" y="280"/>
                  </a:lnTo>
                  <a:lnTo>
                    <a:pt x="17" y="288"/>
                  </a:lnTo>
                  <a:lnTo>
                    <a:pt x="25" y="304"/>
                  </a:lnTo>
                  <a:lnTo>
                    <a:pt x="42" y="312"/>
                  </a:lnTo>
                  <a:lnTo>
                    <a:pt x="76" y="320"/>
                  </a:lnTo>
                  <a:lnTo>
                    <a:pt x="109" y="328"/>
                  </a:lnTo>
                  <a:lnTo>
                    <a:pt x="135" y="352"/>
                  </a:lnTo>
                  <a:lnTo>
                    <a:pt x="160" y="368"/>
                  </a:lnTo>
                  <a:lnTo>
                    <a:pt x="185" y="376"/>
                  </a:lnTo>
                  <a:lnTo>
                    <a:pt x="194" y="400"/>
                  </a:lnTo>
                  <a:lnTo>
                    <a:pt x="219" y="424"/>
                  </a:lnTo>
                  <a:lnTo>
                    <a:pt x="211" y="448"/>
                  </a:lnTo>
                  <a:lnTo>
                    <a:pt x="244" y="512"/>
                  </a:lnTo>
                  <a:lnTo>
                    <a:pt x="269" y="536"/>
                  </a:lnTo>
                  <a:lnTo>
                    <a:pt x="286" y="560"/>
                  </a:lnTo>
                  <a:lnTo>
                    <a:pt x="278" y="584"/>
                  </a:lnTo>
                  <a:lnTo>
                    <a:pt x="253" y="592"/>
                  </a:lnTo>
                  <a:lnTo>
                    <a:pt x="295" y="640"/>
                  </a:lnTo>
                  <a:lnTo>
                    <a:pt x="269" y="632"/>
                  </a:lnTo>
                  <a:lnTo>
                    <a:pt x="236" y="776"/>
                  </a:lnTo>
                  <a:lnTo>
                    <a:pt x="202" y="848"/>
                  </a:lnTo>
                  <a:lnTo>
                    <a:pt x="177" y="872"/>
                  </a:lnTo>
                  <a:lnTo>
                    <a:pt x="143" y="880"/>
                  </a:lnTo>
                  <a:lnTo>
                    <a:pt x="160" y="888"/>
                  </a:lnTo>
                  <a:lnTo>
                    <a:pt x="211" y="928"/>
                  </a:lnTo>
                  <a:lnTo>
                    <a:pt x="244" y="960"/>
                  </a:lnTo>
                  <a:lnTo>
                    <a:pt x="278" y="968"/>
                  </a:lnTo>
                  <a:lnTo>
                    <a:pt x="320" y="992"/>
                  </a:lnTo>
                  <a:lnTo>
                    <a:pt x="337" y="1016"/>
                  </a:lnTo>
                  <a:lnTo>
                    <a:pt x="396" y="1024"/>
                  </a:lnTo>
                  <a:lnTo>
                    <a:pt x="463" y="1032"/>
                  </a:lnTo>
                  <a:lnTo>
                    <a:pt x="522" y="1056"/>
                  </a:lnTo>
                  <a:lnTo>
                    <a:pt x="581" y="1072"/>
                  </a:lnTo>
                  <a:lnTo>
                    <a:pt x="607" y="1088"/>
                  </a:lnTo>
                  <a:lnTo>
                    <a:pt x="632" y="1080"/>
                  </a:lnTo>
                  <a:lnTo>
                    <a:pt x="632" y="1080"/>
                  </a:lnTo>
                  <a:lnTo>
                    <a:pt x="640" y="1064"/>
                  </a:lnTo>
                  <a:lnTo>
                    <a:pt x="623" y="1032"/>
                  </a:lnTo>
                  <a:lnTo>
                    <a:pt x="632" y="992"/>
                  </a:lnTo>
                  <a:lnTo>
                    <a:pt x="649" y="968"/>
                  </a:lnTo>
                  <a:lnTo>
                    <a:pt x="682" y="944"/>
                  </a:lnTo>
                  <a:lnTo>
                    <a:pt x="716" y="928"/>
                  </a:lnTo>
                  <a:lnTo>
                    <a:pt x="750" y="928"/>
                  </a:lnTo>
                  <a:lnTo>
                    <a:pt x="842" y="952"/>
                  </a:lnTo>
                  <a:lnTo>
                    <a:pt x="876" y="968"/>
                  </a:lnTo>
                  <a:lnTo>
                    <a:pt x="910" y="984"/>
                  </a:lnTo>
                  <a:lnTo>
                    <a:pt x="944" y="984"/>
                  </a:lnTo>
                  <a:lnTo>
                    <a:pt x="960" y="976"/>
                  </a:lnTo>
                  <a:lnTo>
                    <a:pt x="969" y="968"/>
                  </a:lnTo>
                  <a:lnTo>
                    <a:pt x="977" y="960"/>
                  </a:lnTo>
                  <a:lnTo>
                    <a:pt x="1019" y="928"/>
                  </a:lnTo>
                  <a:lnTo>
                    <a:pt x="1070" y="904"/>
                  </a:lnTo>
                  <a:lnTo>
                    <a:pt x="1087" y="864"/>
                  </a:lnTo>
                  <a:lnTo>
                    <a:pt x="1011" y="832"/>
                  </a:lnTo>
                  <a:lnTo>
                    <a:pt x="1019" y="784"/>
                  </a:lnTo>
                  <a:lnTo>
                    <a:pt x="994" y="744"/>
                  </a:lnTo>
                  <a:lnTo>
                    <a:pt x="1036" y="720"/>
                  </a:lnTo>
                  <a:lnTo>
                    <a:pt x="1019" y="656"/>
                  </a:lnTo>
                  <a:lnTo>
                    <a:pt x="1036" y="656"/>
                  </a:lnTo>
                  <a:lnTo>
                    <a:pt x="1019" y="632"/>
                  </a:lnTo>
                  <a:lnTo>
                    <a:pt x="1011" y="616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31" name="Freeform 32">
              <a:extLst>
                <a:ext uri="{FF2B5EF4-FFF2-40B4-BE49-F238E27FC236}">
                  <a16:creationId xmlns="" xmlns:a16="http://schemas.microsoft.com/office/drawing/2014/main" id="{593AE8C2-6872-4441-BB2C-B3C4A00BF559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61" y="1157"/>
              <a:ext cx="64" cy="43"/>
            </a:xfrm>
            <a:custGeom>
              <a:avLst/>
              <a:gdLst>
                <a:gd name="T0" fmla="*/ 278 w 328"/>
                <a:gd name="T1" fmla="*/ 184 h 232"/>
                <a:gd name="T2" fmla="*/ 286 w 328"/>
                <a:gd name="T3" fmla="*/ 168 h 232"/>
                <a:gd name="T4" fmla="*/ 311 w 328"/>
                <a:gd name="T5" fmla="*/ 160 h 232"/>
                <a:gd name="T6" fmla="*/ 328 w 328"/>
                <a:gd name="T7" fmla="*/ 144 h 232"/>
                <a:gd name="T8" fmla="*/ 328 w 328"/>
                <a:gd name="T9" fmla="*/ 112 h 232"/>
                <a:gd name="T10" fmla="*/ 303 w 328"/>
                <a:gd name="T11" fmla="*/ 88 h 232"/>
                <a:gd name="T12" fmla="*/ 269 w 328"/>
                <a:gd name="T13" fmla="*/ 72 h 232"/>
                <a:gd name="T14" fmla="*/ 278 w 328"/>
                <a:gd name="T15" fmla="*/ 48 h 232"/>
                <a:gd name="T16" fmla="*/ 261 w 328"/>
                <a:gd name="T17" fmla="*/ 24 h 232"/>
                <a:gd name="T18" fmla="*/ 219 w 328"/>
                <a:gd name="T19" fmla="*/ 16 h 232"/>
                <a:gd name="T20" fmla="*/ 168 w 328"/>
                <a:gd name="T21" fmla="*/ 8 h 232"/>
                <a:gd name="T22" fmla="*/ 134 w 328"/>
                <a:gd name="T23" fmla="*/ 24 h 232"/>
                <a:gd name="T24" fmla="*/ 101 w 328"/>
                <a:gd name="T25" fmla="*/ 16 h 232"/>
                <a:gd name="T26" fmla="*/ 75 w 328"/>
                <a:gd name="T27" fmla="*/ 0 h 232"/>
                <a:gd name="T28" fmla="*/ 42 w 328"/>
                <a:gd name="T29" fmla="*/ 16 h 232"/>
                <a:gd name="T30" fmla="*/ 0 w 328"/>
                <a:gd name="T31" fmla="*/ 24 h 232"/>
                <a:gd name="T32" fmla="*/ 16 w 328"/>
                <a:gd name="T33" fmla="*/ 40 h 232"/>
                <a:gd name="T34" fmla="*/ 42 w 328"/>
                <a:gd name="T35" fmla="*/ 72 h 232"/>
                <a:gd name="T36" fmla="*/ 67 w 328"/>
                <a:gd name="T37" fmla="*/ 96 h 232"/>
                <a:gd name="T38" fmla="*/ 101 w 328"/>
                <a:gd name="T39" fmla="*/ 112 h 232"/>
                <a:gd name="T40" fmla="*/ 101 w 328"/>
                <a:gd name="T41" fmla="*/ 120 h 232"/>
                <a:gd name="T42" fmla="*/ 143 w 328"/>
                <a:gd name="T43" fmla="*/ 136 h 232"/>
                <a:gd name="T44" fmla="*/ 143 w 328"/>
                <a:gd name="T45" fmla="*/ 168 h 232"/>
                <a:gd name="T46" fmla="*/ 185 w 328"/>
                <a:gd name="T47" fmla="*/ 160 h 232"/>
                <a:gd name="T48" fmla="*/ 202 w 328"/>
                <a:gd name="T49" fmla="*/ 192 h 232"/>
                <a:gd name="T50" fmla="*/ 261 w 328"/>
                <a:gd name="T51" fmla="*/ 232 h 232"/>
                <a:gd name="T52" fmla="*/ 278 w 328"/>
                <a:gd name="T53" fmla="*/ 232 h 232"/>
                <a:gd name="T54" fmla="*/ 278 w 328"/>
                <a:gd name="T55" fmla="*/ 208 h 232"/>
                <a:gd name="T56" fmla="*/ 278 w 328"/>
                <a:gd name="T57" fmla="*/ 18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8" h="232">
                  <a:moveTo>
                    <a:pt x="278" y="184"/>
                  </a:moveTo>
                  <a:lnTo>
                    <a:pt x="286" y="168"/>
                  </a:lnTo>
                  <a:lnTo>
                    <a:pt x="311" y="160"/>
                  </a:lnTo>
                  <a:lnTo>
                    <a:pt x="328" y="144"/>
                  </a:lnTo>
                  <a:lnTo>
                    <a:pt x="328" y="112"/>
                  </a:lnTo>
                  <a:lnTo>
                    <a:pt x="303" y="88"/>
                  </a:lnTo>
                  <a:lnTo>
                    <a:pt x="269" y="72"/>
                  </a:lnTo>
                  <a:lnTo>
                    <a:pt x="278" y="48"/>
                  </a:lnTo>
                  <a:lnTo>
                    <a:pt x="261" y="24"/>
                  </a:lnTo>
                  <a:lnTo>
                    <a:pt x="219" y="16"/>
                  </a:lnTo>
                  <a:lnTo>
                    <a:pt x="168" y="8"/>
                  </a:lnTo>
                  <a:lnTo>
                    <a:pt x="134" y="24"/>
                  </a:lnTo>
                  <a:lnTo>
                    <a:pt x="101" y="16"/>
                  </a:lnTo>
                  <a:lnTo>
                    <a:pt x="75" y="0"/>
                  </a:lnTo>
                  <a:lnTo>
                    <a:pt x="42" y="16"/>
                  </a:lnTo>
                  <a:lnTo>
                    <a:pt x="0" y="24"/>
                  </a:lnTo>
                  <a:lnTo>
                    <a:pt x="16" y="40"/>
                  </a:lnTo>
                  <a:lnTo>
                    <a:pt x="42" y="72"/>
                  </a:lnTo>
                  <a:lnTo>
                    <a:pt x="67" y="96"/>
                  </a:lnTo>
                  <a:lnTo>
                    <a:pt x="101" y="112"/>
                  </a:lnTo>
                  <a:lnTo>
                    <a:pt x="101" y="120"/>
                  </a:lnTo>
                  <a:lnTo>
                    <a:pt x="143" y="136"/>
                  </a:lnTo>
                  <a:lnTo>
                    <a:pt x="143" y="168"/>
                  </a:lnTo>
                  <a:lnTo>
                    <a:pt x="185" y="160"/>
                  </a:lnTo>
                  <a:lnTo>
                    <a:pt x="202" y="192"/>
                  </a:lnTo>
                  <a:lnTo>
                    <a:pt x="261" y="232"/>
                  </a:lnTo>
                  <a:lnTo>
                    <a:pt x="278" y="232"/>
                  </a:lnTo>
                  <a:lnTo>
                    <a:pt x="278" y="208"/>
                  </a:lnTo>
                  <a:lnTo>
                    <a:pt x="278" y="184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32" name="Freeform 33">
              <a:extLst>
                <a:ext uri="{FF2B5EF4-FFF2-40B4-BE49-F238E27FC236}">
                  <a16:creationId xmlns="" xmlns:a16="http://schemas.microsoft.com/office/drawing/2014/main" id="{1922B024-CFBB-48E8-BC5B-6FDEA623F0F0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15" y="1186"/>
              <a:ext cx="11" cy="15"/>
            </a:xfrm>
            <a:custGeom>
              <a:avLst/>
              <a:gdLst>
                <a:gd name="T0" fmla="*/ 25 w 59"/>
                <a:gd name="T1" fmla="*/ 24 h 80"/>
                <a:gd name="T2" fmla="*/ 25 w 59"/>
                <a:gd name="T3" fmla="*/ 0 h 80"/>
                <a:gd name="T4" fmla="*/ 8 w 59"/>
                <a:gd name="T5" fmla="*/ 8 h 80"/>
                <a:gd name="T6" fmla="*/ 0 w 59"/>
                <a:gd name="T7" fmla="*/ 24 h 80"/>
                <a:gd name="T8" fmla="*/ 0 w 59"/>
                <a:gd name="T9" fmla="*/ 48 h 80"/>
                <a:gd name="T10" fmla="*/ 0 w 59"/>
                <a:gd name="T11" fmla="*/ 72 h 80"/>
                <a:gd name="T12" fmla="*/ 42 w 59"/>
                <a:gd name="T13" fmla="*/ 80 h 80"/>
                <a:gd name="T14" fmla="*/ 59 w 59"/>
                <a:gd name="T15" fmla="*/ 48 h 80"/>
                <a:gd name="T16" fmla="*/ 25 w 59"/>
                <a:gd name="T17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80">
                  <a:moveTo>
                    <a:pt x="25" y="24"/>
                  </a:moveTo>
                  <a:lnTo>
                    <a:pt x="25" y="0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42" y="80"/>
                  </a:lnTo>
                  <a:lnTo>
                    <a:pt x="59" y="48"/>
                  </a:lnTo>
                  <a:lnTo>
                    <a:pt x="25" y="24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33" name="Freeform 34">
              <a:extLst>
                <a:ext uri="{FF2B5EF4-FFF2-40B4-BE49-F238E27FC236}">
                  <a16:creationId xmlns="" xmlns:a16="http://schemas.microsoft.com/office/drawing/2014/main" id="{0D76387E-138F-4B59-8159-8CA429250C9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75" y="1112"/>
              <a:ext cx="66" cy="59"/>
            </a:xfrm>
            <a:custGeom>
              <a:avLst/>
              <a:gdLst>
                <a:gd name="T0" fmla="*/ 236 w 337"/>
                <a:gd name="T1" fmla="*/ 280 h 320"/>
                <a:gd name="T2" fmla="*/ 236 w 337"/>
                <a:gd name="T3" fmla="*/ 232 h 320"/>
                <a:gd name="T4" fmla="*/ 236 w 337"/>
                <a:gd name="T5" fmla="*/ 200 h 320"/>
                <a:gd name="T6" fmla="*/ 287 w 337"/>
                <a:gd name="T7" fmla="*/ 192 h 320"/>
                <a:gd name="T8" fmla="*/ 287 w 337"/>
                <a:gd name="T9" fmla="*/ 168 h 320"/>
                <a:gd name="T10" fmla="*/ 312 w 337"/>
                <a:gd name="T11" fmla="*/ 160 h 320"/>
                <a:gd name="T12" fmla="*/ 321 w 337"/>
                <a:gd name="T13" fmla="*/ 128 h 320"/>
                <a:gd name="T14" fmla="*/ 295 w 337"/>
                <a:gd name="T15" fmla="*/ 104 h 320"/>
                <a:gd name="T16" fmla="*/ 321 w 337"/>
                <a:gd name="T17" fmla="*/ 96 h 320"/>
                <a:gd name="T18" fmla="*/ 337 w 337"/>
                <a:gd name="T19" fmla="*/ 56 h 320"/>
                <a:gd name="T20" fmla="*/ 329 w 337"/>
                <a:gd name="T21" fmla="*/ 16 h 320"/>
                <a:gd name="T22" fmla="*/ 321 w 337"/>
                <a:gd name="T23" fmla="*/ 16 h 320"/>
                <a:gd name="T24" fmla="*/ 304 w 337"/>
                <a:gd name="T25" fmla="*/ 0 h 320"/>
                <a:gd name="T26" fmla="*/ 278 w 337"/>
                <a:gd name="T27" fmla="*/ 0 h 320"/>
                <a:gd name="T28" fmla="*/ 219 w 337"/>
                <a:gd name="T29" fmla="*/ 16 h 320"/>
                <a:gd name="T30" fmla="*/ 203 w 337"/>
                <a:gd name="T31" fmla="*/ 24 h 320"/>
                <a:gd name="T32" fmla="*/ 194 w 337"/>
                <a:gd name="T33" fmla="*/ 48 h 320"/>
                <a:gd name="T34" fmla="*/ 203 w 337"/>
                <a:gd name="T35" fmla="*/ 72 h 320"/>
                <a:gd name="T36" fmla="*/ 219 w 337"/>
                <a:gd name="T37" fmla="*/ 96 h 320"/>
                <a:gd name="T38" fmla="*/ 228 w 337"/>
                <a:gd name="T39" fmla="*/ 112 h 320"/>
                <a:gd name="T40" fmla="*/ 211 w 337"/>
                <a:gd name="T41" fmla="*/ 128 h 320"/>
                <a:gd name="T42" fmla="*/ 186 w 337"/>
                <a:gd name="T43" fmla="*/ 136 h 320"/>
                <a:gd name="T44" fmla="*/ 160 w 337"/>
                <a:gd name="T45" fmla="*/ 120 h 320"/>
                <a:gd name="T46" fmla="*/ 169 w 337"/>
                <a:gd name="T47" fmla="*/ 72 h 320"/>
                <a:gd name="T48" fmla="*/ 160 w 337"/>
                <a:gd name="T49" fmla="*/ 56 h 320"/>
                <a:gd name="T50" fmla="*/ 152 w 337"/>
                <a:gd name="T51" fmla="*/ 32 h 320"/>
                <a:gd name="T52" fmla="*/ 110 w 337"/>
                <a:gd name="T53" fmla="*/ 128 h 320"/>
                <a:gd name="T54" fmla="*/ 76 w 337"/>
                <a:gd name="T55" fmla="*/ 168 h 320"/>
                <a:gd name="T56" fmla="*/ 68 w 337"/>
                <a:gd name="T57" fmla="*/ 216 h 320"/>
                <a:gd name="T58" fmla="*/ 42 w 337"/>
                <a:gd name="T59" fmla="*/ 216 h 320"/>
                <a:gd name="T60" fmla="*/ 34 w 337"/>
                <a:gd name="T61" fmla="*/ 216 h 320"/>
                <a:gd name="T62" fmla="*/ 26 w 337"/>
                <a:gd name="T63" fmla="*/ 232 h 320"/>
                <a:gd name="T64" fmla="*/ 0 w 337"/>
                <a:gd name="T65" fmla="*/ 240 h 320"/>
                <a:gd name="T66" fmla="*/ 26 w 337"/>
                <a:gd name="T67" fmla="*/ 256 h 320"/>
                <a:gd name="T68" fmla="*/ 59 w 337"/>
                <a:gd name="T69" fmla="*/ 264 h 320"/>
                <a:gd name="T70" fmla="*/ 93 w 337"/>
                <a:gd name="T71" fmla="*/ 248 h 320"/>
                <a:gd name="T72" fmla="*/ 144 w 337"/>
                <a:gd name="T73" fmla="*/ 256 h 320"/>
                <a:gd name="T74" fmla="*/ 186 w 337"/>
                <a:gd name="T75" fmla="*/ 264 h 320"/>
                <a:gd name="T76" fmla="*/ 203 w 337"/>
                <a:gd name="T77" fmla="*/ 288 h 320"/>
                <a:gd name="T78" fmla="*/ 194 w 337"/>
                <a:gd name="T79" fmla="*/ 312 h 320"/>
                <a:gd name="T80" fmla="*/ 219 w 337"/>
                <a:gd name="T81" fmla="*/ 320 h 320"/>
                <a:gd name="T82" fmla="*/ 219 w 337"/>
                <a:gd name="T83" fmla="*/ 296 h 320"/>
                <a:gd name="T84" fmla="*/ 236 w 337"/>
                <a:gd name="T85" fmla="*/ 28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7" h="320">
                  <a:moveTo>
                    <a:pt x="236" y="280"/>
                  </a:moveTo>
                  <a:lnTo>
                    <a:pt x="236" y="232"/>
                  </a:lnTo>
                  <a:lnTo>
                    <a:pt x="236" y="200"/>
                  </a:lnTo>
                  <a:lnTo>
                    <a:pt x="287" y="192"/>
                  </a:lnTo>
                  <a:lnTo>
                    <a:pt x="287" y="168"/>
                  </a:lnTo>
                  <a:lnTo>
                    <a:pt x="312" y="160"/>
                  </a:lnTo>
                  <a:lnTo>
                    <a:pt x="321" y="128"/>
                  </a:lnTo>
                  <a:lnTo>
                    <a:pt x="295" y="104"/>
                  </a:lnTo>
                  <a:lnTo>
                    <a:pt x="321" y="96"/>
                  </a:lnTo>
                  <a:lnTo>
                    <a:pt x="337" y="56"/>
                  </a:lnTo>
                  <a:lnTo>
                    <a:pt x="329" y="16"/>
                  </a:lnTo>
                  <a:lnTo>
                    <a:pt x="321" y="16"/>
                  </a:lnTo>
                  <a:lnTo>
                    <a:pt x="304" y="0"/>
                  </a:lnTo>
                  <a:lnTo>
                    <a:pt x="278" y="0"/>
                  </a:lnTo>
                  <a:lnTo>
                    <a:pt x="219" y="16"/>
                  </a:lnTo>
                  <a:lnTo>
                    <a:pt x="203" y="24"/>
                  </a:lnTo>
                  <a:lnTo>
                    <a:pt x="194" y="48"/>
                  </a:lnTo>
                  <a:lnTo>
                    <a:pt x="203" y="72"/>
                  </a:lnTo>
                  <a:lnTo>
                    <a:pt x="219" y="96"/>
                  </a:lnTo>
                  <a:lnTo>
                    <a:pt x="228" y="112"/>
                  </a:lnTo>
                  <a:lnTo>
                    <a:pt x="211" y="128"/>
                  </a:lnTo>
                  <a:lnTo>
                    <a:pt x="186" y="136"/>
                  </a:lnTo>
                  <a:lnTo>
                    <a:pt x="160" y="120"/>
                  </a:lnTo>
                  <a:lnTo>
                    <a:pt x="169" y="72"/>
                  </a:lnTo>
                  <a:lnTo>
                    <a:pt x="160" y="56"/>
                  </a:lnTo>
                  <a:lnTo>
                    <a:pt x="152" y="32"/>
                  </a:lnTo>
                  <a:lnTo>
                    <a:pt x="110" y="128"/>
                  </a:lnTo>
                  <a:lnTo>
                    <a:pt x="76" y="168"/>
                  </a:lnTo>
                  <a:lnTo>
                    <a:pt x="68" y="216"/>
                  </a:lnTo>
                  <a:lnTo>
                    <a:pt x="42" y="216"/>
                  </a:lnTo>
                  <a:lnTo>
                    <a:pt x="34" y="216"/>
                  </a:lnTo>
                  <a:lnTo>
                    <a:pt x="26" y="232"/>
                  </a:lnTo>
                  <a:lnTo>
                    <a:pt x="0" y="240"/>
                  </a:lnTo>
                  <a:lnTo>
                    <a:pt x="26" y="256"/>
                  </a:lnTo>
                  <a:lnTo>
                    <a:pt x="59" y="264"/>
                  </a:lnTo>
                  <a:lnTo>
                    <a:pt x="93" y="248"/>
                  </a:lnTo>
                  <a:lnTo>
                    <a:pt x="144" y="256"/>
                  </a:lnTo>
                  <a:lnTo>
                    <a:pt x="186" y="264"/>
                  </a:lnTo>
                  <a:lnTo>
                    <a:pt x="203" y="288"/>
                  </a:lnTo>
                  <a:lnTo>
                    <a:pt x="194" y="312"/>
                  </a:lnTo>
                  <a:lnTo>
                    <a:pt x="219" y="320"/>
                  </a:lnTo>
                  <a:lnTo>
                    <a:pt x="219" y="296"/>
                  </a:lnTo>
                  <a:lnTo>
                    <a:pt x="236" y="280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34" name="Freeform 35">
              <a:extLst>
                <a:ext uri="{FF2B5EF4-FFF2-40B4-BE49-F238E27FC236}">
                  <a16:creationId xmlns="" xmlns:a16="http://schemas.microsoft.com/office/drawing/2014/main" id="{BC60FAD1-870C-4070-8C27-E63370997351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15" y="1186"/>
              <a:ext cx="11" cy="15"/>
            </a:xfrm>
            <a:custGeom>
              <a:avLst/>
              <a:gdLst>
                <a:gd name="T0" fmla="*/ 25 w 59"/>
                <a:gd name="T1" fmla="*/ 24 h 80"/>
                <a:gd name="T2" fmla="*/ 25 w 59"/>
                <a:gd name="T3" fmla="*/ 0 h 80"/>
                <a:gd name="T4" fmla="*/ 8 w 59"/>
                <a:gd name="T5" fmla="*/ 8 h 80"/>
                <a:gd name="T6" fmla="*/ 0 w 59"/>
                <a:gd name="T7" fmla="*/ 24 h 80"/>
                <a:gd name="T8" fmla="*/ 0 w 59"/>
                <a:gd name="T9" fmla="*/ 48 h 80"/>
                <a:gd name="T10" fmla="*/ 0 w 59"/>
                <a:gd name="T11" fmla="*/ 72 h 80"/>
                <a:gd name="T12" fmla="*/ 42 w 59"/>
                <a:gd name="T13" fmla="*/ 80 h 80"/>
                <a:gd name="T14" fmla="*/ 59 w 59"/>
                <a:gd name="T15" fmla="*/ 48 h 80"/>
                <a:gd name="T16" fmla="*/ 25 w 59"/>
                <a:gd name="T17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80">
                  <a:moveTo>
                    <a:pt x="25" y="24"/>
                  </a:moveTo>
                  <a:lnTo>
                    <a:pt x="25" y="0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42" y="80"/>
                  </a:lnTo>
                  <a:lnTo>
                    <a:pt x="59" y="48"/>
                  </a:lnTo>
                  <a:lnTo>
                    <a:pt x="25" y="24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35" name="Freeform 36">
              <a:extLst>
                <a:ext uri="{FF2B5EF4-FFF2-40B4-BE49-F238E27FC236}">
                  <a16:creationId xmlns="" xmlns:a16="http://schemas.microsoft.com/office/drawing/2014/main" id="{094ED1E2-D113-4DA0-B5CC-DF76FABD5DE2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75" y="1112"/>
              <a:ext cx="66" cy="59"/>
            </a:xfrm>
            <a:custGeom>
              <a:avLst/>
              <a:gdLst>
                <a:gd name="T0" fmla="*/ 236 w 337"/>
                <a:gd name="T1" fmla="*/ 280 h 320"/>
                <a:gd name="T2" fmla="*/ 236 w 337"/>
                <a:gd name="T3" fmla="*/ 232 h 320"/>
                <a:gd name="T4" fmla="*/ 236 w 337"/>
                <a:gd name="T5" fmla="*/ 200 h 320"/>
                <a:gd name="T6" fmla="*/ 287 w 337"/>
                <a:gd name="T7" fmla="*/ 192 h 320"/>
                <a:gd name="T8" fmla="*/ 287 w 337"/>
                <a:gd name="T9" fmla="*/ 168 h 320"/>
                <a:gd name="T10" fmla="*/ 312 w 337"/>
                <a:gd name="T11" fmla="*/ 160 h 320"/>
                <a:gd name="T12" fmla="*/ 321 w 337"/>
                <a:gd name="T13" fmla="*/ 128 h 320"/>
                <a:gd name="T14" fmla="*/ 295 w 337"/>
                <a:gd name="T15" fmla="*/ 104 h 320"/>
                <a:gd name="T16" fmla="*/ 321 w 337"/>
                <a:gd name="T17" fmla="*/ 96 h 320"/>
                <a:gd name="T18" fmla="*/ 337 w 337"/>
                <a:gd name="T19" fmla="*/ 56 h 320"/>
                <a:gd name="T20" fmla="*/ 329 w 337"/>
                <a:gd name="T21" fmla="*/ 16 h 320"/>
                <a:gd name="T22" fmla="*/ 321 w 337"/>
                <a:gd name="T23" fmla="*/ 16 h 320"/>
                <a:gd name="T24" fmla="*/ 304 w 337"/>
                <a:gd name="T25" fmla="*/ 0 h 320"/>
                <a:gd name="T26" fmla="*/ 278 w 337"/>
                <a:gd name="T27" fmla="*/ 0 h 320"/>
                <a:gd name="T28" fmla="*/ 219 w 337"/>
                <a:gd name="T29" fmla="*/ 16 h 320"/>
                <a:gd name="T30" fmla="*/ 203 w 337"/>
                <a:gd name="T31" fmla="*/ 24 h 320"/>
                <a:gd name="T32" fmla="*/ 194 w 337"/>
                <a:gd name="T33" fmla="*/ 48 h 320"/>
                <a:gd name="T34" fmla="*/ 203 w 337"/>
                <a:gd name="T35" fmla="*/ 72 h 320"/>
                <a:gd name="T36" fmla="*/ 219 w 337"/>
                <a:gd name="T37" fmla="*/ 96 h 320"/>
                <a:gd name="T38" fmla="*/ 228 w 337"/>
                <a:gd name="T39" fmla="*/ 112 h 320"/>
                <a:gd name="T40" fmla="*/ 211 w 337"/>
                <a:gd name="T41" fmla="*/ 128 h 320"/>
                <a:gd name="T42" fmla="*/ 186 w 337"/>
                <a:gd name="T43" fmla="*/ 136 h 320"/>
                <a:gd name="T44" fmla="*/ 160 w 337"/>
                <a:gd name="T45" fmla="*/ 120 h 320"/>
                <a:gd name="T46" fmla="*/ 169 w 337"/>
                <a:gd name="T47" fmla="*/ 72 h 320"/>
                <a:gd name="T48" fmla="*/ 160 w 337"/>
                <a:gd name="T49" fmla="*/ 56 h 320"/>
                <a:gd name="T50" fmla="*/ 152 w 337"/>
                <a:gd name="T51" fmla="*/ 32 h 320"/>
                <a:gd name="T52" fmla="*/ 110 w 337"/>
                <a:gd name="T53" fmla="*/ 128 h 320"/>
                <a:gd name="T54" fmla="*/ 76 w 337"/>
                <a:gd name="T55" fmla="*/ 168 h 320"/>
                <a:gd name="T56" fmla="*/ 68 w 337"/>
                <a:gd name="T57" fmla="*/ 216 h 320"/>
                <a:gd name="T58" fmla="*/ 42 w 337"/>
                <a:gd name="T59" fmla="*/ 216 h 320"/>
                <a:gd name="T60" fmla="*/ 34 w 337"/>
                <a:gd name="T61" fmla="*/ 216 h 320"/>
                <a:gd name="T62" fmla="*/ 26 w 337"/>
                <a:gd name="T63" fmla="*/ 232 h 320"/>
                <a:gd name="T64" fmla="*/ 0 w 337"/>
                <a:gd name="T65" fmla="*/ 240 h 320"/>
                <a:gd name="T66" fmla="*/ 26 w 337"/>
                <a:gd name="T67" fmla="*/ 256 h 320"/>
                <a:gd name="T68" fmla="*/ 59 w 337"/>
                <a:gd name="T69" fmla="*/ 264 h 320"/>
                <a:gd name="T70" fmla="*/ 93 w 337"/>
                <a:gd name="T71" fmla="*/ 248 h 320"/>
                <a:gd name="T72" fmla="*/ 144 w 337"/>
                <a:gd name="T73" fmla="*/ 256 h 320"/>
                <a:gd name="T74" fmla="*/ 186 w 337"/>
                <a:gd name="T75" fmla="*/ 264 h 320"/>
                <a:gd name="T76" fmla="*/ 203 w 337"/>
                <a:gd name="T77" fmla="*/ 288 h 320"/>
                <a:gd name="T78" fmla="*/ 194 w 337"/>
                <a:gd name="T79" fmla="*/ 312 h 320"/>
                <a:gd name="T80" fmla="*/ 219 w 337"/>
                <a:gd name="T81" fmla="*/ 320 h 320"/>
                <a:gd name="T82" fmla="*/ 219 w 337"/>
                <a:gd name="T83" fmla="*/ 296 h 320"/>
                <a:gd name="T84" fmla="*/ 236 w 337"/>
                <a:gd name="T85" fmla="*/ 28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7" h="320">
                  <a:moveTo>
                    <a:pt x="236" y="280"/>
                  </a:moveTo>
                  <a:lnTo>
                    <a:pt x="236" y="232"/>
                  </a:lnTo>
                  <a:lnTo>
                    <a:pt x="236" y="200"/>
                  </a:lnTo>
                  <a:lnTo>
                    <a:pt x="287" y="192"/>
                  </a:lnTo>
                  <a:lnTo>
                    <a:pt x="287" y="168"/>
                  </a:lnTo>
                  <a:lnTo>
                    <a:pt x="312" y="160"/>
                  </a:lnTo>
                  <a:lnTo>
                    <a:pt x="321" y="128"/>
                  </a:lnTo>
                  <a:lnTo>
                    <a:pt x="295" y="104"/>
                  </a:lnTo>
                  <a:lnTo>
                    <a:pt x="321" y="96"/>
                  </a:lnTo>
                  <a:lnTo>
                    <a:pt x="337" y="56"/>
                  </a:lnTo>
                  <a:lnTo>
                    <a:pt x="329" y="16"/>
                  </a:lnTo>
                  <a:lnTo>
                    <a:pt x="321" y="16"/>
                  </a:lnTo>
                  <a:lnTo>
                    <a:pt x="304" y="0"/>
                  </a:lnTo>
                  <a:lnTo>
                    <a:pt x="278" y="0"/>
                  </a:lnTo>
                  <a:lnTo>
                    <a:pt x="219" y="16"/>
                  </a:lnTo>
                  <a:lnTo>
                    <a:pt x="203" y="24"/>
                  </a:lnTo>
                  <a:lnTo>
                    <a:pt x="194" y="48"/>
                  </a:lnTo>
                  <a:lnTo>
                    <a:pt x="203" y="72"/>
                  </a:lnTo>
                  <a:lnTo>
                    <a:pt x="219" y="96"/>
                  </a:lnTo>
                  <a:lnTo>
                    <a:pt x="228" y="112"/>
                  </a:lnTo>
                  <a:lnTo>
                    <a:pt x="211" y="128"/>
                  </a:lnTo>
                  <a:lnTo>
                    <a:pt x="186" y="136"/>
                  </a:lnTo>
                  <a:lnTo>
                    <a:pt x="160" y="120"/>
                  </a:lnTo>
                  <a:lnTo>
                    <a:pt x="169" y="72"/>
                  </a:lnTo>
                  <a:lnTo>
                    <a:pt x="160" y="56"/>
                  </a:lnTo>
                  <a:lnTo>
                    <a:pt x="152" y="32"/>
                  </a:lnTo>
                  <a:lnTo>
                    <a:pt x="110" y="128"/>
                  </a:lnTo>
                  <a:lnTo>
                    <a:pt x="76" y="168"/>
                  </a:lnTo>
                  <a:lnTo>
                    <a:pt x="68" y="216"/>
                  </a:lnTo>
                  <a:lnTo>
                    <a:pt x="42" y="216"/>
                  </a:lnTo>
                  <a:lnTo>
                    <a:pt x="34" y="216"/>
                  </a:lnTo>
                  <a:lnTo>
                    <a:pt x="26" y="232"/>
                  </a:lnTo>
                  <a:lnTo>
                    <a:pt x="0" y="240"/>
                  </a:lnTo>
                  <a:lnTo>
                    <a:pt x="26" y="256"/>
                  </a:lnTo>
                  <a:lnTo>
                    <a:pt x="59" y="264"/>
                  </a:lnTo>
                  <a:lnTo>
                    <a:pt x="93" y="248"/>
                  </a:lnTo>
                  <a:lnTo>
                    <a:pt x="144" y="256"/>
                  </a:lnTo>
                  <a:lnTo>
                    <a:pt x="186" y="264"/>
                  </a:lnTo>
                  <a:lnTo>
                    <a:pt x="203" y="288"/>
                  </a:lnTo>
                  <a:lnTo>
                    <a:pt x="194" y="312"/>
                  </a:lnTo>
                  <a:lnTo>
                    <a:pt x="219" y="320"/>
                  </a:lnTo>
                  <a:lnTo>
                    <a:pt x="219" y="296"/>
                  </a:lnTo>
                  <a:lnTo>
                    <a:pt x="236" y="280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36" name="Freeform 37">
              <a:extLst>
                <a:ext uri="{FF2B5EF4-FFF2-40B4-BE49-F238E27FC236}">
                  <a16:creationId xmlns="" xmlns:a16="http://schemas.microsoft.com/office/drawing/2014/main" id="{1636F654-C489-482C-90AA-2A130BB0D19D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55" y="1021"/>
              <a:ext cx="41" cy="64"/>
            </a:xfrm>
            <a:custGeom>
              <a:avLst/>
              <a:gdLst>
                <a:gd name="T0" fmla="*/ 143 w 211"/>
                <a:gd name="T1" fmla="*/ 344 h 344"/>
                <a:gd name="T2" fmla="*/ 118 w 211"/>
                <a:gd name="T3" fmla="*/ 312 h 344"/>
                <a:gd name="T4" fmla="*/ 143 w 211"/>
                <a:gd name="T5" fmla="*/ 312 h 344"/>
                <a:gd name="T6" fmla="*/ 127 w 211"/>
                <a:gd name="T7" fmla="*/ 280 h 344"/>
                <a:gd name="T8" fmla="*/ 127 w 211"/>
                <a:gd name="T9" fmla="*/ 248 h 344"/>
                <a:gd name="T10" fmla="*/ 169 w 211"/>
                <a:gd name="T11" fmla="*/ 184 h 344"/>
                <a:gd name="T12" fmla="*/ 186 w 211"/>
                <a:gd name="T13" fmla="*/ 192 h 344"/>
                <a:gd name="T14" fmla="*/ 211 w 211"/>
                <a:gd name="T15" fmla="*/ 136 h 344"/>
                <a:gd name="T16" fmla="*/ 177 w 211"/>
                <a:gd name="T17" fmla="*/ 112 h 344"/>
                <a:gd name="T18" fmla="*/ 169 w 211"/>
                <a:gd name="T19" fmla="*/ 72 h 344"/>
                <a:gd name="T20" fmla="*/ 177 w 211"/>
                <a:gd name="T21" fmla="*/ 24 h 344"/>
                <a:gd name="T22" fmla="*/ 177 w 211"/>
                <a:gd name="T23" fmla="*/ 8 h 344"/>
                <a:gd name="T24" fmla="*/ 160 w 211"/>
                <a:gd name="T25" fmla="*/ 0 h 344"/>
                <a:gd name="T26" fmla="*/ 135 w 211"/>
                <a:gd name="T27" fmla="*/ 8 h 344"/>
                <a:gd name="T28" fmla="*/ 127 w 211"/>
                <a:gd name="T29" fmla="*/ 24 h 344"/>
                <a:gd name="T30" fmla="*/ 101 w 211"/>
                <a:gd name="T31" fmla="*/ 40 h 344"/>
                <a:gd name="T32" fmla="*/ 76 w 211"/>
                <a:gd name="T33" fmla="*/ 48 h 344"/>
                <a:gd name="T34" fmla="*/ 51 w 211"/>
                <a:gd name="T35" fmla="*/ 56 h 344"/>
                <a:gd name="T36" fmla="*/ 34 w 211"/>
                <a:gd name="T37" fmla="*/ 72 h 344"/>
                <a:gd name="T38" fmla="*/ 26 w 211"/>
                <a:gd name="T39" fmla="*/ 96 h 344"/>
                <a:gd name="T40" fmla="*/ 42 w 211"/>
                <a:gd name="T41" fmla="*/ 112 h 344"/>
                <a:gd name="T42" fmla="*/ 17 w 211"/>
                <a:gd name="T43" fmla="*/ 120 h 344"/>
                <a:gd name="T44" fmla="*/ 9 w 211"/>
                <a:gd name="T45" fmla="*/ 144 h 344"/>
                <a:gd name="T46" fmla="*/ 9 w 211"/>
                <a:gd name="T47" fmla="*/ 168 h 344"/>
                <a:gd name="T48" fmla="*/ 26 w 211"/>
                <a:gd name="T49" fmla="*/ 192 h 344"/>
                <a:gd name="T50" fmla="*/ 0 w 211"/>
                <a:gd name="T51" fmla="*/ 208 h 344"/>
                <a:gd name="T52" fmla="*/ 0 w 211"/>
                <a:gd name="T53" fmla="*/ 224 h 344"/>
                <a:gd name="T54" fmla="*/ 26 w 211"/>
                <a:gd name="T55" fmla="*/ 272 h 344"/>
                <a:gd name="T56" fmla="*/ 42 w 211"/>
                <a:gd name="T57" fmla="*/ 256 h 344"/>
                <a:gd name="T58" fmla="*/ 51 w 211"/>
                <a:gd name="T59" fmla="*/ 304 h 344"/>
                <a:gd name="T60" fmla="*/ 59 w 211"/>
                <a:gd name="T61" fmla="*/ 328 h 344"/>
                <a:gd name="T62" fmla="*/ 84 w 211"/>
                <a:gd name="T63" fmla="*/ 336 h 344"/>
                <a:gd name="T64" fmla="*/ 143 w 211"/>
                <a:gd name="T6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1" h="344">
                  <a:moveTo>
                    <a:pt x="143" y="344"/>
                  </a:moveTo>
                  <a:lnTo>
                    <a:pt x="118" y="312"/>
                  </a:lnTo>
                  <a:lnTo>
                    <a:pt x="143" y="312"/>
                  </a:lnTo>
                  <a:lnTo>
                    <a:pt x="127" y="280"/>
                  </a:lnTo>
                  <a:lnTo>
                    <a:pt x="127" y="248"/>
                  </a:lnTo>
                  <a:lnTo>
                    <a:pt x="169" y="184"/>
                  </a:lnTo>
                  <a:lnTo>
                    <a:pt x="186" y="192"/>
                  </a:lnTo>
                  <a:lnTo>
                    <a:pt x="211" y="136"/>
                  </a:lnTo>
                  <a:lnTo>
                    <a:pt x="177" y="112"/>
                  </a:lnTo>
                  <a:lnTo>
                    <a:pt x="169" y="72"/>
                  </a:lnTo>
                  <a:lnTo>
                    <a:pt x="177" y="24"/>
                  </a:lnTo>
                  <a:lnTo>
                    <a:pt x="177" y="8"/>
                  </a:lnTo>
                  <a:lnTo>
                    <a:pt x="160" y="0"/>
                  </a:lnTo>
                  <a:lnTo>
                    <a:pt x="135" y="8"/>
                  </a:lnTo>
                  <a:lnTo>
                    <a:pt x="127" y="24"/>
                  </a:lnTo>
                  <a:lnTo>
                    <a:pt x="101" y="40"/>
                  </a:lnTo>
                  <a:lnTo>
                    <a:pt x="76" y="48"/>
                  </a:lnTo>
                  <a:lnTo>
                    <a:pt x="51" y="56"/>
                  </a:lnTo>
                  <a:lnTo>
                    <a:pt x="34" y="72"/>
                  </a:lnTo>
                  <a:lnTo>
                    <a:pt x="26" y="96"/>
                  </a:lnTo>
                  <a:lnTo>
                    <a:pt x="42" y="112"/>
                  </a:lnTo>
                  <a:lnTo>
                    <a:pt x="17" y="120"/>
                  </a:lnTo>
                  <a:lnTo>
                    <a:pt x="9" y="144"/>
                  </a:lnTo>
                  <a:lnTo>
                    <a:pt x="9" y="168"/>
                  </a:lnTo>
                  <a:lnTo>
                    <a:pt x="26" y="192"/>
                  </a:lnTo>
                  <a:lnTo>
                    <a:pt x="0" y="208"/>
                  </a:lnTo>
                  <a:lnTo>
                    <a:pt x="0" y="224"/>
                  </a:lnTo>
                  <a:lnTo>
                    <a:pt x="26" y="272"/>
                  </a:lnTo>
                  <a:lnTo>
                    <a:pt x="42" y="256"/>
                  </a:lnTo>
                  <a:lnTo>
                    <a:pt x="51" y="304"/>
                  </a:lnTo>
                  <a:lnTo>
                    <a:pt x="59" y="328"/>
                  </a:lnTo>
                  <a:lnTo>
                    <a:pt x="84" y="336"/>
                  </a:lnTo>
                  <a:lnTo>
                    <a:pt x="143" y="344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37" name="Freeform 38">
              <a:extLst>
                <a:ext uri="{FF2B5EF4-FFF2-40B4-BE49-F238E27FC236}">
                  <a16:creationId xmlns="" xmlns:a16="http://schemas.microsoft.com/office/drawing/2014/main" id="{8EA1F8F3-BC78-4047-84E4-387580E71A7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19" y="1084"/>
              <a:ext cx="145" cy="166"/>
            </a:xfrm>
            <a:custGeom>
              <a:avLst/>
              <a:gdLst>
                <a:gd name="T0" fmla="*/ 228 w 750"/>
                <a:gd name="T1" fmla="*/ 848 h 888"/>
                <a:gd name="T2" fmla="*/ 354 w 750"/>
                <a:gd name="T3" fmla="*/ 888 h 888"/>
                <a:gd name="T4" fmla="*/ 447 w 750"/>
                <a:gd name="T5" fmla="*/ 880 h 888"/>
                <a:gd name="T6" fmla="*/ 557 w 750"/>
                <a:gd name="T7" fmla="*/ 848 h 888"/>
                <a:gd name="T8" fmla="*/ 616 w 750"/>
                <a:gd name="T9" fmla="*/ 832 h 888"/>
                <a:gd name="T10" fmla="*/ 632 w 750"/>
                <a:gd name="T11" fmla="*/ 776 h 888"/>
                <a:gd name="T12" fmla="*/ 675 w 750"/>
                <a:gd name="T13" fmla="*/ 744 h 888"/>
                <a:gd name="T14" fmla="*/ 607 w 750"/>
                <a:gd name="T15" fmla="*/ 656 h 888"/>
                <a:gd name="T16" fmla="*/ 557 w 750"/>
                <a:gd name="T17" fmla="*/ 584 h 888"/>
                <a:gd name="T18" fmla="*/ 557 w 750"/>
                <a:gd name="T19" fmla="*/ 520 h 888"/>
                <a:gd name="T20" fmla="*/ 641 w 750"/>
                <a:gd name="T21" fmla="*/ 488 h 888"/>
                <a:gd name="T22" fmla="*/ 691 w 750"/>
                <a:gd name="T23" fmla="*/ 440 h 888"/>
                <a:gd name="T24" fmla="*/ 750 w 750"/>
                <a:gd name="T25" fmla="*/ 456 h 888"/>
                <a:gd name="T26" fmla="*/ 725 w 750"/>
                <a:gd name="T27" fmla="*/ 360 h 888"/>
                <a:gd name="T28" fmla="*/ 717 w 750"/>
                <a:gd name="T29" fmla="*/ 280 h 888"/>
                <a:gd name="T30" fmla="*/ 666 w 750"/>
                <a:gd name="T31" fmla="*/ 216 h 888"/>
                <a:gd name="T32" fmla="*/ 683 w 750"/>
                <a:gd name="T33" fmla="*/ 136 h 888"/>
                <a:gd name="T34" fmla="*/ 641 w 750"/>
                <a:gd name="T35" fmla="*/ 80 h 888"/>
                <a:gd name="T36" fmla="*/ 616 w 750"/>
                <a:gd name="T37" fmla="*/ 32 h 888"/>
                <a:gd name="T38" fmla="*/ 582 w 750"/>
                <a:gd name="T39" fmla="*/ 32 h 888"/>
                <a:gd name="T40" fmla="*/ 557 w 750"/>
                <a:gd name="T41" fmla="*/ 40 h 888"/>
                <a:gd name="T42" fmla="*/ 540 w 750"/>
                <a:gd name="T43" fmla="*/ 40 h 888"/>
                <a:gd name="T44" fmla="*/ 481 w 750"/>
                <a:gd name="T45" fmla="*/ 72 h 888"/>
                <a:gd name="T46" fmla="*/ 439 w 750"/>
                <a:gd name="T47" fmla="*/ 96 h 888"/>
                <a:gd name="T48" fmla="*/ 430 w 750"/>
                <a:gd name="T49" fmla="*/ 64 h 888"/>
                <a:gd name="T50" fmla="*/ 396 w 750"/>
                <a:gd name="T51" fmla="*/ 56 h 888"/>
                <a:gd name="T52" fmla="*/ 346 w 750"/>
                <a:gd name="T53" fmla="*/ 16 h 888"/>
                <a:gd name="T54" fmla="*/ 253 w 750"/>
                <a:gd name="T55" fmla="*/ 0 h 888"/>
                <a:gd name="T56" fmla="*/ 245 w 750"/>
                <a:gd name="T57" fmla="*/ 40 h 888"/>
                <a:gd name="T58" fmla="*/ 278 w 750"/>
                <a:gd name="T59" fmla="*/ 112 h 888"/>
                <a:gd name="T60" fmla="*/ 236 w 750"/>
                <a:gd name="T61" fmla="*/ 112 h 888"/>
                <a:gd name="T62" fmla="*/ 220 w 750"/>
                <a:gd name="T63" fmla="*/ 136 h 888"/>
                <a:gd name="T64" fmla="*/ 186 w 750"/>
                <a:gd name="T65" fmla="*/ 128 h 888"/>
                <a:gd name="T66" fmla="*/ 110 w 750"/>
                <a:gd name="T67" fmla="*/ 144 h 888"/>
                <a:gd name="T68" fmla="*/ 118 w 750"/>
                <a:gd name="T69" fmla="*/ 208 h 888"/>
                <a:gd name="T70" fmla="*/ 76 w 750"/>
                <a:gd name="T71" fmla="*/ 256 h 888"/>
                <a:gd name="T72" fmla="*/ 93 w 750"/>
                <a:gd name="T73" fmla="*/ 312 h 888"/>
                <a:gd name="T74" fmla="*/ 68 w 750"/>
                <a:gd name="T75" fmla="*/ 344 h 888"/>
                <a:gd name="T76" fmla="*/ 17 w 750"/>
                <a:gd name="T77" fmla="*/ 384 h 888"/>
                <a:gd name="T78" fmla="*/ 0 w 750"/>
                <a:gd name="T79" fmla="*/ 448 h 888"/>
                <a:gd name="T80" fmla="*/ 9 w 750"/>
                <a:gd name="T81" fmla="*/ 480 h 888"/>
                <a:gd name="T82" fmla="*/ 34 w 750"/>
                <a:gd name="T83" fmla="*/ 536 h 888"/>
                <a:gd name="T84" fmla="*/ 9 w 750"/>
                <a:gd name="T85" fmla="*/ 552 h 888"/>
                <a:gd name="T86" fmla="*/ 43 w 750"/>
                <a:gd name="T87" fmla="*/ 600 h 888"/>
                <a:gd name="T88" fmla="*/ 51 w 750"/>
                <a:gd name="T89" fmla="*/ 664 h 888"/>
                <a:gd name="T90" fmla="*/ 135 w 750"/>
                <a:gd name="T91" fmla="*/ 688 h 888"/>
                <a:gd name="T92" fmla="*/ 152 w 750"/>
                <a:gd name="T93" fmla="*/ 736 h 888"/>
                <a:gd name="T94" fmla="*/ 127 w 750"/>
                <a:gd name="T95" fmla="*/ 864 h 888"/>
                <a:gd name="T96" fmla="*/ 144 w 750"/>
                <a:gd name="T97" fmla="*/ 872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0" h="888">
                  <a:moveTo>
                    <a:pt x="194" y="864"/>
                  </a:moveTo>
                  <a:lnTo>
                    <a:pt x="228" y="848"/>
                  </a:lnTo>
                  <a:lnTo>
                    <a:pt x="312" y="872"/>
                  </a:lnTo>
                  <a:lnTo>
                    <a:pt x="354" y="888"/>
                  </a:lnTo>
                  <a:lnTo>
                    <a:pt x="388" y="872"/>
                  </a:lnTo>
                  <a:lnTo>
                    <a:pt x="447" y="880"/>
                  </a:lnTo>
                  <a:lnTo>
                    <a:pt x="489" y="872"/>
                  </a:lnTo>
                  <a:lnTo>
                    <a:pt x="557" y="848"/>
                  </a:lnTo>
                  <a:lnTo>
                    <a:pt x="616" y="864"/>
                  </a:lnTo>
                  <a:lnTo>
                    <a:pt x="616" y="832"/>
                  </a:lnTo>
                  <a:lnTo>
                    <a:pt x="599" y="800"/>
                  </a:lnTo>
                  <a:lnTo>
                    <a:pt x="632" y="776"/>
                  </a:lnTo>
                  <a:lnTo>
                    <a:pt x="641" y="744"/>
                  </a:lnTo>
                  <a:lnTo>
                    <a:pt x="675" y="744"/>
                  </a:lnTo>
                  <a:lnTo>
                    <a:pt x="683" y="712"/>
                  </a:lnTo>
                  <a:lnTo>
                    <a:pt x="607" y="656"/>
                  </a:lnTo>
                  <a:lnTo>
                    <a:pt x="548" y="608"/>
                  </a:lnTo>
                  <a:lnTo>
                    <a:pt x="557" y="584"/>
                  </a:lnTo>
                  <a:lnTo>
                    <a:pt x="523" y="544"/>
                  </a:lnTo>
                  <a:lnTo>
                    <a:pt x="557" y="520"/>
                  </a:lnTo>
                  <a:lnTo>
                    <a:pt x="599" y="512"/>
                  </a:lnTo>
                  <a:lnTo>
                    <a:pt x="641" y="488"/>
                  </a:lnTo>
                  <a:lnTo>
                    <a:pt x="683" y="472"/>
                  </a:lnTo>
                  <a:lnTo>
                    <a:pt x="691" y="440"/>
                  </a:lnTo>
                  <a:lnTo>
                    <a:pt x="725" y="440"/>
                  </a:lnTo>
                  <a:lnTo>
                    <a:pt x="750" y="456"/>
                  </a:lnTo>
                  <a:lnTo>
                    <a:pt x="750" y="392"/>
                  </a:lnTo>
                  <a:lnTo>
                    <a:pt x="725" y="360"/>
                  </a:lnTo>
                  <a:lnTo>
                    <a:pt x="742" y="320"/>
                  </a:lnTo>
                  <a:lnTo>
                    <a:pt x="717" y="280"/>
                  </a:lnTo>
                  <a:lnTo>
                    <a:pt x="717" y="248"/>
                  </a:lnTo>
                  <a:lnTo>
                    <a:pt x="666" y="216"/>
                  </a:lnTo>
                  <a:lnTo>
                    <a:pt x="691" y="168"/>
                  </a:lnTo>
                  <a:lnTo>
                    <a:pt x="683" y="136"/>
                  </a:lnTo>
                  <a:lnTo>
                    <a:pt x="675" y="88"/>
                  </a:lnTo>
                  <a:lnTo>
                    <a:pt x="641" y="80"/>
                  </a:lnTo>
                  <a:lnTo>
                    <a:pt x="607" y="64"/>
                  </a:lnTo>
                  <a:lnTo>
                    <a:pt x="616" y="32"/>
                  </a:lnTo>
                  <a:lnTo>
                    <a:pt x="590" y="16"/>
                  </a:lnTo>
                  <a:lnTo>
                    <a:pt x="582" y="32"/>
                  </a:lnTo>
                  <a:lnTo>
                    <a:pt x="573" y="48"/>
                  </a:lnTo>
                  <a:lnTo>
                    <a:pt x="557" y="40"/>
                  </a:lnTo>
                  <a:lnTo>
                    <a:pt x="548" y="40"/>
                  </a:lnTo>
                  <a:lnTo>
                    <a:pt x="540" y="40"/>
                  </a:lnTo>
                  <a:lnTo>
                    <a:pt x="514" y="64"/>
                  </a:lnTo>
                  <a:lnTo>
                    <a:pt x="481" y="72"/>
                  </a:lnTo>
                  <a:lnTo>
                    <a:pt x="464" y="96"/>
                  </a:lnTo>
                  <a:lnTo>
                    <a:pt x="439" y="96"/>
                  </a:lnTo>
                  <a:lnTo>
                    <a:pt x="413" y="88"/>
                  </a:lnTo>
                  <a:lnTo>
                    <a:pt x="430" y="64"/>
                  </a:lnTo>
                  <a:lnTo>
                    <a:pt x="422" y="32"/>
                  </a:lnTo>
                  <a:lnTo>
                    <a:pt x="396" y="56"/>
                  </a:lnTo>
                  <a:lnTo>
                    <a:pt x="346" y="40"/>
                  </a:lnTo>
                  <a:lnTo>
                    <a:pt x="346" y="16"/>
                  </a:lnTo>
                  <a:lnTo>
                    <a:pt x="337" y="8"/>
                  </a:lnTo>
                  <a:lnTo>
                    <a:pt x="253" y="0"/>
                  </a:lnTo>
                  <a:lnTo>
                    <a:pt x="270" y="24"/>
                  </a:lnTo>
                  <a:lnTo>
                    <a:pt x="245" y="40"/>
                  </a:lnTo>
                  <a:lnTo>
                    <a:pt x="245" y="64"/>
                  </a:lnTo>
                  <a:lnTo>
                    <a:pt x="278" y="112"/>
                  </a:lnTo>
                  <a:lnTo>
                    <a:pt x="253" y="112"/>
                  </a:lnTo>
                  <a:lnTo>
                    <a:pt x="236" y="112"/>
                  </a:lnTo>
                  <a:lnTo>
                    <a:pt x="228" y="128"/>
                  </a:lnTo>
                  <a:lnTo>
                    <a:pt x="220" y="136"/>
                  </a:lnTo>
                  <a:lnTo>
                    <a:pt x="211" y="136"/>
                  </a:lnTo>
                  <a:lnTo>
                    <a:pt x="186" y="128"/>
                  </a:lnTo>
                  <a:lnTo>
                    <a:pt x="135" y="128"/>
                  </a:lnTo>
                  <a:lnTo>
                    <a:pt x="110" y="144"/>
                  </a:lnTo>
                  <a:lnTo>
                    <a:pt x="110" y="168"/>
                  </a:lnTo>
                  <a:lnTo>
                    <a:pt x="118" y="208"/>
                  </a:lnTo>
                  <a:lnTo>
                    <a:pt x="102" y="248"/>
                  </a:lnTo>
                  <a:lnTo>
                    <a:pt x="76" y="256"/>
                  </a:lnTo>
                  <a:lnTo>
                    <a:pt x="102" y="280"/>
                  </a:lnTo>
                  <a:lnTo>
                    <a:pt x="93" y="312"/>
                  </a:lnTo>
                  <a:lnTo>
                    <a:pt x="68" y="320"/>
                  </a:lnTo>
                  <a:lnTo>
                    <a:pt x="68" y="344"/>
                  </a:lnTo>
                  <a:lnTo>
                    <a:pt x="17" y="352"/>
                  </a:lnTo>
                  <a:lnTo>
                    <a:pt x="17" y="384"/>
                  </a:lnTo>
                  <a:lnTo>
                    <a:pt x="17" y="432"/>
                  </a:lnTo>
                  <a:lnTo>
                    <a:pt x="0" y="448"/>
                  </a:lnTo>
                  <a:lnTo>
                    <a:pt x="0" y="472"/>
                  </a:lnTo>
                  <a:lnTo>
                    <a:pt x="9" y="480"/>
                  </a:lnTo>
                  <a:lnTo>
                    <a:pt x="34" y="504"/>
                  </a:lnTo>
                  <a:lnTo>
                    <a:pt x="34" y="536"/>
                  </a:lnTo>
                  <a:lnTo>
                    <a:pt x="17" y="552"/>
                  </a:lnTo>
                  <a:lnTo>
                    <a:pt x="9" y="552"/>
                  </a:lnTo>
                  <a:lnTo>
                    <a:pt x="9" y="576"/>
                  </a:lnTo>
                  <a:lnTo>
                    <a:pt x="43" y="600"/>
                  </a:lnTo>
                  <a:lnTo>
                    <a:pt x="26" y="632"/>
                  </a:lnTo>
                  <a:lnTo>
                    <a:pt x="51" y="664"/>
                  </a:lnTo>
                  <a:lnTo>
                    <a:pt x="76" y="672"/>
                  </a:lnTo>
                  <a:lnTo>
                    <a:pt x="135" y="688"/>
                  </a:lnTo>
                  <a:lnTo>
                    <a:pt x="186" y="704"/>
                  </a:lnTo>
                  <a:lnTo>
                    <a:pt x="152" y="736"/>
                  </a:lnTo>
                  <a:lnTo>
                    <a:pt x="144" y="776"/>
                  </a:lnTo>
                  <a:lnTo>
                    <a:pt x="127" y="864"/>
                  </a:lnTo>
                  <a:lnTo>
                    <a:pt x="118" y="864"/>
                  </a:lnTo>
                  <a:lnTo>
                    <a:pt x="144" y="872"/>
                  </a:lnTo>
                  <a:lnTo>
                    <a:pt x="194" y="864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38" name="Freeform 39">
              <a:extLst>
                <a:ext uri="{FF2B5EF4-FFF2-40B4-BE49-F238E27FC236}">
                  <a16:creationId xmlns="" xmlns:a16="http://schemas.microsoft.com/office/drawing/2014/main" id="{D57FDADF-A892-46DD-87A7-57469BD41945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55" y="1021"/>
              <a:ext cx="41" cy="64"/>
            </a:xfrm>
            <a:custGeom>
              <a:avLst/>
              <a:gdLst>
                <a:gd name="T0" fmla="*/ 143 w 211"/>
                <a:gd name="T1" fmla="*/ 344 h 344"/>
                <a:gd name="T2" fmla="*/ 118 w 211"/>
                <a:gd name="T3" fmla="*/ 312 h 344"/>
                <a:gd name="T4" fmla="*/ 143 w 211"/>
                <a:gd name="T5" fmla="*/ 312 h 344"/>
                <a:gd name="T6" fmla="*/ 127 w 211"/>
                <a:gd name="T7" fmla="*/ 280 h 344"/>
                <a:gd name="T8" fmla="*/ 127 w 211"/>
                <a:gd name="T9" fmla="*/ 248 h 344"/>
                <a:gd name="T10" fmla="*/ 169 w 211"/>
                <a:gd name="T11" fmla="*/ 184 h 344"/>
                <a:gd name="T12" fmla="*/ 186 w 211"/>
                <a:gd name="T13" fmla="*/ 192 h 344"/>
                <a:gd name="T14" fmla="*/ 211 w 211"/>
                <a:gd name="T15" fmla="*/ 136 h 344"/>
                <a:gd name="T16" fmla="*/ 177 w 211"/>
                <a:gd name="T17" fmla="*/ 112 h 344"/>
                <a:gd name="T18" fmla="*/ 169 w 211"/>
                <a:gd name="T19" fmla="*/ 72 h 344"/>
                <a:gd name="T20" fmla="*/ 177 w 211"/>
                <a:gd name="T21" fmla="*/ 24 h 344"/>
                <a:gd name="T22" fmla="*/ 177 w 211"/>
                <a:gd name="T23" fmla="*/ 8 h 344"/>
                <a:gd name="T24" fmla="*/ 160 w 211"/>
                <a:gd name="T25" fmla="*/ 0 h 344"/>
                <a:gd name="T26" fmla="*/ 135 w 211"/>
                <a:gd name="T27" fmla="*/ 8 h 344"/>
                <a:gd name="T28" fmla="*/ 127 w 211"/>
                <a:gd name="T29" fmla="*/ 24 h 344"/>
                <a:gd name="T30" fmla="*/ 101 w 211"/>
                <a:gd name="T31" fmla="*/ 40 h 344"/>
                <a:gd name="T32" fmla="*/ 76 w 211"/>
                <a:gd name="T33" fmla="*/ 48 h 344"/>
                <a:gd name="T34" fmla="*/ 51 w 211"/>
                <a:gd name="T35" fmla="*/ 56 h 344"/>
                <a:gd name="T36" fmla="*/ 34 w 211"/>
                <a:gd name="T37" fmla="*/ 72 h 344"/>
                <a:gd name="T38" fmla="*/ 26 w 211"/>
                <a:gd name="T39" fmla="*/ 96 h 344"/>
                <a:gd name="T40" fmla="*/ 42 w 211"/>
                <a:gd name="T41" fmla="*/ 112 h 344"/>
                <a:gd name="T42" fmla="*/ 17 w 211"/>
                <a:gd name="T43" fmla="*/ 120 h 344"/>
                <a:gd name="T44" fmla="*/ 9 w 211"/>
                <a:gd name="T45" fmla="*/ 144 h 344"/>
                <a:gd name="T46" fmla="*/ 9 w 211"/>
                <a:gd name="T47" fmla="*/ 168 h 344"/>
                <a:gd name="T48" fmla="*/ 26 w 211"/>
                <a:gd name="T49" fmla="*/ 192 h 344"/>
                <a:gd name="T50" fmla="*/ 0 w 211"/>
                <a:gd name="T51" fmla="*/ 208 h 344"/>
                <a:gd name="T52" fmla="*/ 0 w 211"/>
                <a:gd name="T53" fmla="*/ 224 h 344"/>
                <a:gd name="T54" fmla="*/ 26 w 211"/>
                <a:gd name="T55" fmla="*/ 272 h 344"/>
                <a:gd name="T56" fmla="*/ 42 w 211"/>
                <a:gd name="T57" fmla="*/ 256 h 344"/>
                <a:gd name="T58" fmla="*/ 51 w 211"/>
                <a:gd name="T59" fmla="*/ 304 h 344"/>
                <a:gd name="T60" fmla="*/ 59 w 211"/>
                <a:gd name="T61" fmla="*/ 328 h 344"/>
                <a:gd name="T62" fmla="*/ 84 w 211"/>
                <a:gd name="T63" fmla="*/ 336 h 344"/>
                <a:gd name="T64" fmla="*/ 143 w 211"/>
                <a:gd name="T6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1" h="344">
                  <a:moveTo>
                    <a:pt x="143" y="344"/>
                  </a:moveTo>
                  <a:lnTo>
                    <a:pt x="118" y="312"/>
                  </a:lnTo>
                  <a:lnTo>
                    <a:pt x="143" y="312"/>
                  </a:lnTo>
                  <a:lnTo>
                    <a:pt x="127" y="280"/>
                  </a:lnTo>
                  <a:lnTo>
                    <a:pt x="127" y="248"/>
                  </a:lnTo>
                  <a:lnTo>
                    <a:pt x="169" y="184"/>
                  </a:lnTo>
                  <a:lnTo>
                    <a:pt x="186" y="192"/>
                  </a:lnTo>
                  <a:lnTo>
                    <a:pt x="211" y="136"/>
                  </a:lnTo>
                  <a:lnTo>
                    <a:pt x="177" y="112"/>
                  </a:lnTo>
                  <a:lnTo>
                    <a:pt x="169" y="72"/>
                  </a:lnTo>
                  <a:lnTo>
                    <a:pt x="177" y="24"/>
                  </a:lnTo>
                  <a:lnTo>
                    <a:pt x="177" y="8"/>
                  </a:lnTo>
                  <a:lnTo>
                    <a:pt x="160" y="0"/>
                  </a:lnTo>
                  <a:lnTo>
                    <a:pt x="135" y="8"/>
                  </a:lnTo>
                  <a:lnTo>
                    <a:pt x="127" y="24"/>
                  </a:lnTo>
                  <a:lnTo>
                    <a:pt x="101" y="40"/>
                  </a:lnTo>
                  <a:lnTo>
                    <a:pt x="76" y="48"/>
                  </a:lnTo>
                  <a:lnTo>
                    <a:pt x="51" y="56"/>
                  </a:lnTo>
                  <a:lnTo>
                    <a:pt x="34" y="72"/>
                  </a:lnTo>
                  <a:lnTo>
                    <a:pt x="26" y="96"/>
                  </a:lnTo>
                  <a:lnTo>
                    <a:pt x="42" y="112"/>
                  </a:lnTo>
                  <a:lnTo>
                    <a:pt x="17" y="120"/>
                  </a:lnTo>
                  <a:lnTo>
                    <a:pt x="9" y="144"/>
                  </a:lnTo>
                  <a:lnTo>
                    <a:pt x="9" y="168"/>
                  </a:lnTo>
                  <a:lnTo>
                    <a:pt x="26" y="192"/>
                  </a:lnTo>
                  <a:lnTo>
                    <a:pt x="0" y="208"/>
                  </a:lnTo>
                  <a:lnTo>
                    <a:pt x="0" y="224"/>
                  </a:lnTo>
                  <a:lnTo>
                    <a:pt x="26" y="272"/>
                  </a:lnTo>
                  <a:lnTo>
                    <a:pt x="42" y="256"/>
                  </a:lnTo>
                  <a:lnTo>
                    <a:pt x="51" y="304"/>
                  </a:lnTo>
                  <a:lnTo>
                    <a:pt x="59" y="328"/>
                  </a:lnTo>
                  <a:lnTo>
                    <a:pt x="84" y="336"/>
                  </a:lnTo>
                  <a:lnTo>
                    <a:pt x="143" y="344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39" name="Freeform 40">
              <a:extLst>
                <a:ext uri="{FF2B5EF4-FFF2-40B4-BE49-F238E27FC236}">
                  <a16:creationId xmlns="" xmlns:a16="http://schemas.microsoft.com/office/drawing/2014/main" id="{9EFBEF0D-0521-4C81-9473-327090F50E96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18" y="1084"/>
              <a:ext cx="145" cy="165"/>
            </a:xfrm>
            <a:custGeom>
              <a:avLst/>
              <a:gdLst>
                <a:gd name="T0" fmla="*/ 228 w 750"/>
                <a:gd name="T1" fmla="*/ 848 h 888"/>
                <a:gd name="T2" fmla="*/ 354 w 750"/>
                <a:gd name="T3" fmla="*/ 888 h 888"/>
                <a:gd name="T4" fmla="*/ 447 w 750"/>
                <a:gd name="T5" fmla="*/ 880 h 888"/>
                <a:gd name="T6" fmla="*/ 557 w 750"/>
                <a:gd name="T7" fmla="*/ 848 h 888"/>
                <a:gd name="T8" fmla="*/ 616 w 750"/>
                <a:gd name="T9" fmla="*/ 832 h 888"/>
                <a:gd name="T10" fmla="*/ 632 w 750"/>
                <a:gd name="T11" fmla="*/ 776 h 888"/>
                <a:gd name="T12" fmla="*/ 675 w 750"/>
                <a:gd name="T13" fmla="*/ 744 h 888"/>
                <a:gd name="T14" fmla="*/ 607 w 750"/>
                <a:gd name="T15" fmla="*/ 656 h 888"/>
                <a:gd name="T16" fmla="*/ 557 w 750"/>
                <a:gd name="T17" fmla="*/ 584 h 888"/>
                <a:gd name="T18" fmla="*/ 557 w 750"/>
                <a:gd name="T19" fmla="*/ 520 h 888"/>
                <a:gd name="T20" fmla="*/ 641 w 750"/>
                <a:gd name="T21" fmla="*/ 488 h 888"/>
                <a:gd name="T22" fmla="*/ 691 w 750"/>
                <a:gd name="T23" fmla="*/ 440 h 888"/>
                <a:gd name="T24" fmla="*/ 750 w 750"/>
                <a:gd name="T25" fmla="*/ 456 h 888"/>
                <a:gd name="T26" fmla="*/ 725 w 750"/>
                <a:gd name="T27" fmla="*/ 360 h 888"/>
                <a:gd name="T28" fmla="*/ 717 w 750"/>
                <a:gd name="T29" fmla="*/ 280 h 888"/>
                <a:gd name="T30" fmla="*/ 666 w 750"/>
                <a:gd name="T31" fmla="*/ 216 h 888"/>
                <a:gd name="T32" fmla="*/ 683 w 750"/>
                <a:gd name="T33" fmla="*/ 136 h 888"/>
                <a:gd name="T34" fmla="*/ 641 w 750"/>
                <a:gd name="T35" fmla="*/ 80 h 888"/>
                <a:gd name="T36" fmla="*/ 616 w 750"/>
                <a:gd name="T37" fmla="*/ 32 h 888"/>
                <a:gd name="T38" fmla="*/ 582 w 750"/>
                <a:gd name="T39" fmla="*/ 32 h 888"/>
                <a:gd name="T40" fmla="*/ 557 w 750"/>
                <a:gd name="T41" fmla="*/ 40 h 888"/>
                <a:gd name="T42" fmla="*/ 540 w 750"/>
                <a:gd name="T43" fmla="*/ 40 h 888"/>
                <a:gd name="T44" fmla="*/ 481 w 750"/>
                <a:gd name="T45" fmla="*/ 72 h 888"/>
                <a:gd name="T46" fmla="*/ 439 w 750"/>
                <a:gd name="T47" fmla="*/ 96 h 888"/>
                <a:gd name="T48" fmla="*/ 430 w 750"/>
                <a:gd name="T49" fmla="*/ 64 h 888"/>
                <a:gd name="T50" fmla="*/ 396 w 750"/>
                <a:gd name="T51" fmla="*/ 56 h 888"/>
                <a:gd name="T52" fmla="*/ 346 w 750"/>
                <a:gd name="T53" fmla="*/ 16 h 888"/>
                <a:gd name="T54" fmla="*/ 253 w 750"/>
                <a:gd name="T55" fmla="*/ 0 h 888"/>
                <a:gd name="T56" fmla="*/ 245 w 750"/>
                <a:gd name="T57" fmla="*/ 40 h 888"/>
                <a:gd name="T58" fmla="*/ 278 w 750"/>
                <a:gd name="T59" fmla="*/ 112 h 888"/>
                <a:gd name="T60" fmla="*/ 236 w 750"/>
                <a:gd name="T61" fmla="*/ 112 h 888"/>
                <a:gd name="T62" fmla="*/ 220 w 750"/>
                <a:gd name="T63" fmla="*/ 136 h 888"/>
                <a:gd name="T64" fmla="*/ 186 w 750"/>
                <a:gd name="T65" fmla="*/ 128 h 888"/>
                <a:gd name="T66" fmla="*/ 110 w 750"/>
                <a:gd name="T67" fmla="*/ 144 h 888"/>
                <a:gd name="T68" fmla="*/ 118 w 750"/>
                <a:gd name="T69" fmla="*/ 208 h 888"/>
                <a:gd name="T70" fmla="*/ 76 w 750"/>
                <a:gd name="T71" fmla="*/ 256 h 888"/>
                <a:gd name="T72" fmla="*/ 93 w 750"/>
                <a:gd name="T73" fmla="*/ 312 h 888"/>
                <a:gd name="T74" fmla="*/ 68 w 750"/>
                <a:gd name="T75" fmla="*/ 344 h 888"/>
                <a:gd name="T76" fmla="*/ 17 w 750"/>
                <a:gd name="T77" fmla="*/ 384 h 888"/>
                <a:gd name="T78" fmla="*/ 0 w 750"/>
                <a:gd name="T79" fmla="*/ 448 h 888"/>
                <a:gd name="T80" fmla="*/ 9 w 750"/>
                <a:gd name="T81" fmla="*/ 480 h 888"/>
                <a:gd name="T82" fmla="*/ 34 w 750"/>
                <a:gd name="T83" fmla="*/ 536 h 888"/>
                <a:gd name="T84" fmla="*/ 9 w 750"/>
                <a:gd name="T85" fmla="*/ 552 h 888"/>
                <a:gd name="T86" fmla="*/ 43 w 750"/>
                <a:gd name="T87" fmla="*/ 600 h 888"/>
                <a:gd name="T88" fmla="*/ 26 w 750"/>
                <a:gd name="T89" fmla="*/ 632 h 888"/>
                <a:gd name="T90" fmla="*/ 76 w 750"/>
                <a:gd name="T91" fmla="*/ 672 h 888"/>
                <a:gd name="T92" fmla="*/ 186 w 750"/>
                <a:gd name="T93" fmla="*/ 704 h 888"/>
                <a:gd name="T94" fmla="*/ 144 w 750"/>
                <a:gd name="T95" fmla="*/ 776 h 888"/>
                <a:gd name="T96" fmla="*/ 118 w 750"/>
                <a:gd name="T97" fmla="*/ 864 h 888"/>
                <a:gd name="T98" fmla="*/ 194 w 750"/>
                <a:gd name="T99" fmla="*/ 864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50" h="888">
                  <a:moveTo>
                    <a:pt x="194" y="864"/>
                  </a:moveTo>
                  <a:lnTo>
                    <a:pt x="228" y="848"/>
                  </a:lnTo>
                  <a:lnTo>
                    <a:pt x="312" y="872"/>
                  </a:lnTo>
                  <a:lnTo>
                    <a:pt x="354" y="888"/>
                  </a:lnTo>
                  <a:lnTo>
                    <a:pt x="388" y="872"/>
                  </a:lnTo>
                  <a:lnTo>
                    <a:pt x="447" y="880"/>
                  </a:lnTo>
                  <a:lnTo>
                    <a:pt x="489" y="872"/>
                  </a:lnTo>
                  <a:lnTo>
                    <a:pt x="557" y="848"/>
                  </a:lnTo>
                  <a:lnTo>
                    <a:pt x="616" y="864"/>
                  </a:lnTo>
                  <a:lnTo>
                    <a:pt x="616" y="832"/>
                  </a:lnTo>
                  <a:lnTo>
                    <a:pt x="599" y="800"/>
                  </a:lnTo>
                  <a:lnTo>
                    <a:pt x="632" y="776"/>
                  </a:lnTo>
                  <a:lnTo>
                    <a:pt x="641" y="744"/>
                  </a:lnTo>
                  <a:lnTo>
                    <a:pt x="675" y="744"/>
                  </a:lnTo>
                  <a:lnTo>
                    <a:pt x="683" y="712"/>
                  </a:lnTo>
                  <a:lnTo>
                    <a:pt x="607" y="656"/>
                  </a:lnTo>
                  <a:lnTo>
                    <a:pt x="548" y="608"/>
                  </a:lnTo>
                  <a:lnTo>
                    <a:pt x="557" y="584"/>
                  </a:lnTo>
                  <a:lnTo>
                    <a:pt x="523" y="544"/>
                  </a:lnTo>
                  <a:lnTo>
                    <a:pt x="557" y="520"/>
                  </a:lnTo>
                  <a:lnTo>
                    <a:pt x="599" y="512"/>
                  </a:lnTo>
                  <a:lnTo>
                    <a:pt x="641" y="488"/>
                  </a:lnTo>
                  <a:lnTo>
                    <a:pt x="683" y="472"/>
                  </a:lnTo>
                  <a:lnTo>
                    <a:pt x="691" y="440"/>
                  </a:lnTo>
                  <a:lnTo>
                    <a:pt x="725" y="440"/>
                  </a:lnTo>
                  <a:lnTo>
                    <a:pt x="750" y="456"/>
                  </a:lnTo>
                  <a:lnTo>
                    <a:pt x="750" y="392"/>
                  </a:lnTo>
                  <a:lnTo>
                    <a:pt x="725" y="360"/>
                  </a:lnTo>
                  <a:lnTo>
                    <a:pt x="742" y="320"/>
                  </a:lnTo>
                  <a:lnTo>
                    <a:pt x="717" y="280"/>
                  </a:lnTo>
                  <a:lnTo>
                    <a:pt x="717" y="248"/>
                  </a:lnTo>
                  <a:lnTo>
                    <a:pt x="666" y="216"/>
                  </a:lnTo>
                  <a:lnTo>
                    <a:pt x="691" y="168"/>
                  </a:lnTo>
                  <a:lnTo>
                    <a:pt x="683" y="136"/>
                  </a:lnTo>
                  <a:lnTo>
                    <a:pt x="675" y="88"/>
                  </a:lnTo>
                  <a:lnTo>
                    <a:pt x="641" y="80"/>
                  </a:lnTo>
                  <a:lnTo>
                    <a:pt x="607" y="64"/>
                  </a:lnTo>
                  <a:lnTo>
                    <a:pt x="616" y="32"/>
                  </a:lnTo>
                  <a:lnTo>
                    <a:pt x="590" y="16"/>
                  </a:lnTo>
                  <a:lnTo>
                    <a:pt x="582" y="32"/>
                  </a:lnTo>
                  <a:lnTo>
                    <a:pt x="573" y="48"/>
                  </a:lnTo>
                  <a:lnTo>
                    <a:pt x="557" y="40"/>
                  </a:lnTo>
                  <a:lnTo>
                    <a:pt x="548" y="40"/>
                  </a:lnTo>
                  <a:lnTo>
                    <a:pt x="540" y="40"/>
                  </a:lnTo>
                  <a:lnTo>
                    <a:pt x="514" y="64"/>
                  </a:lnTo>
                  <a:lnTo>
                    <a:pt x="481" y="72"/>
                  </a:lnTo>
                  <a:lnTo>
                    <a:pt x="464" y="96"/>
                  </a:lnTo>
                  <a:lnTo>
                    <a:pt x="439" y="96"/>
                  </a:lnTo>
                  <a:lnTo>
                    <a:pt x="413" y="88"/>
                  </a:lnTo>
                  <a:lnTo>
                    <a:pt x="430" y="64"/>
                  </a:lnTo>
                  <a:lnTo>
                    <a:pt x="422" y="32"/>
                  </a:lnTo>
                  <a:lnTo>
                    <a:pt x="396" y="56"/>
                  </a:lnTo>
                  <a:lnTo>
                    <a:pt x="346" y="40"/>
                  </a:lnTo>
                  <a:lnTo>
                    <a:pt x="346" y="16"/>
                  </a:lnTo>
                  <a:lnTo>
                    <a:pt x="337" y="8"/>
                  </a:lnTo>
                  <a:lnTo>
                    <a:pt x="253" y="0"/>
                  </a:lnTo>
                  <a:lnTo>
                    <a:pt x="270" y="24"/>
                  </a:lnTo>
                  <a:lnTo>
                    <a:pt x="245" y="40"/>
                  </a:lnTo>
                  <a:lnTo>
                    <a:pt x="245" y="64"/>
                  </a:lnTo>
                  <a:lnTo>
                    <a:pt x="278" y="112"/>
                  </a:lnTo>
                  <a:lnTo>
                    <a:pt x="253" y="112"/>
                  </a:lnTo>
                  <a:lnTo>
                    <a:pt x="236" y="112"/>
                  </a:lnTo>
                  <a:lnTo>
                    <a:pt x="228" y="128"/>
                  </a:lnTo>
                  <a:lnTo>
                    <a:pt x="220" y="136"/>
                  </a:lnTo>
                  <a:lnTo>
                    <a:pt x="211" y="136"/>
                  </a:lnTo>
                  <a:lnTo>
                    <a:pt x="186" y="128"/>
                  </a:lnTo>
                  <a:lnTo>
                    <a:pt x="135" y="128"/>
                  </a:lnTo>
                  <a:lnTo>
                    <a:pt x="110" y="144"/>
                  </a:lnTo>
                  <a:lnTo>
                    <a:pt x="110" y="168"/>
                  </a:lnTo>
                  <a:lnTo>
                    <a:pt x="118" y="208"/>
                  </a:lnTo>
                  <a:lnTo>
                    <a:pt x="102" y="248"/>
                  </a:lnTo>
                  <a:lnTo>
                    <a:pt x="76" y="256"/>
                  </a:lnTo>
                  <a:lnTo>
                    <a:pt x="102" y="280"/>
                  </a:lnTo>
                  <a:lnTo>
                    <a:pt x="93" y="312"/>
                  </a:lnTo>
                  <a:lnTo>
                    <a:pt x="68" y="320"/>
                  </a:lnTo>
                  <a:lnTo>
                    <a:pt x="68" y="344"/>
                  </a:lnTo>
                  <a:lnTo>
                    <a:pt x="17" y="352"/>
                  </a:lnTo>
                  <a:lnTo>
                    <a:pt x="17" y="384"/>
                  </a:lnTo>
                  <a:lnTo>
                    <a:pt x="17" y="432"/>
                  </a:lnTo>
                  <a:lnTo>
                    <a:pt x="0" y="448"/>
                  </a:lnTo>
                  <a:lnTo>
                    <a:pt x="0" y="472"/>
                  </a:lnTo>
                  <a:lnTo>
                    <a:pt x="9" y="480"/>
                  </a:lnTo>
                  <a:lnTo>
                    <a:pt x="34" y="504"/>
                  </a:lnTo>
                  <a:lnTo>
                    <a:pt x="34" y="536"/>
                  </a:lnTo>
                  <a:lnTo>
                    <a:pt x="17" y="552"/>
                  </a:lnTo>
                  <a:lnTo>
                    <a:pt x="9" y="552"/>
                  </a:lnTo>
                  <a:lnTo>
                    <a:pt x="9" y="576"/>
                  </a:lnTo>
                  <a:lnTo>
                    <a:pt x="43" y="600"/>
                  </a:lnTo>
                  <a:lnTo>
                    <a:pt x="26" y="632"/>
                  </a:lnTo>
                  <a:lnTo>
                    <a:pt x="26" y="632"/>
                  </a:lnTo>
                  <a:lnTo>
                    <a:pt x="51" y="664"/>
                  </a:lnTo>
                  <a:lnTo>
                    <a:pt x="76" y="672"/>
                  </a:lnTo>
                  <a:lnTo>
                    <a:pt x="135" y="688"/>
                  </a:lnTo>
                  <a:lnTo>
                    <a:pt x="186" y="704"/>
                  </a:lnTo>
                  <a:lnTo>
                    <a:pt x="152" y="736"/>
                  </a:lnTo>
                  <a:lnTo>
                    <a:pt x="144" y="776"/>
                  </a:lnTo>
                  <a:lnTo>
                    <a:pt x="127" y="864"/>
                  </a:lnTo>
                  <a:lnTo>
                    <a:pt x="118" y="864"/>
                  </a:lnTo>
                  <a:lnTo>
                    <a:pt x="144" y="872"/>
                  </a:lnTo>
                  <a:lnTo>
                    <a:pt x="194" y="864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40" name="Freeform 41">
              <a:extLst>
                <a:ext uri="{FF2B5EF4-FFF2-40B4-BE49-F238E27FC236}">
                  <a16:creationId xmlns="" xmlns:a16="http://schemas.microsoft.com/office/drawing/2014/main" id="{F5EC0D56-31B3-4EF3-9378-AE691E0DC818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13" y="1241"/>
              <a:ext cx="81" cy="43"/>
            </a:xfrm>
            <a:custGeom>
              <a:avLst/>
              <a:gdLst>
                <a:gd name="T0" fmla="*/ 371 w 421"/>
                <a:gd name="T1" fmla="*/ 104 h 232"/>
                <a:gd name="T2" fmla="*/ 354 w 421"/>
                <a:gd name="T3" fmla="*/ 88 h 232"/>
                <a:gd name="T4" fmla="*/ 329 w 421"/>
                <a:gd name="T5" fmla="*/ 72 h 232"/>
                <a:gd name="T6" fmla="*/ 337 w 421"/>
                <a:gd name="T7" fmla="*/ 32 h 232"/>
                <a:gd name="T8" fmla="*/ 337 w 421"/>
                <a:gd name="T9" fmla="*/ 24 h 232"/>
                <a:gd name="T10" fmla="*/ 253 w 421"/>
                <a:gd name="T11" fmla="*/ 0 h 232"/>
                <a:gd name="T12" fmla="*/ 219 w 421"/>
                <a:gd name="T13" fmla="*/ 16 h 232"/>
                <a:gd name="T14" fmla="*/ 169 w 421"/>
                <a:gd name="T15" fmla="*/ 24 h 232"/>
                <a:gd name="T16" fmla="*/ 143 w 421"/>
                <a:gd name="T17" fmla="*/ 16 h 232"/>
                <a:gd name="T18" fmla="*/ 118 w 421"/>
                <a:gd name="T19" fmla="*/ 32 h 232"/>
                <a:gd name="T20" fmla="*/ 84 w 421"/>
                <a:gd name="T21" fmla="*/ 40 h 232"/>
                <a:gd name="T22" fmla="*/ 76 w 421"/>
                <a:gd name="T23" fmla="*/ 72 h 232"/>
                <a:gd name="T24" fmla="*/ 51 w 421"/>
                <a:gd name="T25" fmla="*/ 88 h 232"/>
                <a:gd name="T26" fmla="*/ 42 w 421"/>
                <a:gd name="T27" fmla="*/ 112 h 232"/>
                <a:gd name="T28" fmla="*/ 9 w 421"/>
                <a:gd name="T29" fmla="*/ 152 h 232"/>
                <a:gd name="T30" fmla="*/ 0 w 421"/>
                <a:gd name="T31" fmla="*/ 184 h 232"/>
                <a:gd name="T32" fmla="*/ 34 w 421"/>
                <a:gd name="T33" fmla="*/ 168 h 232"/>
                <a:gd name="T34" fmla="*/ 76 w 421"/>
                <a:gd name="T35" fmla="*/ 184 h 232"/>
                <a:gd name="T36" fmla="*/ 84 w 421"/>
                <a:gd name="T37" fmla="*/ 200 h 232"/>
                <a:gd name="T38" fmla="*/ 101 w 421"/>
                <a:gd name="T39" fmla="*/ 224 h 232"/>
                <a:gd name="T40" fmla="*/ 177 w 421"/>
                <a:gd name="T41" fmla="*/ 216 h 232"/>
                <a:gd name="T42" fmla="*/ 219 w 421"/>
                <a:gd name="T43" fmla="*/ 152 h 232"/>
                <a:gd name="T44" fmla="*/ 287 w 421"/>
                <a:gd name="T45" fmla="*/ 232 h 232"/>
                <a:gd name="T46" fmla="*/ 312 w 421"/>
                <a:gd name="T47" fmla="*/ 152 h 232"/>
                <a:gd name="T48" fmla="*/ 354 w 421"/>
                <a:gd name="T49" fmla="*/ 160 h 232"/>
                <a:gd name="T50" fmla="*/ 379 w 421"/>
                <a:gd name="T51" fmla="*/ 144 h 232"/>
                <a:gd name="T52" fmla="*/ 413 w 421"/>
                <a:gd name="T53" fmla="*/ 144 h 232"/>
                <a:gd name="T54" fmla="*/ 421 w 421"/>
                <a:gd name="T55" fmla="*/ 136 h 232"/>
                <a:gd name="T56" fmla="*/ 413 w 421"/>
                <a:gd name="T57" fmla="*/ 96 h 232"/>
                <a:gd name="T58" fmla="*/ 371 w 421"/>
                <a:gd name="T59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1" h="232">
                  <a:moveTo>
                    <a:pt x="371" y="104"/>
                  </a:moveTo>
                  <a:lnTo>
                    <a:pt x="354" y="88"/>
                  </a:lnTo>
                  <a:lnTo>
                    <a:pt x="329" y="72"/>
                  </a:lnTo>
                  <a:lnTo>
                    <a:pt x="337" y="32"/>
                  </a:lnTo>
                  <a:lnTo>
                    <a:pt x="337" y="24"/>
                  </a:lnTo>
                  <a:lnTo>
                    <a:pt x="253" y="0"/>
                  </a:lnTo>
                  <a:lnTo>
                    <a:pt x="219" y="16"/>
                  </a:lnTo>
                  <a:lnTo>
                    <a:pt x="169" y="24"/>
                  </a:lnTo>
                  <a:lnTo>
                    <a:pt x="143" y="16"/>
                  </a:lnTo>
                  <a:lnTo>
                    <a:pt x="118" y="32"/>
                  </a:lnTo>
                  <a:lnTo>
                    <a:pt x="84" y="40"/>
                  </a:lnTo>
                  <a:lnTo>
                    <a:pt x="76" y="72"/>
                  </a:lnTo>
                  <a:lnTo>
                    <a:pt x="51" y="88"/>
                  </a:lnTo>
                  <a:lnTo>
                    <a:pt x="42" y="112"/>
                  </a:lnTo>
                  <a:lnTo>
                    <a:pt x="9" y="152"/>
                  </a:lnTo>
                  <a:lnTo>
                    <a:pt x="0" y="184"/>
                  </a:lnTo>
                  <a:lnTo>
                    <a:pt x="34" y="168"/>
                  </a:lnTo>
                  <a:lnTo>
                    <a:pt x="76" y="184"/>
                  </a:lnTo>
                  <a:lnTo>
                    <a:pt x="84" y="200"/>
                  </a:lnTo>
                  <a:lnTo>
                    <a:pt x="101" y="224"/>
                  </a:lnTo>
                  <a:lnTo>
                    <a:pt x="177" y="216"/>
                  </a:lnTo>
                  <a:lnTo>
                    <a:pt x="219" y="152"/>
                  </a:lnTo>
                  <a:lnTo>
                    <a:pt x="287" y="232"/>
                  </a:lnTo>
                  <a:lnTo>
                    <a:pt x="312" y="152"/>
                  </a:lnTo>
                  <a:lnTo>
                    <a:pt x="354" y="160"/>
                  </a:lnTo>
                  <a:lnTo>
                    <a:pt x="379" y="144"/>
                  </a:lnTo>
                  <a:lnTo>
                    <a:pt x="413" y="144"/>
                  </a:lnTo>
                  <a:lnTo>
                    <a:pt x="421" y="136"/>
                  </a:lnTo>
                  <a:lnTo>
                    <a:pt x="413" y="96"/>
                  </a:lnTo>
                  <a:lnTo>
                    <a:pt x="371" y="104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41" name="Freeform 42">
              <a:extLst>
                <a:ext uri="{FF2B5EF4-FFF2-40B4-BE49-F238E27FC236}">
                  <a16:creationId xmlns="" xmlns:a16="http://schemas.microsoft.com/office/drawing/2014/main" id="{94848060-7B93-4034-97DE-93237A6EA27D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77" y="1210"/>
              <a:ext cx="132" cy="58"/>
            </a:xfrm>
            <a:custGeom>
              <a:avLst/>
              <a:gdLst>
                <a:gd name="T0" fmla="*/ 472 w 682"/>
                <a:gd name="T1" fmla="*/ 304 h 312"/>
                <a:gd name="T2" fmla="*/ 505 w 682"/>
                <a:gd name="T3" fmla="*/ 280 h 312"/>
                <a:gd name="T4" fmla="*/ 556 w 682"/>
                <a:gd name="T5" fmla="*/ 280 h 312"/>
                <a:gd name="T6" fmla="*/ 598 w 682"/>
                <a:gd name="T7" fmla="*/ 272 h 312"/>
                <a:gd name="T8" fmla="*/ 598 w 682"/>
                <a:gd name="T9" fmla="*/ 248 h 312"/>
                <a:gd name="T10" fmla="*/ 623 w 682"/>
                <a:gd name="T11" fmla="*/ 224 h 312"/>
                <a:gd name="T12" fmla="*/ 632 w 682"/>
                <a:gd name="T13" fmla="*/ 184 h 312"/>
                <a:gd name="T14" fmla="*/ 632 w 682"/>
                <a:gd name="T15" fmla="*/ 144 h 312"/>
                <a:gd name="T16" fmla="*/ 674 w 682"/>
                <a:gd name="T17" fmla="*/ 128 h 312"/>
                <a:gd name="T18" fmla="*/ 682 w 682"/>
                <a:gd name="T19" fmla="*/ 96 h 312"/>
                <a:gd name="T20" fmla="*/ 649 w 682"/>
                <a:gd name="T21" fmla="*/ 72 h 312"/>
                <a:gd name="T22" fmla="*/ 649 w 682"/>
                <a:gd name="T23" fmla="*/ 24 h 312"/>
                <a:gd name="T24" fmla="*/ 564 w 682"/>
                <a:gd name="T25" fmla="*/ 24 h 312"/>
                <a:gd name="T26" fmla="*/ 488 w 682"/>
                <a:gd name="T27" fmla="*/ 0 h 312"/>
                <a:gd name="T28" fmla="*/ 463 w 682"/>
                <a:gd name="T29" fmla="*/ 48 h 312"/>
                <a:gd name="T30" fmla="*/ 413 w 682"/>
                <a:gd name="T31" fmla="*/ 64 h 312"/>
                <a:gd name="T32" fmla="*/ 371 w 682"/>
                <a:gd name="T33" fmla="*/ 40 h 312"/>
                <a:gd name="T34" fmla="*/ 371 w 682"/>
                <a:gd name="T35" fmla="*/ 64 h 312"/>
                <a:gd name="T36" fmla="*/ 337 w 682"/>
                <a:gd name="T37" fmla="*/ 64 h 312"/>
                <a:gd name="T38" fmla="*/ 328 w 682"/>
                <a:gd name="T39" fmla="*/ 96 h 312"/>
                <a:gd name="T40" fmla="*/ 295 w 682"/>
                <a:gd name="T41" fmla="*/ 120 h 312"/>
                <a:gd name="T42" fmla="*/ 312 w 682"/>
                <a:gd name="T43" fmla="*/ 152 h 312"/>
                <a:gd name="T44" fmla="*/ 312 w 682"/>
                <a:gd name="T45" fmla="*/ 184 h 312"/>
                <a:gd name="T46" fmla="*/ 253 w 682"/>
                <a:gd name="T47" fmla="*/ 168 h 312"/>
                <a:gd name="T48" fmla="*/ 185 w 682"/>
                <a:gd name="T49" fmla="*/ 192 h 312"/>
                <a:gd name="T50" fmla="*/ 143 w 682"/>
                <a:gd name="T51" fmla="*/ 200 h 312"/>
                <a:gd name="T52" fmla="*/ 84 w 682"/>
                <a:gd name="T53" fmla="*/ 192 h 312"/>
                <a:gd name="T54" fmla="*/ 50 w 682"/>
                <a:gd name="T55" fmla="*/ 208 h 312"/>
                <a:gd name="T56" fmla="*/ 8 w 682"/>
                <a:gd name="T57" fmla="*/ 200 h 312"/>
                <a:gd name="T58" fmla="*/ 0 w 682"/>
                <a:gd name="T59" fmla="*/ 240 h 312"/>
                <a:gd name="T60" fmla="*/ 25 w 682"/>
                <a:gd name="T61" fmla="*/ 256 h 312"/>
                <a:gd name="T62" fmla="*/ 42 w 682"/>
                <a:gd name="T63" fmla="*/ 272 h 312"/>
                <a:gd name="T64" fmla="*/ 84 w 682"/>
                <a:gd name="T65" fmla="*/ 264 h 312"/>
                <a:gd name="T66" fmla="*/ 92 w 682"/>
                <a:gd name="T67" fmla="*/ 304 h 312"/>
                <a:gd name="T68" fmla="*/ 101 w 682"/>
                <a:gd name="T69" fmla="*/ 280 h 312"/>
                <a:gd name="T70" fmla="*/ 135 w 682"/>
                <a:gd name="T71" fmla="*/ 288 h 312"/>
                <a:gd name="T72" fmla="*/ 168 w 682"/>
                <a:gd name="T73" fmla="*/ 256 h 312"/>
                <a:gd name="T74" fmla="*/ 244 w 682"/>
                <a:gd name="T75" fmla="*/ 248 h 312"/>
                <a:gd name="T76" fmla="*/ 261 w 682"/>
                <a:gd name="T77" fmla="*/ 272 h 312"/>
                <a:gd name="T78" fmla="*/ 379 w 682"/>
                <a:gd name="T79" fmla="*/ 304 h 312"/>
                <a:gd name="T80" fmla="*/ 379 w 682"/>
                <a:gd name="T81" fmla="*/ 312 h 312"/>
                <a:gd name="T82" fmla="*/ 413 w 682"/>
                <a:gd name="T83" fmla="*/ 304 h 312"/>
                <a:gd name="T84" fmla="*/ 472 w 682"/>
                <a:gd name="T85" fmla="*/ 30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2" h="312">
                  <a:moveTo>
                    <a:pt x="472" y="304"/>
                  </a:moveTo>
                  <a:lnTo>
                    <a:pt x="505" y="280"/>
                  </a:lnTo>
                  <a:lnTo>
                    <a:pt x="556" y="280"/>
                  </a:lnTo>
                  <a:lnTo>
                    <a:pt x="598" y="272"/>
                  </a:lnTo>
                  <a:lnTo>
                    <a:pt x="598" y="248"/>
                  </a:lnTo>
                  <a:lnTo>
                    <a:pt x="623" y="224"/>
                  </a:lnTo>
                  <a:lnTo>
                    <a:pt x="632" y="184"/>
                  </a:lnTo>
                  <a:lnTo>
                    <a:pt x="632" y="144"/>
                  </a:lnTo>
                  <a:lnTo>
                    <a:pt x="674" y="128"/>
                  </a:lnTo>
                  <a:lnTo>
                    <a:pt x="682" y="96"/>
                  </a:lnTo>
                  <a:lnTo>
                    <a:pt x="649" y="72"/>
                  </a:lnTo>
                  <a:lnTo>
                    <a:pt x="649" y="24"/>
                  </a:lnTo>
                  <a:lnTo>
                    <a:pt x="564" y="24"/>
                  </a:lnTo>
                  <a:lnTo>
                    <a:pt x="488" y="0"/>
                  </a:lnTo>
                  <a:lnTo>
                    <a:pt x="463" y="48"/>
                  </a:lnTo>
                  <a:lnTo>
                    <a:pt x="413" y="64"/>
                  </a:lnTo>
                  <a:lnTo>
                    <a:pt x="371" y="40"/>
                  </a:lnTo>
                  <a:lnTo>
                    <a:pt x="371" y="64"/>
                  </a:lnTo>
                  <a:lnTo>
                    <a:pt x="337" y="64"/>
                  </a:lnTo>
                  <a:lnTo>
                    <a:pt x="328" y="96"/>
                  </a:lnTo>
                  <a:lnTo>
                    <a:pt x="295" y="120"/>
                  </a:lnTo>
                  <a:lnTo>
                    <a:pt x="312" y="152"/>
                  </a:lnTo>
                  <a:lnTo>
                    <a:pt x="312" y="184"/>
                  </a:lnTo>
                  <a:lnTo>
                    <a:pt x="253" y="168"/>
                  </a:lnTo>
                  <a:lnTo>
                    <a:pt x="185" y="192"/>
                  </a:lnTo>
                  <a:lnTo>
                    <a:pt x="143" y="200"/>
                  </a:lnTo>
                  <a:lnTo>
                    <a:pt x="84" y="192"/>
                  </a:lnTo>
                  <a:lnTo>
                    <a:pt x="50" y="208"/>
                  </a:lnTo>
                  <a:lnTo>
                    <a:pt x="8" y="200"/>
                  </a:lnTo>
                  <a:lnTo>
                    <a:pt x="0" y="240"/>
                  </a:lnTo>
                  <a:lnTo>
                    <a:pt x="25" y="256"/>
                  </a:lnTo>
                  <a:lnTo>
                    <a:pt x="42" y="272"/>
                  </a:lnTo>
                  <a:lnTo>
                    <a:pt x="84" y="264"/>
                  </a:lnTo>
                  <a:lnTo>
                    <a:pt x="92" y="304"/>
                  </a:lnTo>
                  <a:lnTo>
                    <a:pt x="101" y="280"/>
                  </a:lnTo>
                  <a:lnTo>
                    <a:pt x="135" y="288"/>
                  </a:lnTo>
                  <a:lnTo>
                    <a:pt x="168" y="256"/>
                  </a:lnTo>
                  <a:lnTo>
                    <a:pt x="244" y="248"/>
                  </a:lnTo>
                  <a:lnTo>
                    <a:pt x="261" y="272"/>
                  </a:lnTo>
                  <a:lnTo>
                    <a:pt x="379" y="304"/>
                  </a:lnTo>
                  <a:lnTo>
                    <a:pt x="379" y="312"/>
                  </a:lnTo>
                  <a:lnTo>
                    <a:pt x="413" y="304"/>
                  </a:lnTo>
                  <a:lnTo>
                    <a:pt x="472" y="304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42" name="Freeform 43">
              <a:extLst>
                <a:ext uri="{FF2B5EF4-FFF2-40B4-BE49-F238E27FC236}">
                  <a16:creationId xmlns="" xmlns:a16="http://schemas.microsoft.com/office/drawing/2014/main" id="{350F2670-BAB5-42B2-9B66-52D88CB54B0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13" y="1241"/>
              <a:ext cx="81" cy="43"/>
            </a:xfrm>
            <a:custGeom>
              <a:avLst/>
              <a:gdLst>
                <a:gd name="T0" fmla="*/ 371 w 421"/>
                <a:gd name="T1" fmla="*/ 104 h 232"/>
                <a:gd name="T2" fmla="*/ 354 w 421"/>
                <a:gd name="T3" fmla="*/ 88 h 232"/>
                <a:gd name="T4" fmla="*/ 329 w 421"/>
                <a:gd name="T5" fmla="*/ 72 h 232"/>
                <a:gd name="T6" fmla="*/ 337 w 421"/>
                <a:gd name="T7" fmla="*/ 32 h 232"/>
                <a:gd name="T8" fmla="*/ 337 w 421"/>
                <a:gd name="T9" fmla="*/ 24 h 232"/>
                <a:gd name="T10" fmla="*/ 253 w 421"/>
                <a:gd name="T11" fmla="*/ 0 h 232"/>
                <a:gd name="T12" fmla="*/ 219 w 421"/>
                <a:gd name="T13" fmla="*/ 16 h 232"/>
                <a:gd name="T14" fmla="*/ 169 w 421"/>
                <a:gd name="T15" fmla="*/ 24 h 232"/>
                <a:gd name="T16" fmla="*/ 143 w 421"/>
                <a:gd name="T17" fmla="*/ 16 h 232"/>
                <a:gd name="T18" fmla="*/ 118 w 421"/>
                <a:gd name="T19" fmla="*/ 32 h 232"/>
                <a:gd name="T20" fmla="*/ 84 w 421"/>
                <a:gd name="T21" fmla="*/ 40 h 232"/>
                <a:gd name="T22" fmla="*/ 76 w 421"/>
                <a:gd name="T23" fmla="*/ 72 h 232"/>
                <a:gd name="T24" fmla="*/ 51 w 421"/>
                <a:gd name="T25" fmla="*/ 88 h 232"/>
                <a:gd name="T26" fmla="*/ 42 w 421"/>
                <a:gd name="T27" fmla="*/ 112 h 232"/>
                <a:gd name="T28" fmla="*/ 9 w 421"/>
                <a:gd name="T29" fmla="*/ 152 h 232"/>
                <a:gd name="T30" fmla="*/ 0 w 421"/>
                <a:gd name="T31" fmla="*/ 184 h 232"/>
                <a:gd name="T32" fmla="*/ 34 w 421"/>
                <a:gd name="T33" fmla="*/ 168 h 232"/>
                <a:gd name="T34" fmla="*/ 76 w 421"/>
                <a:gd name="T35" fmla="*/ 184 h 232"/>
                <a:gd name="T36" fmla="*/ 84 w 421"/>
                <a:gd name="T37" fmla="*/ 200 h 232"/>
                <a:gd name="T38" fmla="*/ 101 w 421"/>
                <a:gd name="T39" fmla="*/ 224 h 232"/>
                <a:gd name="T40" fmla="*/ 177 w 421"/>
                <a:gd name="T41" fmla="*/ 216 h 232"/>
                <a:gd name="T42" fmla="*/ 219 w 421"/>
                <a:gd name="T43" fmla="*/ 152 h 232"/>
                <a:gd name="T44" fmla="*/ 287 w 421"/>
                <a:gd name="T45" fmla="*/ 232 h 232"/>
                <a:gd name="T46" fmla="*/ 312 w 421"/>
                <a:gd name="T47" fmla="*/ 152 h 232"/>
                <a:gd name="T48" fmla="*/ 354 w 421"/>
                <a:gd name="T49" fmla="*/ 160 h 232"/>
                <a:gd name="T50" fmla="*/ 379 w 421"/>
                <a:gd name="T51" fmla="*/ 144 h 232"/>
                <a:gd name="T52" fmla="*/ 413 w 421"/>
                <a:gd name="T53" fmla="*/ 144 h 232"/>
                <a:gd name="T54" fmla="*/ 421 w 421"/>
                <a:gd name="T55" fmla="*/ 136 h 232"/>
                <a:gd name="T56" fmla="*/ 413 w 421"/>
                <a:gd name="T57" fmla="*/ 96 h 232"/>
                <a:gd name="T58" fmla="*/ 371 w 421"/>
                <a:gd name="T59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1" h="232">
                  <a:moveTo>
                    <a:pt x="371" y="104"/>
                  </a:moveTo>
                  <a:lnTo>
                    <a:pt x="354" y="88"/>
                  </a:lnTo>
                  <a:lnTo>
                    <a:pt x="329" y="72"/>
                  </a:lnTo>
                  <a:lnTo>
                    <a:pt x="337" y="32"/>
                  </a:lnTo>
                  <a:lnTo>
                    <a:pt x="337" y="24"/>
                  </a:lnTo>
                  <a:lnTo>
                    <a:pt x="253" y="0"/>
                  </a:lnTo>
                  <a:lnTo>
                    <a:pt x="219" y="16"/>
                  </a:lnTo>
                  <a:lnTo>
                    <a:pt x="169" y="24"/>
                  </a:lnTo>
                  <a:lnTo>
                    <a:pt x="143" y="16"/>
                  </a:lnTo>
                  <a:lnTo>
                    <a:pt x="118" y="32"/>
                  </a:lnTo>
                  <a:lnTo>
                    <a:pt x="84" y="40"/>
                  </a:lnTo>
                  <a:lnTo>
                    <a:pt x="76" y="72"/>
                  </a:lnTo>
                  <a:lnTo>
                    <a:pt x="51" y="88"/>
                  </a:lnTo>
                  <a:lnTo>
                    <a:pt x="42" y="112"/>
                  </a:lnTo>
                  <a:lnTo>
                    <a:pt x="9" y="152"/>
                  </a:lnTo>
                  <a:lnTo>
                    <a:pt x="0" y="184"/>
                  </a:lnTo>
                  <a:lnTo>
                    <a:pt x="34" y="168"/>
                  </a:lnTo>
                  <a:lnTo>
                    <a:pt x="76" y="184"/>
                  </a:lnTo>
                  <a:lnTo>
                    <a:pt x="84" y="200"/>
                  </a:lnTo>
                  <a:lnTo>
                    <a:pt x="101" y="224"/>
                  </a:lnTo>
                  <a:lnTo>
                    <a:pt x="177" y="216"/>
                  </a:lnTo>
                  <a:lnTo>
                    <a:pt x="219" y="152"/>
                  </a:lnTo>
                  <a:lnTo>
                    <a:pt x="287" y="232"/>
                  </a:lnTo>
                  <a:lnTo>
                    <a:pt x="312" y="152"/>
                  </a:lnTo>
                  <a:lnTo>
                    <a:pt x="354" y="160"/>
                  </a:lnTo>
                  <a:lnTo>
                    <a:pt x="379" y="144"/>
                  </a:lnTo>
                  <a:lnTo>
                    <a:pt x="413" y="144"/>
                  </a:lnTo>
                  <a:lnTo>
                    <a:pt x="421" y="136"/>
                  </a:lnTo>
                  <a:lnTo>
                    <a:pt x="413" y="96"/>
                  </a:lnTo>
                  <a:lnTo>
                    <a:pt x="371" y="104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43" name="Freeform 44">
              <a:extLst>
                <a:ext uri="{FF2B5EF4-FFF2-40B4-BE49-F238E27FC236}">
                  <a16:creationId xmlns="" xmlns:a16="http://schemas.microsoft.com/office/drawing/2014/main" id="{D8FCCEAC-15A8-4A8F-A821-3F42DBA4631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77" y="1210"/>
              <a:ext cx="132" cy="58"/>
            </a:xfrm>
            <a:custGeom>
              <a:avLst/>
              <a:gdLst>
                <a:gd name="T0" fmla="*/ 472 w 682"/>
                <a:gd name="T1" fmla="*/ 304 h 312"/>
                <a:gd name="T2" fmla="*/ 505 w 682"/>
                <a:gd name="T3" fmla="*/ 280 h 312"/>
                <a:gd name="T4" fmla="*/ 556 w 682"/>
                <a:gd name="T5" fmla="*/ 280 h 312"/>
                <a:gd name="T6" fmla="*/ 598 w 682"/>
                <a:gd name="T7" fmla="*/ 272 h 312"/>
                <a:gd name="T8" fmla="*/ 598 w 682"/>
                <a:gd name="T9" fmla="*/ 248 h 312"/>
                <a:gd name="T10" fmla="*/ 623 w 682"/>
                <a:gd name="T11" fmla="*/ 224 h 312"/>
                <a:gd name="T12" fmla="*/ 632 w 682"/>
                <a:gd name="T13" fmla="*/ 184 h 312"/>
                <a:gd name="T14" fmla="*/ 632 w 682"/>
                <a:gd name="T15" fmla="*/ 144 h 312"/>
                <a:gd name="T16" fmla="*/ 674 w 682"/>
                <a:gd name="T17" fmla="*/ 128 h 312"/>
                <a:gd name="T18" fmla="*/ 682 w 682"/>
                <a:gd name="T19" fmla="*/ 96 h 312"/>
                <a:gd name="T20" fmla="*/ 649 w 682"/>
                <a:gd name="T21" fmla="*/ 72 h 312"/>
                <a:gd name="T22" fmla="*/ 649 w 682"/>
                <a:gd name="T23" fmla="*/ 24 h 312"/>
                <a:gd name="T24" fmla="*/ 564 w 682"/>
                <a:gd name="T25" fmla="*/ 24 h 312"/>
                <a:gd name="T26" fmla="*/ 488 w 682"/>
                <a:gd name="T27" fmla="*/ 0 h 312"/>
                <a:gd name="T28" fmla="*/ 463 w 682"/>
                <a:gd name="T29" fmla="*/ 48 h 312"/>
                <a:gd name="T30" fmla="*/ 413 w 682"/>
                <a:gd name="T31" fmla="*/ 64 h 312"/>
                <a:gd name="T32" fmla="*/ 371 w 682"/>
                <a:gd name="T33" fmla="*/ 40 h 312"/>
                <a:gd name="T34" fmla="*/ 371 w 682"/>
                <a:gd name="T35" fmla="*/ 64 h 312"/>
                <a:gd name="T36" fmla="*/ 337 w 682"/>
                <a:gd name="T37" fmla="*/ 64 h 312"/>
                <a:gd name="T38" fmla="*/ 328 w 682"/>
                <a:gd name="T39" fmla="*/ 96 h 312"/>
                <a:gd name="T40" fmla="*/ 295 w 682"/>
                <a:gd name="T41" fmla="*/ 120 h 312"/>
                <a:gd name="T42" fmla="*/ 312 w 682"/>
                <a:gd name="T43" fmla="*/ 152 h 312"/>
                <a:gd name="T44" fmla="*/ 312 w 682"/>
                <a:gd name="T45" fmla="*/ 184 h 312"/>
                <a:gd name="T46" fmla="*/ 253 w 682"/>
                <a:gd name="T47" fmla="*/ 168 h 312"/>
                <a:gd name="T48" fmla="*/ 185 w 682"/>
                <a:gd name="T49" fmla="*/ 192 h 312"/>
                <a:gd name="T50" fmla="*/ 143 w 682"/>
                <a:gd name="T51" fmla="*/ 200 h 312"/>
                <a:gd name="T52" fmla="*/ 84 w 682"/>
                <a:gd name="T53" fmla="*/ 192 h 312"/>
                <a:gd name="T54" fmla="*/ 50 w 682"/>
                <a:gd name="T55" fmla="*/ 208 h 312"/>
                <a:gd name="T56" fmla="*/ 8 w 682"/>
                <a:gd name="T57" fmla="*/ 200 h 312"/>
                <a:gd name="T58" fmla="*/ 0 w 682"/>
                <a:gd name="T59" fmla="*/ 240 h 312"/>
                <a:gd name="T60" fmla="*/ 25 w 682"/>
                <a:gd name="T61" fmla="*/ 256 h 312"/>
                <a:gd name="T62" fmla="*/ 42 w 682"/>
                <a:gd name="T63" fmla="*/ 272 h 312"/>
                <a:gd name="T64" fmla="*/ 84 w 682"/>
                <a:gd name="T65" fmla="*/ 264 h 312"/>
                <a:gd name="T66" fmla="*/ 92 w 682"/>
                <a:gd name="T67" fmla="*/ 304 h 312"/>
                <a:gd name="T68" fmla="*/ 101 w 682"/>
                <a:gd name="T69" fmla="*/ 280 h 312"/>
                <a:gd name="T70" fmla="*/ 135 w 682"/>
                <a:gd name="T71" fmla="*/ 288 h 312"/>
                <a:gd name="T72" fmla="*/ 168 w 682"/>
                <a:gd name="T73" fmla="*/ 256 h 312"/>
                <a:gd name="T74" fmla="*/ 244 w 682"/>
                <a:gd name="T75" fmla="*/ 248 h 312"/>
                <a:gd name="T76" fmla="*/ 261 w 682"/>
                <a:gd name="T77" fmla="*/ 272 h 312"/>
                <a:gd name="T78" fmla="*/ 379 w 682"/>
                <a:gd name="T79" fmla="*/ 304 h 312"/>
                <a:gd name="T80" fmla="*/ 379 w 682"/>
                <a:gd name="T81" fmla="*/ 312 h 312"/>
                <a:gd name="T82" fmla="*/ 413 w 682"/>
                <a:gd name="T83" fmla="*/ 304 h 312"/>
                <a:gd name="T84" fmla="*/ 472 w 682"/>
                <a:gd name="T85" fmla="*/ 30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2" h="312">
                  <a:moveTo>
                    <a:pt x="472" y="304"/>
                  </a:moveTo>
                  <a:lnTo>
                    <a:pt x="505" y="280"/>
                  </a:lnTo>
                  <a:lnTo>
                    <a:pt x="556" y="280"/>
                  </a:lnTo>
                  <a:lnTo>
                    <a:pt x="598" y="272"/>
                  </a:lnTo>
                  <a:lnTo>
                    <a:pt x="598" y="248"/>
                  </a:lnTo>
                  <a:lnTo>
                    <a:pt x="623" y="224"/>
                  </a:lnTo>
                  <a:lnTo>
                    <a:pt x="632" y="184"/>
                  </a:lnTo>
                  <a:lnTo>
                    <a:pt x="632" y="144"/>
                  </a:lnTo>
                  <a:lnTo>
                    <a:pt x="674" y="128"/>
                  </a:lnTo>
                  <a:lnTo>
                    <a:pt x="682" y="96"/>
                  </a:lnTo>
                  <a:lnTo>
                    <a:pt x="649" y="72"/>
                  </a:lnTo>
                  <a:lnTo>
                    <a:pt x="649" y="24"/>
                  </a:lnTo>
                  <a:lnTo>
                    <a:pt x="564" y="24"/>
                  </a:lnTo>
                  <a:lnTo>
                    <a:pt x="488" y="0"/>
                  </a:lnTo>
                  <a:lnTo>
                    <a:pt x="463" y="48"/>
                  </a:lnTo>
                  <a:lnTo>
                    <a:pt x="413" y="64"/>
                  </a:lnTo>
                  <a:lnTo>
                    <a:pt x="371" y="40"/>
                  </a:lnTo>
                  <a:lnTo>
                    <a:pt x="371" y="64"/>
                  </a:lnTo>
                  <a:lnTo>
                    <a:pt x="337" y="64"/>
                  </a:lnTo>
                  <a:lnTo>
                    <a:pt x="328" y="96"/>
                  </a:lnTo>
                  <a:lnTo>
                    <a:pt x="295" y="120"/>
                  </a:lnTo>
                  <a:lnTo>
                    <a:pt x="312" y="152"/>
                  </a:lnTo>
                  <a:lnTo>
                    <a:pt x="312" y="184"/>
                  </a:lnTo>
                  <a:lnTo>
                    <a:pt x="253" y="168"/>
                  </a:lnTo>
                  <a:lnTo>
                    <a:pt x="185" y="192"/>
                  </a:lnTo>
                  <a:lnTo>
                    <a:pt x="143" y="200"/>
                  </a:lnTo>
                  <a:lnTo>
                    <a:pt x="84" y="192"/>
                  </a:lnTo>
                  <a:lnTo>
                    <a:pt x="50" y="208"/>
                  </a:lnTo>
                  <a:lnTo>
                    <a:pt x="8" y="200"/>
                  </a:lnTo>
                  <a:lnTo>
                    <a:pt x="0" y="240"/>
                  </a:lnTo>
                  <a:lnTo>
                    <a:pt x="25" y="256"/>
                  </a:lnTo>
                  <a:lnTo>
                    <a:pt x="42" y="272"/>
                  </a:lnTo>
                  <a:lnTo>
                    <a:pt x="84" y="264"/>
                  </a:lnTo>
                  <a:lnTo>
                    <a:pt x="92" y="304"/>
                  </a:lnTo>
                  <a:lnTo>
                    <a:pt x="101" y="280"/>
                  </a:lnTo>
                  <a:lnTo>
                    <a:pt x="135" y="288"/>
                  </a:lnTo>
                  <a:lnTo>
                    <a:pt x="168" y="256"/>
                  </a:lnTo>
                  <a:lnTo>
                    <a:pt x="244" y="248"/>
                  </a:lnTo>
                  <a:lnTo>
                    <a:pt x="261" y="272"/>
                  </a:lnTo>
                  <a:lnTo>
                    <a:pt x="379" y="304"/>
                  </a:lnTo>
                  <a:lnTo>
                    <a:pt x="379" y="312"/>
                  </a:lnTo>
                  <a:lnTo>
                    <a:pt x="413" y="304"/>
                  </a:lnTo>
                  <a:lnTo>
                    <a:pt x="472" y="304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44" name="Freeform 46">
              <a:extLst>
                <a:ext uri="{FF2B5EF4-FFF2-40B4-BE49-F238E27FC236}">
                  <a16:creationId xmlns="" xmlns:a16="http://schemas.microsoft.com/office/drawing/2014/main" id="{8A4CD9EA-764F-4228-8D29-8AC2A890B8F5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749" y="1255"/>
              <a:ext cx="54" cy="37"/>
            </a:xfrm>
            <a:custGeom>
              <a:avLst/>
              <a:gdLst>
                <a:gd name="T0" fmla="*/ 50 w 278"/>
                <a:gd name="T1" fmla="*/ 192 h 200"/>
                <a:gd name="T2" fmla="*/ 92 w 278"/>
                <a:gd name="T3" fmla="*/ 160 h 200"/>
                <a:gd name="T4" fmla="*/ 117 w 278"/>
                <a:gd name="T5" fmla="*/ 176 h 200"/>
                <a:gd name="T6" fmla="*/ 151 w 278"/>
                <a:gd name="T7" fmla="*/ 184 h 200"/>
                <a:gd name="T8" fmla="*/ 168 w 278"/>
                <a:gd name="T9" fmla="*/ 152 h 200"/>
                <a:gd name="T10" fmla="*/ 202 w 278"/>
                <a:gd name="T11" fmla="*/ 144 h 200"/>
                <a:gd name="T12" fmla="*/ 202 w 278"/>
                <a:gd name="T13" fmla="*/ 104 h 200"/>
                <a:gd name="T14" fmla="*/ 235 w 278"/>
                <a:gd name="T15" fmla="*/ 64 h 200"/>
                <a:gd name="T16" fmla="*/ 278 w 278"/>
                <a:gd name="T17" fmla="*/ 48 h 200"/>
                <a:gd name="T18" fmla="*/ 235 w 278"/>
                <a:gd name="T19" fmla="*/ 0 h 200"/>
                <a:gd name="T20" fmla="*/ 227 w 278"/>
                <a:gd name="T21" fmla="*/ 8 h 200"/>
                <a:gd name="T22" fmla="*/ 227 w 278"/>
                <a:gd name="T23" fmla="*/ 32 h 200"/>
                <a:gd name="T24" fmla="*/ 185 w 278"/>
                <a:gd name="T25" fmla="*/ 40 h 200"/>
                <a:gd name="T26" fmla="*/ 134 w 278"/>
                <a:gd name="T27" fmla="*/ 40 h 200"/>
                <a:gd name="T28" fmla="*/ 101 w 278"/>
                <a:gd name="T29" fmla="*/ 64 h 200"/>
                <a:gd name="T30" fmla="*/ 42 w 278"/>
                <a:gd name="T31" fmla="*/ 64 h 200"/>
                <a:gd name="T32" fmla="*/ 8 w 278"/>
                <a:gd name="T33" fmla="*/ 72 h 200"/>
                <a:gd name="T34" fmla="*/ 0 w 278"/>
                <a:gd name="T35" fmla="*/ 96 h 200"/>
                <a:gd name="T36" fmla="*/ 8 w 278"/>
                <a:gd name="T37" fmla="*/ 152 h 200"/>
                <a:gd name="T38" fmla="*/ 0 w 278"/>
                <a:gd name="T39" fmla="*/ 160 h 200"/>
                <a:gd name="T40" fmla="*/ 25 w 278"/>
                <a:gd name="T41" fmla="*/ 152 h 200"/>
                <a:gd name="T42" fmla="*/ 8 w 278"/>
                <a:gd name="T43" fmla="*/ 176 h 200"/>
                <a:gd name="T44" fmla="*/ 8 w 278"/>
                <a:gd name="T45" fmla="*/ 200 h 200"/>
                <a:gd name="T46" fmla="*/ 16 w 278"/>
                <a:gd name="T47" fmla="*/ 200 h 200"/>
                <a:gd name="T48" fmla="*/ 50 w 278"/>
                <a:gd name="T49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8" h="200">
                  <a:moveTo>
                    <a:pt x="50" y="192"/>
                  </a:moveTo>
                  <a:lnTo>
                    <a:pt x="92" y="160"/>
                  </a:lnTo>
                  <a:lnTo>
                    <a:pt x="117" y="176"/>
                  </a:lnTo>
                  <a:lnTo>
                    <a:pt x="151" y="184"/>
                  </a:lnTo>
                  <a:lnTo>
                    <a:pt x="168" y="152"/>
                  </a:lnTo>
                  <a:lnTo>
                    <a:pt x="202" y="144"/>
                  </a:lnTo>
                  <a:lnTo>
                    <a:pt x="202" y="104"/>
                  </a:lnTo>
                  <a:lnTo>
                    <a:pt x="235" y="64"/>
                  </a:lnTo>
                  <a:lnTo>
                    <a:pt x="278" y="48"/>
                  </a:lnTo>
                  <a:lnTo>
                    <a:pt x="235" y="0"/>
                  </a:lnTo>
                  <a:lnTo>
                    <a:pt x="227" y="8"/>
                  </a:lnTo>
                  <a:lnTo>
                    <a:pt x="227" y="32"/>
                  </a:lnTo>
                  <a:lnTo>
                    <a:pt x="185" y="40"/>
                  </a:lnTo>
                  <a:lnTo>
                    <a:pt x="134" y="40"/>
                  </a:lnTo>
                  <a:lnTo>
                    <a:pt x="101" y="64"/>
                  </a:lnTo>
                  <a:lnTo>
                    <a:pt x="42" y="64"/>
                  </a:lnTo>
                  <a:lnTo>
                    <a:pt x="8" y="72"/>
                  </a:lnTo>
                  <a:lnTo>
                    <a:pt x="0" y="96"/>
                  </a:lnTo>
                  <a:lnTo>
                    <a:pt x="8" y="152"/>
                  </a:lnTo>
                  <a:lnTo>
                    <a:pt x="0" y="160"/>
                  </a:lnTo>
                  <a:lnTo>
                    <a:pt x="25" y="152"/>
                  </a:lnTo>
                  <a:lnTo>
                    <a:pt x="8" y="176"/>
                  </a:lnTo>
                  <a:lnTo>
                    <a:pt x="8" y="200"/>
                  </a:lnTo>
                  <a:lnTo>
                    <a:pt x="16" y="200"/>
                  </a:lnTo>
                  <a:lnTo>
                    <a:pt x="50" y="192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45" name="Freeform 47">
              <a:extLst>
                <a:ext uri="{FF2B5EF4-FFF2-40B4-BE49-F238E27FC236}">
                  <a16:creationId xmlns="" xmlns:a16="http://schemas.microsoft.com/office/drawing/2014/main" id="{6FFF415D-91B4-4480-96BC-88508F3721F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751" y="1265"/>
              <a:ext cx="105" cy="78"/>
            </a:xfrm>
            <a:custGeom>
              <a:avLst/>
              <a:gdLst>
                <a:gd name="T0" fmla="*/ 388 w 548"/>
                <a:gd name="T1" fmla="*/ 360 h 416"/>
                <a:gd name="T2" fmla="*/ 379 w 548"/>
                <a:gd name="T3" fmla="*/ 344 h 416"/>
                <a:gd name="T4" fmla="*/ 345 w 548"/>
                <a:gd name="T5" fmla="*/ 328 h 416"/>
                <a:gd name="T6" fmla="*/ 320 w 548"/>
                <a:gd name="T7" fmla="*/ 296 h 416"/>
                <a:gd name="T8" fmla="*/ 270 w 548"/>
                <a:gd name="T9" fmla="*/ 264 h 416"/>
                <a:gd name="T10" fmla="*/ 236 w 548"/>
                <a:gd name="T11" fmla="*/ 216 h 416"/>
                <a:gd name="T12" fmla="*/ 202 w 548"/>
                <a:gd name="T13" fmla="*/ 200 h 416"/>
                <a:gd name="T14" fmla="*/ 219 w 548"/>
                <a:gd name="T15" fmla="*/ 152 h 416"/>
                <a:gd name="T16" fmla="*/ 236 w 548"/>
                <a:gd name="T17" fmla="*/ 152 h 416"/>
                <a:gd name="T18" fmla="*/ 270 w 548"/>
                <a:gd name="T19" fmla="*/ 168 h 416"/>
                <a:gd name="T20" fmla="*/ 278 w 548"/>
                <a:gd name="T21" fmla="*/ 144 h 416"/>
                <a:gd name="T22" fmla="*/ 312 w 548"/>
                <a:gd name="T23" fmla="*/ 136 h 416"/>
                <a:gd name="T24" fmla="*/ 354 w 548"/>
                <a:gd name="T25" fmla="*/ 144 h 416"/>
                <a:gd name="T26" fmla="*/ 404 w 548"/>
                <a:gd name="T27" fmla="*/ 152 h 416"/>
                <a:gd name="T28" fmla="*/ 438 w 548"/>
                <a:gd name="T29" fmla="*/ 144 h 416"/>
                <a:gd name="T30" fmla="*/ 472 w 548"/>
                <a:gd name="T31" fmla="*/ 152 h 416"/>
                <a:gd name="T32" fmla="*/ 522 w 548"/>
                <a:gd name="T33" fmla="*/ 160 h 416"/>
                <a:gd name="T34" fmla="*/ 522 w 548"/>
                <a:gd name="T35" fmla="*/ 128 h 416"/>
                <a:gd name="T36" fmla="*/ 548 w 548"/>
                <a:gd name="T37" fmla="*/ 120 h 416"/>
                <a:gd name="T38" fmla="*/ 522 w 548"/>
                <a:gd name="T39" fmla="*/ 112 h 416"/>
                <a:gd name="T40" fmla="*/ 497 w 548"/>
                <a:gd name="T41" fmla="*/ 80 h 416"/>
                <a:gd name="T42" fmla="*/ 480 w 548"/>
                <a:gd name="T43" fmla="*/ 48 h 416"/>
                <a:gd name="T44" fmla="*/ 421 w 548"/>
                <a:gd name="T45" fmla="*/ 72 h 416"/>
                <a:gd name="T46" fmla="*/ 388 w 548"/>
                <a:gd name="T47" fmla="*/ 72 h 416"/>
                <a:gd name="T48" fmla="*/ 379 w 548"/>
                <a:gd name="T49" fmla="*/ 48 h 416"/>
                <a:gd name="T50" fmla="*/ 345 w 548"/>
                <a:gd name="T51" fmla="*/ 56 h 416"/>
                <a:gd name="T52" fmla="*/ 320 w 548"/>
                <a:gd name="T53" fmla="*/ 40 h 416"/>
                <a:gd name="T54" fmla="*/ 295 w 548"/>
                <a:gd name="T55" fmla="*/ 16 h 416"/>
                <a:gd name="T56" fmla="*/ 261 w 548"/>
                <a:gd name="T57" fmla="*/ 0 h 416"/>
                <a:gd name="T58" fmla="*/ 227 w 548"/>
                <a:gd name="T59" fmla="*/ 8 h 416"/>
                <a:gd name="T60" fmla="*/ 194 w 548"/>
                <a:gd name="T61" fmla="*/ 48 h 416"/>
                <a:gd name="T62" fmla="*/ 194 w 548"/>
                <a:gd name="T63" fmla="*/ 88 h 416"/>
                <a:gd name="T64" fmla="*/ 160 w 548"/>
                <a:gd name="T65" fmla="*/ 96 h 416"/>
                <a:gd name="T66" fmla="*/ 143 w 548"/>
                <a:gd name="T67" fmla="*/ 128 h 416"/>
                <a:gd name="T68" fmla="*/ 109 w 548"/>
                <a:gd name="T69" fmla="*/ 120 h 416"/>
                <a:gd name="T70" fmla="*/ 84 w 548"/>
                <a:gd name="T71" fmla="*/ 104 h 416"/>
                <a:gd name="T72" fmla="*/ 42 w 548"/>
                <a:gd name="T73" fmla="*/ 136 h 416"/>
                <a:gd name="T74" fmla="*/ 8 w 548"/>
                <a:gd name="T75" fmla="*/ 144 h 416"/>
                <a:gd name="T76" fmla="*/ 0 w 548"/>
                <a:gd name="T77" fmla="*/ 144 h 416"/>
                <a:gd name="T78" fmla="*/ 0 w 548"/>
                <a:gd name="T79" fmla="*/ 152 h 416"/>
                <a:gd name="T80" fmla="*/ 34 w 548"/>
                <a:gd name="T81" fmla="*/ 216 h 416"/>
                <a:gd name="T82" fmla="*/ 84 w 548"/>
                <a:gd name="T83" fmla="*/ 152 h 416"/>
                <a:gd name="T84" fmla="*/ 84 w 548"/>
                <a:gd name="T85" fmla="*/ 216 h 416"/>
                <a:gd name="T86" fmla="*/ 126 w 548"/>
                <a:gd name="T87" fmla="*/ 192 h 416"/>
                <a:gd name="T88" fmla="*/ 126 w 548"/>
                <a:gd name="T89" fmla="*/ 240 h 416"/>
                <a:gd name="T90" fmla="*/ 177 w 548"/>
                <a:gd name="T91" fmla="*/ 264 h 416"/>
                <a:gd name="T92" fmla="*/ 160 w 548"/>
                <a:gd name="T93" fmla="*/ 272 h 416"/>
                <a:gd name="T94" fmla="*/ 219 w 548"/>
                <a:gd name="T95" fmla="*/ 312 h 416"/>
                <a:gd name="T96" fmla="*/ 227 w 548"/>
                <a:gd name="T97" fmla="*/ 336 h 416"/>
                <a:gd name="T98" fmla="*/ 253 w 548"/>
                <a:gd name="T99" fmla="*/ 352 h 416"/>
                <a:gd name="T100" fmla="*/ 312 w 548"/>
                <a:gd name="T101" fmla="*/ 360 h 416"/>
                <a:gd name="T102" fmla="*/ 371 w 548"/>
                <a:gd name="T103" fmla="*/ 384 h 416"/>
                <a:gd name="T104" fmla="*/ 312 w 548"/>
                <a:gd name="T105" fmla="*/ 392 h 416"/>
                <a:gd name="T106" fmla="*/ 413 w 548"/>
                <a:gd name="T107" fmla="*/ 416 h 416"/>
                <a:gd name="T108" fmla="*/ 413 w 548"/>
                <a:gd name="T109" fmla="*/ 384 h 416"/>
                <a:gd name="T110" fmla="*/ 388 w 548"/>
                <a:gd name="T111" fmla="*/ 36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8" h="416">
                  <a:moveTo>
                    <a:pt x="388" y="360"/>
                  </a:moveTo>
                  <a:lnTo>
                    <a:pt x="379" y="344"/>
                  </a:lnTo>
                  <a:lnTo>
                    <a:pt x="345" y="328"/>
                  </a:lnTo>
                  <a:lnTo>
                    <a:pt x="320" y="296"/>
                  </a:lnTo>
                  <a:lnTo>
                    <a:pt x="270" y="264"/>
                  </a:lnTo>
                  <a:lnTo>
                    <a:pt x="236" y="216"/>
                  </a:lnTo>
                  <a:lnTo>
                    <a:pt x="202" y="200"/>
                  </a:lnTo>
                  <a:lnTo>
                    <a:pt x="219" y="152"/>
                  </a:lnTo>
                  <a:lnTo>
                    <a:pt x="236" y="152"/>
                  </a:lnTo>
                  <a:lnTo>
                    <a:pt x="270" y="168"/>
                  </a:lnTo>
                  <a:lnTo>
                    <a:pt x="278" y="144"/>
                  </a:lnTo>
                  <a:lnTo>
                    <a:pt x="312" y="136"/>
                  </a:lnTo>
                  <a:lnTo>
                    <a:pt x="354" y="144"/>
                  </a:lnTo>
                  <a:lnTo>
                    <a:pt x="404" y="152"/>
                  </a:lnTo>
                  <a:lnTo>
                    <a:pt x="438" y="144"/>
                  </a:lnTo>
                  <a:lnTo>
                    <a:pt x="472" y="152"/>
                  </a:lnTo>
                  <a:lnTo>
                    <a:pt x="522" y="160"/>
                  </a:lnTo>
                  <a:lnTo>
                    <a:pt x="522" y="128"/>
                  </a:lnTo>
                  <a:lnTo>
                    <a:pt x="548" y="120"/>
                  </a:lnTo>
                  <a:lnTo>
                    <a:pt x="522" y="112"/>
                  </a:lnTo>
                  <a:lnTo>
                    <a:pt x="497" y="80"/>
                  </a:lnTo>
                  <a:lnTo>
                    <a:pt x="480" y="48"/>
                  </a:lnTo>
                  <a:lnTo>
                    <a:pt x="421" y="72"/>
                  </a:lnTo>
                  <a:lnTo>
                    <a:pt x="388" y="72"/>
                  </a:lnTo>
                  <a:lnTo>
                    <a:pt x="379" y="48"/>
                  </a:lnTo>
                  <a:lnTo>
                    <a:pt x="345" y="56"/>
                  </a:lnTo>
                  <a:lnTo>
                    <a:pt x="320" y="40"/>
                  </a:lnTo>
                  <a:lnTo>
                    <a:pt x="295" y="16"/>
                  </a:lnTo>
                  <a:lnTo>
                    <a:pt x="261" y="0"/>
                  </a:lnTo>
                  <a:lnTo>
                    <a:pt x="227" y="8"/>
                  </a:lnTo>
                  <a:lnTo>
                    <a:pt x="194" y="48"/>
                  </a:lnTo>
                  <a:lnTo>
                    <a:pt x="194" y="88"/>
                  </a:lnTo>
                  <a:lnTo>
                    <a:pt x="160" y="96"/>
                  </a:lnTo>
                  <a:lnTo>
                    <a:pt x="143" y="128"/>
                  </a:lnTo>
                  <a:lnTo>
                    <a:pt x="109" y="120"/>
                  </a:lnTo>
                  <a:lnTo>
                    <a:pt x="84" y="104"/>
                  </a:lnTo>
                  <a:lnTo>
                    <a:pt x="42" y="136"/>
                  </a:lnTo>
                  <a:lnTo>
                    <a:pt x="8" y="144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34" y="216"/>
                  </a:lnTo>
                  <a:lnTo>
                    <a:pt x="84" y="152"/>
                  </a:lnTo>
                  <a:lnTo>
                    <a:pt x="84" y="216"/>
                  </a:lnTo>
                  <a:lnTo>
                    <a:pt x="126" y="192"/>
                  </a:lnTo>
                  <a:lnTo>
                    <a:pt x="126" y="240"/>
                  </a:lnTo>
                  <a:lnTo>
                    <a:pt x="177" y="264"/>
                  </a:lnTo>
                  <a:lnTo>
                    <a:pt x="160" y="272"/>
                  </a:lnTo>
                  <a:lnTo>
                    <a:pt x="219" y="312"/>
                  </a:lnTo>
                  <a:lnTo>
                    <a:pt x="227" y="336"/>
                  </a:lnTo>
                  <a:lnTo>
                    <a:pt x="253" y="352"/>
                  </a:lnTo>
                  <a:lnTo>
                    <a:pt x="312" y="360"/>
                  </a:lnTo>
                  <a:lnTo>
                    <a:pt x="371" y="384"/>
                  </a:lnTo>
                  <a:lnTo>
                    <a:pt x="312" y="392"/>
                  </a:lnTo>
                  <a:lnTo>
                    <a:pt x="413" y="416"/>
                  </a:lnTo>
                  <a:lnTo>
                    <a:pt x="413" y="384"/>
                  </a:lnTo>
                  <a:lnTo>
                    <a:pt x="388" y="360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46" name="Freeform 48">
              <a:extLst>
                <a:ext uri="{FF2B5EF4-FFF2-40B4-BE49-F238E27FC236}">
                  <a16:creationId xmlns="" xmlns:a16="http://schemas.microsoft.com/office/drawing/2014/main" id="{D19BC926-EA18-42C4-8CFA-FBE7837F47B6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749" y="1255"/>
              <a:ext cx="54" cy="37"/>
            </a:xfrm>
            <a:custGeom>
              <a:avLst/>
              <a:gdLst>
                <a:gd name="T0" fmla="*/ 50 w 278"/>
                <a:gd name="T1" fmla="*/ 192 h 200"/>
                <a:gd name="T2" fmla="*/ 92 w 278"/>
                <a:gd name="T3" fmla="*/ 160 h 200"/>
                <a:gd name="T4" fmla="*/ 117 w 278"/>
                <a:gd name="T5" fmla="*/ 176 h 200"/>
                <a:gd name="T6" fmla="*/ 151 w 278"/>
                <a:gd name="T7" fmla="*/ 184 h 200"/>
                <a:gd name="T8" fmla="*/ 168 w 278"/>
                <a:gd name="T9" fmla="*/ 152 h 200"/>
                <a:gd name="T10" fmla="*/ 202 w 278"/>
                <a:gd name="T11" fmla="*/ 144 h 200"/>
                <a:gd name="T12" fmla="*/ 202 w 278"/>
                <a:gd name="T13" fmla="*/ 104 h 200"/>
                <a:gd name="T14" fmla="*/ 235 w 278"/>
                <a:gd name="T15" fmla="*/ 64 h 200"/>
                <a:gd name="T16" fmla="*/ 278 w 278"/>
                <a:gd name="T17" fmla="*/ 48 h 200"/>
                <a:gd name="T18" fmla="*/ 235 w 278"/>
                <a:gd name="T19" fmla="*/ 0 h 200"/>
                <a:gd name="T20" fmla="*/ 227 w 278"/>
                <a:gd name="T21" fmla="*/ 8 h 200"/>
                <a:gd name="T22" fmla="*/ 227 w 278"/>
                <a:gd name="T23" fmla="*/ 32 h 200"/>
                <a:gd name="T24" fmla="*/ 185 w 278"/>
                <a:gd name="T25" fmla="*/ 40 h 200"/>
                <a:gd name="T26" fmla="*/ 134 w 278"/>
                <a:gd name="T27" fmla="*/ 40 h 200"/>
                <a:gd name="T28" fmla="*/ 101 w 278"/>
                <a:gd name="T29" fmla="*/ 64 h 200"/>
                <a:gd name="T30" fmla="*/ 42 w 278"/>
                <a:gd name="T31" fmla="*/ 64 h 200"/>
                <a:gd name="T32" fmla="*/ 8 w 278"/>
                <a:gd name="T33" fmla="*/ 72 h 200"/>
                <a:gd name="T34" fmla="*/ 0 w 278"/>
                <a:gd name="T35" fmla="*/ 96 h 200"/>
                <a:gd name="T36" fmla="*/ 8 w 278"/>
                <a:gd name="T37" fmla="*/ 152 h 200"/>
                <a:gd name="T38" fmla="*/ 0 w 278"/>
                <a:gd name="T39" fmla="*/ 160 h 200"/>
                <a:gd name="T40" fmla="*/ 25 w 278"/>
                <a:gd name="T41" fmla="*/ 152 h 200"/>
                <a:gd name="T42" fmla="*/ 8 w 278"/>
                <a:gd name="T43" fmla="*/ 176 h 200"/>
                <a:gd name="T44" fmla="*/ 8 w 278"/>
                <a:gd name="T45" fmla="*/ 200 h 200"/>
                <a:gd name="T46" fmla="*/ 16 w 278"/>
                <a:gd name="T47" fmla="*/ 200 h 200"/>
                <a:gd name="T48" fmla="*/ 50 w 278"/>
                <a:gd name="T49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8" h="200">
                  <a:moveTo>
                    <a:pt x="50" y="192"/>
                  </a:moveTo>
                  <a:lnTo>
                    <a:pt x="92" y="160"/>
                  </a:lnTo>
                  <a:lnTo>
                    <a:pt x="117" y="176"/>
                  </a:lnTo>
                  <a:lnTo>
                    <a:pt x="151" y="184"/>
                  </a:lnTo>
                  <a:lnTo>
                    <a:pt x="168" y="152"/>
                  </a:lnTo>
                  <a:lnTo>
                    <a:pt x="202" y="144"/>
                  </a:lnTo>
                  <a:lnTo>
                    <a:pt x="202" y="104"/>
                  </a:lnTo>
                  <a:lnTo>
                    <a:pt x="235" y="64"/>
                  </a:lnTo>
                  <a:lnTo>
                    <a:pt x="278" y="48"/>
                  </a:lnTo>
                  <a:lnTo>
                    <a:pt x="235" y="0"/>
                  </a:lnTo>
                  <a:lnTo>
                    <a:pt x="227" y="8"/>
                  </a:lnTo>
                  <a:lnTo>
                    <a:pt x="227" y="32"/>
                  </a:lnTo>
                  <a:lnTo>
                    <a:pt x="185" y="40"/>
                  </a:lnTo>
                  <a:lnTo>
                    <a:pt x="134" y="40"/>
                  </a:lnTo>
                  <a:lnTo>
                    <a:pt x="101" y="64"/>
                  </a:lnTo>
                  <a:lnTo>
                    <a:pt x="42" y="64"/>
                  </a:lnTo>
                  <a:lnTo>
                    <a:pt x="8" y="72"/>
                  </a:lnTo>
                  <a:lnTo>
                    <a:pt x="0" y="96"/>
                  </a:lnTo>
                  <a:lnTo>
                    <a:pt x="8" y="152"/>
                  </a:lnTo>
                  <a:lnTo>
                    <a:pt x="0" y="160"/>
                  </a:lnTo>
                  <a:lnTo>
                    <a:pt x="25" y="152"/>
                  </a:lnTo>
                  <a:lnTo>
                    <a:pt x="8" y="176"/>
                  </a:lnTo>
                  <a:lnTo>
                    <a:pt x="8" y="200"/>
                  </a:lnTo>
                  <a:lnTo>
                    <a:pt x="16" y="200"/>
                  </a:lnTo>
                  <a:lnTo>
                    <a:pt x="50" y="192"/>
                  </a:lnTo>
                  <a:close/>
                </a:path>
              </a:pathLst>
            </a:custGeom>
            <a:grpFill/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90827291-0AAB-4D1C-8C15-5F8EA98F364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21" y="1298"/>
              <a:ext cx="233" cy="178"/>
            </a:xfrm>
            <a:custGeom>
              <a:avLst/>
              <a:gdLst>
                <a:gd name="T0" fmla="*/ 1154 w 1205"/>
                <a:gd name="T1" fmla="*/ 336 h 952"/>
                <a:gd name="T2" fmla="*/ 1036 w 1205"/>
                <a:gd name="T3" fmla="*/ 296 h 952"/>
                <a:gd name="T4" fmla="*/ 910 w 1205"/>
                <a:gd name="T5" fmla="*/ 280 h 952"/>
                <a:gd name="T6" fmla="*/ 859 w 1205"/>
                <a:gd name="T7" fmla="*/ 232 h 952"/>
                <a:gd name="T8" fmla="*/ 784 w 1205"/>
                <a:gd name="T9" fmla="*/ 192 h 952"/>
                <a:gd name="T10" fmla="*/ 716 w 1205"/>
                <a:gd name="T11" fmla="*/ 144 h 952"/>
                <a:gd name="T12" fmla="*/ 666 w 1205"/>
                <a:gd name="T13" fmla="*/ 136 h 952"/>
                <a:gd name="T14" fmla="*/ 598 w 1205"/>
                <a:gd name="T15" fmla="*/ 128 h 952"/>
                <a:gd name="T16" fmla="*/ 522 w 1205"/>
                <a:gd name="T17" fmla="*/ 104 h 952"/>
                <a:gd name="T18" fmla="*/ 387 w 1205"/>
                <a:gd name="T19" fmla="*/ 64 h 952"/>
                <a:gd name="T20" fmla="*/ 320 w 1205"/>
                <a:gd name="T21" fmla="*/ 48 h 952"/>
                <a:gd name="T22" fmla="*/ 202 w 1205"/>
                <a:gd name="T23" fmla="*/ 16 h 952"/>
                <a:gd name="T24" fmla="*/ 168 w 1205"/>
                <a:gd name="T25" fmla="*/ 0 h 952"/>
                <a:gd name="T26" fmla="*/ 135 w 1205"/>
                <a:gd name="T27" fmla="*/ 8 h 952"/>
                <a:gd name="T28" fmla="*/ 109 w 1205"/>
                <a:gd name="T29" fmla="*/ 24 h 952"/>
                <a:gd name="T30" fmla="*/ 17 w 1205"/>
                <a:gd name="T31" fmla="*/ 48 h 952"/>
                <a:gd name="T32" fmla="*/ 25 w 1205"/>
                <a:gd name="T33" fmla="*/ 88 h 952"/>
                <a:gd name="T34" fmla="*/ 34 w 1205"/>
                <a:gd name="T35" fmla="*/ 128 h 952"/>
                <a:gd name="T36" fmla="*/ 67 w 1205"/>
                <a:gd name="T37" fmla="*/ 176 h 952"/>
                <a:gd name="T38" fmla="*/ 84 w 1205"/>
                <a:gd name="T39" fmla="*/ 200 h 952"/>
                <a:gd name="T40" fmla="*/ 93 w 1205"/>
                <a:gd name="T41" fmla="*/ 216 h 952"/>
                <a:gd name="T42" fmla="*/ 143 w 1205"/>
                <a:gd name="T43" fmla="*/ 232 h 952"/>
                <a:gd name="T44" fmla="*/ 194 w 1205"/>
                <a:gd name="T45" fmla="*/ 224 h 952"/>
                <a:gd name="T46" fmla="*/ 236 w 1205"/>
                <a:gd name="T47" fmla="*/ 256 h 952"/>
                <a:gd name="T48" fmla="*/ 253 w 1205"/>
                <a:gd name="T49" fmla="*/ 272 h 952"/>
                <a:gd name="T50" fmla="*/ 261 w 1205"/>
                <a:gd name="T51" fmla="*/ 296 h 952"/>
                <a:gd name="T52" fmla="*/ 202 w 1205"/>
                <a:gd name="T53" fmla="*/ 328 h 952"/>
                <a:gd name="T54" fmla="*/ 177 w 1205"/>
                <a:gd name="T55" fmla="*/ 368 h 952"/>
                <a:gd name="T56" fmla="*/ 160 w 1205"/>
                <a:gd name="T57" fmla="*/ 424 h 952"/>
                <a:gd name="T58" fmla="*/ 143 w 1205"/>
                <a:gd name="T59" fmla="*/ 432 h 952"/>
                <a:gd name="T60" fmla="*/ 126 w 1205"/>
                <a:gd name="T61" fmla="*/ 480 h 952"/>
                <a:gd name="T62" fmla="*/ 76 w 1205"/>
                <a:gd name="T63" fmla="*/ 488 h 952"/>
                <a:gd name="T64" fmla="*/ 109 w 1205"/>
                <a:gd name="T65" fmla="*/ 568 h 952"/>
                <a:gd name="T66" fmla="*/ 101 w 1205"/>
                <a:gd name="T67" fmla="*/ 584 h 952"/>
                <a:gd name="T68" fmla="*/ 67 w 1205"/>
                <a:gd name="T69" fmla="*/ 608 h 952"/>
                <a:gd name="T70" fmla="*/ 67 w 1205"/>
                <a:gd name="T71" fmla="*/ 656 h 952"/>
                <a:gd name="T72" fmla="*/ 84 w 1205"/>
                <a:gd name="T73" fmla="*/ 672 h 952"/>
                <a:gd name="T74" fmla="*/ 17 w 1205"/>
                <a:gd name="T75" fmla="*/ 720 h 952"/>
                <a:gd name="T76" fmla="*/ 0 w 1205"/>
                <a:gd name="T77" fmla="*/ 784 h 952"/>
                <a:gd name="T78" fmla="*/ 59 w 1205"/>
                <a:gd name="T79" fmla="*/ 792 h 952"/>
                <a:gd name="T80" fmla="*/ 109 w 1205"/>
                <a:gd name="T81" fmla="*/ 840 h 952"/>
                <a:gd name="T82" fmla="*/ 118 w 1205"/>
                <a:gd name="T83" fmla="*/ 920 h 952"/>
                <a:gd name="T84" fmla="*/ 219 w 1205"/>
                <a:gd name="T85" fmla="*/ 928 h 952"/>
                <a:gd name="T86" fmla="*/ 295 w 1205"/>
                <a:gd name="T87" fmla="*/ 912 h 952"/>
                <a:gd name="T88" fmla="*/ 379 w 1205"/>
                <a:gd name="T89" fmla="*/ 904 h 952"/>
                <a:gd name="T90" fmla="*/ 539 w 1205"/>
                <a:gd name="T91" fmla="*/ 928 h 952"/>
                <a:gd name="T92" fmla="*/ 598 w 1205"/>
                <a:gd name="T93" fmla="*/ 904 h 952"/>
                <a:gd name="T94" fmla="*/ 649 w 1205"/>
                <a:gd name="T95" fmla="*/ 856 h 952"/>
                <a:gd name="T96" fmla="*/ 725 w 1205"/>
                <a:gd name="T97" fmla="*/ 824 h 952"/>
                <a:gd name="T98" fmla="*/ 784 w 1205"/>
                <a:gd name="T99" fmla="*/ 752 h 952"/>
                <a:gd name="T100" fmla="*/ 809 w 1205"/>
                <a:gd name="T101" fmla="*/ 664 h 952"/>
                <a:gd name="T102" fmla="*/ 842 w 1205"/>
                <a:gd name="T103" fmla="*/ 592 h 952"/>
                <a:gd name="T104" fmla="*/ 927 w 1205"/>
                <a:gd name="T105" fmla="*/ 504 h 952"/>
                <a:gd name="T106" fmla="*/ 944 w 1205"/>
                <a:gd name="T107" fmla="*/ 472 h 952"/>
                <a:gd name="T108" fmla="*/ 944 w 1205"/>
                <a:gd name="T109" fmla="*/ 472 h 952"/>
                <a:gd name="T110" fmla="*/ 1019 w 1205"/>
                <a:gd name="T111" fmla="*/ 440 h 952"/>
                <a:gd name="T112" fmla="*/ 1196 w 1205"/>
                <a:gd name="T113" fmla="*/ 376 h 952"/>
                <a:gd name="T114" fmla="*/ 1205 w 1205"/>
                <a:gd name="T115" fmla="*/ 368 h 952"/>
                <a:gd name="T116" fmla="*/ 1205 w 1205"/>
                <a:gd name="T117" fmla="*/ 34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05" h="952">
                  <a:moveTo>
                    <a:pt x="1180" y="352"/>
                  </a:moveTo>
                  <a:lnTo>
                    <a:pt x="1154" y="336"/>
                  </a:lnTo>
                  <a:lnTo>
                    <a:pt x="1095" y="320"/>
                  </a:lnTo>
                  <a:lnTo>
                    <a:pt x="1036" y="296"/>
                  </a:lnTo>
                  <a:lnTo>
                    <a:pt x="969" y="288"/>
                  </a:lnTo>
                  <a:lnTo>
                    <a:pt x="910" y="280"/>
                  </a:lnTo>
                  <a:lnTo>
                    <a:pt x="893" y="256"/>
                  </a:lnTo>
                  <a:lnTo>
                    <a:pt x="859" y="232"/>
                  </a:lnTo>
                  <a:lnTo>
                    <a:pt x="817" y="224"/>
                  </a:lnTo>
                  <a:lnTo>
                    <a:pt x="784" y="192"/>
                  </a:lnTo>
                  <a:lnTo>
                    <a:pt x="733" y="152"/>
                  </a:lnTo>
                  <a:lnTo>
                    <a:pt x="716" y="144"/>
                  </a:lnTo>
                  <a:lnTo>
                    <a:pt x="699" y="144"/>
                  </a:lnTo>
                  <a:lnTo>
                    <a:pt x="666" y="136"/>
                  </a:lnTo>
                  <a:lnTo>
                    <a:pt x="632" y="120"/>
                  </a:lnTo>
                  <a:lnTo>
                    <a:pt x="598" y="128"/>
                  </a:lnTo>
                  <a:lnTo>
                    <a:pt x="556" y="104"/>
                  </a:lnTo>
                  <a:lnTo>
                    <a:pt x="522" y="104"/>
                  </a:lnTo>
                  <a:lnTo>
                    <a:pt x="480" y="96"/>
                  </a:lnTo>
                  <a:lnTo>
                    <a:pt x="387" y="64"/>
                  </a:lnTo>
                  <a:lnTo>
                    <a:pt x="362" y="48"/>
                  </a:lnTo>
                  <a:lnTo>
                    <a:pt x="320" y="48"/>
                  </a:lnTo>
                  <a:lnTo>
                    <a:pt x="227" y="32"/>
                  </a:lnTo>
                  <a:lnTo>
                    <a:pt x="202" y="16"/>
                  </a:lnTo>
                  <a:lnTo>
                    <a:pt x="185" y="0"/>
                  </a:lnTo>
                  <a:lnTo>
                    <a:pt x="168" y="0"/>
                  </a:lnTo>
                  <a:lnTo>
                    <a:pt x="143" y="0"/>
                  </a:lnTo>
                  <a:lnTo>
                    <a:pt x="135" y="8"/>
                  </a:lnTo>
                  <a:lnTo>
                    <a:pt x="126" y="24"/>
                  </a:lnTo>
                  <a:lnTo>
                    <a:pt x="109" y="24"/>
                  </a:lnTo>
                  <a:lnTo>
                    <a:pt x="59" y="32"/>
                  </a:lnTo>
                  <a:lnTo>
                    <a:pt x="17" y="48"/>
                  </a:lnTo>
                  <a:lnTo>
                    <a:pt x="25" y="80"/>
                  </a:lnTo>
                  <a:lnTo>
                    <a:pt x="25" y="88"/>
                  </a:lnTo>
                  <a:lnTo>
                    <a:pt x="25" y="104"/>
                  </a:lnTo>
                  <a:lnTo>
                    <a:pt x="34" y="128"/>
                  </a:lnTo>
                  <a:lnTo>
                    <a:pt x="17" y="184"/>
                  </a:lnTo>
                  <a:lnTo>
                    <a:pt x="67" y="176"/>
                  </a:lnTo>
                  <a:lnTo>
                    <a:pt x="84" y="184"/>
                  </a:lnTo>
                  <a:lnTo>
                    <a:pt x="84" y="200"/>
                  </a:lnTo>
                  <a:lnTo>
                    <a:pt x="76" y="208"/>
                  </a:lnTo>
                  <a:lnTo>
                    <a:pt x="93" y="216"/>
                  </a:lnTo>
                  <a:lnTo>
                    <a:pt x="126" y="216"/>
                  </a:lnTo>
                  <a:lnTo>
                    <a:pt x="143" y="232"/>
                  </a:lnTo>
                  <a:lnTo>
                    <a:pt x="168" y="232"/>
                  </a:lnTo>
                  <a:lnTo>
                    <a:pt x="194" y="224"/>
                  </a:lnTo>
                  <a:lnTo>
                    <a:pt x="227" y="240"/>
                  </a:lnTo>
                  <a:lnTo>
                    <a:pt x="236" y="256"/>
                  </a:lnTo>
                  <a:lnTo>
                    <a:pt x="236" y="264"/>
                  </a:lnTo>
                  <a:lnTo>
                    <a:pt x="253" y="272"/>
                  </a:lnTo>
                  <a:lnTo>
                    <a:pt x="261" y="288"/>
                  </a:lnTo>
                  <a:lnTo>
                    <a:pt x="261" y="296"/>
                  </a:lnTo>
                  <a:lnTo>
                    <a:pt x="227" y="312"/>
                  </a:lnTo>
                  <a:lnTo>
                    <a:pt x="202" y="328"/>
                  </a:lnTo>
                  <a:lnTo>
                    <a:pt x="168" y="344"/>
                  </a:lnTo>
                  <a:lnTo>
                    <a:pt x="177" y="368"/>
                  </a:lnTo>
                  <a:lnTo>
                    <a:pt x="160" y="400"/>
                  </a:lnTo>
                  <a:lnTo>
                    <a:pt x="160" y="424"/>
                  </a:lnTo>
                  <a:lnTo>
                    <a:pt x="152" y="432"/>
                  </a:lnTo>
                  <a:lnTo>
                    <a:pt x="143" y="432"/>
                  </a:lnTo>
                  <a:lnTo>
                    <a:pt x="143" y="464"/>
                  </a:lnTo>
                  <a:lnTo>
                    <a:pt x="126" y="480"/>
                  </a:lnTo>
                  <a:lnTo>
                    <a:pt x="101" y="488"/>
                  </a:lnTo>
                  <a:lnTo>
                    <a:pt x="76" y="488"/>
                  </a:lnTo>
                  <a:lnTo>
                    <a:pt x="93" y="552"/>
                  </a:lnTo>
                  <a:lnTo>
                    <a:pt x="109" y="568"/>
                  </a:lnTo>
                  <a:lnTo>
                    <a:pt x="109" y="576"/>
                  </a:lnTo>
                  <a:lnTo>
                    <a:pt x="101" y="584"/>
                  </a:lnTo>
                  <a:lnTo>
                    <a:pt x="76" y="592"/>
                  </a:lnTo>
                  <a:lnTo>
                    <a:pt x="67" y="608"/>
                  </a:lnTo>
                  <a:lnTo>
                    <a:pt x="59" y="632"/>
                  </a:lnTo>
                  <a:lnTo>
                    <a:pt x="67" y="656"/>
                  </a:lnTo>
                  <a:lnTo>
                    <a:pt x="76" y="672"/>
                  </a:lnTo>
                  <a:lnTo>
                    <a:pt x="84" y="672"/>
                  </a:lnTo>
                  <a:lnTo>
                    <a:pt x="59" y="696"/>
                  </a:lnTo>
                  <a:lnTo>
                    <a:pt x="17" y="720"/>
                  </a:lnTo>
                  <a:lnTo>
                    <a:pt x="8" y="752"/>
                  </a:lnTo>
                  <a:lnTo>
                    <a:pt x="0" y="784"/>
                  </a:lnTo>
                  <a:lnTo>
                    <a:pt x="17" y="784"/>
                  </a:lnTo>
                  <a:lnTo>
                    <a:pt x="59" y="792"/>
                  </a:lnTo>
                  <a:lnTo>
                    <a:pt x="93" y="816"/>
                  </a:lnTo>
                  <a:lnTo>
                    <a:pt x="109" y="840"/>
                  </a:lnTo>
                  <a:lnTo>
                    <a:pt x="109" y="880"/>
                  </a:lnTo>
                  <a:lnTo>
                    <a:pt x="118" y="920"/>
                  </a:lnTo>
                  <a:lnTo>
                    <a:pt x="152" y="952"/>
                  </a:lnTo>
                  <a:lnTo>
                    <a:pt x="219" y="928"/>
                  </a:lnTo>
                  <a:lnTo>
                    <a:pt x="253" y="920"/>
                  </a:lnTo>
                  <a:lnTo>
                    <a:pt x="295" y="912"/>
                  </a:lnTo>
                  <a:lnTo>
                    <a:pt x="337" y="896"/>
                  </a:lnTo>
                  <a:lnTo>
                    <a:pt x="379" y="904"/>
                  </a:lnTo>
                  <a:lnTo>
                    <a:pt x="463" y="920"/>
                  </a:lnTo>
                  <a:lnTo>
                    <a:pt x="539" y="928"/>
                  </a:lnTo>
                  <a:lnTo>
                    <a:pt x="573" y="928"/>
                  </a:lnTo>
                  <a:lnTo>
                    <a:pt x="598" y="904"/>
                  </a:lnTo>
                  <a:lnTo>
                    <a:pt x="615" y="872"/>
                  </a:lnTo>
                  <a:lnTo>
                    <a:pt x="649" y="856"/>
                  </a:lnTo>
                  <a:lnTo>
                    <a:pt x="733" y="848"/>
                  </a:lnTo>
                  <a:lnTo>
                    <a:pt x="725" y="824"/>
                  </a:lnTo>
                  <a:lnTo>
                    <a:pt x="733" y="800"/>
                  </a:lnTo>
                  <a:lnTo>
                    <a:pt x="784" y="752"/>
                  </a:lnTo>
                  <a:lnTo>
                    <a:pt x="842" y="720"/>
                  </a:lnTo>
                  <a:lnTo>
                    <a:pt x="809" y="664"/>
                  </a:lnTo>
                  <a:lnTo>
                    <a:pt x="809" y="624"/>
                  </a:lnTo>
                  <a:lnTo>
                    <a:pt x="842" y="592"/>
                  </a:lnTo>
                  <a:lnTo>
                    <a:pt x="885" y="536"/>
                  </a:lnTo>
                  <a:lnTo>
                    <a:pt x="927" y="504"/>
                  </a:lnTo>
                  <a:lnTo>
                    <a:pt x="935" y="504"/>
                  </a:lnTo>
                  <a:lnTo>
                    <a:pt x="944" y="472"/>
                  </a:lnTo>
                  <a:lnTo>
                    <a:pt x="944" y="472"/>
                  </a:lnTo>
                  <a:lnTo>
                    <a:pt x="944" y="472"/>
                  </a:lnTo>
                  <a:lnTo>
                    <a:pt x="977" y="448"/>
                  </a:lnTo>
                  <a:lnTo>
                    <a:pt x="1019" y="440"/>
                  </a:lnTo>
                  <a:lnTo>
                    <a:pt x="1095" y="432"/>
                  </a:lnTo>
                  <a:lnTo>
                    <a:pt x="1196" y="376"/>
                  </a:lnTo>
                  <a:lnTo>
                    <a:pt x="1205" y="376"/>
                  </a:lnTo>
                  <a:lnTo>
                    <a:pt x="1205" y="368"/>
                  </a:lnTo>
                  <a:lnTo>
                    <a:pt x="1205" y="344"/>
                  </a:lnTo>
                  <a:lnTo>
                    <a:pt x="1205" y="344"/>
                  </a:lnTo>
                  <a:lnTo>
                    <a:pt x="1180" y="352"/>
                  </a:lnTo>
                  <a:close/>
                </a:path>
              </a:pathLst>
            </a:custGeom>
            <a:solidFill>
              <a:schemeClr val="accent1"/>
            </a:solidFill>
            <a:ln w="57150" cmpd="sng">
              <a:solidFill>
                <a:schemeClr val="accent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125"/>
            </a:p>
          </p:txBody>
        </p:sp>
      </p:grpSp>
    </p:spTree>
    <p:extLst>
      <p:ext uri="{BB962C8B-B14F-4D97-AF65-F5344CB8AC3E}">
        <p14:creationId xmlns:p14="http://schemas.microsoft.com/office/powerpoint/2010/main" val="36626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2DDFB4-4DEA-44E6-B6BA-050B7288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 </a:t>
            </a:r>
            <a:r>
              <a:rPr lang="en-US" b="1" dirty="0">
                <a:solidFill>
                  <a:schemeClr val="accent1"/>
                </a:solidFill>
              </a:rPr>
              <a:t>|</a:t>
            </a:r>
            <a:r>
              <a:rPr lang="en-US" dirty="0"/>
              <a:t> Price Optimization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D142126-B52A-4AB4-A673-3E32EC97AB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3A5E867-C2C2-42F4-A299-0E1D9A6A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="" xmlns:a16="http://schemas.microsoft.com/office/drawing/2014/main" id="{63209A7E-8F3C-4DF0-9159-0011E9F36F59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Goal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>
                    <a:solidFill>
                      <a:schemeClr val="tx1"/>
                    </a:solidFill>
                  </a:rPr>
                  <a:t>Maximize profit by optimizing individual renewal rate changes, constrained by given overall book-level rate changes.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Formula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𝑃𝑟𝑜𝑓𝑖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266700" lvl="1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𝑃𝑟𝑒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𝐴𝑐𝑡𝑢𝑎𝑟𝑖𝑎𝑙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𝑅𝑒𝑡𝑎𝑖𝑛𝑒𝑑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&amp; 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𝑁𝑜𝑡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𝑁𝑒𝑔𝑜𝑡𝑖𝑎𝑡𝑒𝑑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br>
                  <a:rPr lang="en-US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𝑃𝑟𝑒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𝐴𝑐𝑡𝑢𝑎𝑟𝑖𝑎𝑙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𝑁𝑒𝑔𝑜𝑡𝑖𝑎𝑡𝑖𝑜𝑛</m:t>
                        </m:r>
                        <m:r>
                          <a:rPr lang="en-US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𝐶𝑜𝑠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𝑁𝑒𝑔𝑜𝑡𝑖𝑎𝑡𝑒𝑑</m:t>
                                </m:r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𝑅𝑒𝑡𝑎𝑖𝑛𝑒𝑑</m:t>
                                </m:r>
                              </m:e>
                            </m:d>
                          </m:e>
                        </m:func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266700" lvl="1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expiring premium</a:t>
                </a:r>
              </a:p>
              <a:p>
                <a:pPr marL="266700" lvl="1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Constraint: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𝑃𝑟𝑒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𝑃𝑟𝑒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given monthly book rate change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3209A7E-8F3C-4DF0-9159-0011E9F36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935"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8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AEC2B2-D3DB-4FE0-9CD6-2DE8EACD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b="1" dirty="0">
                <a:solidFill>
                  <a:schemeClr val="bg2"/>
                </a:solidFill>
              </a:rPr>
              <a:t>Agenda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Project Context</a:t>
            </a:r>
            <a:br>
              <a:rPr lang="en-US" dirty="0"/>
            </a:br>
            <a:r>
              <a:rPr lang="en-US" b="1" dirty="0"/>
              <a:t>Models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Modeling Process</a:t>
            </a:r>
            <a:br>
              <a:rPr lang="en-US" dirty="0"/>
            </a:br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688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619BF436-865F-4AEA-8E19-1C4D8BC2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 b="1" dirty="0">
                <a:solidFill>
                  <a:schemeClr val="accent1"/>
                </a:solidFill>
              </a:rPr>
              <a:t>|</a:t>
            </a:r>
            <a:r>
              <a:rPr lang="en-US" dirty="0"/>
              <a:t> Overview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D00FD31-CB54-40C8-8D20-B7987BB38F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526B32F-FC1A-4118-8788-E956E1A934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E82C3DCF-6A6D-40DA-A5FE-F646FAE73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26682"/>
              </p:ext>
            </p:extLst>
          </p:nvPr>
        </p:nvGraphicFramePr>
        <p:xfrm>
          <a:off x="351965" y="1257423"/>
          <a:ext cx="11135193" cy="3728006"/>
        </p:xfrm>
        <a:graphic>
          <a:graphicData uri="http://schemas.openxmlformats.org/drawingml/2006/table">
            <a:tbl>
              <a:tblPr bandRow="1"/>
              <a:tblGrid>
                <a:gridCol w="3125872">
                  <a:extLst>
                    <a:ext uri="{9D8B030D-6E8A-4147-A177-3AD203B41FA5}">
                      <a16:colId xmlns="" xmlns:a16="http://schemas.microsoft.com/office/drawing/2014/main" val="249484129"/>
                    </a:ext>
                  </a:extLst>
                </a:gridCol>
                <a:gridCol w="3626465">
                  <a:extLst>
                    <a:ext uri="{9D8B030D-6E8A-4147-A177-3AD203B41FA5}">
                      <a16:colId xmlns="" xmlns:a16="http://schemas.microsoft.com/office/drawing/2014/main" val="2768832454"/>
                    </a:ext>
                  </a:extLst>
                </a:gridCol>
                <a:gridCol w="1424744">
                  <a:extLst>
                    <a:ext uri="{9D8B030D-6E8A-4147-A177-3AD203B41FA5}">
                      <a16:colId xmlns="" xmlns:a16="http://schemas.microsoft.com/office/drawing/2014/main" val="2584637531"/>
                    </a:ext>
                  </a:extLst>
                </a:gridCol>
                <a:gridCol w="1479056">
                  <a:extLst>
                    <a:ext uri="{9D8B030D-6E8A-4147-A177-3AD203B41FA5}">
                      <a16:colId xmlns="" xmlns:a16="http://schemas.microsoft.com/office/drawing/2014/main" val="697536779"/>
                    </a:ext>
                  </a:extLst>
                </a:gridCol>
                <a:gridCol w="1479056">
                  <a:extLst>
                    <a:ext uri="{9D8B030D-6E8A-4147-A177-3AD203B41FA5}">
                      <a16:colId xmlns="" xmlns:a16="http://schemas.microsoft.com/office/drawing/2014/main" val="1221801297"/>
                    </a:ext>
                  </a:extLst>
                </a:gridCol>
              </a:tblGrid>
              <a:tr h="636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Model Name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Prediction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Target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# Obs.*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Response*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3746701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Cancellation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Terceros</a:t>
                      </a:r>
                      <a:r>
                        <a:rPr lang="en-US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Likelihood of cancellation for non-comprehensive policies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Binary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145,535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36.54%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7802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Cancellation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Todo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Riesgo</a:t>
                      </a:r>
                      <a:r>
                        <a:rPr lang="en-US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Likelihood of cancellation for comprehensive policies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Binary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116,873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35.41%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82243248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Negotiation Probability</a:t>
                      </a:r>
                      <a:r>
                        <a:rPr lang="en-US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Likelihood of negotiation for renewed policies (both comp and non-comp)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Binary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262,408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25.49%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49520852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Negotiation Amount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Amount of negotiated discount (both comp and non-comp)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66,892</a:t>
                      </a:r>
                    </a:p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EUR 49.83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65440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B326502-CE88-4412-85A6-8E4938D8DD0D}"/>
              </a:ext>
            </a:extLst>
          </p:cNvPr>
          <p:cNvSpPr txBox="1"/>
          <p:nvPr/>
        </p:nvSpPr>
        <p:spPr>
          <a:xfrm>
            <a:off x="654008" y="5077869"/>
            <a:ext cx="10833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Cancellation models count a negotiation as a “cancellation” </a:t>
            </a:r>
            <a:r>
              <a:rPr lang="en-US" b="1" dirty="0">
                <a:solidFill>
                  <a:schemeClr val="tx2"/>
                </a:solidFill>
              </a:rPr>
              <a:t>^</a:t>
            </a:r>
          </a:p>
          <a:p>
            <a:pPr algn="r"/>
            <a:r>
              <a:rPr lang="en-US" dirty="0"/>
              <a:t>Negotiation probability model assumes a negotiated policy is renewed </a:t>
            </a:r>
            <a:r>
              <a:rPr lang="en-US" b="1" dirty="0">
                <a:solidFill>
                  <a:schemeClr val="tx2"/>
                </a:solidFill>
              </a:rPr>
              <a:t>^</a:t>
            </a:r>
            <a:r>
              <a:rPr lang="en-US" dirty="0"/>
              <a:t> </a:t>
            </a:r>
          </a:p>
          <a:p>
            <a:pPr algn="r"/>
            <a:r>
              <a:rPr lang="en-US" dirty="0"/>
              <a:t>For the Train/Validate combined dataset </a:t>
            </a:r>
            <a:r>
              <a:rPr lang="en-US" b="1" dirty="0">
                <a:solidFill>
                  <a:schemeClr val="tx2"/>
                </a:solidFill>
              </a:rPr>
              <a:t>*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619BF436-865F-4AEA-8E19-1C4D8BC2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 b="1" dirty="0">
                <a:solidFill>
                  <a:schemeClr val="accent1"/>
                </a:solidFill>
              </a:rPr>
              <a:t>|</a:t>
            </a:r>
            <a:r>
              <a:rPr lang="en-US" dirty="0"/>
              <a:t> Data and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526B32F-FC1A-4118-8788-E956E1A93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D00FD31-CB54-40C8-8D20-B7987BB3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6592B60-1FCD-46A7-A251-9C94EC55AE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99168" y="1443037"/>
            <a:ext cx="7276932" cy="470675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Explanatory Variables: </a:t>
            </a:r>
            <a:r>
              <a:rPr lang="en-US" sz="2000" b="1" dirty="0"/>
              <a:t>621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Continuous: 565 (including binary)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Factor: 56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Variables removed due to future information leak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“</a:t>
            </a:r>
            <a:r>
              <a:rPr lang="en-US" sz="2000" dirty="0" err="1"/>
              <a:t>Presupuesto</a:t>
            </a:r>
            <a:r>
              <a:rPr lang="en-US" sz="2000" dirty="0"/>
              <a:t>” (inquiry) variables: Due to database deletion procedure, when a policy cancelled, all record of prior inquiries were deleted. Thus there was future information leak because cancelled policies had 0 inquiries which the model rapidly detected as predictive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_M2, _M4, MAD variables: These are variables evaluated as of 2 or 4 months in the future, past the renewal date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Historical accumulated accepted rate change: Includes the rate accepted for the renewal in question in addition to past accepted rates, thus includes future information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Convert variables: Same problem as the </a:t>
            </a:r>
            <a:r>
              <a:rPr lang="en-US" sz="2000" dirty="0" err="1"/>
              <a:t>presupuesto</a:t>
            </a:r>
            <a:r>
              <a:rPr lang="en-US" sz="2000" dirty="0"/>
              <a:t> variables where database erasure means there’s future information leak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6E7B861-7B3E-42C8-B35E-151B541B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" y="1131886"/>
            <a:ext cx="4276868" cy="44789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4A6D836B-77BA-4199-B4DF-C4C603E5B11A}"/>
              </a:ext>
            </a:extLst>
          </p:cNvPr>
          <p:cNvCxnSpPr/>
          <p:nvPr/>
        </p:nvCxnSpPr>
        <p:spPr>
          <a:xfrm>
            <a:off x="3733800" y="2425700"/>
            <a:ext cx="0" cy="116205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45CE45C-5933-4502-8E89-D04EA9AB6EF5}"/>
              </a:ext>
            </a:extLst>
          </p:cNvPr>
          <p:cNvSpPr txBox="1"/>
          <p:nvPr/>
        </p:nvSpPr>
        <p:spPr>
          <a:xfrm>
            <a:off x="3082925" y="2822059"/>
            <a:ext cx="132714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Overfitting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22ADD5FF-48A7-4322-B959-9D28263FB560}"/>
              </a:ext>
            </a:extLst>
          </p:cNvPr>
          <p:cNvCxnSpPr/>
          <p:nvPr/>
        </p:nvCxnSpPr>
        <p:spPr>
          <a:xfrm>
            <a:off x="3733800" y="3970168"/>
            <a:ext cx="0" cy="116205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EAA91DF-0876-4287-B12B-552C4A29C66F}"/>
              </a:ext>
            </a:extLst>
          </p:cNvPr>
          <p:cNvSpPr txBox="1"/>
          <p:nvPr/>
        </p:nvSpPr>
        <p:spPr>
          <a:xfrm>
            <a:off x="3082924" y="4228027"/>
            <a:ext cx="132714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Covariate Shift</a:t>
            </a:r>
          </a:p>
        </p:txBody>
      </p:sp>
    </p:spTree>
    <p:extLst>
      <p:ext uri="{BB962C8B-B14F-4D97-AF65-F5344CB8AC3E}">
        <p14:creationId xmlns:p14="http://schemas.microsoft.com/office/powerpoint/2010/main" val="25710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AEC2B2-D3DB-4FE0-9CD6-2DE8EACD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b="1" dirty="0">
                <a:solidFill>
                  <a:schemeClr val="bg2"/>
                </a:solidFill>
              </a:rPr>
              <a:t>Agenda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Project Context</a:t>
            </a:r>
            <a:br>
              <a:rPr lang="en-US" dirty="0"/>
            </a:br>
            <a:r>
              <a:rPr lang="en-US" dirty="0"/>
              <a:t>Models</a:t>
            </a:r>
            <a:br>
              <a:rPr lang="en-US" dirty="0"/>
            </a:br>
            <a:r>
              <a:rPr lang="en-US" b="1" dirty="0"/>
              <a:t>Modeling Process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03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B84B8E77-B544-4043-9033-FAF397F07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DBE5C3D-BB5F-41FD-8548-9D83D80D7F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41A6655-6D5A-4211-BBAE-7837D4D2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6144" y="25052"/>
            <a:ext cx="9812162" cy="627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8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M Brand Template 2018 Print">
  <a:themeElements>
    <a:clrScheme name="LM PRINT COLORS 2018">
      <a:dk1>
        <a:srgbClr val="343741"/>
      </a:dk1>
      <a:lt1>
        <a:srgbClr val="F5F5F5"/>
      </a:lt1>
      <a:dk2>
        <a:srgbClr val="1A1446"/>
      </a:dk2>
      <a:lt2>
        <a:srgbClr val="FFFFFF"/>
      </a:lt2>
      <a:accent1>
        <a:srgbClr val="FFD000"/>
      </a:accent1>
      <a:accent2>
        <a:srgbClr val="1A1446"/>
      </a:accent2>
      <a:accent3>
        <a:srgbClr val="78E1E1"/>
      </a:accent3>
      <a:accent4>
        <a:srgbClr val="06748C"/>
      </a:accent4>
      <a:accent5>
        <a:srgbClr val="B0B0B0"/>
      </a:accent5>
      <a:accent6>
        <a:srgbClr val="343741"/>
      </a:accent6>
      <a:hlink>
        <a:srgbClr val="06748C"/>
      </a:hlink>
      <a:folHlink>
        <a:srgbClr val="000000"/>
      </a:folHlink>
    </a:clrScheme>
    <a:fontScheme name="LM 2018 corpora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MI_white_template.potx [Read-Only]" id="{E527B1BA-3D21-48D3-A7E5-0C4131C5F37F}" vid="{58E70A72-A4B5-4352-A9B0-F7BFE50BCD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LMI_white_template</Template>
  <TotalTime>16644</TotalTime>
  <Words>675</Words>
  <Application>Microsoft Office PowerPoint</Application>
  <PresentationFormat>Panorámica</PresentationFormat>
  <Paragraphs>166</Paragraphs>
  <Slides>24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Wingdings 2</vt:lpstr>
      <vt:lpstr>LM Brand Template 2018 Print</vt:lpstr>
      <vt:lpstr>Adobe Acrobat Document</vt:lpstr>
      <vt:lpstr>Acrobat Document</vt:lpstr>
      <vt:lpstr>Spain Auto Direct Machine Learning Price Optimization Models</vt:lpstr>
      <vt:lpstr>Agenda Project Context Models Modeling Process Results Implementation</vt:lpstr>
      <vt:lpstr>Project Context | Business</vt:lpstr>
      <vt:lpstr>Project Context | Price Optimization</vt:lpstr>
      <vt:lpstr>Agenda Project Context Models Modeling Process Results Implementation</vt:lpstr>
      <vt:lpstr>Models | Overview</vt:lpstr>
      <vt:lpstr>Models | Data and Variables</vt:lpstr>
      <vt:lpstr>Agenda Project Context Models Modeling Process Results Implementation</vt:lpstr>
      <vt:lpstr>Presentación de PowerPoint</vt:lpstr>
      <vt:lpstr>01 Variable Exploration | Overview</vt:lpstr>
      <vt:lpstr>02 Data Manipulation | Overview</vt:lpstr>
      <vt:lpstr>03 Variable Importance | Overview</vt:lpstr>
      <vt:lpstr>04 Modeling | Overview</vt:lpstr>
      <vt:lpstr>04 Modeling | How XGBoost Works</vt:lpstr>
      <vt:lpstr>05 Model Evaluation | Overview</vt:lpstr>
      <vt:lpstr>Agenda Project Context Models Modeling Process Results Implementation</vt:lpstr>
      <vt:lpstr>Presentación de PowerPoint</vt:lpstr>
      <vt:lpstr>Results | Backtest Comparison</vt:lpstr>
      <vt:lpstr>Results | Modeling Technique Comparisons</vt:lpstr>
      <vt:lpstr>Results | CN Terceros Lift Charts</vt:lpstr>
      <vt:lpstr>Results | CN Terceros Rate Impact</vt:lpstr>
      <vt:lpstr>Agenda Project Context Models Modeling Process Results Implementation</vt:lpstr>
      <vt:lpstr>Implementation | Next Steps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Spain Auto Direct Machine Learning Price Optimization</dc:title>
  <dc:creator>Molgano, Jeffrey</dc:creator>
  <cp:lastModifiedBy>Molgano, Jeffrey (Spain)</cp:lastModifiedBy>
  <cp:revision>90</cp:revision>
  <dcterms:created xsi:type="dcterms:W3CDTF">2018-12-24T06:18:51Z</dcterms:created>
  <dcterms:modified xsi:type="dcterms:W3CDTF">2019-02-01T14:31:25Z</dcterms:modified>
</cp:coreProperties>
</file>