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handoutMasterIdLst>
    <p:handoutMasterId r:id="rId25"/>
  </p:handoutMasterIdLst>
  <p:sldIdLst>
    <p:sldId id="257" r:id="rId2"/>
    <p:sldId id="260" r:id="rId3"/>
    <p:sldId id="277" r:id="rId4"/>
    <p:sldId id="278" r:id="rId5"/>
    <p:sldId id="276" r:id="rId6"/>
    <p:sldId id="279" r:id="rId7"/>
    <p:sldId id="280" r:id="rId8"/>
    <p:sldId id="281" r:id="rId9"/>
    <p:sldId id="282" r:id="rId10"/>
    <p:sldId id="283" r:id="rId11"/>
    <p:sldId id="284" r:id="rId12"/>
    <p:sldId id="285" r:id="rId13"/>
    <p:sldId id="287" r:id="rId14"/>
    <p:sldId id="288" r:id="rId15"/>
    <p:sldId id="289" r:id="rId16"/>
    <p:sldId id="290" r:id="rId17"/>
    <p:sldId id="291" r:id="rId18"/>
    <p:sldId id="292" r:id="rId19"/>
    <p:sldId id="293" r:id="rId20"/>
    <p:sldId id="294" r:id="rId21"/>
    <p:sldId id="295" r:id="rId22"/>
    <p:sldId id="274"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8" d="100"/>
          <a:sy n="68" d="100"/>
        </p:scale>
        <p:origin x="96" y="18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Overall </a:t>
            </a:r>
            <a:r>
              <a:rPr lang="en-US" dirty="0" smtClean="0"/>
              <a:t>Score of Each</a:t>
            </a:r>
            <a:r>
              <a:rPr lang="en-US" baseline="0" dirty="0" smtClean="0"/>
              <a:t> Neighborhood</a:t>
            </a:r>
            <a:endParaRPr lang="en-US" dirty="0"/>
          </a:p>
        </c:rich>
      </c:tx>
      <c:layout>
        <c:manualLayout>
          <c:xMode val="edge"/>
          <c:yMode val="edge"/>
          <c:x val="0.2750117125732674"/>
          <c:y val="5.39202873188935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656106665577145E-2"/>
          <c:y val="0.15949864654725568"/>
          <c:w val="0.9363373801960968"/>
          <c:h val="0.56529449595883963"/>
        </c:manualLayout>
      </c:layout>
      <c:barChart>
        <c:barDir val="col"/>
        <c:grouping val="clustered"/>
        <c:varyColors val="0"/>
        <c:ser>
          <c:idx val="0"/>
          <c:order val="0"/>
          <c:tx>
            <c:strRef>
              <c:f>Sheet1!$B$1</c:f>
              <c:strCache>
                <c:ptCount val="1"/>
                <c:pt idx="0">
                  <c:v>Overall Score</c:v>
                </c:pt>
              </c:strCache>
            </c:strRef>
          </c:tx>
          <c:spPr>
            <a:solidFill>
              <a:schemeClr val="accent1"/>
            </a:solidFill>
            <a:ln>
              <a:noFill/>
            </a:ln>
            <a:effectLst/>
          </c:spPr>
          <c:invertIfNegative val="0"/>
          <c:cat>
            <c:strRef>
              <c:f>Sheet1!$A$2:$A$41</c:f>
              <c:strCache>
                <c:ptCount val="40"/>
                <c:pt idx="0">
                  <c:v>Marble Hill</c:v>
                </c:pt>
                <c:pt idx="1">
                  <c:v>Chinatown</c:v>
                </c:pt>
                <c:pt idx="2">
                  <c:v>Washington Heights</c:v>
                </c:pt>
                <c:pt idx="3">
                  <c:v>Inwood</c:v>
                </c:pt>
                <c:pt idx="4">
                  <c:v>Hamilton Heights</c:v>
                </c:pt>
                <c:pt idx="5">
                  <c:v>Manhattanville</c:v>
                </c:pt>
                <c:pt idx="6">
                  <c:v>Central Harlem</c:v>
                </c:pt>
                <c:pt idx="7">
                  <c:v>East Harlem</c:v>
                </c:pt>
                <c:pt idx="8">
                  <c:v>Upper East Side</c:v>
                </c:pt>
                <c:pt idx="9">
                  <c:v>Yorkville</c:v>
                </c:pt>
                <c:pt idx="10">
                  <c:v>Lenox Hill</c:v>
                </c:pt>
                <c:pt idx="11">
                  <c:v>Roosevelt Island</c:v>
                </c:pt>
                <c:pt idx="12">
                  <c:v>Upper West Side</c:v>
                </c:pt>
                <c:pt idx="13">
                  <c:v>Lincoln Square</c:v>
                </c:pt>
                <c:pt idx="14">
                  <c:v>Clinton</c:v>
                </c:pt>
                <c:pt idx="15">
                  <c:v>Midtown</c:v>
                </c:pt>
                <c:pt idx="16">
                  <c:v>Murray Hill</c:v>
                </c:pt>
                <c:pt idx="17">
                  <c:v>Chelsea</c:v>
                </c:pt>
                <c:pt idx="18">
                  <c:v>Greenwich Village</c:v>
                </c:pt>
                <c:pt idx="19">
                  <c:v>East Village</c:v>
                </c:pt>
                <c:pt idx="20">
                  <c:v>Lower East Side</c:v>
                </c:pt>
                <c:pt idx="21">
                  <c:v>Tribeca</c:v>
                </c:pt>
                <c:pt idx="22">
                  <c:v>Little Italy</c:v>
                </c:pt>
                <c:pt idx="23">
                  <c:v>Soho</c:v>
                </c:pt>
                <c:pt idx="24">
                  <c:v>West Village</c:v>
                </c:pt>
                <c:pt idx="25">
                  <c:v>Manhattan Valley</c:v>
                </c:pt>
                <c:pt idx="26">
                  <c:v>Morningside Heights</c:v>
                </c:pt>
                <c:pt idx="27">
                  <c:v>Gramercy</c:v>
                </c:pt>
                <c:pt idx="28">
                  <c:v>Battery Park City</c:v>
                </c:pt>
                <c:pt idx="29">
                  <c:v>Financial District</c:v>
                </c:pt>
                <c:pt idx="30">
                  <c:v>Carnegie Hill</c:v>
                </c:pt>
                <c:pt idx="31">
                  <c:v>Noho</c:v>
                </c:pt>
                <c:pt idx="32">
                  <c:v>Civic Center</c:v>
                </c:pt>
                <c:pt idx="33">
                  <c:v>Midtown South</c:v>
                </c:pt>
                <c:pt idx="34">
                  <c:v>Sutton Place</c:v>
                </c:pt>
                <c:pt idx="35">
                  <c:v>Turtle Bay</c:v>
                </c:pt>
                <c:pt idx="36">
                  <c:v>Tudor City</c:v>
                </c:pt>
                <c:pt idx="37">
                  <c:v>Stuyvesant Town</c:v>
                </c:pt>
                <c:pt idx="38">
                  <c:v>Flatiron</c:v>
                </c:pt>
                <c:pt idx="39">
                  <c:v>Hudson Yards</c:v>
                </c:pt>
              </c:strCache>
            </c:strRef>
          </c:cat>
          <c:val>
            <c:numRef>
              <c:f>Sheet1!$B$2:$B$41</c:f>
              <c:numCache>
                <c:formatCode>General</c:formatCode>
                <c:ptCount val="40"/>
                <c:pt idx="0">
                  <c:v>21</c:v>
                </c:pt>
                <c:pt idx="1">
                  <c:v>16</c:v>
                </c:pt>
                <c:pt idx="2">
                  <c:v>65</c:v>
                </c:pt>
                <c:pt idx="3">
                  <c:v>27</c:v>
                </c:pt>
                <c:pt idx="4">
                  <c:v>21</c:v>
                </c:pt>
                <c:pt idx="5">
                  <c:v>15</c:v>
                </c:pt>
                <c:pt idx="6">
                  <c:v>2</c:v>
                </c:pt>
                <c:pt idx="7">
                  <c:v>18</c:v>
                </c:pt>
                <c:pt idx="8">
                  <c:v>27</c:v>
                </c:pt>
                <c:pt idx="9">
                  <c:v>18</c:v>
                </c:pt>
                <c:pt idx="10">
                  <c:v>13</c:v>
                </c:pt>
                <c:pt idx="11">
                  <c:v>27</c:v>
                </c:pt>
                <c:pt idx="12">
                  <c:v>20</c:v>
                </c:pt>
                <c:pt idx="13">
                  <c:v>38</c:v>
                </c:pt>
                <c:pt idx="14">
                  <c:v>21</c:v>
                </c:pt>
                <c:pt idx="15">
                  <c:v>46</c:v>
                </c:pt>
                <c:pt idx="16">
                  <c:v>13</c:v>
                </c:pt>
                <c:pt idx="17">
                  <c:v>13</c:v>
                </c:pt>
                <c:pt idx="18">
                  <c:v>36</c:v>
                </c:pt>
                <c:pt idx="19">
                  <c:v>0</c:v>
                </c:pt>
                <c:pt idx="20">
                  <c:v>14</c:v>
                </c:pt>
                <c:pt idx="21">
                  <c:v>18</c:v>
                </c:pt>
                <c:pt idx="22">
                  <c:v>26</c:v>
                </c:pt>
                <c:pt idx="23">
                  <c:v>65</c:v>
                </c:pt>
                <c:pt idx="24">
                  <c:v>0</c:v>
                </c:pt>
                <c:pt idx="25">
                  <c:v>0</c:v>
                </c:pt>
                <c:pt idx="26">
                  <c:v>22</c:v>
                </c:pt>
                <c:pt idx="27">
                  <c:v>33</c:v>
                </c:pt>
                <c:pt idx="28">
                  <c:v>46</c:v>
                </c:pt>
                <c:pt idx="29">
                  <c:v>27</c:v>
                </c:pt>
                <c:pt idx="30">
                  <c:v>40</c:v>
                </c:pt>
                <c:pt idx="31">
                  <c:v>15</c:v>
                </c:pt>
                <c:pt idx="32">
                  <c:v>23</c:v>
                </c:pt>
                <c:pt idx="33">
                  <c:v>35</c:v>
                </c:pt>
                <c:pt idx="34">
                  <c:v>34</c:v>
                </c:pt>
                <c:pt idx="35">
                  <c:v>9</c:v>
                </c:pt>
                <c:pt idx="36">
                  <c:v>10</c:v>
                </c:pt>
                <c:pt idx="37">
                  <c:v>3</c:v>
                </c:pt>
                <c:pt idx="38">
                  <c:v>39</c:v>
                </c:pt>
                <c:pt idx="39">
                  <c:v>32</c:v>
                </c:pt>
              </c:numCache>
            </c:numRef>
          </c:val>
          <c:extLst>
            <c:ext xmlns:c16="http://schemas.microsoft.com/office/drawing/2014/chart" uri="{C3380CC4-5D6E-409C-BE32-E72D297353CC}">
              <c16:uniqueId val="{00000000-AE63-4A86-A96E-4FCCD191B84C}"/>
            </c:ext>
          </c:extLst>
        </c:ser>
        <c:dLbls>
          <c:showLegendKey val="0"/>
          <c:showVal val="0"/>
          <c:showCatName val="0"/>
          <c:showSerName val="0"/>
          <c:showPercent val="0"/>
          <c:showBubbleSize val="0"/>
        </c:dLbls>
        <c:gapWidth val="219"/>
        <c:overlap val="-27"/>
        <c:axId val="253128512"/>
        <c:axId val="253128928"/>
      </c:barChart>
      <c:catAx>
        <c:axId val="253128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3128928"/>
        <c:crosses val="autoZero"/>
        <c:auto val="1"/>
        <c:lblAlgn val="ctr"/>
        <c:lblOffset val="100"/>
        <c:noMultiLvlLbl val="0"/>
      </c:catAx>
      <c:valAx>
        <c:axId val="253128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3128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11/30/2019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11/30/2019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271503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414737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11/30/2019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11/30/2019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11/30/2019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11/30/2019</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11/30/2019</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11/30/2019</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11/30/2019</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11/30/2019</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11/30/2019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11/30/2019</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11/30/2019</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Selecting a Land from Manhattan Borough for a Luxury Housing Complex</a:t>
            </a:r>
            <a:endParaRPr lang="en-US" dirty="0"/>
          </a:p>
        </p:txBody>
      </p:sp>
      <p:sp>
        <p:nvSpPr>
          <p:cNvPr id="3" name="Subtitle 2"/>
          <p:cNvSpPr>
            <a:spLocks noGrp="1"/>
          </p:cNvSpPr>
          <p:nvPr>
            <p:ph type="subTitle" idx="1"/>
          </p:nvPr>
        </p:nvSpPr>
        <p:spPr/>
        <p:txBody>
          <a:bodyPr/>
          <a:lstStyle/>
          <a:p>
            <a:r>
              <a:rPr lang="en-US" dirty="0" smtClean="0"/>
              <a:t>Chaturaka Gunatilaka</a:t>
            </a:r>
            <a:r>
              <a:rPr lang="en-US" dirty="0"/>
              <a:t/>
            </a:r>
            <a:br>
              <a:rPr lang="en-US" dirty="0"/>
            </a:br>
            <a:r>
              <a:rPr lang="en-US" dirty="0" smtClean="0"/>
              <a:t>11/30/2019</a:t>
            </a:r>
            <a:endParaRPr lang="en-US"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t>
            </a:r>
            <a:endParaRPr lang="en-GB" dirty="0"/>
          </a:p>
        </p:txBody>
      </p:sp>
      <p:sp>
        <p:nvSpPr>
          <p:cNvPr id="3" name="Content Placeholder 2"/>
          <p:cNvSpPr>
            <a:spLocks noGrp="1"/>
          </p:cNvSpPr>
          <p:nvPr>
            <p:ph idx="1"/>
          </p:nvPr>
        </p:nvSpPr>
        <p:spPr/>
        <p:txBody>
          <a:bodyPr>
            <a:normAutofit/>
          </a:bodyPr>
          <a:lstStyle/>
          <a:p>
            <a:r>
              <a:rPr lang="en-US" dirty="0" smtClean="0"/>
              <a:t>The similar venue categories were grouped into clusters. Each cluster was assigned with a score.</a:t>
            </a:r>
          </a:p>
          <a:p>
            <a:endParaRPr lang="en-US" dirty="0" smtClean="0"/>
          </a:p>
          <a:p>
            <a:endParaRPr lang="en-GB" dirty="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839090144"/>
              </p:ext>
            </p:extLst>
          </p:nvPr>
        </p:nvGraphicFramePr>
        <p:xfrm>
          <a:off x="1751012" y="2517140"/>
          <a:ext cx="8125884" cy="4348480"/>
        </p:xfrm>
        <a:graphic>
          <a:graphicData uri="http://schemas.openxmlformats.org/drawingml/2006/table">
            <a:tbl>
              <a:tblPr firstRow="1" bandRow="1">
                <a:tableStyleId>{C083E6E3-FA7D-4D7B-A595-EF9225AFEA82}</a:tableStyleId>
              </a:tblPr>
              <a:tblGrid>
                <a:gridCol w="914400">
                  <a:extLst>
                    <a:ext uri="{9D8B030D-6E8A-4147-A177-3AD203B41FA5}">
                      <a16:colId xmlns:a16="http://schemas.microsoft.com/office/drawing/2014/main" val="341705742"/>
                    </a:ext>
                  </a:extLst>
                </a:gridCol>
                <a:gridCol w="6096000">
                  <a:extLst>
                    <a:ext uri="{9D8B030D-6E8A-4147-A177-3AD203B41FA5}">
                      <a16:colId xmlns:a16="http://schemas.microsoft.com/office/drawing/2014/main" val="260053907"/>
                    </a:ext>
                  </a:extLst>
                </a:gridCol>
                <a:gridCol w="1115484">
                  <a:extLst>
                    <a:ext uri="{9D8B030D-6E8A-4147-A177-3AD203B41FA5}">
                      <a16:colId xmlns:a16="http://schemas.microsoft.com/office/drawing/2014/main" val="4050796762"/>
                    </a:ext>
                  </a:extLst>
                </a:gridCol>
              </a:tblGrid>
              <a:tr h="370840">
                <a:tc>
                  <a:txBody>
                    <a:bodyPr/>
                    <a:lstStyle/>
                    <a:p>
                      <a:pPr algn="ctr"/>
                      <a:r>
                        <a:rPr lang="en-US" dirty="0" smtClean="0"/>
                        <a:t>Cluster</a:t>
                      </a:r>
                      <a:endParaRPr lang="en-GB" dirty="0"/>
                    </a:p>
                  </a:txBody>
                  <a:tcPr/>
                </a:tc>
                <a:tc>
                  <a:txBody>
                    <a:bodyPr/>
                    <a:lstStyle/>
                    <a:p>
                      <a:pPr algn="ctr"/>
                      <a:r>
                        <a:rPr lang="en-US" dirty="0" smtClean="0"/>
                        <a:t>Venue Category/Categories</a:t>
                      </a:r>
                      <a:endParaRPr lang="en-GB" dirty="0"/>
                    </a:p>
                  </a:txBody>
                  <a:tcPr/>
                </a:tc>
                <a:tc>
                  <a:txBody>
                    <a:bodyPr/>
                    <a:lstStyle/>
                    <a:p>
                      <a:pPr algn="ctr"/>
                      <a:r>
                        <a:rPr lang="en-US" dirty="0" smtClean="0"/>
                        <a:t>Score</a:t>
                      </a:r>
                      <a:endParaRPr lang="en-GB" dirty="0"/>
                    </a:p>
                  </a:txBody>
                  <a:tcPr/>
                </a:tc>
                <a:extLst>
                  <a:ext uri="{0D108BD9-81ED-4DB2-BD59-A6C34878D82A}">
                    <a16:rowId xmlns:a16="http://schemas.microsoft.com/office/drawing/2014/main" val="671318058"/>
                  </a:ext>
                </a:extLst>
              </a:tr>
              <a:tr h="370840">
                <a:tc>
                  <a:txBody>
                    <a:bodyPr/>
                    <a:lstStyle/>
                    <a:p>
                      <a:r>
                        <a:rPr lang="en-US" dirty="0" smtClean="0"/>
                        <a:t>1</a:t>
                      </a:r>
                      <a:endParaRPr lang="en-GB" dirty="0"/>
                    </a:p>
                  </a:txBody>
                  <a:tcPr/>
                </a:tc>
                <a:tc>
                  <a:txBody>
                    <a:bodyPr/>
                    <a:lstStyle/>
                    <a:p>
                      <a:r>
                        <a:rPr lang="en-GB" dirty="0" smtClean="0"/>
                        <a:t>Doctor's Office, Medical Centre</a:t>
                      </a:r>
                      <a:endParaRPr lang="en-GB" dirty="0"/>
                    </a:p>
                  </a:txBody>
                  <a:tcPr/>
                </a:tc>
                <a:tc>
                  <a:txBody>
                    <a:bodyPr/>
                    <a:lstStyle/>
                    <a:p>
                      <a:r>
                        <a:rPr lang="en-US" dirty="0" smtClean="0"/>
                        <a:t>10</a:t>
                      </a:r>
                      <a:endParaRPr lang="en-GB" dirty="0"/>
                    </a:p>
                  </a:txBody>
                  <a:tcPr/>
                </a:tc>
                <a:extLst>
                  <a:ext uri="{0D108BD9-81ED-4DB2-BD59-A6C34878D82A}">
                    <a16:rowId xmlns:a16="http://schemas.microsoft.com/office/drawing/2014/main" val="859767724"/>
                  </a:ext>
                </a:extLst>
              </a:tr>
              <a:tr h="370840">
                <a:tc>
                  <a:txBody>
                    <a:bodyPr/>
                    <a:lstStyle/>
                    <a:p>
                      <a:r>
                        <a:rPr lang="en-US" dirty="0" smtClean="0"/>
                        <a:t>2</a:t>
                      </a:r>
                      <a:endParaRPr lang="en-GB" dirty="0"/>
                    </a:p>
                  </a:txBody>
                  <a:tcPr/>
                </a:tc>
                <a:tc>
                  <a:txBody>
                    <a:bodyPr/>
                    <a:lstStyle/>
                    <a:p>
                      <a:r>
                        <a:rPr lang="en-GB" dirty="0" smtClean="0"/>
                        <a:t>School, High School, General College &amp; University</a:t>
                      </a:r>
                      <a:endParaRPr lang="en-GB" dirty="0"/>
                    </a:p>
                  </a:txBody>
                  <a:tcPr/>
                </a:tc>
                <a:tc>
                  <a:txBody>
                    <a:bodyPr/>
                    <a:lstStyle/>
                    <a:p>
                      <a:r>
                        <a:rPr lang="en-US" dirty="0" smtClean="0"/>
                        <a:t>9</a:t>
                      </a:r>
                      <a:endParaRPr lang="en-GB" dirty="0"/>
                    </a:p>
                  </a:txBody>
                  <a:tcPr/>
                </a:tc>
                <a:extLst>
                  <a:ext uri="{0D108BD9-81ED-4DB2-BD59-A6C34878D82A}">
                    <a16:rowId xmlns:a16="http://schemas.microsoft.com/office/drawing/2014/main" val="2150691450"/>
                  </a:ext>
                </a:extLst>
              </a:tr>
              <a:tr h="370840">
                <a:tc>
                  <a:txBody>
                    <a:bodyPr/>
                    <a:lstStyle/>
                    <a:p>
                      <a:r>
                        <a:rPr lang="en-US" dirty="0" smtClean="0"/>
                        <a:t>3</a:t>
                      </a:r>
                      <a:endParaRPr lang="en-GB" dirty="0"/>
                    </a:p>
                  </a:txBody>
                  <a:tcPr/>
                </a:tc>
                <a:tc>
                  <a:txBody>
                    <a:bodyPr/>
                    <a:lstStyle/>
                    <a:p>
                      <a:r>
                        <a:rPr lang="en-GB" dirty="0" smtClean="0"/>
                        <a:t>Pharmacy, Drugstore</a:t>
                      </a:r>
                      <a:endParaRPr lang="en-GB" dirty="0"/>
                    </a:p>
                  </a:txBody>
                  <a:tcPr/>
                </a:tc>
                <a:tc>
                  <a:txBody>
                    <a:bodyPr/>
                    <a:lstStyle/>
                    <a:p>
                      <a:r>
                        <a:rPr lang="en-US" dirty="0" smtClean="0"/>
                        <a:t>8</a:t>
                      </a:r>
                      <a:endParaRPr lang="en-GB" dirty="0"/>
                    </a:p>
                  </a:txBody>
                  <a:tcPr/>
                </a:tc>
                <a:extLst>
                  <a:ext uri="{0D108BD9-81ED-4DB2-BD59-A6C34878D82A}">
                    <a16:rowId xmlns:a16="http://schemas.microsoft.com/office/drawing/2014/main" val="2899200918"/>
                  </a:ext>
                </a:extLst>
              </a:tr>
              <a:tr h="370840">
                <a:tc>
                  <a:txBody>
                    <a:bodyPr/>
                    <a:lstStyle/>
                    <a:p>
                      <a:r>
                        <a:rPr lang="en-US" dirty="0" smtClean="0"/>
                        <a:t>4</a:t>
                      </a:r>
                      <a:endParaRPr lang="en-GB" dirty="0"/>
                    </a:p>
                  </a:txBody>
                  <a:tcPr/>
                </a:tc>
                <a:tc>
                  <a:txBody>
                    <a:bodyPr/>
                    <a:lstStyle/>
                    <a:p>
                      <a:r>
                        <a:rPr lang="en-GB" dirty="0" smtClean="0"/>
                        <a:t>Supermarket, Grocery Store</a:t>
                      </a:r>
                      <a:endParaRPr lang="en-GB" dirty="0"/>
                    </a:p>
                  </a:txBody>
                  <a:tcPr/>
                </a:tc>
                <a:tc>
                  <a:txBody>
                    <a:bodyPr/>
                    <a:lstStyle/>
                    <a:p>
                      <a:r>
                        <a:rPr lang="en-US" dirty="0" smtClean="0"/>
                        <a:t>7</a:t>
                      </a:r>
                      <a:endParaRPr lang="en-GB" dirty="0"/>
                    </a:p>
                  </a:txBody>
                  <a:tcPr/>
                </a:tc>
                <a:extLst>
                  <a:ext uri="{0D108BD9-81ED-4DB2-BD59-A6C34878D82A}">
                    <a16:rowId xmlns:a16="http://schemas.microsoft.com/office/drawing/2014/main" val="4224509919"/>
                  </a:ext>
                </a:extLst>
              </a:tr>
              <a:tr h="370840">
                <a:tc>
                  <a:txBody>
                    <a:bodyPr/>
                    <a:lstStyle/>
                    <a:p>
                      <a:r>
                        <a:rPr lang="en-US" dirty="0" smtClean="0"/>
                        <a:t>5</a:t>
                      </a:r>
                      <a:endParaRPr lang="en-GB" dirty="0"/>
                    </a:p>
                  </a:txBody>
                  <a:tcPr/>
                </a:tc>
                <a:tc>
                  <a:txBody>
                    <a:bodyPr/>
                    <a:lstStyle/>
                    <a:p>
                      <a:r>
                        <a:rPr lang="en-GB" dirty="0" smtClean="0"/>
                        <a:t>Clothing Store</a:t>
                      </a:r>
                      <a:endParaRPr lang="en-GB" dirty="0"/>
                    </a:p>
                  </a:txBody>
                  <a:tcPr/>
                </a:tc>
                <a:tc>
                  <a:txBody>
                    <a:bodyPr/>
                    <a:lstStyle/>
                    <a:p>
                      <a:r>
                        <a:rPr lang="en-US" dirty="0" smtClean="0"/>
                        <a:t>6</a:t>
                      </a:r>
                      <a:endParaRPr lang="en-GB" dirty="0"/>
                    </a:p>
                  </a:txBody>
                  <a:tcPr/>
                </a:tc>
                <a:extLst>
                  <a:ext uri="{0D108BD9-81ED-4DB2-BD59-A6C34878D82A}">
                    <a16:rowId xmlns:a16="http://schemas.microsoft.com/office/drawing/2014/main" val="346200911"/>
                  </a:ext>
                </a:extLst>
              </a:tr>
              <a:tr h="370840">
                <a:tc>
                  <a:txBody>
                    <a:bodyPr/>
                    <a:lstStyle/>
                    <a:p>
                      <a:r>
                        <a:rPr lang="en-US" dirty="0" smtClean="0"/>
                        <a:t>6</a:t>
                      </a:r>
                      <a:endParaRPr lang="en-GB" dirty="0"/>
                    </a:p>
                  </a:txBody>
                  <a:tcPr/>
                </a:tc>
                <a:tc>
                  <a:txBody>
                    <a:bodyPr/>
                    <a:lstStyle/>
                    <a:p>
                      <a:r>
                        <a:rPr lang="en-GB" dirty="0" smtClean="0"/>
                        <a:t>Bus Station, Bus Stop, Bus Line, Metro Station</a:t>
                      </a:r>
                      <a:endParaRPr lang="en-GB" dirty="0"/>
                    </a:p>
                  </a:txBody>
                  <a:tcPr/>
                </a:tc>
                <a:tc>
                  <a:txBody>
                    <a:bodyPr/>
                    <a:lstStyle/>
                    <a:p>
                      <a:r>
                        <a:rPr lang="en-US" dirty="0" smtClean="0"/>
                        <a:t>5</a:t>
                      </a:r>
                      <a:endParaRPr lang="en-GB" dirty="0"/>
                    </a:p>
                  </a:txBody>
                  <a:tcPr/>
                </a:tc>
                <a:extLst>
                  <a:ext uri="{0D108BD9-81ED-4DB2-BD59-A6C34878D82A}">
                    <a16:rowId xmlns:a16="http://schemas.microsoft.com/office/drawing/2014/main" val="2561412268"/>
                  </a:ext>
                </a:extLst>
              </a:tr>
              <a:tr h="370840">
                <a:tc>
                  <a:txBody>
                    <a:bodyPr/>
                    <a:lstStyle/>
                    <a:p>
                      <a:r>
                        <a:rPr lang="en-US" dirty="0" smtClean="0"/>
                        <a:t>7</a:t>
                      </a:r>
                      <a:endParaRPr lang="en-GB" dirty="0"/>
                    </a:p>
                  </a:txBody>
                  <a:tcPr/>
                </a:tc>
                <a:tc>
                  <a:txBody>
                    <a:bodyPr/>
                    <a:lstStyle/>
                    <a:p>
                      <a:r>
                        <a:rPr lang="en-GB" dirty="0" smtClean="0"/>
                        <a:t>Department Store, Discount Store, Shopping Mall, Convenience Store, Electronics Store</a:t>
                      </a:r>
                      <a:endParaRPr lang="en-GB" dirty="0"/>
                    </a:p>
                  </a:txBody>
                  <a:tcPr/>
                </a:tc>
                <a:tc>
                  <a:txBody>
                    <a:bodyPr/>
                    <a:lstStyle/>
                    <a:p>
                      <a:r>
                        <a:rPr lang="en-US" dirty="0" smtClean="0"/>
                        <a:t>4</a:t>
                      </a:r>
                      <a:endParaRPr lang="en-GB" dirty="0"/>
                    </a:p>
                  </a:txBody>
                  <a:tcPr/>
                </a:tc>
                <a:extLst>
                  <a:ext uri="{0D108BD9-81ED-4DB2-BD59-A6C34878D82A}">
                    <a16:rowId xmlns:a16="http://schemas.microsoft.com/office/drawing/2014/main" val="3410974265"/>
                  </a:ext>
                </a:extLst>
              </a:tr>
              <a:tr h="370840">
                <a:tc>
                  <a:txBody>
                    <a:bodyPr/>
                    <a:lstStyle/>
                    <a:p>
                      <a:r>
                        <a:rPr lang="en-US" dirty="0" smtClean="0"/>
                        <a:t>8</a:t>
                      </a:r>
                      <a:endParaRPr lang="en-GB" dirty="0"/>
                    </a:p>
                  </a:txBody>
                  <a:tcPr/>
                </a:tc>
                <a:tc>
                  <a:txBody>
                    <a:bodyPr/>
                    <a:lstStyle/>
                    <a:p>
                      <a:r>
                        <a:rPr lang="en-GB" dirty="0" smtClean="0"/>
                        <a:t>Bank</a:t>
                      </a:r>
                      <a:endParaRPr lang="en-GB" dirty="0"/>
                    </a:p>
                  </a:txBody>
                  <a:tcPr/>
                </a:tc>
                <a:tc>
                  <a:txBody>
                    <a:bodyPr/>
                    <a:lstStyle/>
                    <a:p>
                      <a:r>
                        <a:rPr lang="en-US" dirty="0" smtClean="0"/>
                        <a:t>3</a:t>
                      </a:r>
                      <a:endParaRPr lang="en-GB" dirty="0"/>
                    </a:p>
                  </a:txBody>
                  <a:tcPr/>
                </a:tc>
                <a:extLst>
                  <a:ext uri="{0D108BD9-81ED-4DB2-BD59-A6C34878D82A}">
                    <a16:rowId xmlns:a16="http://schemas.microsoft.com/office/drawing/2014/main" val="1370583187"/>
                  </a:ext>
                </a:extLst>
              </a:tr>
              <a:tr h="370840">
                <a:tc>
                  <a:txBody>
                    <a:bodyPr/>
                    <a:lstStyle/>
                    <a:p>
                      <a:r>
                        <a:rPr lang="en-US" dirty="0" smtClean="0"/>
                        <a:t>9</a:t>
                      </a:r>
                      <a:endParaRPr lang="en-GB" dirty="0"/>
                    </a:p>
                  </a:txBody>
                  <a:tcPr/>
                </a:tc>
                <a:tc>
                  <a:txBody>
                    <a:bodyPr/>
                    <a:lstStyle/>
                    <a:p>
                      <a:r>
                        <a:rPr lang="en-GB" dirty="0" smtClean="0"/>
                        <a:t>Gas Station</a:t>
                      </a:r>
                      <a:endParaRPr lang="en-GB" dirty="0"/>
                    </a:p>
                  </a:txBody>
                  <a:tcPr/>
                </a:tc>
                <a:tc>
                  <a:txBody>
                    <a:bodyPr/>
                    <a:lstStyle/>
                    <a:p>
                      <a:r>
                        <a:rPr lang="en-US" dirty="0" smtClean="0"/>
                        <a:t>2</a:t>
                      </a:r>
                      <a:endParaRPr lang="en-GB" dirty="0"/>
                    </a:p>
                  </a:txBody>
                  <a:tcPr/>
                </a:tc>
                <a:extLst>
                  <a:ext uri="{0D108BD9-81ED-4DB2-BD59-A6C34878D82A}">
                    <a16:rowId xmlns:a16="http://schemas.microsoft.com/office/drawing/2014/main" val="963703817"/>
                  </a:ext>
                </a:extLst>
              </a:tr>
              <a:tr h="370840">
                <a:tc>
                  <a:txBody>
                    <a:bodyPr/>
                    <a:lstStyle/>
                    <a:p>
                      <a:r>
                        <a:rPr lang="en-US" dirty="0" smtClean="0"/>
                        <a:t>10</a:t>
                      </a:r>
                      <a:endParaRPr lang="en-GB" dirty="0"/>
                    </a:p>
                  </a:txBody>
                  <a:tcPr/>
                </a:tc>
                <a:tc>
                  <a:txBody>
                    <a:bodyPr/>
                    <a:lstStyle/>
                    <a:p>
                      <a:r>
                        <a:rPr lang="en-GB" dirty="0" smtClean="0"/>
                        <a:t>Gym, Gym / Fitness Centre, Weight Loss Centre </a:t>
                      </a:r>
                      <a:endParaRPr lang="en-GB" dirty="0"/>
                    </a:p>
                  </a:txBody>
                  <a:tcPr/>
                </a:tc>
                <a:tc>
                  <a:txBody>
                    <a:bodyPr/>
                    <a:lstStyle/>
                    <a:p>
                      <a:r>
                        <a:rPr lang="en-US" dirty="0" smtClean="0"/>
                        <a:t>1</a:t>
                      </a:r>
                      <a:endParaRPr lang="en-GB" dirty="0"/>
                    </a:p>
                  </a:txBody>
                  <a:tcPr/>
                </a:tc>
                <a:extLst>
                  <a:ext uri="{0D108BD9-81ED-4DB2-BD59-A6C34878D82A}">
                    <a16:rowId xmlns:a16="http://schemas.microsoft.com/office/drawing/2014/main" val="2951697856"/>
                  </a:ext>
                </a:extLst>
              </a:tr>
            </a:tbl>
          </a:graphicData>
        </a:graphic>
      </p:graphicFrame>
    </p:spTree>
    <p:extLst>
      <p:ext uri="{BB962C8B-B14F-4D97-AF65-F5344CB8AC3E}">
        <p14:creationId xmlns:p14="http://schemas.microsoft.com/office/powerpoint/2010/main" val="222112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GB" dirty="0"/>
          </a:p>
        </p:txBody>
      </p:sp>
      <p:sp>
        <p:nvSpPr>
          <p:cNvPr id="3" name="Content Placeholder 2"/>
          <p:cNvSpPr>
            <a:spLocks noGrp="1"/>
          </p:cNvSpPr>
          <p:nvPr>
            <p:ph idx="1"/>
          </p:nvPr>
        </p:nvSpPr>
        <p:spPr/>
        <p:txBody>
          <a:bodyPr>
            <a:normAutofit/>
          </a:bodyPr>
          <a:lstStyle/>
          <a:p>
            <a:r>
              <a:rPr lang="en-US" dirty="0" smtClean="0"/>
              <a:t>The overall score of each neighborhood was shown in the following table.</a:t>
            </a:r>
          </a:p>
          <a:p>
            <a:pPr marL="4572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5129578"/>
              </p:ext>
            </p:extLst>
          </p:nvPr>
        </p:nvGraphicFramePr>
        <p:xfrm>
          <a:off x="2031472" y="2517140"/>
          <a:ext cx="8125884" cy="3708400"/>
        </p:xfrm>
        <a:graphic>
          <a:graphicData uri="http://schemas.openxmlformats.org/drawingml/2006/table">
            <a:tbl>
              <a:tblPr firstRow="1" bandRow="1">
                <a:tableStyleId>{C083E6E3-FA7D-4D7B-A595-EF9225AFEA82}</a:tableStyleId>
              </a:tblPr>
              <a:tblGrid>
                <a:gridCol w="4062942">
                  <a:extLst>
                    <a:ext uri="{9D8B030D-6E8A-4147-A177-3AD203B41FA5}">
                      <a16:colId xmlns:a16="http://schemas.microsoft.com/office/drawing/2014/main" val="2515409898"/>
                    </a:ext>
                  </a:extLst>
                </a:gridCol>
                <a:gridCol w="4062942">
                  <a:extLst>
                    <a:ext uri="{9D8B030D-6E8A-4147-A177-3AD203B41FA5}">
                      <a16:colId xmlns:a16="http://schemas.microsoft.com/office/drawing/2014/main" val="3433490659"/>
                    </a:ext>
                  </a:extLst>
                </a:gridCol>
              </a:tblGrid>
              <a:tr h="370840">
                <a:tc>
                  <a:txBody>
                    <a:bodyPr/>
                    <a:lstStyle/>
                    <a:p>
                      <a:pPr algn="ctr"/>
                      <a:r>
                        <a:rPr lang="en-US" dirty="0" smtClean="0"/>
                        <a:t>Neighborhood</a:t>
                      </a:r>
                      <a:endParaRPr lang="en-GB" dirty="0"/>
                    </a:p>
                  </a:txBody>
                  <a:tcPr/>
                </a:tc>
                <a:tc>
                  <a:txBody>
                    <a:bodyPr/>
                    <a:lstStyle/>
                    <a:p>
                      <a:pPr algn="ctr"/>
                      <a:r>
                        <a:rPr lang="en-US" dirty="0" smtClean="0"/>
                        <a:t>Overall Score</a:t>
                      </a:r>
                      <a:endParaRPr lang="en-GB" dirty="0"/>
                    </a:p>
                  </a:txBody>
                  <a:tcPr/>
                </a:tc>
                <a:extLst>
                  <a:ext uri="{0D108BD9-81ED-4DB2-BD59-A6C34878D82A}">
                    <a16:rowId xmlns:a16="http://schemas.microsoft.com/office/drawing/2014/main" val="484780938"/>
                  </a:ext>
                </a:extLst>
              </a:tr>
              <a:tr h="370840">
                <a:tc>
                  <a:txBody>
                    <a:bodyPr/>
                    <a:lstStyle/>
                    <a:p>
                      <a:r>
                        <a:rPr lang="en-GB" sz="1800" kern="1200" dirty="0" smtClean="0">
                          <a:solidFill>
                            <a:schemeClr val="tx1"/>
                          </a:solidFill>
                          <a:effectLst/>
                          <a:latin typeface="+mn-lt"/>
                          <a:ea typeface="+mn-ea"/>
                          <a:cs typeface="+mn-cs"/>
                        </a:rPr>
                        <a:t>Marble Hill</a:t>
                      </a:r>
                      <a:endParaRPr lang="en-GB" dirty="0"/>
                    </a:p>
                  </a:txBody>
                  <a:tcPr/>
                </a:tc>
                <a:tc>
                  <a:txBody>
                    <a:bodyPr/>
                    <a:lstStyle/>
                    <a:p>
                      <a:r>
                        <a:rPr lang="en-US" dirty="0" smtClean="0"/>
                        <a:t>21</a:t>
                      </a:r>
                      <a:endParaRPr lang="en-GB" dirty="0"/>
                    </a:p>
                  </a:txBody>
                  <a:tcPr/>
                </a:tc>
                <a:extLst>
                  <a:ext uri="{0D108BD9-81ED-4DB2-BD59-A6C34878D82A}">
                    <a16:rowId xmlns:a16="http://schemas.microsoft.com/office/drawing/2014/main" val="3410542192"/>
                  </a:ext>
                </a:extLst>
              </a:tr>
              <a:tr h="370840">
                <a:tc>
                  <a:txBody>
                    <a:bodyPr/>
                    <a:lstStyle/>
                    <a:p>
                      <a:r>
                        <a:rPr lang="en-GB" sz="1800" kern="1200" dirty="0" smtClean="0">
                          <a:solidFill>
                            <a:schemeClr val="tx1"/>
                          </a:solidFill>
                          <a:effectLst/>
                          <a:latin typeface="+mn-lt"/>
                          <a:ea typeface="+mn-ea"/>
                          <a:cs typeface="+mn-cs"/>
                        </a:rPr>
                        <a:t>Chinatown</a:t>
                      </a:r>
                      <a:endParaRPr lang="en-GB" dirty="0"/>
                    </a:p>
                  </a:txBody>
                  <a:tcPr/>
                </a:tc>
                <a:tc>
                  <a:txBody>
                    <a:bodyPr/>
                    <a:lstStyle/>
                    <a:p>
                      <a:r>
                        <a:rPr lang="en-US" dirty="0" smtClean="0"/>
                        <a:t>16</a:t>
                      </a:r>
                      <a:endParaRPr lang="en-GB" dirty="0"/>
                    </a:p>
                  </a:txBody>
                  <a:tcPr/>
                </a:tc>
                <a:extLst>
                  <a:ext uri="{0D108BD9-81ED-4DB2-BD59-A6C34878D82A}">
                    <a16:rowId xmlns:a16="http://schemas.microsoft.com/office/drawing/2014/main" val="3589545804"/>
                  </a:ext>
                </a:extLst>
              </a:tr>
              <a:tr h="370840">
                <a:tc>
                  <a:txBody>
                    <a:bodyPr/>
                    <a:lstStyle/>
                    <a:p>
                      <a:r>
                        <a:rPr lang="en-GB" smtClean="0"/>
                        <a:t>Washington Heights</a:t>
                      </a:r>
                      <a:endParaRPr lang="en-GB" dirty="0"/>
                    </a:p>
                  </a:txBody>
                  <a:tcPr/>
                </a:tc>
                <a:tc>
                  <a:txBody>
                    <a:bodyPr/>
                    <a:lstStyle/>
                    <a:p>
                      <a:r>
                        <a:rPr lang="en-US" dirty="0" smtClean="0"/>
                        <a:t>65</a:t>
                      </a:r>
                      <a:endParaRPr lang="en-GB" dirty="0"/>
                    </a:p>
                  </a:txBody>
                  <a:tcPr/>
                </a:tc>
                <a:extLst>
                  <a:ext uri="{0D108BD9-81ED-4DB2-BD59-A6C34878D82A}">
                    <a16:rowId xmlns:a16="http://schemas.microsoft.com/office/drawing/2014/main" val="2617971984"/>
                  </a:ext>
                </a:extLst>
              </a:tr>
              <a:tr h="370840">
                <a:tc>
                  <a:txBody>
                    <a:bodyPr/>
                    <a:lstStyle/>
                    <a:p>
                      <a:r>
                        <a:rPr lang="en-GB" sz="1800" kern="1200" dirty="0" err="1" smtClean="0">
                          <a:solidFill>
                            <a:schemeClr val="tx1"/>
                          </a:solidFill>
                          <a:effectLst/>
                          <a:latin typeface="+mn-lt"/>
                          <a:ea typeface="+mn-ea"/>
                          <a:cs typeface="+mn-cs"/>
                        </a:rPr>
                        <a:t>Inwood</a:t>
                      </a:r>
                      <a:endParaRPr lang="en-GB" dirty="0"/>
                    </a:p>
                  </a:txBody>
                  <a:tcPr/>
                </a:tc>
                <a:tc>
                  <a:txBody>
                    <a:bodyPr/>
                    <a:lstStyle/>
                    <a:p>
                      <a:r>
                        <a:rPr lang="en-US" dirty="0" smtClean="0"/>
                        <a:t>27</a:t>
                      </a:r>
                      <a:endParaRPr lang="en-GB" dirty="0"/>
                    </a:p>
                  </a:txBody>
                  <a:tcPr/>
                </a:tc>
                <a:extLst>
                  <a:ext uri="{0D108BD9-81ED-4DB2-BD59-A6C34878D82A}">
                    <a16:rowId xmlns:a16="http://schemas.microsoft.com/office/drawing/2014/main" val="3056525067"/>
                  </a:ext>
                </a:extLst>
              </a:tr>
              <a:tr h="370840">
                <a:tc>
                  <a:txBody>
                    <a:bodyPr/>
                    <a:lstStyle/>
                    <a:p>
                      <a:r>
                        <a:rPr lang="en-GB" sz="1800" kern="1200" dirty="0" smtClean="0">
                          <a:solidFill>
                            <a:schemeClr val="tx1"/>
                          </a:solidFill>
                          <a:effectLst/>
                          <a:latin typeface="+mn-lt"/>
                          <a:ea typeface="+mn-ea"/>
                          <a:cs typeface="+mn-cs"/>
                        </a:rPr>
                        <a:t>Hamilton Heights </a:t>
                      </a:r>
                      <a:endParaRPr lang="en-GB" dirty="0"/>
                    </a:p>
                  </a:txBody>
                  <a:tcPr/>
                </a:tc>
                <a:tc>
                  <a:txBody>
                    <a:bodyPr/>
                    <a:lstStyle/>
                    <a:p>
                      <a:r>
                        <a:rPr lang="en-US" dirty="0" smtClean="0"/>
                        <a:t>21</a:t>
                      </a:r>
                      <a:endParaRPr lang="en-GB" dirty="0"/>
                    </a:p>
                  </a:txBody>
                  <a:tcPr/>
                </a:tc>
                <a:extLst>
                  <a:ext uri="{0D108BD9-81ED-4DB2-BD59-A6C34878D82A}">
                    <a16:rowId xmlns:a16="http://schemas.microsoft.com/office/drawing/2014/main" val="304086971"/>
                  </a:ext>
                </a:extLst>
              </a:tr>
              <a:tr h="370840">
                <a:tc>
                  <a:txBody>
                    <a:bodyPr/>
                    <a:lstStyle/>
                    <a:p>
                      <a:r>
                        <a:rPr lang="en-GB" sz="1800" kern="1200" dirty="0" err="1" smtClean="0">
                          <a:solidFill>
                            <a:schemeClr val="tx1"/>
                          </a:solidFill>
                          <a:effectLst/>
                          <a:latin typeface="+mn-lt"/>
                          <a:ea typeface="+mn-ea"/>
                          <a:cs typeface="+mn-cs"/>
                        </a:rPr>
                        <a:t>Manhattanville</a:t>
                      </a:r>
                      <a:endParaRPr lang="en-GB" dirty="0"/>
                    </a:p>
                  </a:txBody>
                  <a:tcPr/>
                </a:tc>
                <a:tc>
                  <a:txBody>
                    <a:bodyPr/>
                    <a:lstStyle/>
                    <a:p>
                      <a:r>
                        <a:rPr lang="en-US" dirty="0" smtClean="0"/>
                        <a:t>15</a:t>
                      </a:r>
                      <a:endParaRPr lang="en-GB" dirty="0"/>
                    </a:p>
                  </a:txBody>
                  <a:tcPr/>
                </a:tc>
                <a:extLst>
                  <a:ext uri="{0D108BD9-81ED-4DB2-BD59-A6C34878D82A}">
                    <a16:rowId xmlns:a16="http://schemas.microsoft.com/office/drawing/2014/main" val="894503851"/>
                  </a:ext>
                </a:extLst>
              </a:tr>
              <a:tr h="370840">
                <a:tc>
                  <a:txBody>
                    <a:bodyPr/>
                    <a:lstStyle/>
                    <a:p>
                      <a:r>
                        <a:rPr lang="en-GB" sz="1800" kern="1200" dirty="0" smtClean="0">
                          <a:solidFill>
                            <a:schemeClr val="tx1"/>
                          </a:solidFill>
                          <a:effectLst/>
                          <a:latin typeface="+mn-lt"/>
                          <a:ea typeface="+mn-ea"/>
                          <a:cs typeface="+mn-cs"/>
                        </a:rPr>
                        <a:t>Central Harlem </a:t>
                      </a:r>
                      <a:endParaRPr lang="en-GB" dirty="0"/>
                    </a:p>
                  </a:txBody>
                  <a:tcPr/>
                </a:tc>
                <a:tc>
                  <a:txBody>
                    <a:bodyPr/>
                    <a:lstStyle/>
                    <a:p>
                      <a:r>
                        <a:rPr lang="en-US" dirty="0" smtClean="0"/>
                        <a:t>2</a:t>
                      </a:r>
                      <a:endParaRPr lang="en-GB" dirty="0"/>
                    </a:p>
                  </a:txBody>
                  <a:tcPr/>
                </a:tc>
                <a:extLst>
                  <a:ext uri="{0D108BD9-81ED-4DB2-BD59-A6C34878D82A}">
                    <a16:rowId xmlns:a16="http://schemas.microsoft.com/office/drawing/2014/main" val="2210753285"/>
                  </a:ext>
                </a:extLst>
              </a:tr>
              <a:tr h="370840">
                <a:tc>
                  <a:txBody>
                    <a:bodyPr/>
                    <a:lstStyle/>
                    <a:p>
                      <a:r>
                        <a:rPr lang="en-GB" sz="1800" kern="1200" dirty="0" smtClean="0">
                          <a:solidFill>
                            <a:schemeClr val="tx1"/>
                          </a:solidFill>
                          <a:effectLst/>
                          <a:latin typeface="+mn-lt"/>
                          <a:ea typeface="+mn-ea"/>
                          <a:cs typeface="+mn-cs"/>
                        </a:rPr>
                        <a:t>East Harlem</a:t>
                      </a:r>
                      <a:endParaRPr lang="en-GB" dirty="0"/>
                    </a:p>
                  </a:txBody>
                  <a:tcPr/>
                </a:tc>
                <a:tc>
                  <a:txBody>
                    <a:bodyPr/>
                    <a:lstStyle/>
                    <a:p>
                      <a:r>
                        <a:rPr lang="en-US" dirty="0" smtClean="0"/>
                        <a:t>18</a:t>
                      </a:r>
                      <a:endParaRPr lang="en-GB" dirty="0"/>
                    </a:p>
                  </a:txBody>
                  <a:tcPr/>
                </a:tc>
                <a:extLst>
                  <a:ext uri="{0D108BD9-81ED-4DB2-BD59-A6C34878D82A}">
                    <a16:rowId xmlns:a16="http://schemas.microsoft.com/office/drawing/2014/main" val="1507916926"/>
                  </a:ext>
                </a:extLst>
              </a:tr>
              <a:tr h="370840">
                <a:tc>
                  <a:txBody>
                    <a:bodyPr/>
                    <a:lstStyle/>
                    <a:p>
                      <a:r>
                        <a:rPr lang="en-GB" sz="1800" kern="1200" dirty="0" smtClean="0">
                          <a:solidFill>
                            <a:schemeClr val="tx1"/>
                          </a:solidFill>
                          <a:effectLst/>
                          <a:latin typeface="+mn-lt"/>
                          <a:ea typeface="+mn-ea"/>
                          <a:cs typeface="+mn-cs"/>
                        </a:rPr>
                        <a:t>Upper East Side</a:t>
                      </a:r>
                      <a:endParaRPr lang="en-GB" dirty="0"/>
                    </a:p>
                  </a:txBody>
                  <a:tcPr/>
                </a:tc>
                <a:tc>
                  <a:txBody>
                    <a:bodyPr/>
                    <a:lstStyle/>
                    <a:p>
                      <a:r>
                        <a:rPr lang="en-US" dirty="0" smtClean="0"/>
                        <a:t>27</a:t>
                      </a:r>
                      <a:endParaRPr lang="en-GB" dirty="0"/>
                    </a:p>
                  </a:txBody>
                  <a:tcPr/>
                </a:tc>
                <a:extLst>
                  <a:ext uri="{0D108BD9-81ED-4DB2-BD59-A6C34878D82A}">
                    <a16:rowId xmlns:a16="http://schemas.microsoft.com/office/drawing/2014/main" val="1526115742"/>
                  </a:ext>
                </a:extLst>
              </a:tr>
            </a:tbl>
          </a:graphicData>
        </a:graphic>
      </p:graphicFrame>
    </p:spTree>
    <p:extLst>
      <p:ext uri="{BB962C8B-B14F-4D97-AF65-F5344CB8AC3E}">
        <p14:creationId xmlns:p14="http://schemas.microsoft.com/office/powerpoint/2010/main" val="30473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87696367"/>
              </p:ext>
            </p:extLst>
          </p:nvPr>
        </p:nvGraphicFramePr>
        <p:xfrm>
          <a:off x="2031472" y="1856509"/>
          <a:ext cx="8125884" cy="4450080"/>
        </p:xfrm>
        <a:graphic>
          <a:graphicData uri="http://schemas.openxmlformats.org/drawingml/2006/table">
            <a:tbl>
              <a:tblPr firstRow="1" bandRow="1">
                <a:tableStyleId>{C083E6E3-FA7D-4D7B-A595-EF9225AFEA82}</a:tableStyleId>
              </a:tblPr>
              <a:tblGrid>
                <a:gridCol w="4062942">
                  <a:extLst>
                    <a:ext uri="{9D8B030D-6E8A-4147-A177-3AD203B41FA5}">
                      <a16:colId xmlns:a16="http://schemas.microsoft.com/office/drawing/2014/main" val="2515409898"/>
                    </a:ext>
                  </a:extLst>
                </a:gridCol>
                <a:gridCol w="4062942">
                  <a:extLst>
                    <a:ext uri="{9D8B030D-6E8A-4147-A177-3AD203B41FA5}">
                      <a16:colId xmlns:a16="http://schemas.microsoft.com/office/drawing/2014/main" val="3433490659"/>
                    </a:ext>
                  </a:extLst>
                </a:gridCol>
              </a:tblGrid>
              <a:tr h="370840">
                <a:tc>
                  <a:txBody>
                    <a:bodyPr/>
                    <a:lstStyle/>
                    <a:p>
                      <a:pPr algn="ctr"/>
                      <a:r>
                        <a:rPr lang="en-US" dirty="0" smtClean="0"/>
                        <a:t>Neighborhood</a:t>
                      </a:r>
                      <a:endParaRPr lang="en-GB" dirty="0"/>
                    </a:p>
                  </a:txBody>
                  <a:tcPr/>
                </a:tc>
                <a:tc>
                  <a:txBody>
                    <a:bodyPr/>
                    <a:lstStyle/>
                    <a:p>
                      <a:pPr algn="ctr"/>
                      <a:r>
                        <a:rPr lang="en-US" dirty="0" smtClean="0"/>
                        <a:t>Overall Score</a:t>
                      </a:r>
                      <a:endParaRPr lang="en-GB" dirty="0"/>
                    </a:p>
                  </a:txBody>
                  <a:tcPr/>
                </a:tc>
                <a:extLst>
                  <a:ext uri="{0D108BD9-81ED-4DB2-BD59-A6C34878D82A}">
                    <a16:rowId xmlns:a16="http://schemas.microsoft.com/office/drawing/2014/main" val="484780938"/>
                  </a:ext>
                </a:extLst>
              </a:tr>
              <a:tr h="370840">
                <a:tc>
                  <a:txBody>
                    <a:bodyPr/>
                    <a:lstStyle/>
                    <a:p>
                      <a:r>
                        <a:rPr lang="en-GB" sz="1800" kern="1200" dirty="0" smtClean="0">
                          <a:solidFill>
                            <a:schemeClr val="tx1"/>
                          </a:solidFill>
                          <a:effectLst/>
                          <a:latin typeface="+mn-lt"/>
                          <a:ea typeface="+mn-ea"/>
                          <a:cs typeface="+mn-cs"/>
                        </a:rPr>
                        <a:t>Yorkville</a:t>
                      </a:r>
                      <a:endParaRPr lang="en-GB" dirty="0"/>
                    </a:p>
                  </a:txBody>
                  <a:tcPr/>
                </a:tc>
                <a:tc>
                  <a:txBody>
                    <a:bodyPr/>
                    <a:lstStyle/>
                    <a:p>
                      <a:r>
                        <a:rPr lang="en-US" dirty="0" smtClean="0"/>
                        <a:t>18</a:t>
                      </a:r>
                      <a:endParaRPr lang="en-GB" dirty="0"/>
                    </a:p>
                  </a:txBody>
                  <a:tcPr/>
                </a:tc>
                <a:extLst>
                  <a:ext uri="{0D108BD9-81ED-4DB2-BD59-A6C34878D82A}">
                    <a16:rowId xmlns:a16="http://schemas.microsoft.com/office/drawing/2014/main" val="3410542192"/>
                  </a:ext>
                </a:extLst>
              </a:tr>
              <a:tr h="370840">
                <a:tc>
                  <a:txBody>
                    <a:bodyPr/>
                    <a:lstStyle/>
                    <a:p>
                      <a:r>
                        <a:rPr lang="en-GB" sz="1800" kern="1200" dirty="0" smtClean="0">
                          <a:solidFill>
                            <a:schemeClr val="tx1"/>
                          </a:solidFill>
                          <a:effectLst/>
                          <a:latin typeface="+mn-lt"/>
                          <a:ea typeface="+mn-ea"/>
                          <a:cs typeface="+mn-cs"/>
                        </a:rPr>
                        <a:t>Lenox Hill</a:t>
                      </a:r>
                      <a:endParaRPr lang="en-GB" dirty="0"/>
                    </a:p>
                  </a:txBody>
                  <a:tcPr/>
                </a:tc>
                <a:tc>
                  <a:txBody>
                    <a:bodyPr/>
                    <a:lstStyle/>
                    <a:p>
                      <a:r>
                        <a:rPr lang="en-US" dirty="0" smtClean="0"/>
                        <a:t>13</a:t>
                      </a:r>
                      <a:endParaRPr lang="en-GB" dirty="0"/>
                    </a:p>
                  </a:txBody>
                  <a:tcPr/>
                </a:tc>
                <a:extLst>
                  <a:ext uri="{0D108BD9-81ED-4DB2-BD59-A6C34878D82A}">
                    <a16:rowId xmlns:a16="http://schemas.microsoft.com/office/drawing/2014/main" val="3589545804"/>
                  </a:ext>
                </a:extLst>
              </a:tr>
              <a:tr h="370840">
                <a:tc>
                  <a:txBody>
                    <a:bodyPr/>
                    <a:lstStyle/>
                    <a:p>
                      <a:r>
                        <a:rPr lang="en-GB" sz="1800" kern="1200" dirty="0" smtClean="0">
                          <a:solidFill>
                            <a:schemeClr val="tx1"/>
                          </a:solidFill>
                          <a:effectLst/>
                          <a:latin typeface="+mn-lt"/>
                          <a:ea typeface="+mn-ea"/>
                          <a:cs typeface="+mn-cs"/>
                        </a:rPr>
                        <a:t>Roosevelt Island</a:t>
                      </a:r>
                      <a:endParaRPr lang="en-GB" dirty="0"/>
                    </a:p>
                  </a:txBody>
                  <a:tcPr/>
                </a:tc>
                <a:tc>
                  <a:txBody>
                    <a:bodyPr/>
                    <a:lstStyle/>
                    <a:p>
                      <a:r>
                        <a:rPr lang="en-US" dirty="0" smtClean="0"/>
                        <a:t>27</a:t>
                      </a:r>
                      <a:endParaRPr lang="en-GB" dirty="0"/>
                    </a:p>
                  </a:txBody>
                  <a:tcPr/>
                </a:tc>
                <a:extLst>
                  <a:ext uri="{0D108BD9-81ED-4DB2-BD59-A6C34878D82A}">
                    <a16:rowId xmlns:a16="http://schemas.microsoft.com/office/drawing/2014/main" val="2617971984"/>
                  </a:ext>
                </a:extLst>
              </a:tr>
              <a:tr h="370840">
                <a:tc>
                  <a:txBody>
                    <a:bodyPr/>
                    <a:lstStyle/>
                    <a:p>
                      <a:r>
                        <a:rPr lang="en-GB" sz="1800" kern="1200" dirty="0" smtClean="0">
                          <a:solidFill>
                            <a:schemeClr val="tx1"/>
                          </a:solidFill>
                          <a:effectLst/>
                          <a:latin typeface="+mn-lt"/>
                          <a:ea typeface="+mn-ea"/>
                          <a:cs typeface="+mn-cs"/>
                        </a:rPr>
                        <a:t>Upper West Side</a:t>
                      </a:r>
                      <a:endParaRPr lang="en-GB" dirty="0"/>
                    </a:p>
                  </a:txBody>
                  <a:tcPr/>
                </a:tc>
                <a:tc>
                  <a:txBody>
                    <a:bodyPr/>
                    <a:lstStyle/>
                    <a:p>
                      <a:r>
                        <a:rPr lang="en-US" dirty="0" smtClean="0"/>
                        <a:t>20</a:t>
                      </a:r>
                      <a:endParaRPr lang="en-GB" dirty="0"/>
                    </a:p>
                  </a:txBody>
                  <a:tcPr/>
                </a:tc>
                <a:extLst>
                  <a:ext uri="{0D108BD9-81ED-4DB2-BD59-A6C34878D82A}">
                    <a16:rowId xmlns:a16="http://schemas.microsoft.com/office/drawing/2014/main" val="3056525067"/>
                  </a:ext>
                </a:extLst>
              </a:tr>
              <a:tr h="370840">
                <a:tc>
                  <a:txBody>
                    <a:bodyPr/>
                    <a:lstStyle/>
                    <a:p>
                      <a:r>
                        <a:rPr lang="en-GB" sz="1800" kern="1200" dirty="0" smtClean="0">
                          <a:solidFill>
                            <a:schemeClr val="tx1"/>
                          </a:solidFill>
                          <a:effectLst/>
                          <a:latin typeface="+mn-lt"/>
                          <a:ea typeface="+mn-ea"/>
                          <a:cs typeface="+mn-cs"/>
                        </a:rPr>
                        <a:t>Lincoln Square</a:t>
                      </a:r>
                      <a:endParaRPr lang="en-GB" dirty="0"/>
                    </a:p>
                  </a:txBody>
                  <a:tcPr/>
                </a:tc>
                <a:tc>
                  <a:txBody>
                    <a:bodyPr/>
                    <a:lstStyle/>
                    <a:p>
                      <a:r>
                        <a:rPr lang="en-US" dirty="0" smtClean="0"/>
                        <a:t>38</a:t>
                      </a:r>
                      <a:endParaRPr lang="en-GB" dirty="0"/>
                    </a:p>
                  </a:txBody>
                  <a:tcPr/>
                </a:tc>
                <a:extLst>
                  <a:ext uri="{0D108BD9-81ED-4DB2-BD59-A6C34878D82A}">
                    <a16:rowId xmlns:a16="http://schemas.microsoft.com/office/drawing/2014/main" val="304086971"/>
                  </a:ext>
                </a:extLst>
              </a:tr>
              <a:tr h="370840">
                <a:tc>
                  <a:txBody>
                    <a:bodyPr/>
                    <a:lstStyle/>
                    <a:p>
                      <a:r>
                        <a:rPr lang="en-GB" sz="1800" kern="1200" dirty="0" smtClean="0">
                          <a:solidFill>
                            <a:schemeClr val="tx1"/>
                          </a:solidFill>
                          <a:effectLst/>
                          <a:latin typeface="+mn-lt"/>
                          <a:ea typeface="+mn-ea"/>
                          <a:cs typeface="+mn-cs"/>
                        </a:rPr>
                        <a:t>Clinton</a:t>
                      </a:r>
                      <a:endParaRPr lang="en-GB" dirty="0"/>
                    </a:p>
                  </a:txBody>
                  <a:tcPr/>
                </a:tc>
                <a:tc>
                  <a:txBody>
                    <a:bodyPr/>
                    <a:lstStyle/>
                    <a:p>
                      <a:r>
                        <a:rPr lang="en-US" dirty="0" smtClean="0"/>
                        <a:t>21</a:t>
                      </a:r>
                      <a:endParaRPr lang="en-GB" dirty="0"/>
                    </a:p>
                  </a:txBody>
                  <a:tcPr/>
                </a:tc>
                <a:extLst>
                  <a:ext uri="{0D108BD9-81ED-4DB2-BD59-A6C34878D82A}">
                    <a16:rowId xmlns:a16="http://schemas.microsoft.com/office/drawing/2014/main" val="894503851"/>
                  </a:ext>
                </a:extLst>
              </a:tr>
              <a:tr h="370840">
                <a:tc>
                  <a:txBody>
                    <a:bodyPr/>
                    <a:lstStyle/>
                    <a:p>
                      <a:r>
                        <a:rPr lang="en-GB" sz="1800" kern="1200" dirty="0" smtClean="0">
                          <a:solidFill>
                            <a:schemeClr val="tx1"/>
                          </a:solidFill>
                          <a:effectLst/>
                          <a:latin typeface="+mn-lt"/>
                          <a:ea typeface="+mn-ea"/>
                          <a:cs typeface="+mn-cs"/>
                        </a:rPr>
                        <a:t>Midtown</a:t>
                      </a:r>
                      <a:endParaRPr lang="en-GB" dirty="0"/>
                    </a:p>
                  </a:txBody>
                  <a:tcPr/>
                </a:tc>
                <a:tc>
                  <a:txBody>
                    <a:bodyPr/>
                    <a:lstStyle/>
                    <a:p>
                      <a:r>
                        <a:rPr lang="en-US" dirty="0" smtClean="0"/>
                        <a:t>46</a:t>
                      </a:r>
                      <a:endParaRPr lang="en-GB" dirty="0"/>
                    </a:p>
                  </a:txBody>
                  <a:tcPr/>
                </a:tc>
                <a:extLst>
                  <a:ext uri="{0D108BD9-81ED-4DB2-BD59-A6C34878D82A}">
                    <a16:rowId xmlns:a16="http://schemas.microsoft.com/office/drawing/2014/main" val="2210753285"/>
                  </a:ext>
                </a:extLst>
              </a:tr>
              <a:tr h="370840">
                <a:tc>
                  <a:txBody>
                    <a:bodyPr/>
                    <a:lstStyle/>
                    <a:p>
                      <a:r>
                        <a:rPr lang="en-GB" sz="1800" kern="1200" dirty="0" smtClean="0">
                          <a:solidFill>
                            <a:schemeClr val="tx1"/>
                          </a:solidFill>
                          <a:effectLst/>
                          <a:latin typeface="+mn-lt"/>
                          <a:ea typeface="+mn-ea"/>
                          <a:cs typeface="+mn-cs"/>
                        </a:rPr>
                        <a:t>Murray Hill</a:t>
                      </a:r>
                      <a:endParaRPr lang="en-GB" dirty="0"/>
                    </a:p>
                  </a:txBody>
                  <a:tcPr/>
                </a:tc>
                <a:tc>
                  <a:txBody>
                    <a:bodyPr/>
                    <a:lstStyle/>
                    <a:p>
                      <a:r>
                        <a:rPr lang="en-US" dirty="0" smtClean="0"/>
                        <a:t>13</a:t>
                      </a:r>
                      <a:endParaRPr lang="en-GB" dirty="0"/>
                    </a:p>
                  </a:txBody>
                  <a:tcPr/>
                </a:tc>
                <a:extLst>
                  <a:ext uri="{0D108BD9-81ED-4DB2-BD59-A6C34878D82A}">
                    <a16:rowId xmlns:a16="http://schemas.microsoft.com/office/drawing/2014/main" val="1507916926"/>
                  </a:ext>
                </a:extLst>
              </a:tr>
              <a:tr h="370840">
                <a:tc>
                  <a:txBody>
                    <a:bodyPr/>
                    <a:lstStyle/>
                    <a:p>
                      <a:r>
                        <a:rPr lang="en-GB" sz="1800" kern="1200" smtClean="0">
                          <a:solidFill>
                            <a:schemeClr val="tx1"/>
                          </a:solidFill>
                          <a:effectLst/>
                          <a:latin typeface="+mn-lt"/>
                          <a:ea typeface="+mn-ea"/>
                          <a:cs typeface="+mn-cs"/>
                        </a:rPr>
                        <a:t>Chelsea</a:t>
                      </a:r>
                      <a:endParaRPr lang="en-GB" dirty="0"/>
                    </a:p>
                  </a:txBody>
                  <a:tcPr/>
                </a:tc>
                <a:tc>
                  <a:txBody>
                    <a:bodyPr/>
                    <a:lstStyle/>
                    <a:p>
                      <a:r>
                        <a:rPr lang="en-US" dirty="0" smtClean="0"/>
                        <a:t>13</a:t>
                      </a:r>
                      <a:endParaRPr lang="en-GB" dirty="0"/>
                    </a:p>
                  </a:txBody>
                  <a:tcPr/>
                </a:tc>
                <a:extLst>
                  <a:ext uri="{0D108BD9-81ED-4DB2-BD59-A6C34878D82A}">
                    <a16:rowId xmlns:a16="http://schemas.microsoft.com/office/drawing/2014/main" val="1526115742"/>
                  </a:ext>
                </a:extLst>
              </a:tr>
              <a:tr h="370840">
                <a:tc>
                  <a:txBody>
                    <a:bodyPr/>
                    <a:lstStyle/>
                    <a:p>
                      <a:r>
                        <a:rPr lang="en-GB" sz="1800" kern="1200" dirty="0" smtClean="0">
                          <a:solidFill>
                            <a:schemeClr val="tx1"/>
                          </a:solidFill>
                          <a:effectLst/>
                          <a:latin typeface="+mn-lt"/>
                          <a:ea typeface="+mn-ea"/>
                          <a:cs typeface="+mn-cs"/>
                        </a:rPr>
                        <a:t>Greenwich Village</a:t>
                      </a:r>
                      <a:endParaRPr lang="en-GB" dirty="0"/>
                    </a:p>
                  </a:txBody>
                  <a:tcPr/>
                </a:tc>
                <a:tc>
                  <a:txBody>
                    <a:bodyPr/>
                    <a:lstStyle/>
                    <a:p>
                      <a:r>
                        <a:rPr lang="en-US" dirty="0" smtClean="0"/>
                        <a:t>36</a:t>
                      </a:r>
                      <a:endParaRPr lang="en-GB" dirty="0"/>
                    </a:p>
                  </a:txBody>
                  <a:tcPr/>
                </a:tc>
                <a:extLst>
                  <a:ext uri="{0D108BD9-81ED-4DB2-BD59-A6C34878D82A}">
                    <a16:rowId xmlns:a16="http://schemas.microsoft.com/office/drawing/2014/main" val="3495462983"/>
                  </a:ext>
                </a:extLst>
              </a:tr>
              <a:tr h="370840">
                <a:tc>
                  <a:txBody>
                    <a:bodyPr/>
                    <a:lstStyle/>
                    <a:p>
                      <a:r>
                        <a:rPr lang="en-US" dirty="0" smtClean="0"/>
                        <a:t>East Village</a:t>
                      </a:r>
                      <a:endParaRPr lang="en-GB" dirty="0"/>
                    </a:p>
                  </a:txBody>
                  <a:tcPr/>
                </a:tc>
                <a:tc>
                  <a:txBody>
                    <a:bodyPr/>
                    <a:lstStyle/>
                    <a:p>
                      <a:r>
                        <a:rPr lang="en-US" dirty="0" smtClean="0"/>
                        <a:t>0</a:t>
                      </a:r>
                      <a:endParaRPr lang="en-GB" dirty="0"/>
                    </a:p>
                  </a:txBody>
                  <a:tcPr/>
                </a:tc>
                <a:extLst>
                  <a:ext uri="{0D108BD9-81ED-4DB2-BD59-A6C34878D82A}">
                    <a16:rowId xmlns:a16="http://schemas.microsoft.com/office/drawing/2014/main" val="4114881721"/>
                  </a:ext>
                </a:extLst>
              </a:tr>
            </a:tbl>
          </a:graphicData>
        </a:graphic>
      </p:graphicFrame>
    </p:spTree>
    <p:extLst>
      <p:ext uri="{BB962C8B-B14F-4D97-AF65-F5344CB8AC3E}">
        <p14:creationId xmlns:p14="http://schemas.microsoft.com/office/powerpoint/2010/main" val="214885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65177083"/>
              </p:ext>
            </p:extLst>
          </p:nvPr>
        </p:nvGraphicFramePr>
        <p:xfrm>
          <a:off x="2031472" y="1856509"/>
          <a:ext cx="8125884" cy="4820920"/>
        </p:xfrm>
        <a:graphic>
          <a:graphicData uri="http://schemas.openxmlformats.org/drawingml/2006/table">
            <a:tbl>
              <a:tblPr firstRow="1" bandRow="1">
                <a:tableStyleId>{C083E6E3-FA7D-4D7B-A595-EF9225AFEA82}</a:tableStyleId>
              </a:tblPr>
              <a:tblGrid>
                <a:gridCol w="4062942">
                  <a:extLst>
                    <a:ext uri="{9D8B030D-6E8A-4147-A177-3AD203B41FA5}">
                      <a16:colId xmlns:a16="http://schemas.microsoft.com/office/drawing/2014/main" val="2515409898"/>
                    </a:ext>
                  </a:extLst>
                </a:gridCol>
                <a:gridCol w="4062942">
                  <a:extLst>
                    <a:ext uri="{9D8B030D-6E8A-4147-A177-3AD203B41FA5}">
                      <a16:colId xmlns:a16="http://schemas.microsoft.com/office/drawing/2014/main" val="3433490659"/>
                    </a:ext>
                  </a:extLst>
                </a:gridCol>
              </a:tblGrid>
              <a:tr h="370840">
                <a:tc>
                  <a:txBody>
                    <a:bodyPr/>
                    <a:lstStyle/>
                    <a:p>
                      <a:pPr algn="ctr"/>
                      <a:r>
                        <a:rPr lang="en-US" dirty="0" smtClean="0"/>
                        <a:t>Neighborhood</a:t>
                      </a:r>
                      <a:endParaRPr lang="en-GB" dirty="0"/>
                    </a:p>
                  </a:txBody>
                  <a:tcPr/>
                </a:tc>
                <a:tc>
                  <a:txBody>
                    <a:bodyPr/>
                    <a:lstStyle/>
                    <a:p>
                      <a:pPr algn="ctr"/>
                      <a:r>
                        <a:rPr lang="en-US" dirty="0" smtClean="0"/>
                        <a:t>Overall Score</a:t>
                      </a:r>
                      <a:endParaRPr lang="en-GB" dirty="0"/>
                    </a:p>
                  </a:txBody>
                  <a:tcPr/>
                </a:tc>
                <a:extLst>
                  <a:ext uri="{0D108BD9-81ED-4DB2-BD59-A6C34878D82A}">
                    <a16:rowId xmlns:a16="http://schemas.microsoft.com/office/drawing/2014/main" val="484780938"/>
                  </a:ext>
                </a:extLst>
              </a:tr>
              <a:tr h="370840">
                <a:tc>
                  <a:txBody>
                    <a:bodyPr/>
                    <a:lstStyle/>
                    <a:p>
                      <a:r>
                        <a:rPr lang="en-GB" sz="1800" kern="1200" dirty="0" smtClean="0">
                          <a:solidFill>
                            <a:schemeClr val="tx1"/>
                          </a:solidFill>
                          <a:effectLst/>
                          <a:latin typeface="+mn-lt"/>
                          <a:ea typeface="+mn-ea"/>
                          <a:cs typeface="+mn-cs"/>
                        </a:rPr>
                        <a:t>Lower East Side</a:t>
                      </a:r>
                      <a:endParaRPr lang="en-GB" dirty="0"/>
                    </a:p>
                  </a:txBody>
                  <a:tcPr/>
                </a:tc>
                <a:tc>
                  <a:txBody>
                    <a:bodyPr/>
                    <a:lstStyle/>
                    <a:p>
                      <a:r>
                        <a:rPr lang="en-US" dirty="0" smtClean="0"/>
                        <a:t>14</a:t>
                      </a:r>
                      <a:endParaRPr lang="en-GB" dirty="0"/>
                    </a:p>
                  </a:txBody>
                  <a:tcPr/>
                </a:tc>
                <a:extLst>
                  <a:ext uri="{0D108BD9-81ED-4DB2-BD59-A6C34878D82A}">
                    <a16:rowId xmlns:a16="http://schemas.microsoft.com/office/drawing/2014/main" val="3410542192"/>
                  </a:ext>
                </a:extLst>
              </a:tr>
              <a:tr h="370840">
                <a:tc>
                  <a:txBody>
                    <a:bodyPr/>
                    <a:lstStyle/>
                    <a:p>
                      <a:r>
                        <a:rPr lang="en-GB" sz="1800" kern="1200" dirty="0" smtClean="0">
                          <a:solidFill>
                            <a:schemeClr val="tx1"/>
                          </a:solidFill>
                          <a:effectLst/>
                          <a:latin typeface="+mn-lt"/>
                          <a:ea typeface="+mn-ea"/>
                          <a:cs typeface="+mn-cs"/>
                        </a:rPr>
                        <a:t>Tribeca</a:t>
                      </a:r>
                      <a:endParaRPr lang="en-GB" dirty="0"/>
                    </a:p>
                  </a:txBody>
                  <a:tcPr/>
                </a:tc>
                <a:tc>
                  <a:txBody>
                    <a:bodyPr/>
                    <a:lstStyle/>
                    <a:p>
                      <a:r>
                        <a:rPr lang="en-US" dirty="0" smtClean="0"/>
                        <a:t>18</a:t>
                      </a:r>
                      <a:endParaRPr lang="en-GB" dirty="0"/>
                    </a:p>
                  </a:txBody>
                  <a:tcPr/>
                </a:tc>
                <a:extLst>
                  <a:ext uri="{0D108BD9-81ED-4DB2-BD59-A6C34878D82A}">
                    <a16:rowId xmlns:a16="http://schemas.microsoft.com/office/drawing/2014/main" val="3589545804"/>
                  </a:ext>
                </a:extLst>
              </a:tr>
              <a:tr h="370840">
                <a:tc>
                  <a:txBody>
                    <a:bodyPr/>
                    <a:lstStyle/>
                    <a:p>
                      <a:r>
                        <a:rPr lang="en-GB" sz="1800" kern="1200" dirty="0" smtClean="0">
                          <a:solidFill>
                            <a:schemeClr val="tx1"/>
                          </a:solidFill>
                          <a:effectLst/>
                          <a:latin typeface="+mn-lt"/>
                          <a:ea typeface="+mn-ea"/>
                          <a:cs typeface="+mn-cs"/>
                        </a:rPr>
                        <a:t>Little Italy</a:t>
                      </a:r>
                      <a:endParaRPr lang="en-GB" dirty="0"/>
                    </a:p>
                  </a:txBody>
                  <a:tcPr/>
                </a:tc>
                <a:tc>
                  <a:txBody>
                    <a:bodyPr/>
                    <a:lstStyle/>
                    <a:p>
                      <a:r>
                        <a:rPr lang="en-US" dirty="0" smtClean="0"/>
                        <a:t>26</a:t>
                      </a:r>
                      <a:endParaRPr lang="en-GB" dirty="0"/>
                    </a:p>
                  </a:txBody>
                  <a:tcPr/>
                </a:tc>
                <a:extLst>
                  <a:ext uri="{0D108BD9-81ED-4DB2-BD59-A6C34878D82A}">
                    <a16:rowId xmlns:a16="http://schemas.microsoft.com/office/drawing/2014/main" val="2617971984"/>
                  </a:ext>
                </a:extLst>
              </a:tr>
              <a:tr h="370840">
                <a:tc>
                  <a:txBody>
                    <a:bodyPr/>
                    <a:lstStyle/>
                    <a:p>
                      <a:r>
                        <a:rPr lang="en-GB" sz="1800" kern="1200" dirty="0" smtClean="0">
                          <a:solidFill>
                            <a:schemeClr val="tx1"/>
                          </a:solidFill>
                          <a:effectLst/>
                          <a:latin typeface="+mn-lt"/>
                          <a:ea typeface="+mn-ea"/>
                          <a:cs typeface="+mn-cs"/>
                        </a:rPr>
                        <a:t>Soho</a:t>
                      </a:r>
                      <a:endParaRPr lang="en-GB" dirty="0"/>
                    </a:p>
                  </a:txBody>
                  <a:tcPr/>
                </a:tc>
                <a:tc>
                  <a:txBody>
                    <a:bodyPr/>
                    <a:lstStyle/>
                    <a:p>
                      <a:r>
                        <a:rPr lang="en-US" dirty="0" smtClean="0"/>
                        <a:t>65</a:t>
                      </a:r>
                      <a:endParaRPr lang="en-GB" dirty="0"/>
                    </a:p>
                  </a:txBody>
                  <a:tcPr/>
                </a:tc>
                <a:extLst>
                  <a:ext uri="{0D108BD9-81ED-4DB2-BD59-A6C34878D82A}">
                    <a16:rowId xmlns:a16="http://schemas.microsoft.com/office/drawing/2014/main" val="3056525067"/>
                  </a:ext>
                </a:extLst>
              </a:tr>
              <a:tr h="370840">
                <a:tc>
                  <a:txBody>
                    <a:bodyPr/>
                    <a:lstStyle/>
                    <a:p>
                      <a:r>
                        <a:rPr lang="en-GB" sz="1800" kern="1200" dirty="0" smtClean="0">
                          <a:solidFill>
                            <a:schemeClr val="tx1"/>
                          </a:solidFill>
                          <a:effectLst/>
                          <a:latin typeface="+mn-lt"/>
                          <a:ea typeface="+mn-ea"/>
                          <a:cs typeface="+mn-cs"/>
                        </a:rPr>
                        <a:t>West Village</a:t>
                      </a:r>
                      <a:endParaRPr lang="en-GB" dirty="0"/>
                    </a:p>
                  </a:txBody>
                  <a:tcPr/>
                </a:tc>
                <a:tc>
                  <a:txBody>
                    <a:bodyPr/>
                    <a:lstStyle/>
                    <a:p>
                      <a:r>
                        <a:rPr lang="en-US" dirty="0" smtClean="0"/>
                        <a:t>0</a:t>
                      </a:r>
                      <a:endParaRPr lang="en-GB" dirty="0"/>
                    </a:p>
                  </a:txBody>
                  <a:tcPr/>
                </a:tc>
                <a:extLst>
                  <a:ext uri="{0D108BD9-81ED-4DB2-BD59-A6C34878D82A}">
                    <a16:rowId xmlns:a16="http://schemas.microsoft.com/office/drawing/2014/main" val="304086971"/>
                  </a:ext>
                </a:extLst>
              </a:tr>
              <a:tr h="370840">
                <a:tc>
                  <a:txBody>
                    <a:bodyPr/>
                    <a:lstStyle/>
                    <a:p>
                      <a:r>
                        <a:rPr lang="en-GB" sz="1800" kern="1200" dirty="0" smtClean="0">
                          <a:solidFill>
                            <a:schemeClr val="tx1"/>
                          </a:solidFill>
                          <a:effectLst/>
                          <a:latin typeface="+mn-lt"/>
                          <a:ea typeface="+mn-ea"/>
                          <a:cs typeface="+mn-cs"/>
                        </a:rPr>
                        <a:t>Manhattan Valley</a:t>
                      </a:r>
                      <a:endParaRPr lang="en-GB" dirty="0"/>
                    </a:p>
                  </a:txBody>
                  <a:tcPr/>
                </a:tc>
                <a:tc>
                  <a:txBody>
                    <a:bodyPr/>
                    <a:lstStyle/>
                    <a:p>
                      <a:r>
                        <a:rPr lang="en-US" dirty="0" smtClean="0"/>
                        <a:t>0</a:t>
                      </a:r>
                      <a:endParaRPr lang="en-GB" dirty="0"/>
                    </a:p>
                  </a:txBody>
                  <a:tcPr/>
                </a:tc>
                <a:extLst>
                  <a:ext uri="{0D108BD9-81ED-4DB2-BD59-A6C34878D82A}">
                    <a16:rowId xmlns:a16="http://schemas.microsoft.com/office/drawing/2014/main" val="894503851"/>
                  </a:ext>
                </a:extLst>
              </a:tr>
              <a:tr h="370840">
                <a:tc>
                  <a:txBody>
                    <a:bodyPr/>
                    <a:lstStyle/>
                    <a:p>
                      <a:r>
                        <a:rPr lang="en-GB" sz="1800" kern="1200" dirty="0" smtClean="0">
                          <a:solidFill>
                            <a:schemeClr val="tx1"/>
                          </a:solidFill>
                          <a:effectLst/>
                          <a:latin typeface="+mn-lt"/>
                          <a:ea typeface="+mn-ea"/>
                          <a:cs typeface="+mn-cs"/>
                        </a:rPr>
                        <a:t>Morningside Heights</a:t>
                      </a:r>
                      <a:endParaRPr lang="en-GB" dirty="0"/>
                    </a:p>
                  </a:txBody>
                  <a:tcPr/>
                </a:tc>
                <a:tc>
                  <a:txBody>
                    <a:bodyPr/>
                    <a:lstStyle/>
                    <a:p>
                      <a:r>
                        <a:rPr lang="en-US" dirty="0" smtClean="0"/>
                        <a:t>22</a:t>
                      </a:r>
                      <a:endParaRPr lang="en-GB" dirty="0"/>
                    </a:p>
                  </a:txBody>
                  <a:tcPr/>
                </a:tc>
                <a:extLst>
                  <a:ext uri="{0D108BD9-81ED-4DB2-BD59-A6C34878D82A}">
                    <a16:rowId xmlns:a16="http://schemas.microsoft.com/office/drawing/2014/main" val="2210753285"/>
                  </a:ext>
                </a:extLst>
              </a:tr>
              <a:tr h="370840">
                <a:tc>
                  <a:txBody>
                    <a:bodyPr/>
                    <a:lstStyle/>
                    <a:p>
                      <a:r>
                        <a:rPr lang="en-GB" sz="1800" kern="1200" dirty="0" smtClean="0">
                          <a:solidFill>
                            <a:schemeClr val="tx1"/>
                          </a:solidFill>
                          <a:effectLst/>
                          <a:latin typeface="+mn-lt"/>
                          <a:ea typeface="+mn-ea"/>
                          <a:cs typeface="+mn-cs"/>
                        </a:rPr>
                        <a:t>Gramercy</a:t>
                      </a:r>
                      <a:endParaRPr lang="en-GB" dirty="0"/>
                    </a:p>
                  </a:txBody>
                  <a:tcPr/>
                </a:tc>
                <a:tc>
                  <a:txBody>
                    <a:bodyPr/>
                    <a:lstStyle/>
                    <a:p>
                      <a:r>
                        <a:rPr lang="en-US" dirty="0" smtClean="0"/>
                        <a:t>33</a:t>
                      </a:r>
                      <a:endParaRPr lang="en-GB" dirty="0"/>
                    </a:p>
                  </a:txBody>
                  <a:tcPr/>
                </a:tc>
                <a:extLst>
                  <a:ext uri="{0D108BD9-81ED-4DB2-BD59-A6C34878D82A}">
                    <a16:rowId xmlns:a16="http://schemas.microsoft.com/office/drawing/2014/main" val="1507916926"/>
                  </a:ext>
                </a:extLst>
              </a:tr>
              <a:tr h="370840">
                <a:tc>
                  <a:txBody>
                    <a:bodyPr/>
                    <a:lstStyle/>
                    <a:p>
                      <a:r>
                        <a:rPr lang="en-GB" sz="1800" kern="1200" dirty="0" smtClean="0">
                          <a:solidFill>
                            <a:schemeClr val="tx1"/>
                          </a:solidFill>
                          <a:effectLst/>
                          <a:latin typeface="+mn-lt"/>
                          <a:ea typeface="+mn-ea"/>
                          <a:cs typeface="+mn-cs"/>
                        </a:rPr>
                        <a:t>Battery Park City</a:t>
                      </a:r>
                      <a:endParaRPr lang="en-GB" dirty="0"/>
                    </a:p>
                  </a:txBody>
                  <a:tcPr/>
                </a:tc>
                <a:tc>
                  <a:txBody>
                    <a:bodyPr/>
                    <a:lstStyle/>
                    <a:p>
                      <a:r>
                        <a:rPr lang="en-US" dirty="0" smtClean="0"/>
                        <a:t>46</a:t>
                      </a:r>
                      <a:endParaRPr lang="en-GB" dirty="0"/>
                    </a:p>
                  </a:txBody>
                  <a:tcPr/>
                </a:tc>
                <a:extLst>
                  <a:ext uri="{0D108BD9-81ED-4DB2-BD59-A6C34878D82A}">
                    <a16:rowId xmlns:a16="http://schemas.microsoft.com/office/drawing/2014/main" val="1526115742"/>
                  </a:ext>
                </a:extLst>
              </a:tr>
              <a:tr h="370840">
                <a:tc>
                  <a:txBody>
                    <a:bodyPr/>
                    <a:lstStyle/>
                    <a:p>
                      <a:r>
                        <a:rPr lang="en-GB" sz="1800" kern="1200" dirty="0" smtClean="0">
                          <a:solidFill>
                            <a:schemeClr val="tx1"/>
                          </a:solidFill>
                          <a:effectLst/>
                          <a:latin typeface="+mn-lt"/>
                          <a:ea typeface="+mn-ea"/>
                          <a:cs typeface="+mn-cs"/>
                        </a:rPr>
                        <a:t>Financial District</a:t>
                      </a:r>
                      <a:endParaRPr lang="en-GB" dirty="0"/>
                    </a:p>
                  </a:txBody>
                  <a:tcPr/>
                </a:tc>
                <a:tc>
                  <a:txBody>
                    <a:bodyPr/>
                    <a:lstStyle/>
                    <a:p>
                      <a:r>
                        <a:rPr lang="en-US" dirty="0" smtClean="0"/>
                        <a:t>27</a:t>
                      </a:r>
                      <a:endParaRPr lang="en-GB" dirty="0"/>
                    </a:p>
                  </a:txBody>
                  <a:tcPr/>
                </a:tc>
                <a:extLst>
                  <a:ext uri="{0D108BD9-81ED-4DB2-BD59-A6C34878D82A}">
                    <a16:rowId xmlns:a16="http://schemas.microsoft.com/office/drawing/2014/main" val="3495462983"/>
                  </a:ext>
                </a:extLst>
              </a:tr>
              <a:tr h="370840">
                <a:tc>
                  <a:txBody>
                    <a:bodyPr/>
                    <a:lstStyle/>
                    <a:p>
                      <a:r>
                        <a:rPr lang="en-US" dirty="0" smtClean="0"/>
                        <a:t>Carnegie</a:t>
                      </a:r>
                      <a:r>
                        <a:rPr lang="en-US" baseline="0" dirty="0" smtClean="0"/>
                        <a:t> Hill</a:t>
                      </a:r>
                      <a:endParaRPr lang="en-GB" dirty="0"/>
                    </a:p>
                  </a:txBody>
                  <a:tcPr/>
                </a:tc>
                <a:tc>
                  <a:txBody>
                    <a:bodyPr/>
                    <a:lstStyle/>
                    <a:p>
                      <a:r>
                        <a:rPr lang="en-US" dirty="0" smtClean="0"/>
                        <a:t>40</a:t>
                      </a:r>
                      <a:endParaRPr lang="en-GB" dirty="0"/>
                    </a:p>
                  </a:txBody>
                  <a:tcPr/>
                </a:tc>
                <a:extLst>
                  <a:ext uri="{0D108BD9-81ED-4DB2-BD59-A6C34878D82A}">
                    <a16:rowId xmlns:a16="http://schemas.microsoft.com/office/drawing/2014/main" val="4114881721"/>
                  </a:ext>
                </a:extLst>
              </a:tr>
              <a:tr h="370840">
                <a:tc>
                  <a:txBody>
                    <a:bodyPr/>
                    <a:lstStyle/>
                    <a:p>
                      <a:r>
                        <a:rPr lang="en-US" dirty="0" err="1" smtClean="0"/>
                        <a:t>Noho</a:t>
                      </a:r>
                      <a:endParaRPr lang="en-GB" dirty="0"/>
                    </a:p>
                  </a:txBody>
                  <a:tcPr/>
                </a:tc>
                <a:tc>
                  <a:txBody>
                    <a:bodyPr/>
                    <a:lstStyle/>
                    <a:p>
                      <a:r>
                        <a:rPr lang="en-US" dirty="0" smtClean="0"/>
                        <a:t>15</a:t>
                      </a:r>
                      <a:endParaRPr lang="en-GB" dirty="0"/>
                    </a:p>
                  </a:txBody>
                  <a:tcPr/>
                </a:tc>
                <a:extLst>
                  <a:ext uri="{0D108BD9-81ED-4DB2-BD59-A6C34878D82A}">
                    <a16:rowId xmlns:a16="http://schemas.microsoft.com/office/drawing/2014/main" val="1824840345"/>
                  </a:ext>
                </a:extLst>
              </a:tr>
            </a:tbl>
          </a:graphicData>
        </a:graphic>
      </p:graphicFrame>
    </p:spTree>
    <p:extLst>
      <p:ext uri="{BB962C8B-B14F-4D97-AF65-F5344CB8AC3E}">
        <p14:creationId xmlns:p14="http://schemas.microsoft.com/office/powerpoint/2010/main" val="41738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33578424"/>
              </p:ext>
            </p:extLst>
          </p:nvPr>
        </p:nvGraphicFramePr>
        <p:xfrm>
          <a:off x="2031472" y="1856509"/>
          <a:ext cx="8125884" cy="3337560"/>
        </p:xfrm>
        <a:graphic>
          <a:graphicData uri="http://schemas.openxmlformats.org/drawingml/2006/table">
            <a:tbl>
              <a:tblPr firstRow="1" bandRow="1">
                <a:tableStyleId>{C083E6E3-FA7D-4D7B-A595-EF9225AFEA82}</a:tableStyleId>
              </a:tblPr>
              <a:tblGrid>
                <a:gridCol w="4062942">
                  <a:extLst>
                    <a:ext uri="{9D8B030D-6E8A-4147-A177-3AD203B41FA5}">
                      <a16:colId xmlns:a16="http://schemas.microsoft.com/office/drawing/2014/main" val="2515409898"/>
                    </a:ext>
                  </a:extLst>
                </a:gridCol>
                <a:gridCol w="4062942">
                  <a:extLst>
                    <a:ext uri="{9D8B030D-6E8A-4147-A177-3AD203B41FA5}">
                      <a16:colId xmlns:a16="http://schemas.microsoft.com/office/drawing/2014/main" val="3433490659"/>
                    </a:ext>
                  </a:extLst>
                </a:gridCol>
              </a:tblGrid>
              <a:tr h="370840">
                <a:tc>
                  <a:txBody>
                    <a:bodyPr/>
                    <a:lstStyle/>
                    <a:p>
                      <a:pPr algn="ctr"/>
                      <a:r>
                        <a:rPr lang="en-US" dirty="0" smtClean="0"/>
                        <a:t>Neighborhood</a:t>
                      </a:r>
                      <a:endParaRPr lang="en-GB" dirty="0"/>
                    </a:p>
                  </a:txBody>
                  <a:tcPr/>
                </a:tc>
                <a:tc>
                  <a:txBody>
                    <a:bodyPr/>
                    <a:lstStyle/>
                    <a:p>
                      <a:pPr algn="ctr"/>
                      <a:r>
                        <a:rPr lang="en-US" dirty="0" smtClean="0"/>
                        <a:t>Overall Score</a:t>
                      </a:r>
                      <a:endParaRPr lang="en-GB" dirty="0"/>
                    </a:p>
                  </a:txBody>
                  <a:tcPr/>
                </a:tc>
                <a:extLst>
                  <a:ext uri="{0D108BD9-81ED-4DB2-BD59-A6C34878D82A}">
                    <a16:rowId xmlns:a16="http://schemas.microsoft.com/office/drawing/2014/main" val="484780938"/>
                  </a:ext>
                </a:extLst>
              </a:tr>
              <a:tr h="370840">
                <a:tc>
                  <a:txBody>
                    <a:bodyPr/>
                    <a:lstStyle/>
                    <a:p>
                      <a:r>
                        <a:rPr lang="en-GB" sz="1800" kern="1200" dirty="0" smtClean="0">
                          <a:solidFill>
                            <a:schemeClr val="tx1"/>
                          </a:solidFill>
                          <a:effectLst/>
                          <a:latin typeface="+mn-lt"/>
                          <a:ea typeface="+mn-ea"/>
                          <a:cs typeface="+mn-cs"/>
                        </a:rPr>
                        <a:t>Civic </a:t>
                      </a:r>
                      <a:r>
                        <a:rPr lang="en-GB" sz="1800" kern="1200" dirty="0" err="1" smtClean="0">
                          <a:solidFill>
                            <a:schemeClr val="tx1"/>
                          </a:solidFill>
                          <a:effectLst/>
                          <a:latin typeface="+mn-lt"/>
                          <a:ea typeface="+mn-ea"/>
                          <a:cs typeface="+mn-cs"/>
                        </a:rPr>
                        <a:t>Center</a:t>
                      </a:r>
                      <a:endParaRPr lang="en-GB" dirty="0"/>
                    </a:p>
                  </a:txBody>
                  <a:tcPr/>
                </a:tc>
                <a:tc>
                  <a:txBody>
                    <a:bodyPr/>
                    <a:lstStyle/>
                    <a:p>
                      <a:r>
                        <a:rPr lang="en-US" dirty="0" smtClean="0"/>
                        <a:t>23</a:t>
                      </a:r>
                      <a:endParaRPr lang="en-GB" dirty="0"/>
                    </a:p>
                  </a:txBody>
                  <a:tcPr/>
                </a:tc>
                <a:extLst>
                  <a:ext uri="{0D108BD9-81ED-4DB2-BD59-A6C34878D82A}">
                    <a16:rowId xmlns:a16="http://schemas.microsoft.com/office/drawing/2014/main" val="3410542192"/>
                  </a:ext>
                </a:extLst>
              </a:tr>
              <a:tr h="370840">
                <a:tc>
                  <a:txBody>
                    <a:bodyPr/>
                    <a:lstStyle/>
                    <a:p>
                      <a:r>
                        <a:rPr lang="en-GB" sz="1800" kern="1200" dirty="0" smtClean="0">
                          <a:solidFill>
                            <a:schemeClr val="tx1"/>
                          </a:solidFill>
                          <a:effectLst/>
                          <a:latin typeface="+mn-lt"/>
                          <a:ea typeface="+mn-ea"/>
                          <a:cs typeface="+mn-cs"/>
                        </a:rPr>
                        <a:t>Midtown South</a:t>
                      </a:r>
                      <a:endParaRPr lang="en-GB" dirty="0"/>
                    </a:p>
                  </a:txBody>
                  <a:tcPr/>
                </a:tc>
                <a:tc>
                  <a:txBody>
                    <a:bodyPr/>
                    <a:lstStyle/>
                    <a:p>
                      <a:r>
                        <a:rPr lang="en-US" dirty="0" smtClean="0"/>
                        <a:t>35</a:t>
                      </a:r>
                      <a:endParaRPr lang="en-GB" dirty="0"/>
                    </a:p>
                  </a:txBody>
                  <a:tcPr/>
                </a:tc>
                <a:extLst>
                  <a:ext uri="{0D108BD9-81ED-4DB2-BD59-A6C34878D82A}">
                    <a16:rowId xmlns:a16="http://schemas.microsoft.com/office/drawing/2014/main" val="3589545804"/>
                  </a:ext>
                </a:extLst>
              </a:tr>
              <a:tr h="370840">
                <a:tc>
                  <a:txBody>
                    <a:bodyPr/>
                    <a:lstStyle/>
                    <a:p>
                      <a:r>
                        <a:rPr lang="en-GB" sz="1800" kern="1200" dirty="0" smtClean="0">
                          <a:solidFill>
                            <a:schemeClr val="tx1"/>
                          </a:solidFill>
                          <a:effectLst/>
                          <a:latin typeface="+mn-lt"/>
                          <a:ea typeface="+mn-ea"/>
                          <a:cs typeface="+mn-cs"/>
                        </a:rPr>
                        <a:t>Sutton Place</a:t>
                      </a:r>
                      <a:endParaRPr lang="en-GB" dirty="0"/>
                    </a:p>
                  </a:txBody>
                  <a:tcPr/>
                </a:tc>
                <a:tc>
                  <a:txBody>
                    <a:bodyPr/>
                    <a:lstStyle/>
                    <a:p>
                      <a:r>
                        <a:rPr lang="en-US" dirty="0" smtClean="0"/>
                        <a:t>34</a:t>
                      </a:r>
                      <a:endParaRPr lang="en-GB" dirty="0"/>
                    </a:p>
                  </a:txBody>
                  <a:tcPr/>
                </a:tc>
                <a:extLst>
                  <a:ext uri="{0D108BD9-81ED-4DB2-BD59-A6C34878D82A}">
                    <a16:rowId xmlns:a16="http://schemas.microsoft.com/office/drawing/2014/main" val="2617971984"/>
                  </a:ext>
                </a:extLst>
              </a:tr>
              <a:tr h="370840">
                <a:tc>
                  <a:txBody>
                    <a:bodyPr/>
                    <a:lstStyle/>
                    <a:p>
                      <a:r>
                        <a:rPr lang="en-GB" sz="1800" kern="1200" dirty="0" smtClean="0">
                          <a:solidFill>
                            <a:schemeClr val="tx1"/>
                          </a:solidFill>
                          <a:effectLst/>
                          <a:latin typeface="+mn-lt"/>
                          <a:ea typeface="+mn-ea"/>
                          <a:cs typeface="+mn-cs"/>
                        </a:rPr>
                        <a:t>Turtle Bay</a:t>
                      </a:r>
                      <a:endParaRPr lang="en-GB" dirty="0"/>
                    </a:p>
                  </a:txBody>
                  <a:tcPr/>
                </a:tc>
                <a:tc>
                  <a:txBody>
                    <a:bodyPr/>
                    <a:lstStyle/>
                    <a:p>
                      <a:r>
                        <a:rPr lang="en-US" dirty="0" smtClean="0"/>
                        <a:t>9</a:t>
                      </a:r>
                      <a:endParaRPr lang="en-GB" dirty="0"/>
                    </a:p>
                  </a:txBody>
                  <a:tcPr/>
                </a:tc>
                <a:extLst>
                  <a:ext uri="{0D108BD9-81ED-4DB2-BD59-A6C34878D82A}">
                    <a16:rowId xmlns:a16="http://schemas.microsoft.com/office/drawing/2014/main" val="3056525067"/>
                  </a:ext>
                </a:extLst>
              </a:tr>
              <a:tr h="370840">
                <a:tc>
                  <a:txBody>
                    <a:bodyPr/>
                    <a:lstStyle/>
                    <a:p>
                      <a:r>
                        <a:rPr lang="en-GB" sz="1800" kern="1200" dirty="0" smtClean="0">
                          <a:solidFill>
                            <a:schemeClr val="tx1"/>
                          </a:solidFill>
                          <a:effectLst/>
                          <a:latin typeface="+mn-lt"/>
                          <a:ea typeface="+mn-ea"/>
                          <a:cs typeface="+mn-cs"/>
                        </a:rPr>
                        <a:t>Tudor City</a:t>
                      </a:r>
                      <a:endParaRPr lang="en-GB" dirty="0"/>
                    </a:p>
                  </a:txBody>
                  <a:tcPr/>
                </a:tc>
                <a:tc>
                  <a:txBody>
                    <a:bodyPr/>
                    <a:lstStyle/>
                    <a:p>
                      <a:r>
                        <a:rPr lang="en-US" dirty="0" smtClean="0"/>
                        <a:t>10</a:t>
                      </a:r>
                      <a:endParaRPr lang="en-GB" dirty="0"/>
                    </a:p>
                  </a:txBody>
                  <a:tcPr/>
                </a:tc>
                <a:extLst>
                  <a:ext uri="{0D108BD9-81ED-4DB2-BD59-A6C34878D82A}">
                    <a16:rowId xmlns:a16="http://schemas.microsoft.com/office/drawing/2014/main" val="304086971"/>
                  </a:ext>
                </a:extLst>
              </a:tr>
              <a:tr h="370840">
                <a:tc>
                  <a:txBody>
                    <a:bodyPr/>
                    <a:lstStyle/>
                    <a:p>
                      <a:r>
                        <a:rPr lang="en-GB" sz="1800" kern="1200" dirty="0" smtClean="0">
                          <a:solidFill>
                            <a:schemeClr val="tx1"/>
                          </a:solidFill>
                          <a:effectLst/>
                          <a:latin typeface="+mn-lt"/>
                          <a:ea typeface="+mn-ea"/>
                          <a:cs typeface="+mn-cs"/>
                        </a:rPr>
                        <a:t>Stuyvesant Town </a:t>
                      </a:r>
                      <a:endParaRPr lang="en-GB" dirty="0"/>
                    </a:p>
                  </a:txBody>
                  <a:tcPr/>
                </a:tc>
                <a:tc>
                  <a:txBody>
                    <a:bodyPr/>
                    <a:lstStyle/>
                    <a:p>
                      <a:r>
                        <a:rPr lang="en-US" dirty="0" smtClean="0"/>
                        <a:t>3</a:t>
                      </a:r>
                      <a:endParaRPr lang="en-GB" dirty="0"/>
                    </a:p>
                  </a:txBody>
                  <a:tcPr/>
                </a:tc>
                <a:extLst>
                  <a:ext uri="{0D108BD9-81ED-4DB2-BD59-A6C34878D82A}">
                    <a16:rowId xmlns:a16="http://schemas.microsoft.com/office/drawing/2014/main" val="894503851"/>
                  </a:ext>
                </a:extLst>
              </a:tr>
              <a:tr h="370840">
                <a:tc>
                  <a:txBody>
                    <a:bodyPr/>
                    <a:lstStyle/>
                    <a:p>
                      <a:r>
                        <a:rPr lang="en-GB" sz="1800" kern="1200" dirty="0" smtClean="0">
                          <a:solidFill>
                            <a:schemeClr val="tx1"/>
                          </a:solidFill>
                          <a:effectLst/>
                          <a:latin typeface="+mn-lt"/>
                          <a:ea typeface="+mn-ea"/>
                          <a:cs typeface="+mn-cs"/>
                        </a:rPr>
                        <a:t>Flatiron</a:t>
                      </a:r>
                      <a:endParaRPr lang="en-GB" dirty="0"/>
                    </a:p>
                  </a:txBody>
                  <a:tcPr/>
                </a:tc>
                <a:tc>
                  <a:txBody>
                    <a:bodyPr/>
                    <a:lstStyle/>
                    <a:p>
                      <a:r>
                        <a:rPr lang="en-US" dirty="0" smtClean="0"/>
                        <a:t>39</a:t>
                      </a:r>
                      <a:endParaRPr lang="en-GB" dirty="0"/>
                    </a:p>
                  </a:txBody>
                  <a:tcPr/>
                </a:tc>
                <a:extLst>
                  <a:ext uri="{0D108BD9-81ED-4DB2-BD59-A6C34878D82A}">
                    <a16:rowId xmlns:a16="http://schemas.microsoft.com/office/drawing/2014/main" val="2210753285"/>
                  </a:ext>
                </a:extLst>
              </a:tr>
              <a:tr h="370840">
                <a:tc>
                  <a:txBody>
                    <a:bodyPr/>
                    <a:lstStyle/>
                    <a:p>
                      <a:r>
                        <a:rPr lang="en-GB" sz="1800" kern="1200" dirty="0" smtClean="0">
                          <a:solidFill>
                            <a:schemeClr val="tx1"/>
                          </a:solidFill>
                          <a:effectLst/>
                          <a:latin typeface="+mn-lt"/>
                          <a:ea typeface="+mn-ea"/>
                          <a:cs typeface="+mn-cs"/>
                        </a:rPr>
                        <a:t>Hudson Yards</a:t>
                      </a:r>
                      <a:endParaRPr lang="en-GB" dirty="0"/>
                    </a:p>
                  </a:txBody>
                  <a:tcPr/>
                </a:tc>
                <a:tc>
                  <a:txBody>
                    <a:bodyPr/>
                    <a:lstStyle/>
                    <a:p>
                      <a:r>
                        <a:rPr lang="en-US" dirty="0" smtClean="0"/>
                        <a:t>32</a:t>
                      </a:r>
                      <a:endParaRPr lang="en-GB" dirty="0"/>
                    </a:p>
                  </a:txBody>
                  <a:tcPr/>
                </a:tc>
                <a:extLst>
                  <a:ext uri="{0D108BD9-81ED-4DB2-BD59-A6C34878D82A}">
                    <a16:rowId xmlns:a16="http://schemas.microsoft.com/office/drawing/2014/main" val="1507916926"/>
                  </a:ext>
                </a:extLst>
              </a:tr>
            </a:tbl>
          </a:graphicData>
        </a:graphic>
      </p:graphicFrame>
    </p:spTree>
    <p:extLst>
      <p:ext uri="{BB962C8B-B14F-4D97-AF65-F5344CB8AC3E}">
        <p14:creationId xmlns:p14="http://schemas.microsoft.com/office/powerpoint/2010/main" val="406399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a:t>
            </a:r>
            <a:endParaRPr lang="en-GB" dirty="0"/>
          </a:p>
        </p:txBody>
      </p:sp>
      <p:graphicFrame>
        <p:nvGraphicFramePr>
          <p:cNvPr id="6" name="Chart 5"/>
          <p:cNvGraphicFramePr/>
          <p:nvPr>
            <p:extLst>
              <p:ext uri="{D42A27DB-BD31-4B8C-83A1-F6EECF244321}">
                <p14:modId xmlns:p14="http://schemas.microsoft.com/office/powerpoint/2010/main" val="129159190"/>
              </p:ext>
            </p:extLst>
          </p:nvPr>
        </p:nvGraphicFramePr>
        <p:xfrm>
          <a:off x="2031472" y="1143000"/>
          <a:ext cx="8125883" cy="54172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395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cont.	</a:t>
            </a:r>
            <a:endParaRPr lang="en-GB" dirty="0"/>
          </a:p>
        </p:txBody>
      </p:sp>
      <p:sp>
        <p:nvSpPr>
          <p:cNvPr id="3" name="Content Placeholder 2"/>
          <p:cNvSpPr>
            <a:spLocks noGrp="1"/>
          </p:cNvSpPr>
          <p:nvPr>
            <p:ph idx="1"/>
          </p:nvPr>
        </p:nvSpPr>
        <p:spPr/>
        <p:txBody>
          <a:bodyPr>
            <a:normAutofit/>
          </a:bodyPr>
          <a:lstStyle/>
          <a:p>
            <a:r>
              <a:rPr lang="en-GB" dirty="0"/>
              <a:t>As per the results, Washington Heights and Soho have achieved the highest overall score of 65</a:t>
            </a:r>
            <a:r>
              <a:rPr lang="en-GB" dirty="0" smtClean="0"/>
              <a:t>.</a:t>
            </a:r>
          </a:p>
          <a:p>
            <a:r>
              <a:rPr lang="en-US" dirty="0"/>
              <a:t>Therefore, it can be stated that the investors can use one of the lands in Washington Heights or </a:t>
            </a:r>
            <a:r>
              <a:rPr lang="en-US" dirty="0" err="1"/>
              <a:t>Soho</a:t>
            </a:r>
            <a:r>
              <a:rPr lang="en-US" dirty="0"/>
              <a:t> to build the apartment based on the given </a:t>
            </a:r>
            <a:r>
              <a:rPr lang="en-US" dirty="0" smtClean="0"/>
              <a:t>information.</a:t>
            </a:r>
          </a:p>
          <a:p>
            <a:r>
              <a:rPr lang="en-US" dirty="0"/>
              <a:t>However, please note that there are other external factors such as land value, quality of the neighborhood, etc. (which are not considered in this exercise) that need to be considered when making a decision since the investors are given with two </a:t>
            </a:r>
            <a:r>
              <a:rPr lang="en-US" dirty="0" smtClean="0"/>
              <a:t>options.</a:t>
            </a:r>
            <a:endParaRPr lang="en-US" dirty="0"/>
          </a:p>
          <a:p>
            <a:endParaRPr lang="en-GB" dirty="0" smtClean="0"/>
          </a:p>
        </p:txBody>
      </p:sp>
    </p:spTree>
    <p:extLst>
      <p:ext uri="{BB962C8B-B14F-4D97-AF65-F5344CB8AC3E}">
        <p14:creationId xmlns:p14="http://schemas.microsoft.com/office/powerpoint/2010/main" val="14798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a:t>
            </a:r>
            <a:endParaRPr lang="en-GB" dirty="0"/>
          </a:p>
        </p:txBody>
      </p:sp>
      <p:sp>
        <p:nvSpPr>
          <p:cNvPr id="3" name="Content Placeholder 2"/>
          <p:cNvSpPr>
            <a:spLocks noGrp="1"/>
          </p:cNvSpPr>
          <p:nvPr>
            <p:ph idx="1"/>
          </p:nvPr>
        </p:nvSpPr>
        <p:spPr/>
        <p:txBody>
          <a:bodyPr>
            <a:normAutofit/>
          </a:bodyPr>
          <a:lstStyle/>
          <a:p>
            <a:r>
              <a:rPr lang="en-GB" dirty="0" smtClean="0"/>
              <a:t>Some  of the noticeable facts;</a:t>
            </a:r>
          </a:p>
          <a:p>
            <a:pPr lvl="1"/>
            <a:r>
              <a:rPr lang="en-US" dirty="0" smtClean="0"/>
              <a:t>There are three neighborhoods with zero marks.</a:t>
            </a:r>
          </a:p>
          <a:p>
            <a:pPr lvl="2"/>
            <a:r>
              <a:rPr lang="en-US" dirty="0" smtClean="0"/>
              <a:t>East village</a:t>
            </a:r>
          </a:p>
          <a:p>
            <a:pPr lvl="2"/>
            <a:r>
              <a:rPr lang="en-US" dirty="0" smtClean="0"/>
              <a:t>West village</a:t>
            </a:r>
          </a:p>
          <a:p>
            <a:pPr lvl="2"/>
            <a:r>
              <a:rPr lang="en-US" dirty="0" smtClean="0"/>
              <a:t>Manhattan valley</a:t>
            </a:r>
          </a:p>
          <a:p>
            <a:r>
              <a:rPr lang="en-US" dirty="0" smtClean="0"/>
              <a:t>These three neighborhoods are not suitable for living at all.</a:t>
            </a:r>
            <a:endParaRPr lang="en-US" dirty="0"/>
          </a:p>
          <a:p>
            <a:endParaRPr lang="en-GB" dirty="0" smtClean="0"/>
          </a:p>
        </p:txBody>
      </p:sp>
    </p:spTree>
    <p:extLst>
      <p:ext uri="{BB962C8B-B14F-4D97-AF65-F5344CB8AC3E}">
        <p14:creationId xmlns:p14="http://schemas.microsoft.com/office/powerpoint/2010/main" val="227441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GB" dirty="0"/>
          </a:p>
        </p:txBody>
      </p:sp>
      <p:sp>
        <p:nvSpPr>
          <p:cNvPr id="3" name="Content Placeholder 2"/>
          <p:cNvSpPr>
            <a:spLocks noGrp="1"/>
          </p:cNvSpPr>
          <p:nvPr>
            <p:ph idx="1"/>
          </p:nvPr>
        </p:nvSpPr>
        <p:spPr/>
        <p:txBody>
          <a:bodyPr>
            <a:normAutofit/>
          </a:bodyPr>
          <a:lstStyle/>
          <a:p>
            <a:pPr marL="45720" indent="0">
              <a:buNone/>
            </a:pPr>
            <a:r>
              <a:rPr lang="en-US" u="sng" dirty="0" smtClean="0"/>
              <a:t>Further Analysis</a:t>
            </a:r>
          </a:p>
          <a:p>
            <a:r>
              <a:rPr lang="en-US" dirty="0" smtClean="0"/>
              <a:t>In order to analyze the characteristics of the neighborhoods, the neighborhoods with medical facilities were filter out and surprisingly there were only 2 results; </a:t>
            </a:r>
          </a:p>
          <a:p>
            <a:pPr lvl="1"/>
            <a:r>
              <a:rPr lang="en-US" dirty="0" smtClean="0"/>
              <a:t>Doctor’s office in Financial District</a:t>
            </a:r>
          </a:p>
          <a:p>
            <a:pPr lvl="1"/>
            <a:r>
              <a:rPr lang="en-US" dirty="0" smtClean="0"/>
              <a:t>Medical center in Civic Centre</a:t>
            </a:r>
          </a:p>
          <a:p>
            <a:r>
              <a:rPr lang="en-US" dirty="0" smtClean="0"/>
              <a:t>What it indicates is, </a:t>
            </a:r>
            <a:r>
              <a:rPr lang="en-GB" dirty="0"/>
              <a:t>Out of those 39 neighbourhoods, only two have a quick access to medical </a:t>
            </a:r>
            <a:r>
              <a:rPr lang="en-GB" dirty="0" smtClean="0"/>
              <a:t>facilities.</a:t>
            </a:r>
          </a:p>
          <a:p>
            <a:pPr marL="45720" indent="0">
              <a:buNone/>
            </a:pPr>
            <a:endParaRPr lang="en-GB" dirty="0" smtClean="0"/>
          </a:p>
        </p:txBody>
      </p:sp>
      <p:pic>
        <p:nvPicPr>
          <p:cNvPr id="4" name="Picture 3"/>
          <p:cNvPicPr>
            <a:picLocks noChangeAspect="1"/>
          </p:cNvPicPr>
          <p:nvPr/>
        </p:nvPicPr>
        <p:blipFill>
          <a:blip r:embed="rId2"/>
          <a:stretch>
            <a:fillRect/>
          </a:stretch>
        </p:blipFill>
        <p:spPr>
          <a:xfrm>
            <a:off x="1860551" y="5162550"/>
            <a:ext cx="8467725" cy="1238250"/>
          </a:xfrm>
          <a:prstGeom prst="rect">
            <a:avLst/>
          </a:prstGeom>
        </p:spPr>
      </p:pic>
    </p:spTree>
    <p:extLst>
      <p:ext uri="{BB962C8B-B14F-4D97-AF65-F5344CB8AC3E}">
        <p14:creationId xmlns:p14="http://schemas.microsoft.com/office/powerpoint/2010/main" val="186247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GB" dirty="0"/>
          </a:p>
        </p:txBody>
      </p:sp>
      <p:sp>
        <p:nvSpPr>
          <p:cNvPr id="3" name="Content Placeholder 2"/>
          <p:cNvSpPr>
            <a:spLocks noGrp="1"/>
          </p:cNvSpPr>
          <p:nvPr>
            <p:ph idx="1"/>
          </p:nvPr>
        </p:nvSpPr>
        <p:spPr/>
        <p:txBody>
          <a:bodyPr>
            <a:normAutofit/>
          </a:bodyPr>
          <a:lstStyle/>
          <a:p>
            <a:pPr marL="45720" indent="0">
              <a:buNone/>
            </a:pPr>
            <a:r>
              <a:rPr lang="en-US" u="sng" dirty="0" smtClean="0"/>
              <a:t>Further Analysis Cont.</a:t>
            </a:r>
          </a:p>
          <a:p>
            <a:r>
              <a:rPr lang="en-US" dirty="0" smtClean="0"/>
              <a:t>The next filtering was done to find out the neighborhoods with schools/high schools/Colleges/Universities.</a:t>
            </a:r>
          </a:p>
          <a:p>
            <a:pPr marL="45720" indent="0">
              <a:buNone/>
            </a:pPr>
            <a:endParaRPr lang="en-US" dirty="0" smtClean="0"/>
          </a:p>
          <a:p>
            <a:endParaRPr lang="en-GB" dirty="0" smtClean="0"/>
          </a:p>
        </p:txBody>
      </p:sp>
      <p:pic>
        <p:nvPicPr>
          <p:cNvPr id="4" name="Picture 3"/>
          <p:cNvPicPr>
            <a:picLocks noChangeAspect="1"/>
          </p:cNvPicPr>
          <p:nvPr/>
        </p:nvPicPr>
        <p:blipFill>
          <a:blip r:embed="rId2"/>
          <a:stretch>
            <a:fillRect/>
          </a:stretch>
        </p:blipFill>
        <p:spPr>
          <a:xfrm>
            <a:off x="1870076" y="3105150"/>
            <a:ext cx="8448675" cy="3752850"/>
          </a:xfrm>
          <a:prstGeom prst="rect">
            <a:avLst/>
          </a:prstGeom>
        </p:spPr>
      </p:pic>
    </p:spTree>
    <p:extLst>
      <p:ext uri="{BB962C8B-B14F-4D97-AF65-F5344CB8AC3E}">
        <p14:creationId xmlns:p14="http://schemas.microsoft.com/office/powerpoint/2010/main" val="252918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lvl="0"/>
            <a:r>
              <a:rPr lang="en-US" dirty="0"/>
              <a:t>Buying a land which is suitable for building a housing complex is somewhat a tricky </a:t>
            </a:r>
            <a:r>
              <a:rPr lang="en-US" dirty="0" smtClean="0"/>
              <a:t>task.</a:t>
            </a:r>
          </a:p>
          <a:p>
            <a:pPr lvl="0"/>
            <a:r>
              <a:rPr lang="en-GB" dirty="0" smtClean="0"/>
              <a:t>Internal factors </a:t>
            </a:r>
            <a:r>
              <a:rPr lang="en-GB" dirty="0"/>
              <a:t>like apartment size, number of bedrooms and bathrooms, number of parking slots a tenant gets, etc. play a key role in the marketability of an apartment</a:t>
            </a:r>
            <a:r>
              <a:rPr lang="en-GB" dirty="0" smtClean="0"/>
              <a:t>.</a:t>
            </a:r>
          </a:p>
          <a:p>
            <a:pPr lvl="0"/>
            <a:r>
              <a:rPr lang="en-GB" dirty="0"/>
              <a:t>Not only internal factors but also external factors such as infrastructure facilities (e.g. hospitals, schools, supermarkets, play grounds, restaurants, etc.) adds value to such </a:t>
            </a:r>
            <a:r>
              <a:rPr lang="en-GB" dirty="0" smtClean="0"/>
              <a:t>projects.</a:t>
            </a:r>
          </a:p>
          <a:p>
            <a:pPr lvl="0"/>
            <a:r>
              <a:rPr lang="en-US" dirty="0"/>
              <a:t>Therefore, it is advantageous for the </a:t>
            </a:r>
            <a:r>
              <a:rPr lang="en-US" dirty="0" smtClean="0"/>
              <a:t>investors to </a:t>
            </a:r>
            <a:r>
              <a:rPr lang="en-US" dirty="0"/>
              <a:t>pick a land which is surrounded with at least some of these external </a:t>
            </a:r>
            <a:r>
              <a:rPr lang="en-US" dirty="0" smtClean="0"/>
              <a:t>facilities.</a:t>
            </a:r>
            <a:endParaRPr lang="en-US" dirty="0"/>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GB" dirty="0"/>
          </a:p>
        </p:txBody>
      </p:sp>
      <p:sp>
        <p:nvSpPr>
          <p:cNvPr id="3" name="Content Placeholder 2"/>
          <p:cNvSpPr>
            <a:spLocks noGrp="1"/>
          </p:cNvSpPr>
          <p:nvPr>
            <p:ph idx="1"/>
          </p:nvPr>
        </p:nvSpPr>
        <p:spPr/>
        <p:txBody>
          <a:bodyPr>
            <a:normAutofit/>
          </a:bodyPr>
          <a:lstStyle/>
          <a:p>
            <a:pPr marL="45720" indent="0">
              <a:buNone/>
            </a:pPr>
            <a:r>
              <a:rPr lang="en-US" u="sng" dirty="0" smtClean="0"/>
              <a:t>Further Analysis Cont.</a:t>
            </a:r>
          </a:p>
          <a:p>
            <a:r>
              <a:rPr lang="en-US" dirty="0" smtClean="0"/>
              <a:t>The next filtering was done to find out the neighborhoods with schools/high schools/Colleges/Universities.</a:t>
            </a:r>
          </a:p>
          <a:p>
            <a:r>
              <a:rPr lang="en-GB" dirty="0" smtClean="0"/>
              <a:t>There </a:t>
            </a:r>
            <a:r>
              <a:rPr lang="en-GB" dirty="0"/>
              <a:t>are only 5 S</a:t>
            </a:r>
            <a:r>
              <a:rPr lang="en-GB" dirty="0" smtClean="0"/>
              <a:t>chools</a:t>
            </a:r>
            <a:r>
              <a:rPr lang="en-GB" dirty="0"/>
              <a:t>, 2 </a:t>
            </a:r>
            <a:r>
              <a:rPr lang="en-GB" dirty="0" smtClean="0"/>
              <a:t>High </a:t>
            </a:r>
            <a:r>
              <a:rPr lang="en-GB" dirty="0"/>
              <a:t>S</a:t>
            </a:r>
            <a:r>
              <a:rPr lang="en-GB" dirty="0" smtClean="0"/>
              <a:t>chools </a:t>
            </a:r>
            <a:r>
              <a:rPr lang="en-GB" dirty="0"/>
              <a:t>and a </a:t>
            </a:r>
            <a:r>
              <a:rPr lang="en-GB" dirty="0" smtClean="0"/>
              <a:t>‘General College </a:t>
            </a:r>
            <a:r>
              <a:rPr lang="en-GB" dirty="0"/>
              <a:t>&amp; U</a:t>
            </a:r>
            <a:r>
              <a:rPr lang="en-GB" dirty="0" smtClean="0"/>
              <a:t>niversity</a:t>
            </a:r>
            <a:r>
              <a:rPr lang="en-GB" dirty="0"/>
              <a:t>’ - Columbia University Club of New York. When it comes to drugstores and pharmacies, there are only 10 pharmacies and a </a:t>
            </a:r>
            <a:r>
              <a:rPr lang="en-GB" dirty="0" smtClean="0"/>
              <a:t>drugstore.</a:t>
            </a:r>
            <a:endParaRPr lang="en-US" dirty="0" smtClean="0"/>
          </a:p>
          <a:p>
            <a:pPr marL="45720" indent="0">
              <a:buNone/>
            </a:pPr>
            <a:endParaRPr lang="en-US" dirty="0" smtClean="0"/>
          </a:p>
          <a:p>
            <a:endParaRPr lang="en-GB" dirty="0" smtClean="0"/>
          </a:p>
        </p:txBody>
      </p:sp>
    </p:spTree>
    <p:extLst>
      <p:ext uri="{BB962C8B-B14F-4D97-AF65-F5344CB8AC3E}">
        <p14:creationId xmlns:p14="http://schemas.microsoft.com/office/powerpoint/2010/main" val="213741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GB" dirty="0"/>
          </a:p>
        </p:txBody>
      </p:sp>
      <p:sp>
        <p:nvSpPr>
          <p:cNvPr id="3" name="Content Placeholder 2"/>
          <p:cNvSpPr>
            <a:spLocks noGrp="1"/>
          </p:cNvSpPr>
          <p:nvPr>
            <p:ph idx="1"/>
          </p:nvPr>
        </p:nvSpPr>
        <p:spPr/>
        <p:txBody>
          <a:bodyPr>
            <a:normAutofit/>
          </a:bodyPr>
          <a:lstStyle/>
          <a:p>
            <a:r>
              <a:rPr lang="en-US" dirty="0" smtClean="0"/>
              <a:t>During the analysis, it was identified that out of </a:t>
            </a:r>
            <a:r>
              <a:rPr lang="en-GB" dirty="0"/>
              <a:t>the 65 points scored by Soho, 54 points came from 9 clothing stores (more than 83%). Furthermore, it doesn’t have any of the venues mentioned below</a:t>
            </a:r>
            <a:r>
              <a:rPr lang="en-GB" dirty="0" smtClean="0"/>
              <a:t>.</a:t>
            </a:r>
          </a:p>
          <a:p>
            <a:pPr lvl="1"/>
            <a:r>
              <a:rPr lang="en-GB" dirty="0"/>
              <a:t>Doctor's Office, Medical </a:t>
            </a:r>
            <a:r>
              <a:rPr lang="en-GB" dirty="0" smtClean="0"/>
              <a:t>Centre</a:t>
            </a:r>
          </a:p>
          <a:p>
            <a:pPr lvl="1"/>
            <a:r>
              <a:rPr lang="en-GB" dirty="0" smtClean="0"/>
              <a:t>School</a:t>
            </a:r>
            <a:r>
              <a:rPr lang="en-GB" dirty="0"/>
              <a:t>, High School, General College &amp; </a:t>
            </a:r>
            <a:r>
              <a:rPr lang="en-GB" dirty="0" smtClean="0"/>
              <a:t>University</a:t>
            </a:r>
          </a:p>
          <a:p>
            <a:pPr lvl="1"/>
            <a:r>
              <a:rPr lang="en-GB" dirty="0" smtClean="0"/>
              <a:t>Pharmacy</a:t>
            </a:r>
            <a:r>
              <a:rPr lang="en-GB" dirty="0"/>
              <a:t>, Drugstore </a:t>
            </a:r>
            <a:endParaRPr lang="en-GB" dirty="0" smtClean="0"/>
          </a:p>
          <a:p>
            <a:r>
              <a:rPr lang="en-GB" b="1" dirty="0"/>
              <a:t>However, when it comes to Washington Heights, there is a pharmacy, grocery stores, supermarkets, banks, gyms, fitness centres and clothing stores (a wide variety of places than Soho including a pharmacy). Hence, </a:t>
            </a:r>
            <a:r>
              <a:rPr lang="en-GB" b="1" dirty="0" smtClean="0"/>
              <a:t>the consultant should recommend </a:t>
            </a:r>
            <a:r>
              <a:rPr lang="en-GB" b="1" dirty="0"/>
              <a:t>the investor to buy the </a:t>
            </a:r>
            <a:r>
              <a:rPr lang="en-GB" b="1" dirty="0" smtClean="0"/>
              <a:t>land for sale </a:t>
            </a:r>
            <a:r>
              <a:rPr lang="en-GB" b="1" dirty="0"/>
              <a:t>in Washington </a:t>
            </a:r>
            <a:r>
              <a:rPr lang="en-GB" b="1" dirty="0" smtClean="0"/>
              <a:t>Heights.</a:t>
            </a:r>
            <a:endParaRPr lang="en-GB" dirty="0"/>
          </a:p>
          <a:p>
            <a:pPr lvl="1"/>
            <a:endParaRPr lang="en-US" dirty="0" smtClean="0"/>
          </a:p>
          <a:p>
            <a:pPr marL="45720" indent="0">
              <a:buNone/>
            </a:pPr>
            <a:endParaRPr lang="en-US" dirty="0" smtClean="0"/>
          </a:p>
          <a:p>
            <a:endParaRPr lang="en-GB" dirty="0" smtClean="0"/>
          </a:p>
        </p:txBody>
      </p:sp>
    </p:spTree>
    <p:extLst>
      <p:ext uri="{BB962C8B-B14F-4D97-AF65-F5344CB8AC3E}">
        <p14:creationId xmlns:p14="http://schemas.microsoft.com/office/powerpoint/2010/main" val="164158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62200"/>
            <a:ext cx="9753600" cy="132556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lvl="0"/>
            <a:r>
              <a:rPr lang="en-GB" dirty="0"/>
              <a:t>In this exercise, </a:t>
            </a:r>
            <a:r>
              <a:rPr lang="en-GB" dirty="0" smtClean="0"/>
              <a:t>the consultant </a:t>
            </a:r>
            <a:r>
              <a:rPr lang="en-GB" dirty="0"/>
              <a:t>will be looking at the infrastructure facilities available in each </a:t>
            </a:r>
            <a:r>
              <a:rPr lang="en-GB" dirty="0" smtClean="0"/>
              <a:t>neighbourhood </a:t>
            </a:r>
            <a:r>
              <a:rPr lang="en-GB" dirty="0"/>
              <a:t>(within a 500m radius</a:t>
            </a:r>
            <a:r>
              <a:rPr lang="en-GB" dirty="0" smtClean="0"/>
              <a:t>).</a:t>
            </a:r>
          </a:p>
          <a:p>
            <a:pPr lvl="0"/>
            <a:r>
              <a:rPr lang="en-US" dirty="0" smtClean="0"/>
              <a:t>Each facility will be given a number of points based on the importance of the facility </a:t>
            </a:r>
            <a:r>
              <a:rPr lang="en-GB" dirty="0"/>
              <a:t>(e.g. medical facilities get the highest points</a:t>
            </a:r>
            <a:r>
              <a:rPr lang="en-GB" dirty="0" smtClean="0"/>
              <a:t>), thus, not an unbiased experiment.</a:t>
            </a:r>
            <a:endParaRPr lang="en-GB" dirty="0"/>
          </a:p>
          <a:p>
            <a:pPr lvl="0"/>
            <a:r>
              <a:rPr lang="en-US" dirty="0" smtClean="0"/>
              <a:t>The neighborhood which scores the highest number of points will be chosen as the ideal neighborhood to build the apartment.</a:t>
            </a:r>
          </a:p>
        </p:txBody>
      </p:sp>
    </p:spTree>
    <p:extLst>
      <p:ext uri="{BB962C8B-B14F-4D97-AF65-F5344CB8AC3E}">
        <p14:creationId xmlns:p14="http://schemas.microsoft.com/office/powerpoint/2010/main" val="374055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DATA SOURCES</a:t>
            </a:r>
            <a:endParaRPr lang="en-US" dirty="0"/>
          </a:p>
        </p:txBody>
      </p:sp>
      <p:sp>
        <p:nvSpPr>
          <p:cNvPr id="3" name="Content Placeholder 2"/>
          <p:cNvSpPr>
            <a:spLocks noGrp="1"/>
          </p:cNvSpPr>
          <p:nvPr>
            <p:ph idx="1"/>
          </p:nvPr>
        </p:nvSpPr>
        <p:spPr/>
        <p:txBody>
          <a:bodyPr/>
          <a:lstStyle/>
          <a:p>
            <a:pPr lvl="0"/>
            <a:r>
              <a:rPr lang="en-GB" dirty="0"/>
              <a:t>New York City comprises of 5 boroughs and 306 </a:t>
            </a:r>
            <a:r>
              <a:rPr lang="en-GB" dirty="0" smtClean="0"/>
              <a:t>neighbourhoods.</a:t>
            </a:r>
          </a:p>
          <a:p>
            <a:pPr lvl="0"/>
            <a:r>
              <a:rPr lang="en-US" dirty="0" smtClean="0"/>
              <a:t>Neighborhood details, applicable borough, latitude and longitude coordinates of each neighborhood have been obtained through:</a:t>
            </a:r>
          </a:p>
          <a:p>
            <a:pPr lvl="1"/>
            <a:r>
              <a:rPr lang="en-GB" u="sng" dirty="0">
                <a:hlinkClick r:id="rId3"/>
              </a:rPr>
              <a:t>https://</a:t>
            </a:r>
            <a:r>
              <a:rPr lang="en-GB" u="sng" dirty="0" smtClean="0">
                <a:hlinkClick r:id="rId3"/>
              </a:rPr>
              <a:t>geo.nyu.edu/catalog/nyu_2451_34572</a:t>
            </a:r>
            <a:endParaRPr lang="en-GB" u="sng" dirty="0"/>
          </a:p>
          <a:p>
            <a:r>
              <a:rPr lang="en-US" dirty="0" smtClean="0"/>
              <a:t>Since the task is to find out a suitable neighborhood in ‘Manhattan’ borough, the rest of the data have been removed from the data set via a python operation. </a:t>
            </a:r>
            <a:endParaRPr lang="en-GB" dirty="0" smtClean="0"/>
          </a:p>
          <a:p>
            <a:pPr lvl="0"/>
            <a:endParaRPr lang="en-US" dirty="0" smtClean="0"/>
          </a:p>
        </p:txBody>
      </p:sp>
    </p:spTree>
    <p:extLst>
      <p:ext uri="{BB962C8B-B14F-4D97-AF65-F5344CB8AC3E}">
        <p14:creationId xmlns:p14="http://schemas.microsoft.com/office/powerpoint/2010/main" val="294616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GB" dirty="0"/>
          </a:p>
        </p:txBody>
      </p:sp>
      <p:sp>
        <p:nvSpPr>
          <p:cNvPr id="3" name="Content Placeholder 2"/>
          <p:cNvSpPr>
            <a:spLocks noGrp="1"/>
          </p:cNvSpPr>
          <p:nvPr>
            <p:ph idx="1"/>
          </p:nvPr>
        </p:nvSpPr>
        <p:spPr/>
        <p:txBody>
          <a:bodyPr/>
          <a:lstStyle/>
          <a:p>
            <a:r>
              <a:rPr lang="en-US" dirty="0" smtClean="0"/>
              <a:t>All the neighborhoods located in New York were taken into a map.</a:t>
            </a:r>
          </a:p>
          <a:p>
            <a:endParaRPr lang="en-US" dirty="0" smtClean="0"/>
          </a:p>
        </p:txBody>
      </p:sp>
      <p:pic>
        <p:nvPicPr>
          <p:cNvPr id="5" name="Picture 4"/>
          <p:cNvPicPr>
            <a:picLocks noChangeAspect="1"/>
          </p:cNvPicPr>
          <p:nvPr/>
        </p:nvPicPr>
        <p:blipFill>
          <a:blip r:embed="rId2"/>
          <a:stretch>
            <a:fillRect/>
          </a:stretch>
        </p:blipFill>
        <p:spPr>
          <a:xfrm>
            <a:off x="3008314" y="2313625"/>
            <a:ext cx="6172200" cy="4073320"/>
          </a:xfrm>
          <a:prstGeom prst="rect">
            <a:avLst/>
          </a:prstGeom>
        </p:spPr>
      </p:pic>
    </p:spTree>
    <p:extLst>
      <p:ext uri="{BB962C8B-B14F-4D97-AF65-F5344CB8AC3E}">
        <p14:creationId xmlns:p14="http://schemas.microsoft.com/office/powerpoint/2010/main" val="22979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t>
            </a:r>
            <a:endParaRPr lang="en-GB" dirty="0"/>
          </a:p>
        </p:txBody>
      </p:sp>
      <p:sp>
        <p:nvSpPr>
          <p:cNvPr id="3" name="Content Placeholder 2"/>
          <p:cNvSpPr>
            <a:spLocks noGrp="1"/>
          </p:cNvSpPr>
          <p:nvPr>
            <p:ph idx="1"/>
          </p:nvPr>
        </p:nvSpPr>
        <p:spPr/>
        <p:txBody>
          <a:bodyPr/>
          <a:lstStyle/>
          <a:p>
            <a:r>
              <a:rPr lang="en-US" dirty="0" smtClean="0"/>
              <a:t>In the second step, all the neighborhoods were dropped from the dataset except the neighborhoods located inside the ‘Manhattan’ borough. Those were also taken into a separate map.</a:t>
            </a:r>
          </a:p>
          <a:p>
            <a:pPr marL="45720" indent="0" algn="ctr">
              <a:buNone/>
            </a:pPr>
            <a:endParaRPr lang="en-US" dirty="0" smtClean="0"/>
          </a:p>
        </p:txBody>
      </p:sp>
      <p:pic>
        <p:nvPicPr>
          <p:cNvPr id="4" name="Picture 3"/>
          <p:cNvPicPr>
            <a:picLocks noChangeAspect="1"/>
          </p:cNvPicPr>
          <p:nvPr/>
        </p:nvPicPr>
        <p:blipFill>
          <a:blip r:embed="rId2"/>
          <a:stretch>
            <a:fillRect/>
          </a:stretch>
        </p:blipFill>
        <p:spPr>
          <a:xfrm>
            <a:off x="2960689" y="2970068"/>
            <a:ext cx="6267450" cy="3867150"/>
          </a:xfrm>
          <a:prstGeom prst="rect">
            <a:avLst/>
          </a:prstGeom>
        </p:spPr>
      </p:pic>
    </p:spTree>
    <p:extLst>
      <p:ext uri="{BB962C8B-B14F-4D97-AF65-F5344CB8AC3E}">
        <p14:creationId xmlns:p14="http://schemas.microsoft.com/office/powerpoint/2010/main" val="53050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t>
            </a:r>
            <a:endParaRPr lang="en-GB" dirty="0"/>
          </a:p>
        </p:txBody>
      </p:sp>
      <p:sp>
        <p:nvSpPr>
          <p:cNvPr id="3" name="Content Placeholder 2"/>
          <p:cNvSpPr>
            <a:spLocks noGrp="1"/>
          </p:cNvSpPr>
          <p:nvPr>
            <p:ph idx="1"/>
          </p:nvPr>
        </p:nvSpPr>
        <p:spPr/>
        <p:txBody>
          <a:bodyPr/>
          <a:lstStyle/>
          <a:p>
            <a:r>
              <a:rPr lang="en-US" dirty="0" smtClean="0"/>
              <a:t>After that, the top 100 venues </a:t>
            </a:r>
            <a:r>
              <a:rPr lang="en-US" dirty="0"/>
              <a:t>including the venue categories</a:t>
            </a:r>
            <a:r>
              <a:rPr lang="en-US" dirty="0" smtClean="0"/>
              <a:t> of each filtered neighborhood were obtained using the Foursquare API.</a:t>
            </a:r>
          </a:p>
          <a:p>
            <a:pPr marL="45720" indent="0">
              <a:buNone/>
            </a:pPr>
            <a:endParaRPr lang="en-US" dirty="0"/>
          </a:p>
        </p:txBody>
      </p:sp>
      <p:pic>
        <p:nvPicPr>
          <p:cNvPr id="4" name="Picture 3"/>
          <p:cNvPicPr>
            <a:picLocks noChangeAspect="1"/>
          </p:cNvPicPr>
          <p:nvPr/>
        </p:nvPicPr>
        <p:blipFill>
          <a:blip r:embed="rId2"/>
          <a:stretch>
            <a:fillRect/>
          </a:stretch>
        </p:blipFill>
        <p:spPr>
          <a:xfrm>
            <a:off x="1941514" y="3167062"/>
            <a:ext cx="8305800" cy="1666875"/>
          </a:xfrm>
          <a:prstGeom prst="rect">
            <a:avLst/>
          </a:prstGeom>
        </p:spPr>
      </p:pic>
    </p:spTree>
    <p:extLst>
      <p:ext uri="{BB962C8B-B14F-4D97-AF65-F5344CB8AC3E}">
        <p14:creationId xmlns:p14="http://schemas.microsoft.com/office/powerpoint/2010/main" val="397905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t>
            </a:r>
            <a:endParaRPr lang="en-GB" dirty="0"/>
          </a:p>
        </p:txBody>
      </p:sp>
      <p:sp>
        <p:nvSpPr>
          <p:cNvPr id="3" name="Content Placeholder 2"/>
          <p:cNvSpPr>
            <a:spLocks noGrp="1"/>
          </p:cNvSpPr>
          <p:nvPr>
            <p:ph idx="1"/>
          </p:nvPr>
        </p:nvSpPr>
        <p:spPr/>
        <p:txBody>
          <a:bodyPr/>
          <a:lstStyle/>
          <a:p>
            <a:r>
              <a:rPr lang="en-US" dirty="0" smtClean="0"/>
              <a:t>After that, the top 100 venues including the venue categories of each filtered neighborhood were obtained using the Foursquare API.</a:t>
            </a:r>
          </a:p>
          <a:p>
            <a:pPr marL="45720" indent="0">
              <a:buNone/>
            </a:pPr>
            <a:endParaRPr lang="en-US" dirty="0" smtClean="0"/>
          </a:p>
          <a:p>
            <a:pPr marL="45720" indent="0">
              <a:buNone/>
            </a:pPr>
            <a:endParaRPr lang="en-US" dirty="0"/>
          </a:p>
          <a:p>
            <a:pPr marL="45720" indent="0">
              <a:buNone/>
            </a:pPr>
            <a:endParaRPr lang="en-US" dirty="0" smtClean="0"/>
          </a:p>
          <a:p>
            <a:pPr marL="45720" indent="0">
              <a:buNone/>
            </a:pPr>
            <a:endParaRPr lang="en-US" dirty="0"/>
          </a:p>
          <a:p>
            <a:r>
              <a:rPr lang="en-GB" dirty="0" smtClean="0"/>
              <a:t>The </a:t>
            </a:r>
            <a:r>
              <a:rPr lang="en-GB" dirty="0"/>
              <a:t>objective was to identify the most important venue categories which would enhance or add value to the </a:t>
            </a:r>
            <a:r>
              <a:rPr lang="en-GB" dirty="0" smtClean="0"/>
              <a:t>project.</a:t>
            </a:r>
            <a:endParaRPr lang="en-US" dirty="0" smtClean="0"/>
          </a:p>
        </p:txBody>
      </p:sp>
      <p:pic>
        <p:nvPicPr>
          <p:cNvPr id="4" name="Picture 3"/>
          <p:cNvPicPr>
            <a:picLocks noChangeAspect="1"/>
          </p:cNvPicPr>
          <p:nvPr/>
        </p:nvPicPr>
        <p:blipFill>
          <a:blip r:embed="rId2"/>
          <a:stretch>
            <a:fillRect/>
          </a:stretch>
        </p:blipFill>
        <p:spPr>
          <a:xfrm>
            <a:off x="1941514" y="3167062"/>
            <a:ext cx="8305800" cy="1666875"/>
          </a:xfrm>
          <a:prstGeom prst="rect">
            <a:avLst/>
          </a:prstGeom>
        </p:spPr>
      </p:pic>
    </p:spTree>
    <p:extLst>
      <p:ext uri="{BB962C8B-B14F-4D97-AF65-F5344CB8AC3E}">
        <p14:creationId xmlns:p14="http://schemas.microsoft.com/office/powerpoint/2010/main" val="259314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cont.	</a:t>
            </a:r>
            <a:endParaRPr lang="en-GB" dirty="0"/>
          </a:p>
        </p:txBody>
      </p:sp>
      <p:sp>
        <p:nvSpPr>
          <p:cNvPr id="3" name="Content Placeholder 2"/>
          <p:cNvSpPr>
            <a:spLocks noGrp="1"/>
          </p:cNvSpPr>
          <p:nvPr>
            <p:ph idx="1"/>
          </p:nvPr>
        </p:nvSpPr>
        <p:spPr/>
        <p:txBody>
          <a:bodyPr>
            <a:normAutofit/>
          </a:bodyPr>
          <a:lstStyle/>
          <a:p>
            <a:r>
              <a:rPr lang="en-GB" dirty="0"/>
              <a:t>As a result, the following set of venue categories </a:t>
            </a:r>
            <a:r>
              <a:rPr lang="en-GB" dirty="0" smtClean="0"/>
              <a:t>were identified </a:t>
            </a:r>
            <a:r>
              <a:rPr lang="en-GB" dirty="0"/>
              <a:t>as the most important ones</a:t>
            </a:r>
            <a:r>
              <a:rPr lang="en-GB" dirty="0" smtClean="0"/>
              <a:t>.</a:t>
            </a:r>
          </a:p>
          <a:p>
            <a:pPr lvl="1"/>
            <a:r>
              <a:rPr lang="en-GB" dirty="0"/>
              <a:t>Doctor's Office, Medical </a:t>
            </a:r>
            <a:r>
              <a:rPr lang="en-GB" dirty="0" smtClean="0"/>
              <a:t>Centre</a:t>
            </a:r>
          </a:p>
          <a:p>
            <a:pPr lvl="1"/>
            <a:r>
              <a:rPr lang="en-GB" dirty="0" smtClean="0"/>
              <a:t>School</a:t>
            </a:r>
            <a:r>
              <a:rPr lang="en-GB" dirty="0"/>
              <a:t>, High School, General College &amp; </a:t>
            </a:r>
            <a:r>
              <a:rPr lang="en-GB" dirty="0" smtClean="0"/>
              <a:t>University</a:t>
            </a:r>
          </a:p>
          <a:p>
            <a:pPr lvl="1"/>
            <a:r>
              <a:rPr lang="en-GB" dirty="0" smtClean="0"/>
              <a:t>Pharmacy</a:t>
            </a:r>
            <a:r>
              <a:rPr lang="en-GB" dirty="0"/>
              <a:t>, </a:t>
            </a:r>
            <a:r>
              <a:rPr lang="en-GB" dirty="0" smtClean="0"/>
              <a:t>Drugstore</a:t>
            </a:r>
          </a:p>
          <a:p>
            <a:pPr lvl="1"/>
            <a:r>
              <a:rPr lang="en-GB" dirty="0" smtClean="0"/>
              <a:t>Supermarket</a:t>
            </a:r>
            <a:r>
              <a:rPr lang="en-GB" dirty="0"/>
              <a:t>, Grocery </a:t>
            </a:r>
            <a:r>
              <a:rPr lang="en-GB" dirty="0" smtClean="0"/>
              <a:t>Store</a:t>
            </a:r>
          </a:p>
          <a:p>
            <a:pPr lvl="1"/>
            <a:r>
              <a:rPr lang="en-GB" dirty="0" smtClean="0"/>
              <a:t>Clothing Store</a:t>
            </a:r>
          </a:p>
          <a:p>
            <a:pPr lvl="1"/>
            <a:r>
              <a:rPr lang="en-GB" dirty="0" smtClean="0"/>
              <a:t>Bus </a:t>
            </a:r>
            <a:r>
              <a:rPr lang="en-GB" dirty="0"/>
              <a:t>Station, Bus Stop, Bus Line, Metro </a:t>
            </a:r>
            <a:r>
              <a:rPr lang="en-GB" dirty="0" smtClean="0"/>
              <a:t>Station</a:t>
            </a:r>
          </a:p>
          <a:p>
            <a:pPr lvl="1"/>
            <a:r>
              <a:rPr lang="en-GB" dirty="0" smtClean="0"/>
              <a:t>Department </a:t>
            </a:r>
            <a:r>
              <a:rPr lang="en-GB" dirty="0"/>
              <a:t>Store, Discount Store, Shopping Mall, Convenience Store, Electronics </a:t>
            </a:r>
            <a:r>
              <a:rPr lang="en-GB" dirty="0" smtClean="0"/>
              <a:t>Store</a:t>
            </a:r>
          </a:p>
          <a:p>
            <a:pPr lvl="1"/>
            <a:r>
              <a:rPr lang="en-US" dirty="0" smtClean="0"/>
              <a:t>Bank</a:t>
            </a:r>
          </a:p>
          <a:p>
            <a:pPr lvl="1"/>
            <a:r>
              <a:rPr lang="en-US" dirty="0" smtClean="0"/>
              <a:t>Gas Station</a:t>
            </a:r>
          </a:p>
          <a:p>
            <a:pPr lvl="1"/>
            <a:r>
              <a:rPr lang="en-US" dirty="0" smtClean="0"/>
              <a:t>Gym, </a:t>
            </a:r>
            <a:r>
              <a:rPr lang="en-GB" dirty="0"/>
              <a:t>Gym / Fitness </a:t>
            </a:r>
            <a:r>
              <a:rPr lang="en-GB" dirty="0" err="1"/>
              <a:t>Center</a:t>
            </a:r>
            <a:r>
              <a:rPr lang="en-GB" dirty="0"/>
              <a:t>, Weight Loss </a:t>
            </a:r>
            <a:r>
              <a:rPr lang="en-GB" dirty="0" err="1"/>
              <a:t>Center</a:t>
            </a:r>
            <a:r>
              <a:rPr lang="en-GB" dirty="0"/>
              <a:t> </a:t>
            </a:r>
          </a:p>
          <a:p>
            <a:pPr lvl="1"/>
            <a:endParaRPr lang="en-US" dirty="0" smtClean="0"/>
          </a:p>
        </p:txBody>
      </p:sp>
    </p:spTree>
    <p:extLst>
      <p:ext uri="{BB962C8B-B14F-4D97-AF65-F5344CB8AC3E}">
        <p14:creationId xmlns:p14="http://schemas.microsoft.com/office/powerpoint/2010/main" val="289880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439</TotalTime>
  <Words>1128</Words>
  <Application>Microsoft Office PowerPoint</Application>
  <PresentationFormat>Custom</PresentationFormat>
  <Paragraphs>209</Paragraphs>
  <Slides>22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State history report presentation</vt:lpstr>
      <vt:lpstr>Selecting a Land from Manhattan Borough for a Luxury Housing Complex</vt:lpstr>
      <vt:lpstr>INTRODUCTION</vt:lpstr>
      <vt:lpstr>PROBLEM</vt:lpstr>
      <vt:lpstr>DATA AND DATA SOURCES</vt:lpstr>
      <vt:lpstr>METHODOLOGY </vt:lpstr>
      <vt:lpstr>METHODOLOGY cont. </vt:lpstr>
      <vt:lpstr>METHODOLOGY cont. </vt:lpstr>
      <vt:lpstr>METHODOLOGY cont. </vt:lpstr>
      <vt:lpstr>METHODOLOGY cont. </vt:lpstr>
      <vt:lpstr>METHODOLOGY cont. </vt:lpstr>
      <vt:lpstr>Results </vt:lpstr>
      <vt:lpstr>Results cont.</vt:lpstr>
      <vt:lpstr>Results cont.</vt:lpstr>
      <vt:lpstr>Results cont.</vt:lpstr>
      <vt:lpstr>Results cont.</vt:lpstr>
      <vt:lpstr>Results cont. </vt:lpstr>
      <vt:lpstr>DISCUSSION </vt:lpstr>
      <vt:lpstr>DISCUSSION</vt:lpstr>
      <vt:lpstr>DISCUSSION</vt:lpstr>
      <vt:lpstr>DISCUSSION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Selecting a Land from Manhattan Borough for a Luxury Housing Complex</dc:title>
  <dc:creator>Chaturaka Gunatilaka</dc:creator>
  <cp:lastModifiedBy>Chaturaka Gunatilaka</cp:lastModifiedBy>
  <cp:revision>17</cp:revision>
  <dcterms:created xsi:type="dcterms:W3CDTF">2019-11-30T03:43:48Z</dcterms:created>
  <dcterms:modified xsi:type="dcterms:W3CDTF">2019-11-30T11:03:25Z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v-asharm@microsoft.com</vt:lpwstr>
  </property>
  <property fmtid="{D5CDD505-2E9C-101B-9397-08002B2CF9AE}" pid="15" name="MSIP_Label_f42aa342-8706-4288-bd11-ebb85995028c_SetDate">
    <vt:lpwstr>2017-11-17T04:13:46.1587428Z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