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Microsoft_Equation2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Microsoft_Equation3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4" r:id="rId22"/>
    <p:sldId id="270" r:id="rId23"/>
    <p:sldId id="271" r:id="rId24"/>
    <p:sldId id="272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2600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94FF2D-93BA-D14C-B868-1CD121C28963}" type="datetimeFigureOut">
              <a:rPr lang="en-US" smtClean="0"/>
              <a:pPr/>
              <a:t>04/09/13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C4A46-A38A-7C4A-8229-8AF3D770C1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94FF2D-93BA-D14C-B868-1CD121C28963}" type="datetimeFigureOut">
              <a:rPr lang="en-US" smtClean="0"/>
              <a:pPr/>
              <a:t>04/09/13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C4A46-A38A-7C4A-8229-8AF3D770C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94FF2D-93BA-D14C-B868-1CD121C28963}" type="datetimeFigureOut">
              <a:rPr lang="en-US" smtClean="0"/>
              <a:pPr/>
              <a:t>04/09/13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C4A46-A38A-7C4A-8229-8AF3D770C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94FF2D-93BA-D14C-B868-1CD121C28963}" type="datetimeFigureOut">
              <a:rPr lang="en-US" smtClean="0"/>
              <a:pPr/>
              <a:t>04/09/13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C4A46-A38A-7C4A-8229-8AF3D770C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94FF2D-93BA-D14C-B868-1CD121C28963}" type="datetimeFigureOut">
              <a:rPr lang="en-US" smtClean="0"/>
              <a:pPr/>
              <a:t>04/09/13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C4A46-A38A-7C4A-8229-8AF3D770C1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94FF2D-93BA-D14C-B868-1CD121C28963}" type="datetimeFigureOut">
              <a:rPr lang="en-US" smtClean="0"/>
              <a:pPr/>
              <a:t>04/09/13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C4A46-A38A-7C4A-8229-8AF3D770C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94FF2D-93BA-D14C-B868-1CD121C28963}" type="datetimeFigureOut">
              <a:rPr lang="en-US" smtClean="0"/>
              <a:pPr/>
              <a:t>04/09/13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C4A46-A38A-7C4A-8229-8AF3D770C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94FF2D-93BA-D14C-B868-1CD121C28963}" type="datetimeFigureOut">
              <a:rPr lang="en-US" smtClean="0"/>
              <a:pPr/>
              <a:t>04/09/13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C4A46-A38A-7C4A-8229-8AF3D770C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94FF2D-93BA-D14C-B868-1CD121C28963}" type="datetimeFigureOut">
              <a:rPr lang="en-US" smtClean="0"/>
              <a:pPr/>
              <a:t>04/09/13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C4A46-A38A-7C4A-8229-8AF3D770C1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94FF2D-93BA-D14C-B868-1CD121C28963}" type="datetimeFigureOut">
              <a:rPr lang="en-US" smtClean="0"/>
              <a:pPr/>
              <a:t>04/09/13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C4A46-A38A-7C4A-8229-8AF3D770C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94FF2D-93BA-D14C-B868-1CD121C28963}" type="datetimeFigureOut">
              <a:rPr lang="en-US" smtClean="0"/>
              <a:pPr/>
              <a:t>04/09/13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9C4A46-A38A-7C4A-8229-8AF3D770C1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88136" y="274638"/>
            <a:ext cx="7845552" cy="99412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88136" y="1268760"/>
            <a:ext cx="7845552" cy="5256584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994FF2D-93BA-D14C-B868-1CD121C28963}" type="datetimeFigureOut">
              <a:rPr lang="en-US" smtClean="0"/>
              <a:pPr/>
              <a:t>04/09/13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19C4A46-A38A-7C4A-8229-8AF3D770C1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3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oleObject" Target="../embeddings/oleObject6.bin"/><Relationship Id="rId5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oleObject" Target="../embeddings/oleObject7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5.wmf"/><Relationship Id="rId5" Type="http://schemas.openxmlformats.org/officeDocument/2006/relationships/image" Target="../media/image2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7.wmf"/><Relationship Id="rId5" Type="http://schemas.openxmlformats.org/officeDocument/2006/relationships/image" Target="../media/image30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28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2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0.emf"/><Relationship Id="rId9" Type="http://schemas.openxmlformats.org/officeDocument/2006/relationships/oleObject" Target="../embeddings/Microsoft_Equation2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Control Engineering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Stability </a:t>
            </a:r>
            <a:r>
              <a:rPr lang="en-US" dirty="0" smtClean="0">
                <a:latin typeface="Constantia (Body)"/>
                <a:cs typeface="Constantia (Body)"/>
              </a:rPr>
              <a:t>Analysis</a:t>
            </a:r>
            <a:endParaRPr lang="en-US" dirty="0">
              <a:latin typeface="Constantia (Body)"/>
              <a:cs typeface="Constantia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4746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in state space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solutions</a:t>
            </a:r>
          </a:p>
          <a:p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system is asymptotically stable if and only if</a:t>
            </a:r>
          </a:p>
          <a:p>
            <a:r>
              <a:rPr lang="en-US" dirty="0" smtClean="0"/>
              <a:t>In general the linear system           is asymptotically stab e if and only if all </a:t>
            </a:r>
            <a:r>
              <a:rPr lang="en-US" dirty="0" err="1" smtClean="0"/>
              <a:t>eigen</a:t>
            </a:r>
            <a:r>
              <a:rPr lang="en-US" dirty="0" smtClean="0"/>
              <a:t> values of A all have a strictly negative real part.</a:t>
            </a:r>
          </a:p>
          <a:p>
            <a:r>
              <a:rPr lang="en-US" dirty="0" smtClean="0"/>
              <a:t>Is unstable if any </a:t>
            </a:r>
            <a:r>
              <a:rPr lang="en-US" dirty="0" err="1" smtClean="0"/>
              <a:t>eigen</a:t>
            </a:r>
            <a:r>
              <a:rPr lang="en-US" dirty="0" smtClean="0"/>
              <a:t> value of A has a strictly </a:t>
            </a:r>
            <a:r>
              <a:rPr lang="en-US" smtClean="0"/>
              <a:t>positive real part.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187038"/>
              </p:ext>
            </p:extLst>
          </p:nvPr>
        </p:nvGraphicFramePr>
        <p:xfrm>
          <a:off x="1691680" y="1700808"/>
          <a:ext cx="5328592" cy="1065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Equation" r:id="rId3" imgW="2590800" imgH="520700" progId="Equation.3">
                  <p:embed/>
                </p:oleObj>
              </mc:Choice>
              <mc:Fallback>
                <p:oleObj name="Equation" r:id="rId3" imgW="2590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700808"/>
                        <a:ext cx="5328592" cy="10657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726900"/>
              </p:ext>
            </p:extLst>
          </p:nvPr>
        </p:nvGraphicFramePr>
        <p:xfrm>
          <a:off x="7524328" y="3136900"/>
          <a:ext cx="1456432" cy="364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quation" r:id="rId5" imgW="863600" imgH="215900" progId="Equation.3">
                  <p:embed/>
                </p:oleObj>
              </mc:Choice>
              <mc:Fallback>
                <p:oleObj name="Equation" r:id="rId5" imgW="863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3136900"/>
                        <a:ext cx="1456432" cy="364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268016"/>
              </p:ext>
            </p:extLst>
          </p:nvPr>
        </p:nvGraphicFramePr>
        <p:xfrm>
          <a:off x="4927188" y="3573016"/>
          <a:ext cx="940956" cy="34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Equation" r:id="rId7" imgW="444500" imgH="165100" progId="Equation.3">
                  <p:embed/>
                </p:oleObj>
              </mc:Choice>
              <mc:Fallback>
                <p:oleObj name="Equation" r:id="rId7" imgW="4445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188" y="3573016"/>
                        <a:ext cx="940956" cy="3494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82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Routh-Hurwitz Stability Criterion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to determine how many closed loop poles are on the left half plane, how many are on the right </a:t>
            </a:r>
            <a:r>
              <a:rPr lang="en-US" dirty="0" err="1" smtClean="0"/>
              <a:t>haf</a:t>
            </a:r>
            <a:r>
              <a:rPr lang="en-US" dirty="0" smtClean="0"/>
              <a:t> plane and how many are on the imaginary axis.</a:t>
            </a:r>
          </a:p>
          <a:p>
            <a:endParaRPr lang="en-US" dirty="0" smtClean="0"/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Generate the </a:t>
            </a:r>
            <a:r>
              <a:rPr lang="en-US" dirty="0" err="1" smtClean="0"/>
              <a:t>Routh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Interpret the </a:t>
            </a:r>
            <a:r>
              <a:rPr lang="en-US" dirty="0" err="1" smtClean="0"/>
              <a:t>Routh</a:t>
            </a:r>
            <a:r>
              <a:rPr lang="en-US" dirty="0" smtClean="0"/>
              <a:t> Table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Generating the Routh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19" y="2679700"/>
            <a:ext cx="8214281" cy="303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190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2057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corresponding </a:t>
            </a:r>
            <a:r>
              <a:rPr lang="en-US" dirty="0" err="1" smtClean="0"/>
              <a:t>Routh</a:t>
            </a:r>
            <a:r>
              <a:rPr lang="en-US" dirty="0" smtClean="0"/>
              <a:t> Table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dirty="0" smtClean="0"/>
              <a:t>Routh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dirty="0" smtClean="0"/>
              <a:t>Determining </a:t>
            </a:r>
            <a:r>
              <a:rPr lang="en-US" dirty="0" smtClean="0">
                <a:latin typeface="Constantia (Body)"/>
                <a:cs typeface="Constantia (Body)"/>
              </a:rPr>
              <a:t>various</a:t>
            </a:r>
            <a:r>
              <a:rPr lang="en-US" dirty="0" smtClean="0"/>
              <a:t> values in the </a:t>
            </a:r>
            <a:r>
              <a:rPr lang="en-US" dirty="0" err="1" smtClean="0"/>
              <a:t>Routh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6315137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dirty="0" smtClean="0"/>
              <a:t>Generating Routh Table -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95400"/>
            <a:ext cx="81534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Generating Routh table -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28" y="2077274"/>
            <a:ext cx="8445772" cy="4018726"/>
          </a:xfrm>
          <a:prstGeom prst="rect">
            <a:avLst/>
          </a:prstGeom>
        </p:spPr>
      </p:pic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276600" y="1524000"/>
          <a:ext cx="29606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4" imgW="7315200" imgH="1181100" progId="Equation.3">
                  <p:embed/>
                </p:oleObj>
              </mc:Choice>
              <mc:Fallback>
                <p:oleObj name="Equation" r:id="rId4" imgW="7315200" imgH="1181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524000"/>
                        <a:ext cx="2960688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dirty="0" smtClean="0"/>
              <a:t>Interpretation of the Routh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595" dirty="0" smtClean="0">
                <a:cs typeface=""/>
              </a:rPr>
              <a:t>The number of roots of the polynomial that are in the right-half plane is equal to the number of sign changes in the first column</a:t>
            </a:r>
          </a:p>
          <a:p>
            <a:endParaRPr lang="en-US" dirty="0" smtClean="0">
              <a:cs typeface=""/>
            </a:endParaRPr>
          </a:p>
          <a:p>
            <a:endParaRPr lang="en-US" dirty="0" smtClean="0">
              <a:cs typeface=""/>
            </a:endParaRPr>
          </a:p>
          <a:p>
            <a:endParaRPr lang="en-US" dirty="0" smtClean="0">
              <a:cs typeface=""/>
            </a:endParaRPr>
          </a:p>
          <a:p>
            <a:endParaRPr lang="en-US" dirty="0" smtClean="0">
              <a:cs typeface=""/>
            </a:endParaRPr>
          </a:p>
          <a:p>
            <a:endParaRPr lang="en-US" dirty="0" smtClean="0">
              <a:cs typeface=""/>
            </a:endParaRPr>
          </a:p>
          <a:p>
            <a:endParaRPr lang="en-US" dirty="0" smtClean="0">
              <a:cs typeface=""/>
            </a:endParaRPr>
          </a:p>
          <a:p>
            <a:endParaRPr lang="en-US" dirty="0" smtClean="0">
              <a:cs typeface=""/>
            </a:endParaRPr>
          </a:p>
          <a:p>
            <a:endParaRPr lang="en-US" dirty="0" smtClean="0">
              <a:cs typeface=""/>
            </a:endParaRPr>
          </a:p>
          <a:p>
            <a:r>
              <a:rPr lang="en-US" dirty="0" smtClean="0">
                <a:cs typeface=""/>
              </a:rPr>
              <a:t>Two sign changes (2 poles in right half plane), hence an unstable system.</a:t>
            </a:r>
            <a:endParaRPr lang="en-US" dirty="0">
              <a:cs typeface="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62106"/>
            <a:ext cx="6477000" cy="30718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dirty="0" smtClean="0"/>
              <a:t>Special Cases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dirty="0" smtClean="0"/>
              <a:t>Zero in the first column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32000"/>
            <a:ext cx="4593082" cy="4292600"/>
          </a:xfrm>
          <a:prstGeom prst="rect">
            <a:avLst/>
          </a:prstGeom>
        </p:spPr>
      </p:pic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457200" y="2914650"/>
          <a:ext cx="3352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4" imgW="7315200" imgH="1409700" progId="Equation.3">
                  <p:embed/>
                </p:oleObj>
              </mc:Choice>
              <mc:Fallback>
                <p:oleObj name="Equation" r:id="rId4" imgW="7315200" imgH="140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14650"/>
                        <a:ext cx="3352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dirty="0" smtClean="0"/>
              <a:t>Special Cases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sign changes, two poles in the right half plane and hence system is unstable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73" y="1143000"/>
            <a:ext cx="6150727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r>
              <a:rPr lang="en-US" dirty="0" smtClean="0"/>
              <a:t>Alternative method: Reverse the coefficients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14600"/>
            <a:ext cx="8134350" cy="1927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Poles and Zeros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rational transfer function can be described as</a:t>
            </a:r>
          </a:p>
          <a:p>
            <a:endParaRPr lang="en-US" dirty="0"/>
          </a:p>
          <a:p>
            <a:endParaRPr lang="en-US" sz="2400" dirty="0" smtClean="0"/>
          </a:p>
          <a:p>
            <a:endParaRPr lang="en-US" dirty="0"/>
          </a:p>
          <a:p>
            <a:r>
              <a:rPr lang="en-US" sz="2400" dirty="0" smtClean="0"/>
              <a:t>The roots of the numerator </a:t>
            </a:r>
            <a:r>
              <a:rPr lang="en-US" sz="2400" i="1" dirty="0" err="1" smtClean="0"/>
              <a:t>z</a:t>
            </a:r>
            <a:r>
              <a:rPr lang="en-US" sz="1200" i="1" dirty="0" err="1" smtClean="0"/>
              <a:t>i</a:t>
            </a:r>
            <a:r>
              <a:rPr lang="en-US" sz="2400" dirty="0" smtClean="0"/>
              <a:t> are the zeros, </a:t>
            </a:r>
            <a:r>
              <a:rPr lang="en-US" sz="2400" dirty="0" err="1" smtClean="0"/>
              <a:t>i.e</a:t>
            </a:r>
            <a:r>
              <a:rPr lang="en-US" sz="2400" dirty="0" smtClean="0"/>
              <a:t> when </a:t>
            </a:r>
            <a:r>
              <a:rPr lang="en-US" sz="2400" i="1" dirty="0" smtClean="0"/>
              <a:t>H(s)=0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Similarly</a:t>
            </a:r>
            <a:r>
              <a:rPr lang="en-US" i="1" dirty="0" smtClean="0"/>
              <a:t> p</a:t>
            </a:r>
            <a:r>
              <a:rPr lang="en-US" sz="1200" i="1" dirty="0" smtClean="0"/>
              <a:t>i</a:t>
            </a:r>
            <a:r>
              <a:rPr lang="en-US" dirty="0" smtClean="0"/>
              <a:t> are the poles of the system</a:t>
            </a:r>
            <a:r>
              <a:rPr lang="en-US" i="1" dirty="0" smtClean="0"/>
              <a:t>, H(s)=∞.</a:t>
            </a:r>
          </a:p>
          <a:p>
            <a:r>
              <a:rPr lang="en-US" sz="2400" dirty="0" smtClean="0"/>
              <a:t>The poles determine the stability of the system.</a:t>
            </a:r>
          </a:p>
          <a:p>
            <a:r>
              <a:rPr lang="en-US" dirty="0" smtClean="0"/>
              <a:t>Poles also determine the natural or unforced response of the system.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127013"/>
              </p:ext>
            </p:extLst>
          </p:nvPr>
        </p:nvGraphicFramePr>
        <p:xfrm>
          <a:off x="1835695" y="1699646"/>
          <a:ext cx="5616625" cy="158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Equation" r:id="rId3" imgW="3149600" imgH="889000" progId="Equation.3">
                  <p:embed/>
                </p:oleObj>
              </mc:Choice>
              <mc:Fallback>
                <p:oleObj name="Equation" r:id="rId3" imgW="3149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5" y="1699646"/>
                        <a:ext cx="5616625" cy="158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97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dirty="0" smtClean="0"/>
              <a:t>Special Cases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914400" y="1404937"/>
          <a:ext cx="27289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3" imgW="7315200" imgH="927100" progId="Equation.3">
                  <p:embed/>
                </p:oleObj>
              </mc:Choice>
              <mc:Fallback>
                <p:oleObj name="Equation" r:id="rId3" imgW="7315200" imgH="927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04937"/>
                        <a:ext cx="2728913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874806"/>
            <a:ext cx="4737099" cy="40687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27432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sign changes, leading to an unstable 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448687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 previous result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548341" y="1524000"/>
          <a:ext cx="8062259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3" imgW="7315200" imgH="1308100" progId="Equation.3">
                  <p:embed/>
                </p:oleObj>
              </mc:Choice>
              <mc:Fallback>
                <p:oleObj name="Equation" r:id="rId3" imgW="7315200" imgH="1308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41" y="1524000"/>
                        <a:ext cx="8062259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dirty="0" smtClean="0"/>
              <a:t>Special case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971800" y="1524000"/>
          <a:ext cx="3606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3" imgW="7315200" imgH="1308100" progId="Equation.3">
                  <p:embed/>
                </p:oleObj>
              </mc:Choice>
              <mc:Fallback>
                <p:oleObj name="Equation" r:id="rId3" imgW="7315200" imgH="1308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24000"/>
                        <a:ext cx="3606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590800"/>
            <a:ext cx="7950200" cy="1164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8400" y="382166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kshar Unicode"/>
                <a:cs typeface="Akshar Unicode"/>
              </a:rPr>
              <a:t>0</a:t>
            </a:r>
            <a:endParaRPr lang="en-US" sz="2000" dirty="0">
              <a:latin typeface="Akshar Unicode"/>
              <a:cs typeface="Akshar Unicod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38100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kshar Unicode"/>
                <a:cs typeface="Akshar Unicode"/>
              </a:rPr>
              <a:t>0</a:t>
            </a:r>
            <a:endParaRPr lang="en-US" sz="2000" dirty="0">
              <a:latin typeface="Akshar Unicode"/>
              <a:cs typeface="Akshar Unicod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38862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kshar Unicode"/>
                <a:cs typeface="Akshar Unicode"/>
              </a:rPr>
              <a:t>0</a:t>
            </a:r>
            <a:endParaRPr lang="en-US" sz="2000" dirty="0">
              <a:latin typeface="Akshar Unicode"/>
              <a:cs typeface="Akshar Unicod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447669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kshar Unicode"/>
                <a:cs typeface="Akshar Unicode"/>
              </a:rPr>
              <a:t>What to do?</a:t>
            </a:r>
            <a:endParaRPr lang="en-US" sz="2000" dirty="0">
              <a:latin typeface="Akshar Unicode"/>
              <a:cs typeface="Akshar Unicode"/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3810000" y="4648200"/>
          <a:ext cx="18272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Equation" r:id="rId6" imgW="7315200" imgH="1574800" progId="Equation.3">
                  <p:embed/>
                </p:oleObj>
              </mc:Choice>
              <mc:Fallback>
                <p:oleObj name="Equation" r:id="rId6" imgW="7315200" imgH="1574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48200"/>
                        <a:ext cx="18272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3810000" y="5029200"/>
          <a:ext cx="17573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8" imgW="7315200" imgH="2692400" progId="Equation.3">
                  <p:embed/>
                </p:oleObj>
              </mc:Choice>
              <mc:Fallback>
                <p:oleObj name="Equation" r:id="rId8" imgW="7315200" imgH="269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029200"/>
                        <a:ext cx="1757363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38400" y="55434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kshar Unicode"/>
                <a:cs typeface="Akshar Unicode"/>
              </a:rPr>
              <a:t>4</a:t>
            </a:r>
            <a:endParaRPr lang="en-US" sz="2000" dirty="0">
              <a:latin typeface="Akshar Unicode"/>
              <a:cs typeface="Akshar Unicod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6799" y="5543490"/>
            <a:ext cx="690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kshar Unicode"/>
                <a:cs typeface="Akshar Unicode"/>
              </a:rPr>
              <a:t>12</a:t>
            </a:r>
            <a:endParaRPr lang="en-US" sz="2000" dirty="0">
              <a:latin typeface="Akshar Unicode"/>
              <a:cs typeface="Akshar Unicod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2800" y="54672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kshar Unicode"/>
                <a:cs typeface="Akshar Unicode"/>
              </a:rPr>
              <a:t>0</a:t>
            </a:r>
            <a:endParaRPr lang="en-US" sz="2000" dirty="0">
              <a:latin typeface="Akshar Unicode"/>
              <a:cs typeface="Akshar Unicode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dirty="0" smtClean="0"/>
              <a:t>Special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368343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5574268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kshar Unicode"/>
                <a:cs typeface="Akshar Unicode"/>
              </a:rPr>
              <a:t>No sign changes</a:t>
            </a:r>
            <a:endParaRPr lang="en-US" sz="2000" dirty="0">
              <a:latin typeface="Akshar Unicode"/>
              <a:cs typeface="Akshar Unicode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dirty="0" smtClean="0"/>
              <a:t>Special Case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990600"/>
            <a:ext cx="4517136" cy="51054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Akshar Unicode"/>
                <a:cs typeface="Akshar Unicode"/>
              </a:rPr>
              <a:t>What can we learn when the entire row is zero?</a:t>
            </a:r>
          </a:p>
          <a:p>
            <a:r>
              <a:rPr lang="en-US" sz="2400" b="1" dirty="0" smtClean="0">
                <a:latin typeface="Akshar Unicode"/>
                <a:cs typeface="Akshar Unicode"/>
              </a:rPr>
              <a:t>An entire row of zero will appear in the </a:t>
            </a:r>
            <a:r>
              <a:rPr lang="en-US" sz="2400" b="1" dirty="0" err="1" smtClean="0">
                <a:latin typeface="Akshar Unicode"/>
                <a:cs typeface="Akshar Unicode"/>
              </a:rPr>
              <a:t>Routh</a:t>
            </a:r>
            <a:r>
              <a:rPr lang="en-US" sz="2400" b="1" dirty="0" smtClean="0">
                <a:latin typeface="Akshar Unicode"/>
                <a:cs typeface="Akshar Unicode"/>
              </a:rPr>
              <a:t> Table when a purely even or a purely odd polynomial is a factor of original polynomial</a:t>
            </a:r>
          </a:p>
          <a:p>
            <a:r>
              <a:rPr lang="en-US" sz="2400" dirty="0" smtClean="0">
                <a:latin typeface="Akshar Unicode"/>
                <a:cs typeface="Akshar Unicode"/>
              </a:rPr>
              <a:t>Even polynomial only has roots symmetry about the origin</a:t>
            </a:r>
          </a:p>
          <a:p>
            <a:r>
              <a:rPr lang="en-US" sz="2400" dirty="0" smtClean="0">
                <a:latin typeface="Akshar Unicode"/>
                <a:cs typeface="Akshar Unicode"/>
              </a:rPr>
              <a:t>If we do not have row of zeros, we don’t have roots on imaginary axis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575" y="1395568"/>
            <a:ext cx="4086361" cy="4700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Stability Analysis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Routh’s</a:t>
            </a:r>
            <a:r>
              <a:rPr lang="en-US" dirty="0" smtClean="0"/>
              <a:t> criterion provides answer to th</a:t>
            </a:r>
            <a:r>
              <a:rPr lang="en-US" dirty="0" smtClean="0"/>
              <a:t>e question of absolute stability.</a:t>
            </a:r>
          </a:p>
          <a:p>
            <a:r>
              <a:rPr lang="en-US" dirty="0" smtClean="0"/>
              <a:t>In many practical cases, we require information about th</a:t>
            </a:r>
            <a:r>
              <a:rPr lang="en-US" dirty="0" smtClean="0"/>
              <a:t>e relative stability of the system.</a:t>
            </a:r>
          </a:p>
          <a:p>
            <a:r>
              <a:rPr lang="en-US" dirty="0" smtClean="0"/>
              <a:t>Supposed we need to to find the roots which lie to the left of </a:t>
            </a:r>
            <a:r>
              <a:rPr lang="en-US" i="1" dirty="0" smtClean="0"/>
              <a:t>–k </a:t>
            </a:r>
            <a:r>
              <a:rPr lang="en-US" dirty="0" smtClean="0"/>
              <a:t>instead of the origin.</a:t>
            </a:r>
          </a:p>
          <a:p>
            <a:r>
              <a:rPr lang="en-US" dirty="0" smtClean="0"/>
              <a:t>In this case we substitute </a:t>
            </a:r>
            <a:r>
              <a:rPr lang="en-US" i="1" dirty="0" smtClean="0"/>
              <a:t>s = z-k</a:t>
            </a:r>
            <a:r>
              <a:rPr lang="en-US" dirty="0" smtClean="0"/>
              <a:t>, and write the polynomial in terms of </a:t>
            </a:r>
            <a:r>
              <a:rPr lang="en-US" i="1" dirty="0" smtClean="0"/>
              <a:t>z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number of sign changes are equal to the number of roots which lie to the right of </a:t>
            </a:r>
            <a:r>
              <a:rPr lang="en-US" i="1" dirty="0" smtClean="0"/>
              <a:t>s = -k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 giving information on relative stability of </a:t>
            </a:r>
            <a:r>
              <a:rPr lang="en-US" smtClean="0"/>
              <a:t>the system.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dirty="0" smtClean="0"/>
              <a:t>System stability definitions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1066800"/>
            <a:ext cx="7715200" cy="5334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dirty="0" smtClean="0">
                <a:cs typeface="Constantia (Body)"/>
              </a:rPr>
              <a:t>Natural response definition:</a:t>
            </a:r>
          </a:p>
          <a:p>
            <a:pPr marL="822960" lvl="1" indent="-457200">
              <a:buFontTx/>
              <a:buAutoNum type="arabicPeriod"/>
            </a:pPr>
            <a:r>
              <a:rPr lang="en-US" dirty="0" smtClean="0">
                <a:cs typeface="Constantia (Body)"/>
              </a:rPr>
              <a:t>A system is stable if the natural response approaches zero as time approaches infinity</a:t>
            </a:r>
          </a:p>
          <a:p>
            <a:pPr marL="822960" lvl="1" indent="-457200">
              <a:buFontTx/>
              <a:buAutoNum type="arabicPeriod"/>
            </a:pPr>
            <a:r>
              <a:rPr lang="en-US" dirty="0" smtClean="0">
                <a:cs typeface="Constantia (Body)"/>
              </a:rPr>
              <a:t>A system is unstable if the natural response approaches infinity as time approaches infinity</a:t>
            </a:r>
          </a:p>
          <a:p>
            <a:pPr marL="822960" lvl="1" indent="-457200">
              <a:buFontTx/>
              <a:buAutoNum type="arabicPeriod"/>
            </a:pPr>
            <a:r>
              <a:rPr lang="en-US" dirty="0" smtClean="0">
                <a:cs typeface="Constantia (Body)"/>
              </a:rPr>
              <a:t>A system is marginally stable if the natural response neither decays nor grows but remains constant or oscillates</a:t>
            </a:r>
          </a:p>
          <a:p>
            <a:pPr marL="457200" indent="-457200"/>
            <a:r>
              <a:rPr lang="en-US" sz="2800" dirty="0" smtClean="0">
                <a:cs typeface="Constantia (Body)"/>
              </a:rPr>
              <a:t>BIBO Definition</a:t>
            </a:r>
          </a:p>
          <a:p>
            <a:pPr marL="822960" lvl="1" indent="-457200">
              <a:buFontTx/>
              <a:buAutoNum type="arabicPeriod"/>
            </a:pPr>
            <a:r>
              <a:rPr lang="en-US" dirty="0" smtClean="0">
                <a:cs typeface="Constantia (Body)"/>
              </a:rPr>
              <a:t>A system is stable if every bounded input yields a bounded output</a:t>
            </a:r>
          </a:p>
          <a:p>
            <a:pPr marL="822960" lvl="1" indent="-457200">
              <a:buFontTx/>
              <a:buAutoNum type="arabicPeriod"/>
            </a:pPr>
            <a:r>
              <a:rPr lang="en-US" dirty="0" smtClean="0">
                <a:cs typeface="Constantia (Body)"/>
              </a:rPr>
              <a:t>A system is unstable if any bounded input yields an unbounded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08" y="152400"/>
            <a:ext cx="7643192" cy="914400"/>
          </a:xfrm>
        </p:spPr>
        <p:txBody>
          <a:bodyPr/>
          <a:lstStyle/>
          <a:p>
            <a:r>
              <a:rPr dirty="0" smtClean="0"/>
              <a:t>Stable System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608" y="1268760"/>
            <a:ext cx="7643192" cy="51320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47800"/>
            <a:ext cx="6248400" cy="3778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1524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 (Body)"/>
                <a:cs typeface="Gill Sans MT (Body)"/>
              </a:rPr>
              <a:t>Bounded input yields bounded output</a:t>
            </a:r>
            <a:endParaRPr lang="en-US" dirty="0">
              <a:latin typeface="Gill Sans MT (Body)"/>
              <a:cs typeface="Gill Sans MT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418705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 (Body)"/>
                <a:cs typeface="Gill Sans MT (Body)"/>
              </a:rPr>
              <a:t>Poles lie only in the left half plane</a:t>
            </a:r>
            <a:endParaRPr lang="en-US" dirty="0">
              <a:latin typeface="Gill Sans MT (Body)"/>
              <a:cs typeface="Gill Sans MT (Body)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544966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 (Body)"/>
                <a:cs typeface="Gill Sans MT (Body)"/>
              </a:rPr>
              <a:t>As time approaches infinity the natural response approaches zero.</a:t>
            </a:r>
            <a:endParaRPr lang="en-US" dirty="0">
              <a:latin typeface="Gill Sans MT (Body)"/>
              <a:cs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837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59632" y="152400"/>
            <a:ext cx="7427168" cy="990600"/>
          </a:xfrm>
        </p:spPr>
        <p:txBody>
          <a:bodyPr/>
          <a:lstStyle/>
          <a:p>
            <a:r>
              <a:rPr dirty="0" smtClean="0"/>
              <a:t>Unstable System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9632" y="1340768"/>
            <a:ext cx="7427168" cy="475523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28800"/>
            <a:ext cx="6248400" cy="3526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3648" y="1875237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 (Body)"/>
                <a:cs typeface="Gill Sans MT (Body)"/>
              </a:rPr>
              <a:t>Bounded input results in an unbounded output</a:t>
            </a:r>
            <a:endParaRPr lang="en-US" dirty="0">
              <a:latin typeface="Gill Sans MT (Body)"/>
              <a:cs typeface="Gill Sans MT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2648" y="4141549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 (Body)"/>
                <a:cs typeface="Gill Sans MT (Body)"/>
              </a:rPr>
              <a:t>Unstable systems have </a:t>
            </a:r>
            <a:r>
              <a:rPr lang="en-US" dirty="0" err="1" smtClean="0">
                <a:latin typeface="Gill Sans MT (Body)"/>
                <a:cs typeface="Gill Sans MT (Body)"/>
              </a:rPr>
              <a:t>atleast</a:t>
            </a:r>
            <a:r>
              <a:rPr lang="en-US" dirty="0" smtClean="0">
                <a:latin typeface="Gill Sans MT (Body)"/>
                <a:cs typeface="Gill Sans MT (Body)"/>
              </a:rPr>
              <a:t> one pole on right half plane</a:t>
            </a:r>
            <a:endParaRPr lang="en-US" dirty="0">
              <a:latin typeface="Gill Sans MT (Body)"/>
              <a:cs typeface="Gill Sans MT (Body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5373469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 (Body)"/>
                <a:cs typeface="Gill Sans MT (Body)"/>
              </a:rPr>
              <a:t>As time approaches infinity natural response approaches infinity</a:t>
            </a:r>
            <a:endParaRPr lang="en-US" dirty="0">
              <a:latin typeface="Gill Sans MT (Body)"/>
              <a:cs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6597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a differential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stability of a solution (of a differential equation) determines whether or not solutions nearby the solution remain close, get closer or move further away.</a:t>
            </a:r>
          </a:p>
          <a:p>
            <a:r>
              <a:rPr lang="en-US" dirty="0" smtClean="0"/>
              <a:t>Definition:	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err="1" smtClean="0"/>
              <a:t>x(t,a</a:t>
            </a:r>
            <a:r>
              <a:rPr lang="en-US" dirty="0" smtClean="0"/>
              <a:t>) be a solution to the differential equation with initial condition </a:t>
            </a:r>
            <a:r>
              <a:rPr lang="en-US" i="1" dirty="0" smtClean="0"/>
              <a:t>a</a:t>
            </a:r>
            <a:r>
              <a:rPr lang="en-US" dirty="0" smtClean="0"/>
              <a:t>.  A solution is stable if other solutions that start near a stay close to </a:t>
            </a:r>
            <a:r>
              <a:rPr lang="en-US" i="1" dirty="0" err="1" smtClean="0"/>
              <a:t>x(t,a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Formally we say that the solution </a:t>
            </a:r>
            <a:r>
              <a:rPr lang="en-US" i="1" dirty="0" err="1" smtClean="0"/>
              <a:t>x(t,a</a:t>
            </a:r>
            <a:r>
              <a:rPr lang="en-US" i="1" dirty="0" smtClean="0"/>
              <a:t>)</a:t>
            </a:r>
            <a:r>
              <a:rPr lang="en-US" dirty="0" smtClean="0"/>
              <a:t> is stable if for </a:t>
            </a:r>
            <a:r>
              <a:rPr lang="en-US" dirty="0" err="1" smtClean="0"/>
              <a:t>all</a:t>
            </a:r>
            <a:r>
              <a:rPr lang="en-US" i="1" dirty="0" err="1" smtClean="0"/>
              <a:t>ε</a:t>
            </a:r>
            <a:r>
              <a:rPr lang="en-US" i="1" dirty="0" smtClean="0"/>
              <a:t>&gt;0</a:t>
            </a:r>
            <a:r>
              <a:rPr lang="en-US" dirty="0" smtClean="0"/>
              <a:t>, there </a:t>
            </a:r>
            <a:r>
              <a:rPr lang="en-US" dirty="0" err="1" smtClean="0"/>
              <a:t>existsδ</a:t>
            </a:r>
            <a:r>
              <a:rPr lang="en-US" i="1" dirty="0" smtClean="0"/>
              <a:t>&gt;0</a:t>
            </a:r>
            <a:r>
              <a:rPr lang="en-US" dirty="0" smtClean="0"/>
              <a:t> such that </a:t>
            </a:r>
            <a:r>
              <a:rPr lang="en-US" i="1" dirty="0" smtClean="0"/>
              <a:t>||</a:t>
            </a:r>
            <a:r>
              <a:rPr lang="en-US" i="1" dirty="0" err="1" smtClean="0"/>
              <a:t>b</a:t>
            </a:r>
            <a:r>
              <a:rPr lang="en-US" i="1" dirty="0" smtClean="0"/>
              <a:t>-a||&lt;</a:t>
            </a:r>
            <a:r>
              <a:rPr lang="en-US" dirty="0" err="1" smtClean="0"/>
              <a:t>δimplies</a:t>
            </a:r>
            <a:r>
              <a:rPr lang="en-US" dirty="0" smtClean="0"/>
              <a:t> </a:t>
            </a:r>
            <a:r>
              <a:rPr lang="en-US" i="1" dirty="0" smtClean="0"/>
              <a:t>||</a:t>
            </a:r>
            <a:r>
              <a:rPr lang="en-US" i="1" dirty="0" err="1" smtClean="0"/>
              <a:t>x(t,b)-x(t,a</a:t>
            </a:r>
            <a:r>
              <a:rPr lang="en-US" i="1" dirty="0" smtClean="0"/>
              <a:t>)||&lt;</a:t>
            </a:r>
            <a:r>
              <a:rPr lang="en-US" dirty="0" err="1" smtClean="0"/>
              <a:t>ε</a:t>
            </a:r>
            <a:r>
              <a:rPr lang="en-US" dirty="0" smtClean="0"/>
              <a:t>, for all</a:t>
            </a:r>
            <a:r>
              <a:rPr lang="en-US" i="1" dirty="0" smtClean="0"/>
              <a:t> </a:t>
            </a:r>
            <a:r>
              <a:rPr lang="en-US" i="1" dirty="0" err="1" smtClean="0"/>
              <a:t>t</a:t>
            </a:r>
            <a:r>
              <a:rPr lang="en-US" i="1" dirty="0" smtClean="0"/>
              <a:t>&gt;0.</a:t>
            </a:r>
          </a:p>
          <a:p>
            <a:pPr lvl="1"/>
            <a:r>
              <a:rPr lang="en-US" dirty="0" smtClean="0"/>
              <a:t>The value of </a:t>
            </a:r>
            <a:r>
              <a:rPr lang="en-US" dirty="0" err="1" smtClean="0"/>
              <a:t>δmay</a:t>
            </a:r>
            <a:r>
              <a:rPr lang="en-US" dirty="0" smtClean="0"/>
              <a:t> depend </a:t>
            </a:r>
            <a:r>
              <a:rPr lang="en-US" dirty="0" err="1" smtClean="0"/>
              <a:t>onε</a:t>
            </a:r>
            <a:r>
              <a:rPr lang="en-US" dirty="0" smtClean="0"/>
              <a:t>, so that if we wish to stay very close to the solution we may have to start very close. (</a:t>
            </a:r>
            <a:r>
              <a:rPr lang="en-US" dirty="0" err="1" smtClean="0"/>
              <a:t>δ</a:t>
            </a:r>
            <a:r>
              <a:rPr lang="en-US" dirty="0" smtClean="0"/>
              <a:t>&lt;&lt;</a:t>
            </a:r>
            <a:r>
              <a:rPr lang="en-US" dirty="0" err="1" smtClean="0"/>
              <a:t>ε</a:t>
            </a:r>
            <a:r>
              <a:rPr lang="en-US" dirty="0" smtClean="0"/>
              <a:t>). – </a:t>
            </a:r>
            <a:r>
              <a:rPr lang="en-US" dirty="0" smtClean="0">
                <a:solidFill>
                  <a:srgbClr val="FF0000"/>
                </a:solidFill>
              </a:rPr>
              <a:t>Stability in sense of </a:t>
            </a:r>
            <a:r>
              <a:rPr lang="en-US" dirty="0" err="1" smtClean="0">
                <a:solidFill>
                  <a:srgbClr val="FF0000"/>
                </a:solidFill>
              </a:rPr>
              <a:t>Lyapunov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4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a differential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 solution is stable in this sense and the trajectories do not converge – </a:t>
            </a:r>
            <a:r>
              <a:rPr lang="en-US" dirty="0" smtClean="0">
                <a:solidFill>
                  <a:srgbClr val="FF0000"/>
                </a:solidFill>
              </a:rPr>
              <a:t>Neutrally Stable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case </a:t>
            </a:r>
            <a:r>
              <a:rPr lang="en-US" dirty="0" err="1" smtClean="0"/>
              <a:t>x(t,a</a:t>
            </a:r>
            <a:r>
              <a:rPr lang="en-US" dirty="0" smtClean="0"/>
              <a:t>)=</a:t>
            </a:r>
            <a:r>
              <a:rPr lang="en-US" dirty="0" err="1" smtClean="0"/>
              <a:t>xe</a:t>
            </a:r>
            <a:r>
              <a:rPr lang="en-US" dirty="0" smtClean="0"/>
              <a:t>, an equilibrium point – Instead of saying that the solution is stable we say the equilibrium point is stable.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solution is asymptotically stable if it is stable in sense of </a:t>
            </a:r>
            <a:r>
              <a:rPr lang="en-US" dirty="0" err="1" smtClean="0"/>
              <a:t>Lyapunov</a:t>
            </a:r>
            <a:r>
              <a:rPr lang="en-US" dirty="0" smtClean="0"/>
              <a:t> and also </a:t>
            </a:r>
            <a:r>
              <a:rPr lang="en-US" i="1" dirty="0" err="1" smtClean="0"/>
              <a:t>x(t,b)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err="1" smtClean="0">
                <a:ea typeface="Wingdings"/>
                <a:cs typeface="Wingdings"/>
              </a:rPr>
              <a:t>x(t,a</a:t>
            </a:r>
            <a:r>
              <a:rPr lang="en-US" i="1" dirty="0" smtClean="0">
                <a:ea typeface="Wingdings"/>
                <a:cs typeface="Wingdings"/>
              </a:rPr>
              <a:t>)</a:t>
            </a:r>
            <a:r>
              <a:rPr lang="en-US" dirty="0" smtClean="0">
                <a:ea typeface="Wingdings"/>
                <a:cs typeface="Wingdings"/>
              </a:rPr>
              <a:t> as </a:t>
            </a:r>
            <a:r>
              <a:rPr lang="en-US" i="1" dirty="0" err="1" smtClean="0">
                <a:ea typeface="Wingdings"/>
                <a:cs typeface="Wingdings"/>
              </a:rPr>
              <a:t>t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ＭＳ ゴシック"/>
                <a:ea typeface="ＭＳ ゴシック"/>
                <a:cs typeface="ＭＳ ゴシック"/>
              </a:rPr>
              <a:t>∞ </a:t>
            </a:r>
            <a:r>
              <a:rPr lang="en-US" dirty="0" smtClean="0">
                <a:ea typeface="ＭＳ ゴシック"/>
                <a:cs typeface="ＭＳ ゴシック"/>
              </a:rPr>
              <a:t>for </a:t>
            </a:r>
            <a:r>
              <a:rPr lang="en-US" i="1" dirty="0" err="1" smtClean="0">
                <a:ea typeface="ＭＳ ゴシック"/>
                <a:cs typeface="ＭＳ ゴシック"/>
              </a:rPr>
              <a:t>b</a:t>
            </a:r>
            <a:r>
              <a:rPr lang="en-US" dirty="0" smtClean="0">
                <a:ea typeface="ＭＳ ゴシック"/>
                <a:cs typeface="ＭＳ ゴシック"/>
              </a:rPr>
              <a:t> </a:t>
            </a:r>
            <a:r>
              <a:rPr lang="en-US" dirty="0" err="1" smtClean="0">
                <a:ea typeface="ＭＳ ゴシック"/>
                <a:cs typeface="ＭＳ ゴシック"/>
              </a:rPr>
              <a:t>suffifiently</a:t>
            </a:r>
            <a:r>
              <a:rPr lang="en-US" dirty="0" smtClean="0">
                <a:ea typeface="ＭＳ ゴシック"/>
                <a:cs typeface="ＭＳ ゴシック"/>
              </a:rPr>
              <a:t> close to </a:t>
            </a:r>
            <a:r>
              <a:rPr lang="en-US" i="1" dirty="0" smtClean="0">
                <a:ea typeface="ＭＳ ゴシック"/>
                <a:cs typeface="ＭＳ ゴシック"/>
              </a:rPr>
              <a:t>a</a:t>
            </a:r>
            <a:r>
              <a:rPr lang="en-US" dirty="0" smtClean="0">
                <a:ea typeface="ＭＳ ゴシック"/>
                <a:cs typeface="ＭＳ ゴシック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3124200"/>
            <a:ext cx="7467600" cy="19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a differential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Neutrally Stable (Phase portrait)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Asymptotically Stable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86715"/>
            <a:ext cx="5175250" cy="2175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14" y="4469275"/>
            <a:ext cx="5444236" cy="22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6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in state space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easiest case of linear systems to analyze is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equilibrium point x=0 is asymptotically stable if            </a:t>
            </a:r>
          </a:p>
          <a:p>
            <a:pPr marL="402336" lvl="1" indent="0">
              <a:buNone/>
            </a:pPr>
            <a:r>
              <a:rPr lang="en-US" dirty="0" smtClean="0"/>
              <a:t>and stable is</a:t>
            </a:r>
          </a:p>
          <a:p>
            <a:r>
              <a:rPr lang="en-US" dirty="0" smtClean="0"/>
              <a:t>  Another case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768707"/>
              </p:ext>
            </p:extLst>
          </p:nvPr>
        </p:nvGraphicFramePr>
        <p:xfrm>
          <a:off x="1907704" y="1764275"/>
          <a:ext cx="487045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3" imgW="2717800" imgH="990600" progId="Equation.3">
                  <p:embed/>
                </p:oleObj>
              </mc:Choice>
              <mc:Fallback>
                <p:oleObj name="Equation" r:id="rId3" imgW="27178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64275"/>
                        <a:ext cx="4870450" cy="179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606605"/>
              </p:ext>
            </p:extLst>
          </p:nvPr>
        </p:nvGraphicFramePr>
        <p:xfrm>
          <a:off x="8028384" y="3595191"/>
          <a:ext cx="604308" cy="33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5" imgW="393700" imgH="215900" progId="Equation.3">
                  <p:embed/>
                </p:oleObj>
              </mc:Choice>
              <mc:Fallback>
                <p:oleObj name="Equation" r:id="rId5" imgW="393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84" y="3595191"/>
                        <a:ext cx="604308" cy="3313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259810"/>
              </p:ext>
            </p:extLst>
          </p:nvPr>
        </p:nvGraphicFramePr>
        <p:xfrm>
          <a:off x="3040144" y="3998913"/>
          <a:ext cx="667760" cy="366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7" imgW="393700" imgH="215900" progId="Equation.3">
                  <p:embed/>
                </p:oleObj>
              </mc:Choice>
              <mc:Fallback>
                <p:oleObj name="Equation" r:id="rId7" imgW="393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144" y="3998913"/>
                        <a:ext cx="667760" cy="3661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741364"/>
              </p:ext>
            </p:extLst>
          </p:nvPr>
        </p:nvGraphicFramePr>
        <p:xfrm>
          <a:off x="4139952" y="4149080"/>
          <a:ext cx="3646463" cy="252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Equation" r:id="rId9" imgW="2108200" imgH="1447800" progId="Equation.3">
                  <p:embed/>
                </p:oleObj>
              </mc:Choice>
              <mc:Fallback>
                <p:oleObj name="Equation" r:id="rId9" imgW="2108200" imgH="144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149080"/>
                        <a:ext cx="3646463" cy="25249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73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705</TotalTime>
  <Words>787</Words>
  <Application>Microsoft Macintosh PowerPoint</Application>
  <PresentationFormat>On-screen Show (4:3)</PresentationFormat>
  <Paragraphs>130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Solstice</vt:lpstr>
      <vt:lpstr>Equation</vt:lpstr>
      <vt:lpstr>Microsoft Equation</vt:lpstr>
      <vt:lpstr>Control Engineering </vt:lpstr>
      <vt:lpstr>Poles and Zeros</vt:lpstr>
      <vt:lpstr>System stability definitions</vt:lpstr>
      <vt:lpstr>Stable System</vt:lpstr>
      <vt:lpstr>Unstable System </vt:lpstr>
      <vt:lpstr>Stability of a differential equation</vt:lpstr>
      <vt:lpstr>Stability of a differential equation</vt:lpstr>
      <vt:lpstr>Stability of a differential equation</vt:lpstr>
      <vt:lpstr>Stability in state space representation</vt:lpstr>
      <vt:lpstr>Stability in state space representation</vt:lpstr>
      <vt:lpstr>Routh-Hurwitz Stability Criterion</vt:lpstr>
      <vt:lpstr>Generating the Routh Table</vt:lpstr>
      <vt:lpstr>Routh Table</vt:lpstr>
      <vt:lpstr>Generating Routh Table - Example</vt:lpstr>
      <vt:lpstr>Generating Routh table - Example</vt:lpstr>
      <vt:lpstr>Interpretation of the Routh Table</vt:lpstr>
      <vt:lpstr>Special Cases</vt:lpstr>
      <vt:lpstr>Special Cases</vt:lpstr>
      <vt:lpstr>PowerPoint Presentation</vt:lpstr>
      <vt:lpstr>Special Cases</vt:lpstr>
      <vt:lpstr>PowerPoint Presentation</vt:lpstr>
      <vt:lpstr>Special case </vt:lpstr>
      <vt:lpstr>Special Case</vt:lpstr>
      <vt:lpstr>Special Case</vt:lpstr>
      <vt:lpstr>Relative Stability Analysis 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Engineering </dc:title>
  <dc:creator>Ramkrishna Pasumarthy</dc:creator>
  <cp:lastModifiedBy>Ramkrishna p</cp:lastModifiedBy>
  <cp:revision>37</cp:revision>
  <cp:lastPrinted>2013-08-19T05:27:38Z</cp:lastPrinted>
  <dcterms:created xsi:type="dcterms:W3CDTF">2012-08-30T07:30:02Z</dcterms:created>
  <dcterms:modified xsi:type="dcterms:W3CDTF">2013-09-04T11:50:10Z</dcterms:modified>
</cp:coreProperties>
</file>