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58" r:id="rId3"/>
    <p:sldId id="277" r:id="rId4"/>
    <p:sldId id="268" r:id="rId5"/>
    <p:sldId id="278" r:id="rId6"/>
    <p:sldId id="270" r:id="rId7"/>
    <p:sldId id="274" r:id="rId8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A49B0-D1E7-41E4-918E-F26D8ED3EC69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59205-00F4-439E-ACF7-D48E7830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0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801603" cy="9601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3227071" cy="96012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0334" y="1571308"/>
            <a:ext cx="9231153" cy="3342640"/>
          </a:xfrm>
        </p:spPr>
        <p:txBody>
          <a:bodyPr anchor="b">
            <a:normAutofit/>
          </a:bodyPr>
          <a:lstStyle>
            <a:lvl1pPr algn="l"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0334" y="5042853"/>
            <a:ext cx="9231153" cy="2318067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2"/>
                </a:solidFill>
              </a:defRPr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21473" y="7574284"/>
            <a:ext cx="2880360" cy="511175"/>
          </a:xfrm>
        </p:spPr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0333" y="7574284"/>
            <a:ext cx="5381131" cy="51117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1845" y="7574281"/>
            <a:ext cx="809644" cy="511175"/>
          </a:xfrm>
        </p:spPr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06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1" y="6026532"/>
            <a:ext cx="10407972" cy="1147097"/>
          </a:xfrm>
        </p:spPr>
        <p:txBody>
          <a:bodyPr anchor="b">
            <a:normAutofit/>
          </a:bodyPr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8481" y="848996"/>
            <a:ext cx="10407972" cy="4619689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48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33" y="7173628"/>
            <a:ext cx="10406402" cy="955461"/>
          </a:xfrm>
        </p:spPr>
        <p:txBody>
          <a:bodyPr>
            <a:normAutofit/>
          </a:bodyPr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530" y="853440"/>
            <a:ext cx="10401252" cy="4800600"/>
          </a:xfrm>
        </p:spPr>
        <p:txBody>
          <a:bodyPr anchor="ctr">
            <a:normAutofit/>
          </a:bodyPr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81" y="6187441"/>
            <a:ext cx="10399682" cy="1920239"/>
          </a:xfrm>
        </p:spPr>
        <p:txBody>
          <a:bodyPr anchor="ctr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9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522" y="853441"/>
            <a:ext cx="9767890" cy="3847801"/>
          </a:xfrm>
        </p:spPr>
        <p:txBody>
          <a:bodyPr anchor="ctr">
            <a:normAutofit/>
          </a:bodyPr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806677" y="4711780"/>
            <a:ext cx="9189914" cy="768555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81" y="6033887"/>
            <a:ext cx="10401303" cy="2085294"/>
          </a:xfrm>
        </p:spPr>
        <p:txBody>
          <a:bodyPr anchor="ctr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975211" y="1005841"/>
            <a:ext cx="64008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944462" y="3870961"/>
            <a:ext cx="64008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771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2" y="2987660"/>
            <a:ext cx="10401301" cy="3516569"/>
          </a:xfrm>
        </p:spPr>
        <p:txBody>
          <a:bodyPr anchor="b">
            <a:normAutofit/>
          </a:bodyPr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33" y="6520717"/>
            <a:ext cx="10399731" cy="1596902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4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98485" y="853440"/>
            <a:ext cx="10401299" cy="2667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98481" y="3744248"/>
            <a:ext cx="3356744" cy="9601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98483" y="4704368"/>
            <a:ext cx="3355005" cy="3403310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0506" y="3748689"/>
            <a:ext cx="3343605" cy="9601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740505" y="4708809"/>
            <a:ext cx="3344541" cy="3403310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5065" y="3744248"/>
            <a:ext cx="3354716" cy="9601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245065" y="4704368"/>
            <a:ext cx="3354716" cy="3403310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9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98483" y="853440"/>
            <a:ext cx="10401299" cy="2667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98484" y="6166434"/>
            <a:ext cx="3355002" cy="8067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98484" y="3733797"/>
            <a:ext cx="3355002" cy="2133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2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98484" y="6973203"/>
            <a:ext cx="3355002" cy="1144980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3506" y="6166434"/>
            <a:ext cx="3360420" cy="8067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13507" y="3733797"/>
            <a:ext cx="3358887" cy="2133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2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11973" y="6973200"/>
            <a:ext cx="3360420" cy="1134479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45197" y="6166433"/>
            <a:ext cx="3350278" cy="80676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0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245065" y="3733797"/>
            <a:ext cx="3354718" cy="2133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52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45065" y="6973198"/>
            <a:ext cx="3354716" cy="1134483"/>
          </a:xfrm>
        </p:spPr>
        <p:txBody>
          <a:bodyPr anchor="t">
            <a:normAutofit/>
          </a:bodyPr>
          <a:lstStyle>
            <a:lvl1pPr marL="0" indent="0">
              <a:buNone/>
              <a:defRPr sz="196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43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72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22" y="853441"/>
            <a:ext cx="2105261" cy="72542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8481" y="853441"/>
            <a:ext cx="8136020" cy="72542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98485" y="865925"/>
            <a:ext cx="10401299" cy="2069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98485" y="3149282"/>
            <a:ext cx="10401299" cy="495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829767" y="8236589"/>
            <a:ext cx="2880360" cy="511175"/>
          </a:xfrm>
        </p:spPr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98483" y="8236587"/>
            <a:ext cx="6551275" cy="51117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0138" y="8236586"/>
            <a:ext cx="809644" cy="511175"/>
          </a:xfrm>
        </p:spPr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4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1" y="1986918"/>
            <a:ext cx="10401300" cy="3993832"/>
          </a:xfrm>
        </p:spPr>
        <p:txBody>
          <a:bodyPr anchor="b">
            <a:normAutofit/>
          </a:bodyPr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481" y="6194107"/>
            <a:ext cx="10401300" cy="1924686"/>
          </a:xfrm>
        </p:spPr>
        <p:txBody>
          <a:bodyPr>
            <a:normAutofit/>
          </a:bodyPr>
          <a:lstStyle>
            <a:lvl1pPr marL="0" indent="0">
              <a:buNone/>
              <a:defRPr sz="252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8481" y="3149280"/>
            <a:ext cx="5122309" cy="495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2" y="3149280"/>
            <a:ext cx="5118971" cy="495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8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1" y="866779"/>
            <a:ext cx="10401300" cy="2069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0463" y="3149280"/>
            <a:ext cx="4810329" cy="115347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36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8482" y="4302758"/>
            <a:ext cx="5122310" cy="3804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2790" y="3149279"/>
            <a:ext cx="4806991" cy="1153477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360" b="0" cap="all" baseline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4302758"/>
            <a:ext cx="5118971" cy="3804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1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6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6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041" y="853441"/>
            <a:ext cx="4048839" cy="2295838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4011" y="829732"/>
            <a:ext cx="6185770" cy="727794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4041" y="3149280"/>
            <a:ext cx="4048839" cy="4958400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6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485" y="853440"/>
            <a:ext cx="5255547" cy="22958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66013" y="853440"/>
            <a:ext cx="4833770" cy="7254243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48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8482" y="3149280"/>
            <a:ext cx="5255550" cy="4958400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3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801603" cy="9601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0003" y="1"/>
            <a:ext cx="12658484" cy="96012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8485" y="865925"/>
            <a:ext cx="10401299" cy="2069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8485" y="3149282"/>
            <a:ext cx="10401299" cy="495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9767" y="8236589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7A97-7EB8-429E-8EF8-AAE4FE985DD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8483" y="8236587"/>
            <a:ext cx="655127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0138" y="8236586"/>
            <a:ext cx="809644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F880-FE5F-4D0B-A1A6-F69BCECA4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4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50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120000"/>
        </a:lnSpc>
        <a:spcBef>
          <a:spcPts val="1400"/>
        </a:spcBef>
        <a:buSzPct val="125000"/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120000"/>
        </a:lnSpc>
        <a:spcBef>
          <a:spcPts val="700"/>
        </a:spcBef>
        <a:buSzPct val="125000"/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D7350-ECF8-4AF7-BB48-678BE517B3D6}"/>
              </a:ext>
            </a:extLst>
          </p:cNvPr>
          <p:cNvSpPr txBox="1"/>
          <p:nvPr/>
        </p:nvSpPr>
        <p:spPr>
          <a:xfrm>
            <a:off x="2153072" y="3095793"/>
            <a:ext cx="8142151" cy="18782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0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ea typeface="+mj-ea"/>
                <a:cs typeface="+mj-cs"/>
              </a:rPr>
              <a:t>Geo-Intelligence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8BDF8-80DB-463D-BD10-AEF646A2AC6F}"/>
              </a:ext>
            </a:extLst>
          </p:cNvPr>
          <p:cNvSpPr txBox="1"/>
          <p:nvPr/>
        </p:nvSpPr>
        <p:spPr>
          <a:xfrm>
            <a:off x="10061146" y="7420756"/>
            <a:ext cx="3087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Bahnschrift" panose="020B0502040204020203" pitchFamily="34" charset="0"/>
              </a:rPr>
              <a:t>Group Members:</a:t>
            </a:r>
          </a:p>
          <a:p>
            <a:r>
              <a:rPr lang="en-IN" sz="2000" dirty="0" smtClean="0">
                <a:latin typeface="Bahnschrift" panose="020B0502040204020203" pitchFamily="34" charset="0"/>
              </a:rPr>
              <a:t>Harsh Chaturvedi</a:t>
            </a:r>
          </a:p>
          <a:p>
            <a:r>
              <a:rPr lang="en-IN" sz="2000" dirty="0" err="1" smtClean="0">
                <a:latin typeface="Bahnschrift" panose="020B0502040204020203" pitchFamily="34" charset="0"/>
              </a:rPr>
              <a:t>Vijayudu</a:t>
            </a:r>
            <a:r>
              <a:rPr lang="en-IN" sz="2000" dirty="0" smtClean="0">
                <a:latin typeface="Bahnschrift" panose="020B0502040204020203" pitchFamily="34" charset="0"/>
              </a:rPr>
              <a:t> </a:t>
            </a:r>
            <a:r>
              <a:rPr lang="en-IN" sz="2000" dirty="0" err="1" smtClean="0">
                <a:latin typeface="Bahnschrift" panose="020B0502040204020203" pitchFamily="34" charset="0"/>
              </a:rPr>
              <a:t>Kondi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285D33-814C-4BCD-8262-9438064A2D2B}"/>
              </a:ext>
            </a:extLst>
          </p:cNvPr>
          <p:cNvSpPr txBox="1"/>
          <p:nvPr/>
        </p:nvSpPr>
        <p:spPr>
          <a:xfrm>
            <a:off x="3990163" y="4803653"/>
            <a:ext cx="6183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Bahnschrift" panose="020B0502040204020203" pitchFamily="34" charset="0"/>
              </a:rPr>
              <a:t>In areas of </a:t>
            </a:r>
          </a:p>
          <a:p>
            <a:pPr algn="ctr"/>
            <a:r>
              <a:rPr lang="en-IN" sz="3000" dirty="0">
                <a:latin typeface="Bahnschrift" panose="020B0502040204020203" pitchFamily="34" charset="0"/>
              </a:rPr>
              <a:t>Geo-information Integration, Geo-Information Processing, SDI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8F357C-FA8F-447C-A8A0-7C327689A9BC}"/>
              </a:ext>
            </a:extLst>
          </p:cNvPr>
          <p:cNvSpPr txBox="1"/>
          <p:nvPr/>
        </p:nvSpPr>
        <p:spPr>
          <a:xfrm>
            <a:off x="10445399" y="241452"/>
            <a:ext cx="2139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Bahnschrift" panose="020B0502040204020203" pitchFamily="34" charset="0"/>
              </a:rPr>
              <a:t>Integrated Geospatial Workflows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4711-8F3A-48DE-A914-EC12C03D981C}"/>
              </a:ext>
            </a:extLst>
          </p:cNvPr>
          <p:cNvSpPr txBox="1"/>
          <p:nvPr/>
        </p:nvSpPr>
        <p:spPr>
          <a:xfrm>
            <a:off x="3845436" y="2338451"/>
            <a:ext cx="6183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Bahnschrift" panose="020B0502040204020203" pitchFamily="34" charset="0"/>
              </a:rPr>
              <a:t>Mini Research</a:t>
            </a:r>
          </a:p>
          <a:p>
            <a:pPr algn="ctr"/>
            <a:r>
              <a:rPr lang="en-IN" sz="3000" dirty="0">
                <a:latin typeface="Bahnschrift" panose="020B0502040204020203" pitchFamily="34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2759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8FB43-7C75-4E73-BD5F-23E8FBDD1C06}"/>
              </a:ext>
            </a:extLst>
          </p:cNvPr>
          <p:cNvSpPr txBox="1"/>
          <p:nvPr/>
        </p:nvSpPr>
        <p:spPr>
          <a:xfrm>
            <a:off x="8411529" y="105166"/>
            <a:ext cx="3048073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8C1F9-6191-46AD-BE04-4317C2BD6E7B}"/>
              </a:ext>
            </a:extLst>
          </p:cNvPr>
          <p:cNvSpPr txBox="1"/>
          <p:nvPr/>
        </p:nvSpPr>
        <p:spPr>
          <a:xfrm>
            <a:off x="3509736" y="765954"/>
            <a:ext cx="2318995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000" b="1" dirty="0">
                <a:latin typeface="Bahnschrift" panose="020B0502040204020203" pitchFamily="34" charset="0"/>
              </a:rPr>
              <a:t>What is AI?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0E6EDA5-8E86-4945-82A6-82173183869A}"/>
              </a:ext>
            </a:extLst>
          </p:cNvPr>
          <p:cNvSpPr/>
          <p:nvPr/>
        </p:nvSpPr>
        <p:spPr>
          <a:xfrm>
            <a:off x="11604187" y="105166"/>
            <a:ext cx="901383" cy="707886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68AC8-413C-4561-AF67-DDA86A2A8443}"/>
              </a:ext>
            </a:extLst>
          </p:cNvPr>
          <p:cNvSpPr txBox="1"/>
          <p:nvPr/>
        </p:nvSpPr>
        <p:spPr>
          <a:xfrm>
            <a:off x="3073921" y="1867989"/>
            <a:ext cx="9431649" cy="252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Artificial intelligence (AI) refers to the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simulation of human intelligence in machines that are programmed to think like humans and mimic their actions</a:t>
            </a:r>
            <a:r>
              <a:rPr lang="en-IN" b="1" dirty="0">
                <a:latin typeface="Bahnschrift" panose="020B0502040204020203" pitchFamily="34" charset="0"/>
              </a:rPr>
              <a:t>.</a:t>
            </a:r>
            <a:r>
              <a:rPr lang="en-IN" dirty="0">
                <a:latin typeface="Bahnschrift" panose="020B0502040204020203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The term may also be applied to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any machine that exhibits traits associated with a human mind such as learning and problem-solving</a:t>
            </a:r>
            <a:r>
              <a:rPr lang="en-IN" dirty="0">
                <a:latin typeface="Bahnschrift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Component includes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intelligent algorithms, data classification and smart predictive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9690-710D-45A0-AB89-13F5CF6209B4}"/>
              </a:ext>
            </a:extLst>
          </p:cNvPr>
          <p:cNvSpPr txBox="1"/>
          <p:nvPr/>
        </p:nvSpPr>
        <p:spPr>
          <a:xfrm>
            <a:off x="3509736" y="4800600"/>
            <a:ext cx="303085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000" b="1" dirty="0">
                <a:latin typeface="Bahnschrift" panose="020B0502040204020203" pitchFamily="34" charset="0"/>
              </a:rPr>
              <a:t>What is Geo AI?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ED717-235B-4F0E-8EB7-6F4FD8D15E9B}"/>
              </a:ext>
            </a:extLst>
          </p:cNvPr>
          <p:cNvSpPr txBox="1"/>
          <p:nvPr/>
        </p:nvSpPr>
        <p:spPr>
          <a:xfrm>
            <a:off x="3305227" y="5451952"/>
            <a:ext cx="9373338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Discipline that combines innovations in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spatial science, artificial intelligence methods in machine learning (e.g., deep learning), data mining, and high-performance computing to extract knowledge from spatial big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A more specific subset of AI.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New form of machine learning that is based on a geographic component</a:t>
            </a:r>
            <a:r>
              <a:rPr lang="en-IN" b="1" dirty="0">
                <a:latin typeface="Bahnschrift" panose="020B0502040204020203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Critical to enterprises and governments ranging from weather centres, national labs, defence agencies, healthcare, agriculture, insurance, transportation, and many more.</a:t>
            </a:r>
          </a:p>
        </p:txBody>
      </p:sp>
    </p:spTree>
    <p:extLst>
      <p:ext uri="{BB962C8B-B14F-4D97-AF65-F5344CB8AC3E}">
        <p14:creationId xmlns:p14="http://schemas.microsoft.com/office/powerpoint/2010/main" val="39390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8FB43-7C75-4E73-BD5F-23E8FBDD1C06}"/>
              </a:ext>
            </a:extLst>
          </p:cNvPr>
          <p:cNvSpPr txBox="1"/>
          <p:nvPr/>
        </p:nvSpPr>
        <p:spPr>
          <a:xfrm>
            <a:off x="7840362" y="217512"/>
            <a:ext cx="395023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Basic Principles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EE2683C-8A9E-4C76-B9BC-FFF6E5CD62B3}"/>
              </a:ext>
            </a:extLst>
          </p:cNvPr>
          <p:cNvSpPr/>
          <p:nvPr/>
        </p:nvSpPr>
        <p:spPr>
          <a:xfrm>
            <a:off x="11930277" y="217513"/>
            <a:ext cx="871323" cy="707886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5DF36-5B84-42A1-A6EE-01C45CA66ACE}"/>
              </a:ext>
            </a:extLst>
          </p:cNvPr>
          <p:cNvSpPr txBox="1"/>
          <p:nvPr/>
        </p:nvSpPr>
        <p:spPr>
          <a:xfrm>
            <a:off x="3240681" y="752982"/>
            <a:ext cx="4083097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000" b="1" dirty="0">
                <a:latin typeface="Bahnschrift" panose="020B0502040204020203" pitchFamily="34" charset="0"/>
              </a:rPr>
              <a:t>Big Data/Geo Big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6A765-8174-459B-AFBA-39D01369EF98}"/>
              </a:ext>
            </a:extLst>
          </p:cNvPr>
          <p:cNvSpPr txBox="1"/>
          <p:nvPr/>
        </p:nvSpPr>
        <p:spPr>
          <a:xfrm>
            <a:off x="2579594" y="1368763"/>
            <a:ext cx="10222006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latin typeface="Bahnschrift" panose="020B0502040204020203" pitchFamily="34" charset="0"/>
              </a:rPr>
              <a:t>In general: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 Field that treats ways to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analyse, systematically extract information from, or otherwise deal with data sets</a:t>
            </a:r>
            <a:r>
              <a:rPr lang="en-IN" dirty="0">
                <a:solidFill>
                  <a:srgbClr val="FF0000"/>
                </a:solidFill>
                <a:latin typeface="Bahnschrift" panose="020B0502040204020203" pitchFamily="34" charset="0"/>
              </a:rPr>
              <a:t> </a:t>
            </a:r>
            <a:r>
              <a:rPr lang="en-IN" dirty="0">
                <a:latin typeface="Bahnschrift" panose="020B0502040204020203" pitchFamily="34" charset="0"/>
              </a:rPr>
              <a:t>that are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too large or complex</a:t>
            </a:r>
            <a:r>
              <a:rPr lang="en-IN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dirty="0">
                <a:latin typeface="Bahnschrift" panose="020B0502040204020203" pitchFamily="34" charset="0"/>
              </a:rPr>
              <a:t>to be dealt with by traditional data-processing application software.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Volume, Variety Veracity, Velocity, Scalability, Value, Variability </a:t>
            </a:r>
            <a:r>
              <a:rPr lang="en-IN" b="1" dirty="0">
                <a:latin typeface="Bahnschrift" panose="020B0502040204020203" pitchFamily="34" charset="0"/>
              </a:rPr>
              <a:t>etc </a:t>
            </a:r>
            <a:r>
              <a:rPr lang="en-IN" dirty="0">
                <a:latin typeface="Bahnschrift" panose="020B0502040204020203" pitchFamily="34" charset="0"/>
              </a:rPr>
              <a:t>are some the characteristics through which Big Data is described.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Types of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architecture includes parallel processing, distributed processing, high-throughput computing, MapReduce, Data Lake, Parallel Distributed </a:t>
            </a:r>
            <a:r>
              <a:rPr lang="en-IN" b="1" dirty="0">
                <a:latin typeface="Bahnschrift" panose="020B0502040204020203" pitchFamily="34" charset="0"/>
              </a:rPr>
              <a:t>etc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95EC5-E78B-41C2-956A-C3D94F108865}"/>
              </a:ext>
            </a:extLst>
          </p:cNvPr>
          <p:cNvSpPr txBox="1"/>
          <p:nvPr/>
        </p:nvSpPr>
        <p:spPr>
          <a:xfrm>
            <a:off x="2804076" y="6103387"/>
            <a:ext cx="9723616" cy="336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latin typeface="Bahnschrift" panose="020B0502040204020203" pitchFamily="34" charset="0"/>
              </a:rPr>
              <a:t>In Context: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Growth approx. 20% per year.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Spatial data sets exceeding capacity of current computing systems</a:t>
            </a:r>
            <a:r>
              <a:rPr lang="en-IN" dirty="0">
                <a:solidFill>
                  <a:srgbClr val="FF0000"/>
                </a:solidFill>
                <a:latin typeface="Bahnschrift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The collection of geospatial big data becomes pretty easy thanks to </a:t>
            </a:r>
            <a:r>
              <a:rPr lang="en-IN" dirty="0">
                <a:solidFill>
                  <a:srgbClr val="FF0000"/>
                </a:solidFill>
                <a:latin typeface="Bahnschrift" panose="020B0502040204020203" pitchFamily="34" charset="0"/>
              </a:rPr>
              <a:t>the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advancements of sensor and communication technologies</a:t>
            </a:r>
            <a:r>
              <a:rPr lang="en-IN" dirty="0">
                <a:latin typeface="Bahnschrift" panose="020B0502040204020203" pitchFamily="34" charset="0"/>
              </a:rPr>
              <a:t>. Some platforms are being developed for the sharing of collected data from sensors, VGI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Interactive analytics of real-time or dynamic data </a:t>
            </a:r>
            <a:r>
              <a:rPr lang="en-IN" dirty="0">
                <a:latin typeface="Bahnschrift" panose="020B0502040204020203" pitchFamily="34" charset="0"/>
              </a:rPr>
              <a:t>is an important part of the Geo big Data system.</a:t>
            </a:r>
          </a:p>
        </p:txBody>
      </p:sp>
      <p:pic>
        <p:nvPicPr>
          <p:cNvPr id="4" name="Picture 3" descr="A close up of an object&#10;&#10;Description automatically generated">
            <a:extLst>
              <a:ext uri="{FF2B5EF4-FFF2-40B4-BE49-F238E27FC236}">
                <a16:creationId xmlns:a16="http://schemas.microsoft.com/office/drawing/2014/main" id="{A85DEB72-F9C9-45DF-B49C-A939275E5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67" y="4325716"/>
            <a:ext cx="3135113" cy="26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4A52AAB3-809B-42E7-BAD3-629ECD983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968" y="1635307"/>
            <a:ext cx="3261114" cy="3295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98FB43-7C75-4E73-BD5F-23E8FBDD1C06}"/>
              </a:ext>
            </a:extLst>
          </p:cNvPr>
          <p:cNvSpPr txBox="1"/>
          <p:nvPr/>
        </p:nvSpPr>
        <p:spPr>
          <a:xfrm>
            <a:off x="7926859" y="217512"/>
            <a:ext cx="3863739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Basic Principles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EE2683C-8A9E-4C76-B9BC-FFF6E5CD62B3}"/>
              </a:ext>
            </a:extLst>
          </p:cNvPr>
          <p:cNvSpPr/>
          <p:nvPr/>
        </p:nvSpPr>
        <p:spPr>
          <a:xfrm>
            <a:off x="11930277" y="217513"/>
            <a:ext cx="871323" cy="707886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98344-896F-49B7-81FF-172126CA0543}"/>
              </a:ext>
            </a:extLst>
          </p:cNvPr>
          <p:cNvSpPr txBox="1"/>
          <p:nvPr/>
        </p:nvSpPr>
        <p:spPr>
          <a:xfrm>
            <a:off x="3205789" y="1127476"/>
            <a:ext cx="510933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000" b="1" dirty="0">
                <a:latin typeface="Bahnschrift" panose="020B0502040204020203" pitchFamily="34" charset="0"/>
              </a:rPr>
              <a:t>Machine Learning &amp; Deep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1724A-7537-43C7-A57F-78F1410BE88C}"/>
              </a:ext>
            </a:extLst>
          </p:cNvPr>
          <p:cNvSpPr txBox="1"/>
          <p:nvPr/>
        </p:nvSpPr>
        <p:spPr>
          <a:xfrm>
            <a:off x="2718988" y="2202255"/>
            <a:ext cx="6839453" cy="252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latin typeface="Bahnschrift" panose="020B0502040204020203" pitchFamily="34" charset="0"/>
              </a:rPr>
              <a:t>In general: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ML</a:t>
            </a:r>
            <a:r>
              <a:rPr lang="en-IN" dirty="0">
                <a:latin typeface="Bahnschrift" panose="020B0502040204020203" pitchFamily="34" charset="0"/>
              </a:rPr>
              <a:t> uses algorithms to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parse data, learn from that data, and make informed decisions based on what it has learned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Deep learning structures algorithms in layers to create an "artificial neural network” that can learn and make intelligent decisions on its own</a:t>
            </a:r>
            <a:r>
              <a:rPr lang="en-IN" b="1" dirty="0"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D6B0D1-1DF4-4F52-BE8C-93A3B57881CF}"/>
              </a:ext>
            </a:extLst>
          </p:cNvPr>
          <p:cNvSpPr/>
          <p:nvPr/>
        </p:nvSpPr>
        <p:spPr>
          <a:xfrm>
            <a:off x="2885518" y="4989578"/>
            <a:ext cx="9643959" cy="419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latin typeface="Bahnschrift" panose="020B0502040204020203" pitchFamily="34" charset="0"/>
              </a:rPr>
              <a:t>In Context: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Apart from Supervised and Unsupervised techniques, the future lies in applying active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learning techniques in order to improve efficiency and quality of data processing</a:t>
            </a:r>
            <a:r>
              <a:rPr lang="en-IN" b="1" dirty="0">
                <a:latin typeface="Bahnschrift" panose="020B0502040204020203" pitchFamily="34" charset="0"/>
              </a:rPr>
              <a:t> </a:t>
            </a:r>
            <a:r>
              <a:rPr lang="en-IN" dirty="0">
                <a:latin typeface="Bahnschrift" panose="020B0502040204020203" pitchFamily="34" charset="0"/>
              </a:rPr>
              <a:t>using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supervised techniques, semi-supervised and manifold learning</a:t>
            </a:r>
            <a:r>
              <a:rPr lang="en-IN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dirty="0">
                <a:latin typeface="Bahnschrift" panose="020B0502040204020203" pitchFamily="34" charset="0"/>
              </a:rPr>
              <a:t>taking into account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unlabelled data and real life constraints.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Deep Learning is particularly useful for GIS </a:t>
            </a:r>
            <a:r>
              <a:rPr lang="en-IN" dirty="0">
                <a:latin typeface="Bahnschrift" panose="020B0502040204020203" pitchFamily="34" charset="0"/>
              </a:rPr>
              <a:t>as the rate of data production through satellites drones sensors is near impossible to handle by traditional means.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Example: Increasing crop yield through precision agriculture, in fighting crime by deploying predictive policing models, or predicting when the next big storm will hit and being better equipped to handle it.</a:t>
            </a:r>
          </a:p>
        </p:txBody>
      </p:sp>
    </p:spTree>
    <p:extLst>
      <p:ext uri="{BB962C8B-B14F-4D97-AF65-F5344CB8AC3E}">
        <p14:creationId xmlns:p14="http://schemas.microsoft.com/office/powerpoint/2010/main" val="230183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8FB43-7C75-4E73-BD5F-23E8FBDD1C06}"/>
              </a:ext>
            </a:extLst>
          </p:cNvPr>
          <p:cNvSpPr txBox="1"/>
          <p:nvPr/>
        </p:nvSpPr>
        <p:spPr>
          <a:xfrm>
            <a:off x="7957751" y="122208"/>
            <a:ext cx="383284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Basic principles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EE2683C-8A9E-4C76-B9BC-FFF6E5CD62B3}"/>
              </a:ext>
            </a:extLst>
          </p:cNvPr>
          <p:cNvSpPr/>
          <p:nvPr/>
        </p:nvSpPr>
        <p:spPr>
          <a:xfrm>
            <a:off x="11930277" y="122209"/>
            <a:ext cx="871323" cy="707886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C8CEFE-CA63-4EE8-8720-A0995C951C4F}"/>
              </a:ext>
            </a:extLst>
          </p:cNvPr>
          <p:cNvSpPr txBox="1"/>
          <p:nvPr/>
        </p:nvSpPr>
        <p:spPr>
          <a:xfrm>
            <a:off x="3661091" y="927139"/>
            <a:ext cx="3656121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000" b="1" dirty="0">
                <a:latin typeface="Bahnschrift" panose="020B0502040204020203" pitchFamily="34" charset="0"/>
              </a:rPr>
              <a:t>Computing Systems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E6E6F-D56C-4D85-BEC5-8F23E2EFB838}"/>
              </a:ext>
            </a:extLst>
          </p:cNvPr>
          <p:cNvSpPr txBox="1"/>
          <p:nvPr/>
        </p:nvSpPr>
        <p:spPr>
          <a:xfrm>
            <a:off x="2906235" y="1950194"/>
            <a:ext cx="9171432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Big Data Computing; </a:t>
            </a:r>
            <a:r>
              <a:rPr lang="en-IN" dirty="0">
                <a:latin typeface="Bahnschrift" panose="020B0502040204020203" pitchFamily="34" charset="0"/>
              </a:rPr>
              <a:t>a new paradigm which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combines large scale compute, new data intensive techniques and mathematical models to build data analytics.</a:t>
            </a:r>
            <a:r>
              <a:rPr lang="en-IN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Demands a huge storage and computing for data curation and processing</a:t>
            </a:r>
            <a:r>
              <a:rPr lang="en-IN" b="1" dirty="0">
                <a:latin typeface="Bahnschrift" panose="020B0502040204020203" pitchFamily="34" charset="0"/>
              </a:rPr>
              <a:t> </a:t>
            </a:r>
            <a:r>
              <a:rPr lang="en-IN" dirty="0">
                <a:latin typeface="Bahnschrift" panose="020B0502040204020203" pitchFamily="34" charset="0"/>
              </a:rPr>
              <a:t>that could be delivered from on-premise or clouds infrastructures.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1E437-6312-4765-A62E-A98A2EB1DA50}"/>
              </a:ext>
            </a:extLst>
          </p:cNvPr>
          <p:cNvSpPr txBox="1"/>
          <p:nvPr/>
        </p:nvSpPr>
        <p:spPr>
          <a:xfrm>
            <a:off x="2965873" y="3987740"/>
            <a:ext cx="9400065" cy="460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latin typeface="Bahnschrift" panose="020B0502040204020203" pitchFamily="34" charset="0"/>
              </a:rPr>
              <a:t>Challenges with  Geospatial Domain:</a:t>
            </a:r>
          </a:p>
          <a:p>
            <a:pPr algn="ctr">
              <a:lnSpc>
                <a:spcPct val="150000"/>
              </a:lnSpc>
            </a:pPr>
            <a:endParaRPr lang="en-IN" b="1" dirty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Geo-cyberinfrastructure</a:t>
            </a:r>
            <a:r>
              <a:rPr lang="en-IN" dirty="0">
                <a:solidFill>
                  <a:srgbClr val="FF0000"/>
                </a:solidFill>
                <a:latin typeface="Bahnschrift" panose="020B0502040204020203" pitchFamily="34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integrating spatiotemporal principles and advanced computational technologies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New geospatial data management strategies and data storage models coupled with high-performance computing for efficient data query, retrieval, and processing (e.g. </a:t>
            </a: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new spatiotemporal indexing mechanisms</a:t>
            </a:r>
            <a:r>
              <a:rPr lang="en-IN" b="1" dirty="0">
                <a:latin typeface="Bahnschrift" panose="020B0502040204020203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Bahnschrift" panose="020B0502040204020203" pitchFamily="34" charset="0"/>
              </a:rPr>
              <a:t>New computing and programming frameworks and architecture or parallel computing algorithms for geospatial applications.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  <a:latin typeface="Bahnschrift" panose="020B0502040204020203" pitchFamily="34" charset="0"/>
              </a:rPr>
              <a:t>Integrating scientific workflows in cloud computing</a:t>
            </a:r>
            <a:r>
              <a:rPr lang="en-IN" dirty="0">
                <a:latin typeface="Bahnschrift" panose="020B0502040204020203" pitchFamily="34" charset="0"/>
              </a:rPr>
              <a:t> and/or high performance computing environment.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5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8FB43-7C75-4E73-BD5F-23E8FBDD1C06}"/>
              </a:ext>
            </a:extLst>
          </p:cNvPr>
          <p:cNvSpPr txBox="1"/>
          <p:nvPr/>
        </p:nvSpPr>
        <p:spPr>
          <a:xfrm>
            <a:off x="7745176" y="196382"/>
            <a:ext cx="387888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Relation to SDIs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CAEE0617-6713-40A9-AE81-A743C697B3D3}"/>
              </a:ext>
            </a:extLst>
          </p:cNvPr>
          <p:cNvSpPr/>
          <p:nvPr/>
        </p:nvSpPr>
        <p:spPr>
          <a:xfrm>
            <a:off x="11727311" y="196382"/>
            <a:ext cx="896671" cy="707886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B59C3-FA7A-4D95-AFE8-02FB5B6F4DA0}"/>
              </a:ext>
            </a:extLst>
          </p:cNvPr>
          <p:cNvSpPr txBox="1"/>
          <p:nvPr/>
        </p:nvSpPr>
        <p:spPr>
          <a:xfrm>
            <a:off x="3110097" y="1423328"/>
            <a:ext cx="9010691" cy="233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>
                <a:latin typeface="Bahnschrift" panose="020B0502040204020203" pitchFamily="34" charset="0"/>
              </a:rPr>
              <a:t>Problems/Challenges in Geospatial Workflows:</a:t>
            </a:r>
          </a:p>
          <a:p>
            <a:pPr algn="ctr">
              <a:lnSpc>
                <a:spcPct val="150000"/>
              </a:lnSpc>
            </a:pPr>
            <a:endParaRPr lang="en-IN" sz="2000" b="1" dirty="0">
              <a:latin typeface="Bahnschrift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Inefficiency in computational processing and time </a:t>
            </a:r>
            <a:r>
              <a:rPr lang="en-IN" sz="2000" dirty="0">
                <a:latin typeface="Bahnschrift" panose="020B0502040204020203" pitchFamily="34" charset="0"/>
              </a:rPr>
              <a:t>(particularly when big data are compounded with large geographic study areas)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Data-related constraints </a:t>
            </a:r>
            <a:r>
              <a:rPr lang="en-IN" sz="2000" dirty="0">
                <a:latin typeface="Bahnschrift" panose="020B0502040204020203" pitchFamily="34" charset="0"/>
              </a:rPr>
              <a:t>that affect spatial and/or temporal resolution.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885C6-BC06-4AF6-84EE-F87C465CD5E5}"/>
              </a:ext>
            </a:extLst>
          </p:cNvPr>
          <p:cNvSpPr txBox="1"/>
          <p:nvPr/>
        </p:nvSpPr>
        <p:spPr>
          <a:xfrm>
            <a:off x="2970306" y="4286706"/>
            <a:ext cx="9272129" cy="326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>
                <a:latin typeface="Bahnschrift" panose="020B0502040204020203" pitchFamily="34" charset="0"/>
              </a:rPr>
              <a:t>Intervention of GeoAI in Geospatial Workflows:</a:t>
            </a:r>
          </a:p>
          <a:p>
            <a:pPr algn="ctr">
              <a:lnSpc>
                <a:spcPct val="150000"/>
              </a:lnSpc>
            </a:pPr>
            <a:endParaRPr lang="en-IN" sz="2000" dirty="0">
              <a:latin typeface="Bahnschrif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Big Data Infrastructures</a:t>
            </a:r>
            <a:r>
              <a:rPr lang="en-IN" sz="2000" b="1" dirty="0">
                <a:latin typeface="Bahnschrift" panose="020B0502040204020203" pitchFamily="34" charset="0"/>
              </a:rPr>
              <a:t> </a:t>
            </a:r>
            <a:r>
              <a:rPr lang="en-IN" sz="2000" dirty="0">
                <a:latin typeface="Bahnschrift" panose="020B0502040204020203" pitchFamily="34" charset="0"/>
              </a:rPr>
              <a:t>such as</a:t>
            </a:r>
            <a:r>
              <a:rPr lang="en-IN" sz="2000" b="1" dirty="0">
                <a:latin typeface="Bahnschrift" panose="020B0502040204020203" pitchFamily="34" charset="0"/>
              </a:rPr>
              <a:t> </a:t>
            </a:r>
            <a:r>
              <a:rPr lang="en-IN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Spark, Hadoop </a:t>
            </a:r>
            <a:r>
              <a:rPr lang="en-IN" sz="2000" dirty="0">
                <a:latin typeface="Bahnschrift" panose="020B0502040204020203" pitchFamily="34" charset="0"/>
              </a:rPr>
              <a:t>with AI and ML methods can be applied to address several challenges in Geospatial modelling of data.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Recent DL algorithms cannot demonstrate their ability to create value out of data</a:t>
            </a:r>
            <a:r>
              <a:rPr lang="en-IN" sz="2000" b="1" dirty="0">
                <a:latin typeface="Bahnschrift" panose="020B0502040204020203" pitchFamily="34" charset="0"/>
              </a:rPr>
              <a:t> </a:t>
            </a:r>
            <a:r>
              <a:rPr lang="en-IN" sz="2000" dirty="0">
                <a:latin typeface="Bahnschrift" panose="020B0502040204020203" pitchFamily="34" charset="0"/>
              </a:rPr>
              <a:t>without having high-performance computing and distributed data processing infrastructures.</a:t>
            </a:r>
          </a:p>
        </p:txBody>
      </p:sp>
    </p:spTree>
    <p:extLst>
      <p:ext uri="{BB962C8B-B14F-4D97-AF65-F5344CB8AC3E}">
        <p14:creationId xmlns:p14="http://schemas.microsoft.com/office/powerpoint/2010/main" val="416414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538690A-8102-431C-87A9-41388DF31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028" y="3354704"/>
            <a:ext cx="6484457" cy="54463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98FB43-7C75-4E73-BD5F-23E8FBDD1C06}"/>
              </a:ext>
            </a:extLst>
          </p:cNvPr>
          <p:cNvSpPr txBox="1"/>
          <p:nvPr/>
        </p:nvSpPr>
        <p:spPr>
          <a:xfrm>
            <a:off x="9801169" y="230049"/>
            <a:ext cx="1485075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4000" b="1" dirty="0">
                <a:latin typeface="Bahnschrift" panose="020B0502040204020203" pitchFamily="34" charset="0"/>
              </a:rPr>
              <a:t>Tools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3CE1020-C316-4AB3-8C01-511C7438C17C}"/>
              </a:ext>
            </a:extLst>
          </p:cNvPr>
          <p:cNvSpPr/>
          <p:nvPr/>
        </p:nvSpPr>
        <p:spPr>
          <a:xfrm>
            <a:off x="11418818" y="230050"/>
            <a:ext cx="948606" cy="707886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27DAB-BD05-4B50-BD67-57896D03C3CC}"/>
              </a:ext>
            </a:extLst>
          </p:cNvPr>
          <p:cNvSpPr txBox="1"/>
          <p:nvPr/>
        </p:nvSpPr>
        <p:spPr>
          <a:xfrm>
            <a:off x="1845144" y="583992"/>
            <a:ext cx="9441100" cy="368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000" b="1" dirty="0">
                <a:latin typeface="Bahnschrift" panose="020B0502040204020203" pitchFamily="34" charset="0"/>
              </a:rPr>
              <a:t>Modern Spatial Data Science Workflow: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Data Wrangling – GDAL(OGR/OSR)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Scripting – R, Python(TensorFlow, </a:t>
            </a:r>
            <a:r>
              <a:rPr lang="en-IN" sz="2000" dirty="0" err="1">
                <a:latin typeface="Bahnschrift" panose="020B0502040204020203" pitchFamily="34" charset="0"/>
              </a:rPr>
              <a:t>SciKitLearn</a:t>
            </a:r>
            <a:r>
              <a:rPr lang="en-IN" sz="2000" dirty="0">
                <a:latin typeface="Bahnschrift" panose="020B0502040204020203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Querying Geo Big Data  - Postgres/PostGIS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Cloud Computing platform for analysis – AWS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Bahnschrift" panose="020B0502040204020203" pitchFamily="34" charset="0"/>
              </a:rPr>
              <a:t>Geovisualization  - D3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2ADF8-1AEC-4533-BEB3-D85547ABA82C}"/>
              </a:ext>
            </a:extLst>
          </p:cNvPr>
          <p:cNvSpPr/>
          <p:nvPr/>
        </p:nvSpPr>
        <p:spPr>
          <a:xfrm>
            <a:off x="1963418" y="4800600"/>
            <a:ext cx="3717456" cy="3684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Bahnschrift" panose="020B0502040204020203" pitchFamily="34" charset="0"/>
              </a:rPr>
              <a:t>Other Toolkits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The Microsoft Cognitive Toolkit (CNTK) is an open-source toolkit for commercial-grade distributed deep learning.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0415D6-7526-4757-914C-70FC37040F87}"/>
              </a:ext>
            </a:extLst>
          </p:cNvPr>
          <p:cNvSpPr txBox="1"/>
          <p:nvPr/>
        </p:nvSpPr>
        <p:spPr>
          <a:xfrm>
            <a:off x="6751320" y="8884920"/>
            <a:ext cx="570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Modern Big data Handling Platforms</a:t>
            </a:r>
          </a:p>
        </p:txBody>
      </p:sp>
    </p:spTree>
    <p:extLst>
      <p:ext uri="{BB962C8B-B14F-4D97-AF65-F5344CB8AC3E}">
        <p14:creationId xmlns:p14="http://schemas.microsoft.com/office/powerpoint/2010/main" val="3328500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866</TotalTime>
  <Words>790</Words>
  <Application>Microsoft Office PowerPoint</Application>
  <PresentationFormat>A3 Paper (297x420 mm)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</vt:lpstr>
      <vt:lpstr>Calibri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Chaturvedi, H. (Harsh, Student M-GEO-WO)</dc:creator>
  <cp:lastModifiedBy>Harsh Chaturvedi</cp:lastModifiedBy>
  <cp:revision>77</cp:revision>
  <dcterms:created xsi:type="dcterms:W3CDTF">2020-06-05T08:54:54Z</dcterms:created>
  <dcterms:modified xsi:type="dcterms:W3CDTF">2022-07-31T09:03:30Z</dcterms:modified>
</cp:coreProperties>
</file>