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4"/>
  </p:notesMasterIdLst>
  <p:sldIdLst>
    <p:sldId id="256" r:id="rId2"/>
    <p:sldId id="305" r:id="rId3"/>
    <p:sldId id="267" r:id="rId4"/>
    <p:sldId id="303" r:id="rId5"/>
    <p:sldId id="268" r:id="rId6"/>
    <p:sldId id="257" r:id="rId7"/>
    <p:sldId id="269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87" autoAdjust="0"/>
    <p:restoredTop sz="93119" autoAdjust="0"/>
  </p:normalViewPr>
  <p:slideViewPr>
    <p:cSldViewPr snapToGrid="0" snapToObjects="1">
      <p:cViewPr varScale="1">
        <p:scale>
          <a:sx n="84" d="100"/>
          <a:sy n="84" d="100"/>
        </p:scale>
        <p:origin x="5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F5E567-28AF-465F-B52D-9D65D9C5CD8A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41CA661-A4AF-48C5-97C9-A0588835A637}">
      <dgm:prSet/>
      <dgm:spPr/>
      <dgm:t>
        <a:bodyPr/>
        <a:lstStyle/>
        <a:p>
          <a:r>
            <a:rPr lang="en-US" dirty="0"/>
            <a:t>No. of </a:t>
          </a:r>
          <a:r>
            <a:rPr lang="en-US"/>
            <a:t>Subjects (Total </a:t>
          </a:r>
          <a:r>
            <a:rPr lang="en-US" dirty="0"/>
            <a:t>68)</a:t>
          </a:r>
        </a:p>
      </dgm:t>
    </dgm:pt>
    <dgm:pt modelId="{407A2D7E-E989-48F6-9055-53D2F662E3AE}" type="parTrans" cxnId="{CE4BFD81-5BD1-4329-BEB7-01B1AE9A0109}">
      <dgm:prSet/>
      <dgm:spPr/>
      <dgm:t>
        <a:bodyPr/>
        <a:lstStyle/>
        <a:p>
          <a:endParaRPr lang="en-US"/>
        </a:p>
      </dgm:t>
    </dgm:pt>
    <dgm:pt modelId="{2F809DCA-4A0B-467E-83C9-9D8699FB6125}" type="sibTrans" cxnId="{CE4BFD81-5BD1-4329-BEB7-01B1AE9A0109}">
      <dgm:prSet/>
      <dgm:spPr/>
      <dgm:t>
        <a:bodyPr/>
        <a:lstStyle/>
        <a:p>
          <a:endParaRPr lang="en-US"/>
        </a:p>
      </dgm:t>
    </dgm:pt>
    <dgm:pt modelId="{76C64219-3547-48FF-A148-6D3EF989BEA8}">
      <dgm:prSet/>
      <dgm:spPr/>
      <dgm:t>
        <a:bodyPr/>
        <a:lstStyle/>
        <a:p>
          <a:r>
            <a:rPr lang="en-US"/>
            <a:t>MS: 29</a:t>
          </a:r>
        </a:p>
      </dgm:t>
    </dgm:pt>
    <dgm:pt modelId="{10ED2301-01AA-4A1C-BCAA-86087DC77068}" type="parTrans" cxnId="{6E6ACC56-CA7D-4F73-9930-7C0DF6F2CB12}">
      <dgm:prSet/>
      <dgm:spPr/>
      <dgm:t>
        <a:bodyPr/>
        <a:lstStyle/>
        <a:p>
          <a:endParaRPr lang="en-US"/>
        </a:p>
      </dgm:t>
    </dgm:pt>
    <dgm:pt modelId="{034AF31E-9328-4B33-A698-A7352B7A1E4C}" type="sibTrans" cxnId="{6E6ACC56-CA7D-4F73-9930-7C0DF6F2CB12}">
      <dgm:prSet/>
      <dgm:spPr/>
      <dgm:t>
        <a:bodyPr/>
        <a:lstStyle/>
        <a:p>
          <a:endParaRPr lang="en-US"/>
        </a:p>
      </dgm:t>
    </dgm:pt>
    <dgm:pt modelId="{1547C2F1-0275-4812-A8B2-6277F9B3DAF0}">
      <dgm:prSet/>
      <dgm:spPr/>
      <dgm:t>
        <a:bodyPr/>
        <a:lstStyle/>
        <a:p>
          <a:r>
            <a:rPr lang="en-US"/>
            <a:t>NMOSD: 20</a:t>
          </a:r>
        </a:p>
      </dgm:t>
    </dgm:pt>
    <dgm:pt modelId="{AFB7A570-1E09-431E-841C-81E080851AA4}" type="parTrans" cxnId="{0295B4EA-4486-43EB-868C-C013DA53D743}">
      <dgm:prSet/>
      <dgm:spPr/>
      <dgm:t>
        <a:bodyPr/>
        <a:lstStyle/>
        <a:p>
          <a:endParaRPr lang="en-US"/>
        </a:p>
      </dgm:t>
    </dgm:pt>
    <dgm:pt modelId="{1E8B552D-A1FF-4773-8436-CE6AFA3EB22D}" type="sibTrans" cxnId="{0295B4EA-4486-43EB-868C-C013DA53D743}">
      <dgm:prSet/>
      <dgm:spPr/>
      <dgm:t>
        <a:bodyPr/>
        <a:lstStyle/>
        <a:p>
          <a:endParaRPr lang="en-US"/>
        </a:p>
      </dgm:t>
    </dgm:pt>
    <dgm:pt modelId="{35AFA2C8-ED1E-4D14-8C98-97AC699B406A}">
      <dgm:prSet/>
      <dgm:spPr/>
      <dgm:t>
        <a:bodyPr/>
        <a:lstStyle/>
        <a:p>
          <a:r>
            <a:rPr lang="en-US"/>
            <a:t>Health Control: 19</a:t>
          </a:r>
        </a:p>
      </dgm:t>
    </dgm:pt>
    <dgm:pt modelId="{0C31479E-008C-45EA-825A-33DFA067D78D}" type="parTrans" cxnId="{43F8C9C2-3FCE-40E8-AF57-86D6427CAD7C}">
      <dgm:prSet/>
      <dgm:spPr/>
      <dgm:t>
        <a:bodyPr/>
        <a:lstStyle/>
        <a:p>
          <a:endParaRPr lang="en-US"/>
        </a:p>
      </dgm:t>
    </dgm:pt>
    <dgm:pt modelId="{467F233E-E433-4307-BA4B-F4AADAC409FD}" type="sibTrans" cxnId="{43F8C9C2-3FCE-40E8-AF57-86D6427CAD7C}">
      <dgm:prSet/>
      <dgm:spPr/>
      <dgm:t>
        <a:bodyPr/>
        <a:lstStyle/>
        <a:p>
          <a:endParaRPr lang="en-US"/>
        </a:p>
      </dgm:t>
    </dgm:pt>
    <dgm:pt modelId="{F5267166-F9AA-472C-B0D7-164BED7BC921}">
      <dgm:prSet/>
      <dgm:spPr/>
      <dgm:t>
        <a:bodyPr/>
        <a:lstStyle/>
        <a:p>
          <a:r>
            <a:rPr lang="en-US" dirty="0"/>
            <a:t>Mean age</a:t>
          </a:r>
        </a:p>
      </dgm:t>
    </dgm:pt>
    <dgm:pt modelId="{E46D7198-5BB9-46B9-A8D0-3F31EB100833}" type="parTrans" cxnId="{525977F7-7699-4C31-8541-1E0251E98086}">
      <dgm:prSet/>
      <dgm:spPr/>
      <dgm:t>
        <a:bodyPr/>
        <a:lstStyle/>
        <a:p>
          <a:endParaRPr lang="en-US"/>
        </a:p>
      </dgm:t>
    </dgm:pt>
    <dgm:pt modelId="{A64540C2-A8B4-4C0C-ABA7-3D8AE9540356}" type="sibTrans" cxnId="{525977F7-7699-4C31-8541-1E0251E98086}">
      <dgm:prSet/>
      <dgm:spPr/>
      <dgm:t>
        <a:bodyPr/>
        <a:lstStyle/>
        <a:p>
          <a:endParaRPr lang="en-US"/>
        </a:p>
      </dgm:t>
    </dgm:pt>
    <dgm:pt modelId="{C5234350-2104-44B8-93FC-1A00765DC120}">
      <dgm:prSet/>
      <dgm:spPr/>
      <dgm:t>
        <a:bodyPr/>
        <a:lstStyle/>
        <a:p>
          <a:r>
            <a:rPr lang="en-US"/>
            <a:t>MS : 40</a:t>
          </a:r>
        </a:p>
      </dgm:t>
    </dgm:pt>
    <dgm:pt modelId="{F1309099-D534-436B-A093-82894BEADA14}" type="parTrans" cxnId="{5B1CC469-736E-44CE-B752-EF8D45EAAD3D}">
      <dgm:prSet/>
      <dgm:spPr/>
      <dgm:t>
        <a:bodyPr/>
        <a:lstStyle/>
        <a:p>
          <a:endParaRPr lang="en-US"/>
        </a:p>
      </dgm:t>
    </dgm:pt>
    <dgm:pt modelId="{2F5453F5-38B8-4BEF-9D81-E32A9A40A361}" type="sibTrans" cxnId="{5B1CC469-736E-44CE-B752-EF8D45EAAD3D}">
      <dgm:prSet/>
      <dgm:spPr/>
      <dgm:t>
        <a:bodyPr/>
        <a:lstStyle/>
        <a:p>
          <a:endParaRPr lang="en-US"/>
        </a:p>
      </dgm:t>
    </dgm:pt>
    <dgm:pt modelId="{EEAF4F54-2A71-47D0-BE23-C48ECB791443}">
      <dgm:prSet/>
      <dgm:spPr/>
      <dgm:t>
        <a:bodyPr/>
        <a:lstStyle/>
        <a:p>
          <a:r>
            <a:rPr lang="en-US"/>
            <a:t>NMOSD :52 </a:t>
          </a:r>
        </a:p>
      </dgm:t>
    </dgm:pt>
    <dgm:pt modelId="{63CD1916-17C5-48E6-BACB-9C892C3127D7}" type="parTrans" cxnId="{13E876F5-F656-45B6-9567-664B50493078}">
      <dgm:prSet/>
      <dgm:spPr/>
      <dgm:t>
        <a:bodyPr/>
        <a:lstStyle/>
        <a:p>
          <a:endParaRPr lang="en-US"/>
        </a:p>
      </dgm:t>
    </dgm:pt>
    <dgm:pt modelId="{3F807A2D-65C0-4BF1-9DB2-89CE0F925387}" type="sibTrans" cxnId="{13E876F5-F656-45B6-9567-664B50493078}">
      <dgm:prSet/>
      <dgm:spPr/>
      <dgm:t>
        <a:bodyPr/>
        <a:lstStyle/>
        <a:p>
          <a:endParaRPr lang="en-US"/>
        </a:p>
      </dgm:t>
    </dgm:pt>
    <dgm:pt modelId="{3FA3F57D-52EA-4B50-8788-C6FB7FB44F60}">
      <dgm:prSet/>
      <dgm:spPr/>
      <dgm:t>
        <a:bodyPr/>
        <a:lstStyle/>
        <a:p>
          <a:r>
            <a:rPr lang="en-US" dirty="0"/>
            <a:t>Health Control: 55</a:t>
          </a:r>
        </a:p>
      </dgm:t>
    </dgm:pt>
    <dgm:pt modelId="{845CE95C-3B44-4D60-994B-F78E2B107C44}" type="parTrans" cxnId="{5E0C19E3-5FD0-489F-84E2-FC9BE52D5825}">
      <dgm:prSet/>
      <dgm:spPr/>
      <dgm:t>
        <a:bodyPr/>
        <a:lstStyle/>
        <a:p>
          <a:endParaRPr lang="en-US"/>
        </a:p>
      </dgm:t>
    </dgm:pt>
    <dgm:pt modelId="{304F1476-BEB7-4FFF-8A38-6E54F91C0835}" type="sibTrans" cxnId="{5E0C19E3-5FD0-489F-84E2-FC9BE52D5825}">
      <dgm:prSet/>
      <dgm:spPr/>
      <dgm:t>
        <a:bodyPr/>
        <a:lstStyle/>
        <a:p>
          <a:endParaRPr lang="en-US"/>
        </a:p>
      </dgm:t>
    </dgm:pt>
    <dgm:pt modelId="{4B88594C-6737-44D3-9C3A-F080770BAE4C}">
      <dgm:prSet/>
      <dgm:spPr/>
      <dgm:t>
        <a:bodyPr/>
        <a:lstStyle/>
        <a:p>
          <a:r>
            <a:rPr lang="en-US"/>
            <a:t>M/F ratio</a:t>
          </a:r>
        </a:p>
      </dgm:t>
    </dgm:pt>
    <dgm:pt modelId="{86BB7CB5-5821-46AF-A9A7-7269393CC0A6}" type="parTrans" cxnId="{A9A1922C-6CD1-4447-8FFE-5B6714A42C4E}">
      <dgm:prSet/>
      <dgm:spPr/>
      <dgm:t>
        <a:bodyPr/>
        <a:lstStyle/>
        <a:p>
          <a:endParaRPr lang="en-US"/>
        </a:p>
      </dgm:t>
    </dgm:pt>
    <dgm:pt modelId="{513CC0C1-24AA-409B-9837-FA8245145544}" type="sibTrans" cxnId="{A9A1922C-6CD1-4447-8FFE-5B6714A42C4E}">
      <dgm:prSet/>
      <dgm:spPr/>
      <dgm:t>
        <a:bodyPr/>
        <a:lstStyle/>
        <a:p>
          <a:endParaRPr lang="en-US"/>
        </a:p>
      </dgm:t>
    </dgm:pt>
    <dgm:pt modelId="{F07C1818-C782-4BF0-BEDE-538E318DD29D}">
      <dgm:prSet/>
      <dgm:spPr/>
      <dgm:t>
        <a:bodyPr/>
        <a:lstStyle/>
        <a:p>
          <a:r>
            <a:rPr lang="en-US" dirty="0"/>
            <a:t>MS: 6 / 23 (1:3.8)</a:t>
          </a:r>
        </a:p>
      </dgm:t>
    </dgm:pt>
    <dgm:pt modelId="{19CA9731-5938-4961-9246-09BB98953E93}" type="parTrans" cxnId="{48DDFD77-2BB5-42E3-B4A0-52397A7AD3F3}">
      <dgm:prSet/>
      <dgm:spPr/>
      <dgm:t>
        <a:bodyPr/>
        <a:lstStyle/>
        <a:p>
          <a:endParaRPr lang="en-US"/>
        </a:p>
      </dgm:t>
    </dgm:pt>
    <dgm:pt modelId="{98B2A56C-5D1C-4C75-BFB3-A93058661A3E}" type="sibTrans" cxnId="{48DDFD77-2BB5-42E3-B4A0-52397A7AD3F3}">
      <dgm:prSet/>
      <dgm:spPr/>
      <dgm:t>
        <a:bodyPr/>
        <a:lstStyle/>
        <a:p>
          <a:endParaRPr lang="en-US"/>
        </a:p>
      </dgm:t>
    </dgm:pt>
    <dgm:pt modelId="{5E115703-3D7B-4761-A84F-4A502A8F1064}">
      <dgm:prSet/>
      <dgm:spPr/>
      <dgm:t>
        <a:bodyPr/>
        <a:lstStyle/>
        <a:p>
          <a:r>
            <a:rPr lang="en-US" dirty="0"/>
            <a:t>NMOSD: 3 / 17 (1:5.6)</a:t>
          </a:r>
        </a:p>
      </dgm:t>
    </dgm:pt>
    <dgm:pt modelId="{B7D034FC-EEB1-4D48-BAB3-5497B8364FD1}" type="parTrans" cxnId="{16C382C4-FFE0-484D-9943-1CD0EAD3A215}">
      <dgm:prSet/>
      <dgm:spPr/>
      <dgm:t>
        <a:bodyPr/>
        <a:lstStyle/>
        <a:p>
          <a:endParaRPr lang="en-US"/>
        </a:p>
      </dgm:t>
    </dgm:pt>
    <dgm:pt modelId="{2A02783E-A51E-4314-A414-4C5B55F7E98F}" type="sibTrans" cxnId="{16C382C4-FFE0-484D-9943-1CD0EAD3A215}">
      <dgm:prSet/>
      <dgm:spPr/>
      <dgm:t>
        <a:bodyPr/>
        <a:lstStyle/>
        <a:p>
          <a:endParaRPr lang="en-US"/>
        </a:p>
      </dgm:t>
    </dgm:pt>
    <dgm:pt modelId="{277F93D0-CAC8-4EC3-ABF2-8F66088157EF}">
      <dgm:prSet/>
      <dgm:spPr/>
      <dgm:t>
        <a:bodyPr/>
        <a:lstStyle/>
        <a:p>
          <a:r>
            <a:rPr lang="en-US" dirty="0"/>
            <a:t>Health Control: 4 / 15 (1:3.8)</a:t>
          </a:r>
        </a:p>
      </dgm:t>
    </dgm:pt>
    <dgm:pt modelId="{261AABD4-54E5-434A-832A-1D13D1D6B829}" type="parTrans" cxnId="{9B752B87-D543-4591-973A-386E114A79C7}">
      <dgm:prSet/>
      <dgm:spPr/>
      <dgm:t>
        <a:bodyPr/>
        <a:lstStyle/>
        <a:p>
          <a:endParaRPr lang="en-US"/>
        </a:p>
      </dgm:t>
    </dgm:pt>
    <dgm:pt modelId="{94BB159D-91BD-47F6-8A0D-FE564EFE8F1B}" type="sibTrans" cxnId="{9B752B87-D543-4591-973A-386E114A79C7}">
      <dgm:prSet/>
      <dgm:spPr/>
      <dgm:t>
        <a:bodyPr/>
        <a:lstStyle/>
        <a:p>
          <a:endParaRPr lang="en-US"/>
        </a:p>
      </dgm:t>
    </dgm:pt>
    <dgm:pt modelId="{4C41F4CE-56D2-4676-9B3B-810114E007AE}" type="pres">
      <dgm:prSet presAssocID="{2EF5E567-28AF-465F-B52D-9D65D9C5CD8A}" presName="linear" presStyleCnt="0">
        <dgm:presLayoutVars>
          <dgm:dir/>
          <dgm:animLvl val="lvl"/>
          <dgm:resizeHandles val="exact"/>
        </dgm:presLayoutVars>
      </dgm:prSet>
      <dgm:spPr/>
    </dgm:pt>
    <dgm:pt modelId="{BB5A33D9-0923-45FA-89B4-7EBA8B006FED}" type="pres">
      <dgm:prSet presAssocID="{841CA661-A4AF-48C5-97C9-A0588835A637}" presName="parentLin" presStyleCnt="0"/>
      <dgm:spPr/>
    </dgm:pt>
    <dgm:pt modelId="{EB091386-1A81-4979-9116-FDC71AC07608}" type="pres">
      <dgm:prSet presAssocID="{841CA661-A4AF-48C5-97C9-A0588835A637}" presName="parentLeftMargin" presStyleLbl="node1" presStyleIdx="0" presStyleCnt="3"/>
      <dgm:spPr/>
    </dgm:pt>
    <dgm:pt modelId="{BFBE3AD1-9218-4844-8D70-0037883370B4}" type="pres">
      <dgm:prSet presAssocID="{841CA661-A4AF-48C5-97C9-A0588835A63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5CA61D9-ED27-4025-B767-58EAE7904ABE}" type="pres">
      <dgm:prSet presAssocID="{841CA661-A4AF-48C5-97C9-A0588835A637}" presName="negativeSpace" presStyleCnt="0"/>
      <dgm:spPr/>
    </dgm:pt>
    <dgm:pt modelId="{3085D4B1-4D28-4BEE-9124-9765FC5CF718}" type="pres">
      <dgm:prSet presAssocID="{841CA661-A4AF-48C5-97C9-A0588835A637}" presName="childText" presStyleLbl="conFgAcc1" presStyleIdx="0" presStyleCnt="3">
        <dgm:presLayoutVars>
          <dgm:bulletEnabled val="1"/>
        </dgm:presLayoutVars>
      </dgm:prSet>
      <dgm:spPr/>
    </dgm:pt>
    <dgm:pt modelId="{FA75E5A2-7B4F-4FCC-B827-466F9968F2E9}" type="pres">
      <dgm:prSet presAssocID="{2F809DCA-4A0B-467E-83C9-9D8699FB6125}" presName="spaceBetweenRectangles" presStyleCnt="0"/>
      <dgm:spPr/>
    </dgm:pt>
    <dgm:pt modelId="{87E025C1-F0E1-4DCA-A55E-BDAD4CDD6107}" type="pres">
      <dgm:prSet presAssocID="{F5267166-F9AA-472C-B0D7-164BED7BC921}" presName="parentLin" presStyleCnt="0"/>
      <dgm:spPr/>
    </dgm:pt>
    <dgm:pt modelId="{A482470E-F291-4496-8A8A-B3DF3AF56D22}" type="pres">
      <dgm:prSet presAssocID="{F5267166-F9AA-472C-B0D7-164BED7BC921}" presName="parentLeftMargin" presStyleLbl="node1" presStyleIdx="0" presStyleCnt="3"/>
      <dgm:spPr/>
    </dgm:pt>
    <dgm:pt modelId="{3DD818AC-F16B-48B0-B980-EEEC3458C1F8}" type="pres">
      <dgm:prSet presAssocID="{F5267166-F9AA-472C-B0D7-164BED7BC92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CC89292-9E61-4215-894C-9C0FF68B4FE6}" type="pres">
      <dgm:prSet presAssocID="{F5267166-F9AA-472C-B0D7-164BED7BC921}" presName="negativeSpace" presStyleCnt="0"/>
      <dgm:spPr/>
    </dgm:pt>
    <dgm:pt modelId="{95BC12B4-0CA0-4940-86C2-728F0A37D2DE}" type="pres">
      <dgm:prSet presAssocID="{F5267166-F9AA-472C-B0D7-164BED7BC921}" presName="childText" presStyleLbl="conFgAcc1" presStyleIdx="1" presStyleCnt="3">
        <dgm:presLayoutVars>
          <dgm:bulletEnabled val="1"/>
        </dgm:presLayoutVars>
      </dgm:prSet>
      <dgm:spPr/>
    </dgm:pt>
    <dgm:pt modelId="{8A022CDD-5BCF-4603-89D4-F7795FF057A6}" type="pres">
      <dgm:prSet presAssocID="{A64540C2-A8B4-4C0C-ABA7-3D8AE9540356}" presName="spaceBetweenRectangles" presStyleCnt="0"/>
      <dgm:spPr/>
    </dgm:pt>
    <dgm:pt modelId="{2C35A743-E24C-41FB-BFD7-961EDCD9FD2C}" type="pres">
      <dgm:prSet presAssocID="{4B88594C-6737-44D3-9C3A-F080770BAE4C}" presName="parentLin" presStyleCnt="0"/>
      <dgm:spPr/>
    </dgm:pt>
    <dgm:pt modelId="{226BC29F-89E3-414C-93F0-5137A18D8BAE}" type="pres">
      <dgm:prSet presAssocID="{4B88594C-6737-44D3-9C3A-F080770BAE4C}" presName="parentLeftMargin" presStyleLbl="node1" presStyleIdx="1" presStyleCnt="3"/>
      <dgm:spPr/>
    </dgm:pt>
    <dgm:pt modelId="{A150542F-2BED-4DE9-8725-68A7F7E333E5}" type="pres">
      <dgm:prSet presAssocID="{4B88594C-6737-44D3-9C3A-F080770BAE4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310EA5C-126E-4D31-A48B-21F521F8CDA0}" type="pres">
      <dgm:prSet presAssocID="{4B88594C-6737-44D3-9C3A-F080770BAE4C}" presName="negativeSpace" presStyleCnt="0"/>
      <dgm:spPr/>
    </dgm:pt>
    <dgm:pt modelId="{A1BE2FEE-B61D-4EA2-B21E-8EE44B223933}" type="pres">
      <dgm:prSet presAssocID="{4B88594C-6737-44D3-9C3A-F080770BAE4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5D9A810-90D5-40DF-BF26-E8D9FE18A183}" type="presOf" srcId="{1547C2F1-0275-4812-A8B2-6277F9B3DAF0}" destId="{3085D4B1-4D28-4BEE-9124-9765FC5CF718}" srcOrd="0" destOrd="1" presId="urn:microsoft.com/office/officeart/2005/8/layout/list1"/>
    <dgm:cxn modelId="{F3092615-94EA-4948-9854-E8B0F5D5754D}" type="presOf" srcId="{841CA661-A4AF-48C5-97C9-A0588835A637}" destId="{BFBE3AD1-9218-4844-8D70-0037883370B4}" srcOrd="1" destOrd="0" presId="urn:microsoft.com/office/officeart/2005/8/layout/list1"/>
    <dgm:cxn modelId="{D4395A1D-0DC6-40FF-9892-B5FE65C6A741}" type="presOf" srcId="{35AFA2C8-ED1E-4D14-8C98-97AC699B406A}" destId="{3085D4B1-4D28-4BEE-9124-9765FC5CF718}" srcOrd="0" destOrd="2" presId="urn:microsoft.com/office/officeart/2005/8/layout/list1"/>
    <dgm:cxn modelId="{A9A1922C-6CD1-4447-8FFE-5B6714A42C4E}" srcId="{2EF5E567-28AF-465F-B52D-9D65D9C5CD8A}" destId="{4B88594C-6737-44D3-9C3A-F080770BAE4C}" srcOrd="2" destOrd="0" parTransId="{86BB7CB5-5821-46AF-A9A7-7269393CC0A6}" sibTransId="{513CC0C1-24AA-409B-9837-FA8245145544}"/>
    <dgm:cxn modelId="{9BA7A331-4D25-45ED-AB34-2BD354B82243}" type="presOf" srcId="{F07C1818-C782-4BF0-BEDE-538E318DD29D}" destId="{A1BE2FEE-B61D-4EA2-B21E-8EE44B223933}" srcOrd="0" destOrd="0" presId="urn:microsoft.com/office/officeart/2005/8/layout/list1"/>
    <dgm:cxn modelId="{97FCFE35-2CA6-4928-AF7B-D9C5552E96A2}" type="presOf" srcId="{C5234350-2104-44B8-93FC-1A00765DC120}" destId="{95BC12B4-0CA0-4940-86C2-728F0A37D2DE}" srcOrd="0" destOrd="0" presId="urn:microsoft.com/office/officeart/2005/8/layout/list1"/>
    <dgm:cxn modelId="{A5BED33F-EC44-435E-8657-51293CE42550}" type="presOf" srcId="{F5267166-F9AA-472C-B0D7-164BED7BC921}" destId="{3DD818AC-F16B-48B0-B980-EEEC3458C1F8}" srcOrd="1" destOrd="0" presId="urn:microsoft.com/office/officeart/2005/8/layout/list1"/>
    <dgm:cxn modelId="{5B1CC469-736E-44CE-B752-EF8D45EAAD3D}" srcId="{F5267166-F9AA-472C-B0D7-164BED7BC921}" destId="{C5234350-2104-44B8-93FC-1A00765DC120}" srcOrd="0" destOrd="0" parTransId="{F1309099-D534-436B-A093-82894BEADA14}" sibTransId="{2F5453F5-38B8-4BEF-9D81-E32A9A40A361}"/>
    <dgm:cxn modelId="{48E9D772-13AA-4141-B0AE-6A945D1167E2}" type="presOf" srcId="{76C64219-3547-48FF-A148-6D3EF989BEA8}" destId="{3085D4B1-4D28-4BEE-9124-9765FC5CF718}" srcOrd="0" destOrd="0" presId="urn:microsoft.com/office/officeart/2005/8/layout/list1"/>
    <dgm:cxn modelId="{6E6ACC56-CA7D-4F73-9930-7C0DF6F2CB12}" srcId="{841CA661-A4AF-48C5-97C9-A0588835A637}" destId="{76C64219-3547-48FF-A148-6D3EF989BEA8}" srcOrd="0" destOrd="0" parTransId="{10ED2301-01AA-4A1C-BCAA-86087DC77068}" sibTransId="{034AF31E-9328-4B33-A698-A7352B7A1E4C}"/>
    <dgm:cxn modelId="{48DDFD77-2BB5-42E3-B4A0-52397A7AD3F3}" srcId="{4B88594C-6737-44D3-9C3A-F080770BAE4C}" destId="{F07C1818-C782-4BF0-BEDE-538E318DD29D}" srcOrd="0" destOrd="0" parTransId="{19CA9731-5938-4961-9246-09BB98953E93}" sibTransId="{98B2A56C-5D1C-4C75-BFB3-A93058661A3E}"/>
    <dgm:cxn modelId="{4874B378-193E-4F29-A705-4B04D5878698}" type="presOf" srcId="{277F93D0-CAC8-4EC3-ABF2-8F66088157EF}" destId="{A1BE2FEE-B61D-4EA2-B21E-8EE44B223933}" srcOrd="0" destOrd="2" presId="urn:microsoft.com/office/officeart/2005/8/layout/list1"/>
    <dgm:cxn modelId="{CE4BFD81-5BD1-4329-BEB7-01B1AE9A0109}" srcId="{2EF5E567-28AF-465F-B52D-9D65D9C5CD8A}" destId="{841CA661-A4AF-48C5-97C9-A0588835A637}" srcOrd="0" destOrd="0" parTransId="{407A2D7E-E989-48F6-9055-53D2F662E3AE}" sibTransId="{2F809DCA-4A0B-467E-83C9-9D8699FB6125}"/>
    <dgm:cxn modelId="{9B752B87-D543-4591-973A-386E114A79C7}" srcId="{4B88594C-6737-44D3-9C3A-F080770BAE4C}" destId="{277F93D0-CAC8-4EC3-ABF2-8F66088157EF}" srcOrd="2" destOrd="0" parTransId="{261AABD4-54E5-434A-832A-1D13D1D6B829}" sibTransId="{94BB159D-91BD-47F6-8A0D-FE564EFE8F1B}"/>
    <dgm:cxn modelId="{0B7A608D-387D-4BC0-9CBA-AAD4FED32826}" type="presOf" srcId="{3FA3F57D-52EA-4B50-8788-C6FB7FB44F60}" destId="{95BC12B4-0CA0-4940-86C2-728F0A37D2DE}" srcOrd="0" destOrd="2" presId="urn:microsoft.com/office/officeart/2005/8/layout/list1"/>
    <dgm:cxn modelId="{73C3998F-65E6-4204-B05A-2E90185275F4}" type="presOf" srcId="{F5267166-F9AA-472C-B0D7-164BED7BC921}" destId="{A482470E-F291-4496-8A8A-B3DF3AF56D22}" srcOrd="0" destOrd="0" presId="urn:microsoft.com/office/officeart/2005/8/layout/list1"/>
    <dgm:cxn modelId="{18AC18A0-7321-458A-9F96-685A1CC6FF16}" type="presOf" srcId="{2EF5E567-28AF-465F-B52D-9D65D9C5CD8A}" destId="{4C41F4CE-56D2-4676-9B3B-810114E007AE}" srcOrd="0" destOrd="0" presId="urn:microsoft.com/office/officeart/2005/8/layout/list1"/>
    <dgm:cxn modelId="{9BB548A9-9177-4865-A2EA-99B38BC89552}" type="presOf" srcId="{EEAF4F54-2A71-47D0-BE23-C48ECB791443}" destId="{95BC12B4-0CA0-4940-86C2-728F0A37D2DE}" srcOrd="0" destOrd="1" presId="urn:microsoft.com/office/officeart/2005/8/layout/list1"/>
    <dgm:cxn modelId="{6EF032B5-D5D6-4CCB-A33C-169FFD7EDD22}" type="presOf" srcId="{841CA661-A4AF-48C5-97C9-A0588835A637}" destId="{EB091386-1A81-4979-9116-FDC71AC07608}" srcOrd="0" destOrd="0" presId="urn:microsoft.com/office/officeart/2005/8/layout/list1"/>
    <dgm:cxn modelId="{43F8C9C2-3FCE-40E8-AF57-86D6427CAD7C}" srcId="{841CA661-A4AF-48C5-97C9-A0588835A637}" destId="{35AFA2C8-ED1E-4D14-8C98-97AC699B406A}" srcOrd="2" destOrd="0" parTransId="{0C31479E-008C-45EA-825A-33DFA067D78D}" sibTransId="{467F233E-E433-4307-BA4B-F4AADAC409FD}"/>
    <dgm:cxn modelId="{16C382C4-FFE0-484D-9943-1CD0EAD3A215}" srcId="{4B88594C-6737-44D3-9C3A-F080770BAE4C}" destId="{5E115703-3D7B-4761-A84F-4A502A8F1064}" srcOrd="1" destOrd="0" parTransId="{B7D034FC-EEB1-4D48-BAB3-5497B8364FD1}" sibTransId="{2A02783E-A51E-4314-A414-4C5B55F7E98F}"/>
    <dgm:cxn modelId="{09DC08D5-4DDC-43FF-945A-9B43F46B6903}" type="presOf" srcId="{5E115703-3D7B-4761-A84F-4A502A8F1064}" destId="{A1BE2FEE-B61D-4EA2-B21E-8EE44B223933}" srcOrd="0" destOrd="1" presId="urn:microsoft.com/office/officeart/2005/8/layout/list1"/>
    <dgm:cxn modelId="{BEBA4BDF-A84C-44E9-9BCA-4C3163754E78}" type="presOf" srcId="{4B88594C-6737-44D3-9C3A-F080770BAE4C}" destId="{A150542F-2BED-4DE9-8725-68A7F7E333E5}" srcOrd="1" destOrd="0" presId="urn:microsoft.com/office/officeart/2005/8/layout/list1"/>
    <dgm:cxn modelId="{2C78B5E2-858F-4E4D-AB2F-1B147FD13433}" type="presOf" srcId="{4B88594C-6737-44D3-9C3A-F080770BAE4C}" destId="{226BC29F-89E3-414C-93F0-5137A18D8BAE}" srcOrd="0" destOrd="0" presId="urn:microsoft.com/office/officeart/2005/8/layout/list1"/>
    <dgm:cxn modelId="{5E0C19E3-5FD0-489F-84E2-FC9BE52D5825}" srcId="{F5267166-F9AA-472C-B0D7-164BED7BC921}" destId="{3FA3F57D-52EA-4B50-8788-C6FB7FB44F60}" srcOrd="2" destOrd="0" parTransId="{845CE95C-3B44-4D60-994B-F78E2B107C44}" sibTransId="{304F1476-BEB7-4FFF-8A38-6E54F91C0835}"/>
    <dgm:cxn modelId="{0295B4EA-4486-43EB-868C-C013DA53D743}" srcId="{841CA661-A4AF-48C5-97C9-A0588835A637}" destId="{1547C2F1-0275-4812-A8B2-6277F9B3DAF0}" srcOrd="1" destOrd="0" parTransId="{AFB7A570-1E09-431E-841C-81E080851AA4}" sibTransId="{1E8B552D-A1FF-4773-8436-CE6AFA3EB22D}"/>
    <dgm:cxn modelId="{13E876F5-F656-45B6-9567-664B50493078}" srcId="{F5267166-F9AA-472C-B0D7-164BED7BC921}" destId="{EEAF4F54-2A71-47D0-BE23-C48ECB791443}" srcOrd="1" destOrd="0" parTransId="{63CD1916-17C5-48E6-BACB-9C892C3127D7}" sibTransId="{3F807A2D-65C0-4BF1-9DB2-89CE0F925387}"/>
    <dgm:cxn modelId="{525977F7-7699-4C31-8541-1E0251E98086}" srcId="{2EF5E567-28AF-465F-B52D-9D65D9C5CD8A}" destId="{F5267166-F9AA-472C-B0D7-164BED7BC921}" srcOrd="1" destOrd="0" parTransId="{E46D7198-5BB9-46B9-A8D0-3F31EB100833}" sibTransId="{A64540C2-A8B4-4C0C-ABA7-3D8AE9540356}"/>
    <dgm:cxn modelId="{AF12E0B1-A038-46B0-A03D-E832885B7901}" type="presParOf" srcId="{4C41F4CE-56D2-4676-9B3B-810114E007AE}" destId="{BB5A33D9-0923-45FA-89B4-7EBA8B006FED}" srcOrd="0" destOrd="0" presId="urn:microsoft.com/office/officeart/2005/8/layout/list1"/>
    <dgm:cxn modelId="{1DCA5A36-53B0-440C-AEDB-64B19742B982}" type="presParOf" srcId="{BB5A33D9-0923-45FA-89B4-7EBA8B006FED}" destId="{EB091386-1A81-4979-9116-FDC71AC07608}" srcOrd="0" destOrd="0" presId="urn:microsoft.com/office/officeart/2005/8/layout/list1"/>
    <dgm:cxn modelId="{7163057D-B8B6-4E0A-8F7B-1E654A4ECFF4}" type="presParOf" srcId="{BB5A33D9-0923-45FA-89B4-7EBA8B006FED}" destId="{BFBE3AD1-9218-4844-8D70-0037883370B4}" srcOrd="1" destOrd="0" presId="urn:microsoft.com/office/officeart/2005/8/layout/list1"/>
    <dgm:cxn modelId="{8EDBF863-8EA4-438F-B01F-0E34A1406106}" type="presParOf" srcId="{4C41F4CE-56D2-4676-9B3B-810114E007AE}" destId="{B5CA61D9-ED27-4025-B767-58EAE7904ABE}" srcOrd="1" destOrd="0" presId="urn:microsoft.com/office/officeart/2005/8/layout/list1"/>
    <dgm:cxn modelId="{5CB07F6F-83F6-4BBA-A56C-F1AA77853222}" type="presParOf" srcId="{4C41F4CE-56D2-4676-9B3B-810114E007AE}" destId="{3085D4B1-4D28-4BEE-9124-9765FC5CF718}" srcOrd="2" destOrd="0" presId="urn:microsoft.com/office/officeart/2005/8/layout/list1"/>
    <dgm:cxn modelId="{66C051AA-00A1-4CB3-A5EA-5523648BB63D}" type="presParOf" srcId="{4C41F4CE-56D2-4676-9B3B-810114E007AE}" destId="{FA75E5A2-7B4F-4FCC-B827-466F9968F2E9}" srcOrd="3" destOrd="0" presId="urn:microsoft.com/office/officeart/2005/8/layout/list1"/>
    <dgm:cxn modelId="{6BD1C7B2-869A-4CD9-9162-BB4F659D9772}" type="presParOf" srcId="{4C41F4CE-56D2-4676-9B3B-810114E007AE}" destId="{87E025C1-F0E1-4DCA-A55E-BDAD4CDD6107}" srcOrd="4" destOrd="0" presId="urn:microsoft.com/office/officeart/2005/8/layout/list1"/>
    <dgm:cxn modelId="{2C1B769F-0262-40D5-B1A1-8D8EB701A4FF}" type="presParOf" srcId="{87E025C1-F0E1-4DCA-A55E-BDAD4CDD6107}" destId="{A482470E-F291-4496-8A8A-B3DF3AF56D22}" srcOrd="0" destOrd="0" presId="urn:microsoft.com/office/officeart/2005/8/layout/list1"/>
    <dgm:cxn modelId="{9D3D28A2-3F59-4DDE-9419-1B4CB0AB5A61}" type="presParOf" srcId="{87E025C1-F0E1-4DCA-A55E-BDAD4CDD6107}" destId="{3DD818AC-F16B-48B0-B980-EEEC3458C1F8}" srcOrd="1" destOrd="0" presId="urn:microsoft.com/office/officeart/2005/8/layout/list1"/>
    <dgm:cxn modelId="{9D704644-8CBB-4674-8C0E-E2EC46D87C58}" type="presParOf" srcId="{4C41F4CE-56D2-4676-9B3B-810114E007AE}" destId="{3CC89292-9E61-4215-894C-9C0FF68B4FE6}" srcOrd="5" destOrd="0" presId="urn:microsoft.com/office/officeart/2005/8/layout/list1"/>
    <dgm:cxn modelId="{BFD11E08-ABF7-460F-B5DB-3A64ADCAAB2F}" type="presParOf" srcId="{4C41F4CE-56D2-4676-9B3B-810114E007AE}" destId="{95BC12B4-0CA0-4940-86C2-728F0A37D2DE}" srcOrd="6" destOrd="0" presId="urn:microsoft.com/office/officeart/2005/8/layout/list1"/>
    <dgm:cxn modelId="{C77CF4C6-1DE6-4687-A591-A7B005378F74}" type="presParOf" srcId="{4C41F4CE-56D2-4676-9B3B-810114E007AE}" destId="{8A022CDD-5BCF-4603-89D4-F7795FF057A6}" srcOrd="7" destOrd="0" presId="urn:microsoft.com/office/officeart/2005/8/layout/list1"/>
    <dgm:cxn modelId="{B2F6A2AE-F819-488A-A8EF-E1466D9BFC17}" type="presParOf" srcId="{4C41F4CE-56D2-4676-9B3B-810114E007AE}" destId="{2C35A743-E24C-41FB-BFD7-961EDCD9FD2C}" srcOrd="8" destOrd="0" presId="urn:microsoft.com/office/officeart/2005/8/layout/list1"/>
    <dgm:cxn modelId="{6BD963A7-4E66-406E-A422-61E056E8369F}" type="presParOf" srcId="{2C35A743-E24C-41FB-BFD7-961EDCD9FD2C}" destId="{226BC29F-89E3-414C-93F0-5137A18D8BAE}" srcOrd="0" destOrd="0" presId="urn:microsoft.com/office/officeart/2005/8/layout/list1"/>
    <dgm:cxn modelId="{4DF500CE-434F-43D4-BF3D-6B97DF141672}" type="presParOf" srcId="{2C35A743-E24C-41FB-BFD7-961EDCD9FD2C}" destId="{A150542F-2BED-4DE9-8725-68A7F7E333E5}" srcOrd="1" destOrd="0" presId="urn:microsoft.com/office/officeart/2005/8/layout/list1"/>
    <dgm:cxn modelId="{8A76C08F-AD22-4A4A-A67B-C24D81176E22}" type="presParOf" srcId="{4C41F4CE-56D2-4676-9B3B-810114E007AE}" destId="{7310EA5C-126E-4D31-A48B-21F521F8CDA0}" srcOrd="9" destOrd="0" presId="urn:microsoft.com/office/officeart/2005/8/layout/list1"/>
    <dgm:cxn modelId="{73A22A95-0DCF-4B17-BFA8-394FA297BD0F}" type="presParOf" srcId="{4C41F4CE-56D2-4676-9B3B-810114E007AE}" destId="{A1BE2FEE-B61D-4EA2-B21E-8EE44B22393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85D4B1-4D28-4BEE-9124-9765FC5CF718}">
      <dsp:nvSpPr>
        <dsp:cNvPr id="0" name=""/>
        <dsp:cNvSpPr/>
      </dsp:nvSpPr>
      <dsp:spPr>
        <a:xfrm>
          <a:off x="0" y="236346"/>
          <a:ext cx="7500099" cy="120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2091" tIns="333248" rIns="58209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MS: 29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NMOSD: 20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Health Control: 19</a:t>
          </a:r>
        </a:p>
      </dsp:txBody>
      <dsp:txXfrm>
        <a:off x="0" y="236346"/>
        <a:ext cx="7500099" cy="1209600"/>
      </dsp:txXfrm>
    </dsp:sp>
    <dsp:sp modelId="{BFBE3AD1-9218-4844-8D70-0037883370B4}">
      <dsp:nvSpPr>
        <dsp:cNvPr id="0" name=""/>
        <dsp:cNvSpPr/>
      </dsp:nvSpPr>
      <dsp:spPr>
        <a:xfrm>
          <a:off x="375004" y="186"/>
          <a:ext cx="5250069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440" tIns="0" rIns="19844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No. of </a:t>
          </a:r>
          <a:r>
            <a:rPr lang="en-US" sz="1600" kern="1200"/>
            <a:t>Subjects (Total </a:t>
          </a:r>
          <a:r>
            <a:rPr lang="en-US" sz="1600" kern="1200" dirty="0"/>
            <a:t>68)</a:t>
          </a:r>
        </a:p>
      </dsp:txBody>
      <dsp:txXfrm>
        <a:off x="398061" y="23243"/>
        <a:ext cx="5203955" cy="426206"/>
      </dsp:txXfrm>
    </dsp:sp>
    <dsp:sp modelId="{95BC12B4-0CA0-4940-86C2-728F0A37D2DE}">
      <dsp:nvSpPr>
        <dsp:cNvPr id="0" name=""/>
        <dsp:cNvSpPr/>
      </dsp:nvSpPr>
      <dsp:spPr>
        <a:xfrm>
          <a:off x="0" y="1768507"/>
          <a:ext cx="7500099" cy="120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19519"/>
              <a:satOff val="-13438"/>
              <a:lumOff val="-3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2091" tIns="333248" rIns="58209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MS : 40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NMOSD :52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Health Control: 55</a:t>
          </a:r>
        </a:p>
      </dsp:txBody>
      <dsp:txXfrm>
        <a:off x="0" y="1768507"/>
        <a:ext cx="7500099" cy="1209600"/>
      </dsp:txXfrm>
    </dsp:sp>
    <dsp:sp modelId="{3DD818AC-F16B-48B0-B980-EEEC3458C1F8}">
      <dsp:nvSpPr>
        <dsp:cNvPr id="0" name=""/>
        <dsp:cNvSpPr/>
      </dsp:nvSpPr>
      <dsp:spPr>
        <a:xfrm>
          <a:off x="375004" y="1532347"/>
          <a:ext cx="5250069" cy="472320"/>
        </a:xfrm>
        <a:prstGeom prst="round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440" tIns="0" rIns="19844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Mean age</a:t>
          </a:r>
        </a:p>
      </dsp:txBody>
      <dsp:txXfrm>
        <a:off x="398061" y="1555404"/>
        <a:ext cx="5203955" cy="426206"/>
      </dsp:txXfrm>
    </dsp:sp>
    <dsp:sp modelId="{A1BE2FEE-B61D-4EA2-B21E-8EE44B223933}">
      <dsp:nvSpPr>
        <dsp:cNvPr id="0" name=""/>
        <dsp:cNvSpPr/>
      </dsp:nvSpPr>
      <dsp:spPr>
        <a:xfrm>
          <a:off x="0" y="3300667"/>
          <a:ext cx="7500099" cy="120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2091" tIns="333248" rIns="58209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MS: 6 / 23 (1:3.8)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NMOSD: 3 / 17 (1:5.6)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Health Control: 4 / 15 (1:3.8)</a:t>
          </a:r>
        </a:p>
      </dsp:txBody>
      <dsp:txXfrm>
        <a:off x="0" y="3300667"/>
        <a:ext cx="7500099" cy="1209600"/>
      </dsp:txXfrm>
    </dsp:sp>
    <dsp:sp modelId="{A150542F-2BED-4DE9-8725-68A7F7E333E5}">
      <dsp:nvSpPr>
        <dsp:cNvPr id="0" name=""/>
        <dsp:cNvSpPr/>
      </dsp:nvSpPr>
      <dsp:spPr>
        <a:xfrm>
          <a:off x="375004" y="3064507"/>
          <a:ext cx="5250069" cy="472320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440" tIns="0" rIns="19844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M/F ratio</a:t>
          </a:r>
        </a:p>
      </dsp:txBody>
      <dsp:txXfrm>
        <a:off x="398061" y="3087564"/>
        <a:ext cx="5203955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54520D-D32A-47DF-B180-D3C9FFFA40D4}" type="datetimeFigureOut">
              <a:rPr lang="zh-HK" altLang="en-US" smtClean="0"/>
              <a:t>13/1/2021</a:t>
            </a:fld>
            <a:endParaRPr lang="zh-HK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C42A6-520E-4826-BB5A-8C4DE4362A2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93913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0C42A6-520E-4826-BB5A-8C4DE4362A24}" type="slidenum">
              <a:rPr lang="zh-HK" altLang="en-US" smtClean="0"/>
              <a:t>1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351365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D7451A-466A-4957-A32A-FDB7678ECD78}" type="slidenum">
              <a:rPr lang="zh-HK" altLang="en-US" smtClean="0"/>
              <a:t>2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32524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0C42A6-520E-4826-BB5A-8C4DE4362A24}" type="slidenum">
              <a:rPr lang="zh-HK" altLang="en-US" smtClean="0"/>
              <a:t>7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61764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Pervious 2017 Study: </a:t>
            </a:r>
          </a:p>
          <a:p>
            <a:r>
              <a:rPr lang="en-US" altLang="zh-HK" dirty="0"/>
              <a:t>Lee, C. Y., </a:t>
            </a:r>
            <a:r>
              <a:rPr lang="en-US" altLang="zh-HK" dirty="0" err="1"/>
              <a:t>Mak</a:t>
            </a:r>
            <a:r>
              <a:rPr lang="en-US" altLang="zh-HK" dirty="0"/>
              <a:t>, H. K. F., Chiu, P. W., Chang, H. C., </a:t>
            </a:r>
            <a:r>
              <a:rPr lang="en-US" altLang="zh-HK" dirty="0" err="1"/>
              <a:t>Barkhof</a:t>
            </a:r>
            <a:r>
              <a:rPr lang="en-US" altLang="zh-HK" dirty="0"/>
              <a:t>, F., &amp; Chan, K. H. (2018). Differential brainstem atrophy patterns in multiple sclerosis and neuromyelitis </a:t>
            </a:r>
            <a:r>
              <a:rPr lang="en-US" altLang="zh-HK" dirty="0" err="1"/>
              <a:t>optica</a:t>
            </a:r>
            <a:r>
              <a:rPr lang="en-US" altLang="zh-HK" dirty="0"/>
              <a:t> spectrum disorders. </a:t>
            </a:r>
            <a:r>
              <a:rPr lang="en-US" altLang="zh-HK" i="1" dirty="0"/>
              <a:t>Journal of Magnetic Resonance Imaging</a:t>
            </a:r>
            <a:r>
              <a:rPr lang="en-US" altLang="zh-HK" dirty="0"/>
              <a:t>, </a:t>
            </a:r>
            <a:r>
              <a:rPr lang="en-US" altLang="zh-HK" i="1" dirty="0"/>
              <a:t>47</a:t>
            </a:r>
            <a:r>
              <a:rPr lang="en-US" altLang="zh-HK" dirty="0"/>
              <a:t>(6), 1601-1609.</a:t>
            </a:r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0C42A6-520E-4826-BB5A-8C4DE4362A24}" type="slidenum">
              <a:rPr lang="zh-HK" altLang="en-US" smtClean="0"/>
              <a:t>9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021501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A98F-9E48-6448-AEAC-009E0C778DC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CE89-9387-0A44-9E8C-9A0E41332D3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368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A98F-9E48-6448-AEAC-009E0C778DC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CE89-9387-0A44-9E8C-9A0E41332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25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A98F-9E48-6448-AEAC-009E0C778DC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CE89-9387-0A44-9E8C-9A0E41332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9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A98F-9E48-6448-AEAC-009E0C778DC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CE89-9387-0A44-9E8C-9A0E41332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19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A98F-9E48-6448-AEAC-009E0C778DC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CE89-9387-0A44-9E8C-9A0E41332D3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905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A98F-9E48-6448-AEAC-009E0C778DC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CE89-9387-0A44-9E8C-9A0E41332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78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A98F-9E48-6448-AEAC-009E0C778DC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CE89-9387-0A44-9E8C-9A0E41332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5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A98F-9E48-6448-AEAC-009E0C778DC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CE89-9387-0A44-9E8C-9A0E41332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38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A98F-9E48-6448-AEAC-009E0C778DC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CE89-9387-0A44-9E8C-9A0E41332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30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237A98F-9E48-6448-AEAC-009E0C778DC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2BCE89-9387-0A44-9E8C-9A0E41332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1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A98F-9E48-6448-AEAC-009E0C778DC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CE89-9387-0A44-9E8C-9A0E41332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2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37A98F-9E48-6448-AEAC-009E0C778DC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72BCE89-9387-0A44-9E8C-9A0E41332D3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46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04E-7C56-3C45-B552-CFBE0F63E1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Volumetric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62447F-1C87-D445-AB00-6D090EDDE7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HMRF project: Advanced imaging on MS and NMOSD</a:t>
            </a:r>
          </a:p>
          <a:p>
            <a:r>
              <a:rPr lang="en-US" dirty="0"/>
              <a:t>Jun 2020</a:t>
            </a:r>
          </a:p>
        </p:txBody>
      </p:sp>
    </p:spTree>
    <p:extLst>
      <p:ext uri="{BB962C8B-B14F-4D97-AF65-F5344CB8AC3E}">
        <p14:creationId xmlns:p14="http://schemas.microsoft.com/office/powerpoint/2010/main" val="2213424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00B76-B608-4948-A65A-9D60346EE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9189"/>
            <a:ext cx="7886700" cy="1325563"/>
          </a:xfrm>
        </p:spPr>
        <p:txBody>
          <a:bodyPr/>
          <a:lstStyle/>
          <a:p>
            <a:r>
              <a:rPr lang="en-US" dirty="0"/>
              <a:t>Anatomical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A6C29-2F80-4D4B-B03F-045F02EB3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2324DAF-7A96-6A49-9994-A89126F6ED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562124"/>
              </p:ext>
            </p:extLst>
          </p:nvPr>
        </p:nvGraphicFramePr>
        <p:xfrm>
          <a:off x="532584" y="1474752"/>
          <a:ext cx="7868095" cy="533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2326">
                  <a:extLst>
                    <a:ext uri="{9D8B030D-6E8A-4147-A177-3AD203B41FA5}">
                      <a16:colId xmlns:a16="http://schemas.microsoft.com/office/drawing/2014/main" val="1325011473"/>
                    </a:ext>
                  </a:extLst>
                </a:gridCol>
                <a:gridCol w="691116">
                  <a:extLst>
                    <a:ext uri="{9D8B030D-6E8A-4147-A177-3AD203B41FA5}">
                      <a16:colId xmlns:a16="http://schemas.microsoft.com/office/drawing/2014/main" val="1971740762"/>
                    </a:ext>
                  </a:extLst>
                </a:gridCol>
                <a:gridCol w="4784653">
                  <a:extLst>
                    <a:ext uri="{9D8B030D-6E8A-4147-A177-3AD203B41FA5}">
                      <a16:colId xmlns:a16="http://schemas.microsoft.com/office/drawing/2014/main" val="1732437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>
                          <a:solidFill>
                            <a:schemeClr val="bg1"/>
                          </a:solidFill>
                        </a:rPr>
                        <a:t>ANCOVA (age &amp; sex)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Significant differences (p ≤ 0.05)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022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Corpus Callosum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HC &gt; 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183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Cerebellum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HC &gt; MS</a:t>
                      </a:r>
                    </a:p>
                    <a:p>
                      <a:r>
                        <a:rPr lang="en-US" dirty="0"/>
                        <a:t>HC &gt; NMOSD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17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Thalamus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HC &gt; MS</a:t>
                      </a:r>
                    </a:p>
                    <a:p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NMOSD &gt; MS</a:t>
                      </a:r>
                    </a:p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(HC &gt; NMOSD p=0.090)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388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Basal ganglia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HC &gt; MS</a:t>
                      </a:r>
                    </a:p>
                    <a:p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NMOSD &gt; 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04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Hippocampus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HC &gt; MS</a:t>
                      </a:r>
                    </a:p>
                    <a:p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NMOSD &gt; MS</a:t>
                      </a:r>
                    </a:p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(HC &gt; NMOSD p=0.063)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331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Amygdala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HC &gt; MS</a:t>
                      </a:r>
                    </a:p>
                    <a:p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NMOSD &gt; 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001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Ventral diencephalon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HC &gt; MS</a:t>
                      </a:r>
                    </a:p>
                    <a:p>
                      <a:r>
                        <a:rPr lang="en-US" dirty="0"/>
                        <a:t>HC &gt; NMOSD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190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9591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DCE93-C13D-0D4F-8626-B60558D85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EBC0A-5A64-5B45-AC0A-108A62BB2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023534"/>
            <a:ext cx="7543801" cy="402336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dirty="0"/>
              <a:t>NMOSD showed significant atrophy compared to HC in whole brain and some regions of interest (ROI)</a:t>
            </a:r>
          </a:p>
          <a:p>
            <a:pPr>
              <a:buFont typeface="Wingdings" panose="05000000000000000000" pitchFamily="2" charset="2"/>
              <a:buChar char="l"/>
            </a:pPr>
            <a:endParaRPr lang="en-US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dirty="0"/>
              <a:t>No ROI showed more atrophy in NMOSD compared to MS (except medulla oblongata on T-test)</a:t>
            </a:r>
          </a:p>
          <a:p>
            <a:pPr>
              <a:buFont typeface="Wingdings" panose="05000000000000000000" pitchFamily="2" charset="2"/>
              <a:buChar char="l"/>
            </a:pPr>
            <a:endParaRPr lang="en-US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dirty="0"/>
              <a:t>Structures where NMOSD are significantly larger than MS: WM, subcortical GM, thalamus, BG, hippocampus, amygdala</a:t>
            </a:r>
          </a:p>
          <a:p>
            <a:pPr>
              <a:buFont typeface="Wingdings" panose="05000000000000000000" pitchFamily="2" charset="2"/>
              <a:buChar char="l"/>
            </a:pPr>
            <a:endParaRPr lang="en-US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dirty="0"/>
              <a:t>Atrophy of infratentorial structures, </a:t>
            </a:r>
            <a:r>
              <a:rPr lang="en-US" altLang="zh-HK" sz="2000" dirty="0"/>
              <a:t>Mean upper cervical cord area</a:t>
            </a:r>
            <a:r>
              <a:rPr lang="en-US" dirty="0"/>
              <a:t> </a:t>
            </a:r>
            <a:r>
              <a:rPr lang="en-US"/>
              <a:t>(MUCCA) and </a:t>
            </a:r>
            <a:r>
              <a:rPr lang="en-US" dirty="0"/>
              <a:t>corpus callosum are apparently not age-related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530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357ED-32E1-C14A-85F5-236F86C7C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useful data for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F9AC4-1DFD-F94E-A080-0F724AEDE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dirty="0"/>
              <a:t>Disease duration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dirty="0"/>
              <a:t>EDSS score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dirty="0"/>
              <a:t>BICAMS cognitive score</a:t>
            </a:r>
          </a:p>
          <a:p>
            <a:pPr>
              <a:buFont typeface="Wingdings" panose="05000000000000000000" pitchFamily="2" charset="2"/>
              <a:buChar char="l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314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868" y="1066484"/>
            <a:ext cx="7886700" cy="561110"/>
          </a:xfrm>
        </p:spPr>
        <p:txBody>
          <a:bodyPr>
            <a:normAutofit/>
          </a:bodyPr>
          <a:lstStyle/>
          <a:p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Background info. of MS &amp; NMOSD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0868" y="1808214"/>
            <a:ext cx="6771755" cy="435794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Multiple sclerosis (MS) &amp; Neuromyelitis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optica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spectrum disorders (NMOSD) are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both central nervous system inflammatory demyelinating disorders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but with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different pathogenetic mechanisms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– inflammatory demyelination triggered by circulating activated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lymphocytes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which enter CNS (after crossing the blood-brain-barrier) causing demyelination, glia cell activation, neuronal injury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NMOSD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- inflammatory demyelination triggered by circulating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autoantibodies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(aquaporin-4 IgG) which enter CNS and bind to aquaporin-4, predominantly in astrocytes (glia cell), secondary demyelination and neuronal injury</a:t>
            </a:r>
          </a:p>
          <a:p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sz="1500" dirty="0"/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862388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85FD0-D8BB-A344-A8D5-07EC25C98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329" y="489496"/>
            <a:ext cx="7698523" cy="1212102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94412-F8C8-6744-82CA-87F626323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308" y="1702913"/>
            <a:ext cx="7281746" cy="3567173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sz="2100" dirty="0"/>
              <a:t>Since NMOSD o</a:t>
            </a:r>
            <a:r>
              <a:rPr lang="en-US" altLang="zh-HK" sz="2100" dirty="0"/>
              <a:t>ften times misdiagnosed as MS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sz="2100" dirty="0"/>
              <a:t>MS treatment often harmful for NMOSD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sz="2100" dirty="0"/>
              <a:t>From looking for pattern of abnormalities in MS and NMOSD patients. </a:t>
            </a:r>
          </a:p>
          <a:p>
            <a:r>
              <a:rPr lang="en-US" sz="2100" b="1" dirty="0"/>
              <a:t>Our goal: </a:t>
            </a:r>
          </a:p>
          <a:p>
            <a:pPr lvl="1"/>
            <a:r>
              <a:rPr lang="en-US" sz="2100" dirty="0"/>
              <a:t>Differentiation between the 2 diseases</a:t>
            </a:r>
          </a:p>
          <a:p>
            <a:pPr lvl="1"/>
            <a:r>
              <a:rPr lang="en-US" sz="2100" dirty="0"/>
              <a:t>Understanding of the underlying pathogenetic mechanism</a:t>
            </a:r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458140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9F49D-334B-544D-92E5-1581AF248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AC89A-76E8-5A47-B17C-A193BF271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28625" indent="-428625">
              <a:buFont typeface="+mj-lt"/>
              <a:buAutoNum type="romanLcPeriod"/>
            </a:pPr>
            <a:r>
              <a:rPr lang="en-HK" dirty="0">
                <a:solidFill>
                  <a:schemeClr val="tx1"/>
                </a:solidFill>
              </a:rPr>
              <a:t>Study period: 3 years with longitudinal follow up and scanning</a:t>
            </a:r>
          </a:p>
          <a:p>
            <a:pPr marL="428625" indent="-428625">
              <a:buFont typeface="+mj-lt"/>
              <a:buAutoNum type="romanLcPeriod"/>
            </a:pPr>
            <a:r>
              <a:rPr lang="en-HK" dirty="0">
                <a:solidFill>
                  <a:schemeClr val="tx1"/>
                </a:solidFill>
              </a:rPr>
              <a:t>Basic set-up: three 9-12 monthly study visits which include one hour clinical assessment and one hour MRI scanning</a:t>
            </a:r>
          </a:p>
          <a:p>
            <a:pPr marL="428625" indent="-428625">
              <a:buFont typeface="+mj-lt"/>
              <a:buAutoNum type="romanLcPeriod"/>
            </a:pPr>
            <a:r>
              <a:rPr lang="en-HK" dirty="0">
                <a:solidFill>
                  <a:schemeClr val="tx1"/>
                </a:solidFill>
              </a:rPr>
              <a:t>Progress: Cross-sectional analysis after 1</a:t>
            </a:r>
            <a:r>
              <a:rPr lang="en-HK" baseline="30000" dirty="0">
                <a:solidFill>
                  <a:schemeClr val="tx1"/>
                </a:solidFill>
              </a:rPr>
              <a:t>st</a:t>
            </a:r>
            <a:r>
              <a:rPr lang="en-HK" dirty="0">
                <a:solidFill>
                  <a:schemeClr val="tx1"/>
                </a:solidFill>
              </a:rPr>
              <a:t> scans</a:t>
            </a:r>
          </a:p>
          <a:p>
            <a:pPr marL="428625" indent="-428625">
              <a:buFont typeface="+mj-lt"/>
              <a:buAutoNum type="romanLcPeriod"/>
            </a:pPr>
            <a:endParaRPr lang="en-HK" dirty="0">
              <a:solidFill>
                <a:schemeClr val="tx1"/>
              </a:solidFill>
            </a:endParaRPr>
          </a:p>
          <a:p>
            <a:pPr marL="428625" indent="-428625">
              <a:buFont typeface="+mj-lt"/>
              <a:buAutoNum type="romanLcPeriod"/>
            </a:pPr>
            <a:endParaRPr lang="en-US" dirty="0">
              <a:solidFill>
                <a:schemeClr val="tx1"/>
              </a:solidFill>
            </a:endParaRPr>
          </a:p>
          <a:p>
            <a:pPr marL="428625" indent="-428625">
              <a:buFont typeface="+mj-lt"/>
              <a:buAutoNum type="romanLcPeriod"/>
            </a:pPr>
            <a:endParaRPr lang="en-US" dirty="0">
              <a:solidFill>
                <a:schemeClr val="tx1"/>
              </a:solidFill>
            </a:endParaRPr>
          </a:p>
          <a:p>
            <a:pPr marL="428625" indent="-428625">
              <a:buFont typeface="+mj-lt"/>
              <a:buAutoNum type="romanL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858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B83DCC-98F9-4D2A-9A88-D0B5CFD0B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235" y="366613"/>
            <a:ext cx="7500100" cy="1325563"/>
          </a:xfrm>
        </p:spPr>
        <p:txBody>
          <a:bodyPr>
            <a:normAutofit/>
          </a:bodyPr>
          <a:lstStyle/>
          <a:p>
            <a:r>
              <a:rPr lang="en-US" altLang="zh-HK" sz="4000" dirty="0">
                <a:solidFill>
                  <a:schemeClr val="tx1"/>
                </a:solidFill>
              </a:rPr>
              <a:t>Subjects demographic </a:t>
            </a:r>
            <a:endParaRPr lang="zh-HK" altLang="en-US" sz="4000" dirty="0">
              <a:solidFill>
                <a:schemeClr val="tx1"/>
              </a:solidFill>
            </a:endParaRP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C5230C90-0600-4A4B-A66D-BF352BB4950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21951" y="1793631"/>
          <a:ext cx="7500099" cy="4510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6682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0736-27A8-8F4E-96AF-4F7865AC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EDF61-80FF-2641-8273-7ACD7B34A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dirty="0"/>
              <a:t>Tissue based segmentation: SPM12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dirty="0"/>
              <a:t>Anatomical structural segmentation: </a:t>
            </a:r>
            <a:r>
              <a:rPr lang="en-US" dirty="0" err="1"/>
              <a:t>FreeSurfer</a:t>
            </a:r>
            <a:r>
              <a:rPr lang="en-US" dirty="0"/>
              <a:t> 6.0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dirty="0"/>
              <a:t>T2 Lesion volume: LST toolbox for SPM 12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dirty="0"/>
              <a:t>Mean upper cervical cord area (MUCCA): </a:t>
            </a:r>
            <a:r>
              <a:rPr lang="en-US" dirty="0" err="1"/>
              <a:t>Progseg</a:t>
            </a:r>
            <a:r>
              <a:rPr lang="en-US" dirty="0"/>
              <a:t>-SCT</a:t>
            </a:r>
          </a:p>
        </p:txBody>
      </p:sp>
    </p:spTree>
    <p:extLst>
      <p:ext uri="{BB962C8B-B14F-4D97-AF65-F5344CB8AC3E}">
        <p14:creationId xmlns:p14="http://schemas.microsoft.com/office/powerpoint/2010/main" val="635762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80D9D5-B464-4D26-9379-1572CA941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sz="4000" b="0" i="0" u="none" strike="noStrike" baseline="0" dirty="0">
                <a:solidFill>
                  <a:srgbClr val="231F20"/>
                </a:solidFill>
                <a:latin typeface="AdvAVENIR-HO"/>
              </a:rPr>
              <a:t>Statistical Analysis</a:t>
            </a:r>
            <a:endParaRPr lang="zh-HK" altLang="en-US" sz="8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4292F6-B350-4EB1-B514-92A5A4CE3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HK" i="0" u="none" strike="noStrike" baseline="0" dirty="0">
                <a:solidFill>
                  <a:srgbClr val="231F20"/>
                </a:solidFill>
              </a:rPr>
              <a:t>The volume estimates computed were normalized to the t</a:t>
            </a:r>
            <a:r>
              <a:rPr lang="en-US" dirty="0"/>
              <a:t>otal intracranial volume (</a:t>
            </a:r>
            <a:r>
              <a:rPr lang="en-US" i="1" dirty="0"/>
              <a:t>TICV</a:t>
            </a:r>
            <a:r>
              <a:rPr lang="en-US" dirty="0"/>
              <a:t>) </a:t>
            </a:r>
            <a:r>
              <a:rPr lang="en-US" altLang="zh-HK" sz="2000" i="0" u="none" strike="noStrike" baseline="0" dirty="0">
                <a:solidFill>
                  <a:srgbClr val="231F20"/>
                </a:solidFill>
              </a:rPr>
              <a:t>:</a:t>
            </a:r>
            <a:endParaRPr lang="en-US" altLang="zh-HK" sz="3200" dirty="0"/>
          </a:p>
          <a:p>
            <a:pPr marL="0" indent="0" algn="l">
              <a:buNone/>
            </a:pPr>
            <a:endParaRPr lang="en-US" altLang="zh-HK" sz="3200" dirty="0"/>
          </a:p>
          <a:p>
            <a:pPr marL="0" indent="0" algn="l">
              <a:buNone/>
            </a:pPr>
            <a:endParaRPr lang="en-US" altLang="zh-HK" sz="1400" i="0" u="none" strike="noStrike" baseline="0" dirty="0">
              <a:solidFill>
                <a:srgbClr val="231F20"/>
              </a:solidFill>
            </a:endParaRPr>
          </a:p>
          <a:p>
            <a:pPr algn="l"/>
            <a:r>
              <a:rPr lang="en-US" altLang="zh-HK" sz="1200" i="0" u="none" strike="noStrike" baseline="0" dirty="0">
                <a:solidFill>
                  <a:srgbClr val="231F20"/>
                </a:solidFill>
              </a:rPr>
              <a:t>Both TICV[mean] and the coefficient “a” are calculated from the HC subjects;  “a” is the gradient of the ordinary least-squares regression line between the computed volumes and TICV. A distinct “a” value was estimated for the ROI</a:t>
            </a:r>
          </a:p>
          <a:p>
            <a:pPr algn="l"/>
            <a:endParaRPr lang="en-US" altLang="zh-HK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HK" sz="2400" dirty="0"/>
              <a:t>One-way ANCOVA, controlled age and sex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HK" sz="2400" dirty="0"/>
              <a:t>Two sample T-test</a:t>
            </a:r>
          </a:p>
          <a:p>
            <a:pPr marL="0" indent="0">
              <a:buNone/>
            </a:pPr>
            <a:endParaRPr lang="en-US" altLang="zh-HK" sz="2400" dirty="0"/>
          </a:p>
          <a:p>
            <a:endParaRPr lang="zh-HK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C31FF67-52A7-4AD8-81C7-D3A093305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751" y="2581361"/>
            <a:ext cx="7268498" cy="84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028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016A-7D5E-3742-9757-9EEC017D8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708" y="-106659"/>
            <a:ext cx="7450030" cy="952701"/>
          </a:xfrm>
        </p:spPr>
        <p:txBody>
          <a:bodyPr/>
          <a:lstStyle/>
          <a:p>
            <a:r>
              <a:rPr lang="en-US" dirty="0"/>
              <a:t>Tissue volume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95C7649-FFB5-964F-A68B-12F0C9A7A1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1399481"/>
              </p:ext>
            </p:extLst>
          </p:nvPr>
        </p:nvGraphicFramePr>
        <p:xfrm>
          <a:off x="502249" y="811423"/>
          <a:ext cx="7931891" cy="612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3806">
                  <a:extLst>
                    <a:ext uri="{9D8B030D-6E8A-4147-A177-3AD203B41FA5}">
                      <a16:colId xmlns:a16="http://schemas.microsoft.com/office/drawing/2014/main" val="1325011473"/>
                    </a:ext>
                  </a:extLst>
                </a:gridCol>
                <a:gridCol w="861237">
                  <a:extLst>
                    <a:ext uri="{9D8B030D-6E8A-4147-A177-3AD203B41FA5}">
                      <a16:colId xmlns:a16="http://schemas.microsoft.com/office/drawing/2014/main" val="1971740762"/>
                    </a:ext>
                  </a:extLst>
                </a:gridCol>
                <a:gridCol w="3476848">
                  <a:extLst>
                    <a:ext uri="{9D8B030D-6E8A-4147-A177-3AD203B41FA5}">
                      <a16:colId xmlns:a16="http://schemas.microsoft.com/office/drawing/2014/main" val="1732437704"/>
                    </a:ext>
                  </a:extLst>
                </a:gridCol>
              </a:tblGrid>
              <a:tr h="34577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>
                          <a:solidFill>
                            <a:schemeClr val="bg1"/>
                          </a:solidFill>
                        </a:rPr>
                        <a:t>ANCOVA (age &amp; sex)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Significant differences (p ≤ 0.05)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022324"/>
                  </a:ext>
                </a:extLst>
              </a:tr>
              <a:tr h="835628">
                <a:tc>
                  <a:txBody>
                    <a:bodyPr/>
                    <a:lstStyle/>
                    <a:p>
                      <a:r>
                        <a:rPr lang="en-US" dirty="0"/>
                        <a:t>Whole brain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HC &gt; MS</a:t>
                      </a:r>
                    </a:p>
                    <a:p>
                      <a:r>
                        <a:rPr lang="en-US" dirty="0"/>
                        <a:t>HC &gt; NMOSD</a:t>
                      </a:r>
                    </a:p>
                    <a:p>
                      <a:r>
                        <a:rPr lang="en-US" sz="1600" i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(NMOSD &gt; MS p=0.084)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183315"/>
                  </a:ext>
                </a:extLst>
              </a:tr>
              <a:tr h="605110">
                <a:tc>
                  <a:txBody>
                    <a:bodyPr/>
                    <a:lstStyle/>
                    <a:p>
                      <a:r>
                        <a:rPr lang="en-US" dirty="0"/>
                        <a:t>Gray matter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HC &gt; MS</a:t>
                      </a:r>
                    </a:p>
                    <a:p>
                      <a:r>
                        <a:rPr lang="en-US" dirty="0"/>
                        <a:t>HC &gt; NMOSD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17946"/>
                  </a:ext>
                </a:extLst>
              </a:tr>
              <a:tr h="605110">
                <a:tc>
                  <a:txBody>
                    <a:bodyPr/>
                    <a:lstStyle/>
                    <a:p>
                      <a:r>
                        <a:rPr lang="en-US" dirty="0"/>
                        <a:t>White matter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HC &gt; MS</a:t>
                      </a:r>
                    </a:p>
                    <a:p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NMOSD &gt; 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388413"/>
                  </a:ext>
                </a:extLst>
              </a:tr>
              <a:tr h="835628">
                <a:tc>
                  <a:txBody>
                    <a:bodyPr/>
                    <a:lstStyle/>
                    <a:p>
                      <a:r>
                        <a:rPr lang="en-US" dirty="0"/>
                        <a:t>Supratentorial brain 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HC &gt; MS</a:t>
                      </a:r>
                    </a:p>
                    <a:p>
                      <a:r>
                        <a:rPr lang="en-US" dirty="0"/>
                        <a:t>HC &gt; NMOSD</a:t>
                      </a:r>
                    </a:p>
                    <a:p>
                      <a:r>
                        <a:rPr lang="en-US" sz="1600" i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(NMOSD &gt; MS p=0.055)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04459"/>
                  </a:ext>
                </a:extLst>
              </a:tr>
              <a:tr h="576295">
                <a:tc>
                  <a:txBody>
                    <a:bodyPr/>
                    <a:lstStyle/>
                    <a:p>
                      <a:r>
                        <a:rPr lang="en-US" dirty="0"/>
                        <a:t>Cortex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HC &gt; MS</a:t>
                      </a:r>
                    </a:p>
                    <a:p>
                      <a:r>
                        <a:rPr lang="en-US" sz="1600" i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(HC &gt; NMOSD p=0.055)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331829"/>
                  </a:ext>
                </a:extLst>
              </a:tr>
              <a:tr h="1123776">
                <a:tc>
                  <a:txBody>
                    <a:bodyPr/>
                    <a:lstStyle/>
                    <a:p>
                      <a:r>
                        <a:rPr lang="en-US" dirty="0"/>
                        <a:t>Subcortical gray matter</a:t>
                      </a:r>
                    </a:p>
                    <a:p>
                      <a:r>
                        <a:rPr lang="en-US" dirty="0"/>
                        <a:t>(thalamus + BG + hippocampus + amygdala + ventral DC + substantia </a:t>
                      </a:r>
                      <a:r>
                        <a:rPr lang="en-US" dirty="0" err="1"/>
                        <a:t>nigra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HC &gt; MS</a:t>
                      </a:r>
                    </a:p>
                    <a:p>
                      <a:r>
                        <a:rPr lang="en-US" dirty="0"/>
                        <a:t>HC &gt; NMOSD</a:t>
                      </a:r>
                    </a:p>
                    <a:p>
                      <a:r>
                        <a:rPr lang="en-US" b="1" u="sng" dirty="0"/>
                        <a:t>NMOSD &gt; 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001200"/>
                  </a:ext>
                </a:extLst>
              </a:tr>
              <a:tr h="60511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T2 lesion 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highlight>
                            <a:srgbClr val="FFFF00"/>
                          </a:highlight>
                        </a:rPr>
                        <a:t>HC &gt; MS</a:t>
                      </a:r>
                    </a:p>
                    <a:p>
                      <a:r>
                        <a:rPr lang="en-US" b="1" u="sng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NMOSD &gt; 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190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098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6BA38-78BD-7B4D-ADEC-0127E557C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831608"/>
          </a:xfrm>
        </p:spPr>
        <p:txBody>
          <a:bodyPr>
            <a:normAutofit/>
          </a:bodyPr>
          <a:lstStyle/>
          <a:p>
            <a:r>
              <a:rPr lang="en-US" sz="4000" dirty="0"/>
              <a:t>Brainstem substructures &amp; MUCCA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076C5-C553-2640-B67E-56AA5930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05AC50E-D7CE-5D46-B7BB-4060E2AB5D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36599"/>
              </p:ext>
            </p:extLst>
          </p:nvPr>
        </p:nvGraphicFramePr>
        <p:xfrm>
          <a:off x="714598" y="1323697"/>
          <a:ext cx="7868095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62">
                  <a:extLst>
                    <a:ext uri="{9D8B030D-6E8A-4147-A177-3AD203B41FA5}">
                      <a16:colId xmlns:a16="http://schemas.microsoft.com/office/drawing/2014/main" val="1325011473"/>
                    </a:ext>
                  </a:extLst>
                </a:gridCol>
                <a:gridCol w="885080">
                  <a:extLst>
                    <a:ext uri="{9D8B030D-6E8A-4147-A177-3AD203B41FA5}">
                      <a16:colId xmlns:a16="http://schemas.microsoft.com/office/drawing/2014/main" val="1971740762"/>
                    </a:ext>
                  </a:extLst>
                </a:gridCol>
                <a:gridCol w="2095093">
                  <a:extLst>
                    <a:ext uri="{9D8B030D-6E8A-4147-A177-3AD203B41FA5}">
                      <a16:colId xmlns:a16="http://schemas.microsoft.com/office/drawing/2014/main" val="1732437704"/>
                    </a:ext>
                  </a:extLst>
                </a:gridCol>
                <a:gridCol w="1432083">
                  <a:extLst>
                    <a:ext uri="{9D8B030D-6E8A-4147-A177-3AD203B41FA5}">
                      <a16:colId xmlns:a16="http://schemas.microsoft.com/office/drawing/2014/main" val="1944607515"/>
                    </a:ext>
                  </a:extLst>
                </a:gridCol>
                <a:gridCol w="2236977">
                  <a:extLst>
                    <a:ext uri="{9D8B030D-6E8A-4147-A177-3AD203B41FA5}">
                      <a16:colId xmlns:a16="http://schemas.microsoft.com/office/drawing/2014/main" val="19988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Significant differences (p ≤ 0.05)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Consistent with pervious 2017 study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022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ANCOVA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T-test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600" b="1" i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T-test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010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Whole brainstem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dirty="0"/>
                        <a:t>No significant results</a:t>
                      </a:r>
                      <a:endParaRPr lang="en-US" altLang="zh-HK" sz="1400" b="1" u="sng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i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tx1"/>
                          </a:solidFill>
                        </a:rPr>
                        <a:t>HC&gt; MS</a:t>
                      </a:r>
                    </a:p>
                    <a:p>
                      <a:r>
                        <a:rPr lang="en-US" sz="1600" b="0" i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(HC&gt; NMOSD p=0.056)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600" b="0" i="0" dirty="0">
                          <a:solidFill>
                            <a:schemeClr val="tx1"/>
                          </a:solidFill>
                        </a:rPr>
                        <a:t>HC&gt; MS</a:t>
                      </a:r>
                    </a:p>
                    <a:p>
                      <a:endParaRPr lang="en-US" sz="1600" b="0" i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183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Midbrain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dirty="0"/>
                        <a:t>No significant results</a:t>
                      </a:r>
                      <a:endParaRPr lang="en-US" altLang="zh-HK" sz="1400" b="1" u="sng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HC&gt; MS</a:t>
                      </a:r>
                    </a:p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(HC&gt; NMOSD p=0.086)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600" dirty="0"/>
                        <a:t>HC&gt; MS</a:t>
                      </a:r>
                    </a:p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179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Pons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No significant results</a:t>
                      </a:r>
                      <a:endParaRPr lang="en-US" sz="1400" b="1" u="sng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(HC &gt; MS p=0.057)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6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HC&gt; MS</a:t>
                      </a:r>
                    </a:p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i="1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388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Medulla oblongata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✘</a:t>
                      </a:r>
                    </a:p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HC &gt; NMOSD</a:t>
                      </a:r>
                    </a:p>
                    <a:p>
                      <a:r>
                        <a:rPr lang="en-US" sz="1600" i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(MS&gt; NMOSD p=0.096)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HC&gt; NMOSD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600" i="0" dirty="0">
                          <a:solidFill>
                            <a:schemeClr val="tx1"/>
                          </a:solidFill>
                        </a:rPr>
                        <a:t>MS</a:t>
                      </a: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zh-HK" sz="1600" i="0" dirty="0">
                          <a:solidFill>
                            <a:schemeClr val="tx1"/>
                          </a:solidFill>
                        </a:rPr>
                        <a:t>NMOSD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600" i="0" dirty="0">
                          <a:solidFill>
                            <a:schemeClr val="tx1"/>
                          </a:solidFill>
                        </a:rPr>
                        <a:t>HC&gt; NMOSD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600" i="0" dirty="0">
                          <a:solidFill>
                            <a:schemeClr val="tx1"/>
                          </a:solidFill>
                        </a:rPr>
                        <a:t>MS&gt;NMOSD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04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MUCCA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✘</a:t>
                      </a:r>
                    </a:p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HC &gt; NMOSD</a:t>
                      </a:r>
                    </a:p>
                    <a:p>
                      <a:r>
                        <a:rPr lang="en-US" sz="1600" i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(HC &gt; MS p=0.053)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HC&gt; MS</a:t>
                      </a:r>
                    </a:p>
                    <a:p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HC&gt; NMOSD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6331829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1EA6D39A-C116-4D34-82BF-13A8F956C693}"/>
              </a:ext>
            </a:extLst>
          </p:cNvPr>
          <p:cNvSpPr txBox="1"/>
          <p:nvPr/>
        </p:nvSpPr>
        <p:spPr>
          <a:xfrm>
            <a:off x="662092" y="5607484"/>
            <a:ext cx="3932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HK" sz="1400" dirty="0"/>
          </a:p>
          <a:p>
            <a:r>
              <a:rPr lang="en-US" altLang="zh-HK" sz="1400" dirty="0"/>
              <a:t>MUCCA :Mean upper cervical cord area</a:t>
            </a:r>
            <a:endParaRPr lang="zh-HK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08924656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4090</TotalTime>
  <Words>850</Words>
  <Application>Microsoft Office PowerPoint</Application>
  <PresentationFormat>如螢幕大小 (4:3)</PresentationFormat>
  <Paragraphs>178</Paragraphs>
  <Slides>12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AdvAVENIR-HO</vt:lpstr>
      <vt:lpstr>Arial</vt:lpstr>
      <vt:lpstr>Calibri</vt:lpstr>
      <vt:lpstr>Calibri Light</vt:lpstr>
      <vt:lpstr>Wingdings</vt:lpstr>
      <vt:lpstr>回顧</vt:lpstr>
      <vt:lpstr>Volumetric analysis</vt:lpstr>
      <vt:lpstr>Background info. of MS &amp; NMOSD </vt:lpstr>
      <vt:lpstr>Objectives</vt:lpstr>
      <vt:lpstr>Overview of study</vt:lpstr>
      <vt:lpstr>Subjects demographic </vt:lpstr>
      <vt:lpstr>Processing software</vt:lpstr>
      <vt:lpstr>Statistical Analysis</vt:lpstr>
      <vt:lpstr>Tissue volume</vt:lpstr>
      <vt:lpstr>Brainstem substructures &amp; MUCCA</vt:lpstr>
      <vt:lpstr>Anatomical structures</vt:lpstr>
      <vt:lpstr>Summary</vt:lpstr>
      <vt:lpstr>Other useful data for analysis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Lee Jacky</dc:creator>
  <cp:keywords/>
  <dc:description/>
  <cp:lastModifiedBy>Frank Chau</cp:lastModifiedBy>
  <cp:revision>42</cp:revision>
  <dcterms:created xsi:type="dcterms:W3CDTF">2020-06-25T11:54:16Z</dcterms:created>
  <dcterms:modified xsi:type="dcterms:W3CDTF">2021-01-13T03:14:56Z</dcterms:modified>
  <cp:category/>
</cp:coreProperties>
</file>