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5" r:id="rId10"/>
    <p:sldId id="264"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autoAdjust="0"/>
  </p:normalViewPr>
  <p:slideViewPr>
    <p:cSldViewPr>
      <p:cViewPr>
        <p:scale>
          <a:sx n="60" d="100"/>
          <a:sy n="60" d="100"/>
        </p:scale>
        <p:origin x="-1716" y="-384"/>
      </p:cViewPr>
      <p:guideLst>
        <p:guide orient="horz" pos="2160"/>
        <p:guide pos="2880"/>
      </p:guideLst>
    </p:cSldViewPr>
  </p:slideViewPr>
  <p:outlineViewPr>
    <p:cViewPr>
      <p:scale>
        <a:sx n="33" d="100"/>
        <a:sy n="33" d="100"/>
      </p:scale>
      <p:origin x="0" y="57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2A21D4-4B58-462A-8BB6-F8772B1D466E}" type="datetimeFigureOut">
              <a:rPr lang="en-US" smtClean="0"/>
              <a:t>26-Sep-21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3521A-A11C-46FF-831A-7341C2D941B7}" type="slidenum">
              <a:rPr lang="en-US" smtClean="0"/>
              <a:t>‹#›</a:t>
            </a:fld>
            <a:endParaRPr lang="en-US"/>
          </a:p>
        </p:txBody>
      </p:sp>
    </p:spTree>
    <p:extLst>
      <p:ext uri="{BB962C8B-B14F-4D97-AF65-F5344CB8AC3E}">
        <p14:creationId xmlns:p14="http://schemas.microsoft.com/office/powerpoint/2010/main" val="3689548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2A21D4-4B58-462A-8BB6-F8772B1D466E}" type="datetimeFigureOut">
              <a:rPr lang="en-US" smtClean="0"/>
              <a:t>26-Sep-21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3521A-A11C-46FF-831A-7341C2D941B7}" type="slidenum">
              <a:rPr lang="en-US" smtClean="0"/>
              <a:t>‹#›</a:t>
            </a:fld>
            <a:endParaRPr lang="en-US"/>
          </a:p>
        </p:txBody>
      </p:sp>
    </p:spTree>
    <p:extLst>
      <p:ext uri="{BB962C8B-B14F-4D97-AF65-F5344CB8AC3E}">
        <p14:creationId xmlns:p14="http://schemas.microsoft.com/office/powerpoint/2010/main" val="120956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2A21D4-4B58-462A-8BB6-F8772B1D466E}" type="datetimeFigureOut">
              <a:rPr lang="en-US" smtClean="0"/>
              <a:t>26-Sep-21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3521A-A11C-46FF-831A-7341C2D941B7}" type="slidenum">
              <a:rPr lang="en-US" smtClean="0"/>
              <a:t>‹#›</a:t>
            </a:fld>
            <a:endParaRPr lang="en-US"/>
          </a:p>
        </p:txBody>
      </p:sp>
    </p:spTree>
    <p:extLst>
      <p:ext uri="{BB962C8B-B14F-4D97-AF65-F5344CB8AC3E}">
        <p14:creationId xmlns:p14="http://schemas.microsoft.com/office/powerpoint/2010/main" val="123169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2A21D4-4B58-462A-8BB6-F8772B1D466E}" type="datetimeFigureOut">
              <a:rPr lang="en-US" smtClean="0"/>
              <a:t>26-Sep-21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3521A-A11C-46FF-831A-7341C2D941B7}" type="slidenum">
              <a:rPr lang="en-US" smtClean="0"/>
              <a:t>‹#›</a:t>
            </a:fld>
            <a:endParaRPr lang="en-US"/>
          </a:p>
        </p:txBody>
      </p:sp>
    </p:spTree>
    <p:extLst>
      <p:ext uri="{BB962C8B-B14F-4D97-AF65-F5344CB8AC3E}">
        <p14:creationId xmlns:p14="http://schemas.microsoft.com/office/powerpoint/2010/main" val="1132890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A21D4-4B58-462A-8BB6-F8772B1D466E}" type="datetimeFigureOut">
              <a:rPr lang="en-US" smtClean="0"/>
              <a:t>26-Sep-21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3521A-A11C-46FF-831A-7341C2D941B7}" type="slidenum">
              <a:rPr lang="en-US" smtClean="0"/>
              <a:t>‹#›</a:t>
            </a:fld>
            <a:endParaRPr lang="en-US"/>
          </a:p>
        </p:txBody>
      </p:sp>
    </p:spTree>
    <p:extLst>
      <p:ext uri="{BB962C8B-B14F-4D97-AF65-F5344CB8AC3E}">
        <p14:creationId xmlns:p14="http://schemas.microsoft.com/office/powerpoint/2010/main" val="1034026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2A21D4-4B58-462A-8BB6-F8772B1D466E}" type="datetimeFigureOut">
              <a:rPr lang="en-US" smtClean="0"/>
              <a:t>26-Sep-21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3521A-A11C-46FF-831A-7341C2D941B7}" type="slidenum">
              <a:rPr lang="en-US" smtClean="0"/>
              <a:t>‹#›</a:t>
            </a:fld>
            <a:endParaRPr lang="en-US"/>
          </a:p>
        </p:txBody>
      </p:sp>
    </p:spTree>
    <p:extLst>
      <p:ext uri="{BB962C8B-B14F-4D97-AF65-F5344CB8AC3E}">
        <p14:creationId xmlns:p14="http://schemas.microsoft.com/office/powerpoint/2010/main" val="358553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2A21D4-4B58-462A-8BB6-F8772B1D466E}" type="datetimeFigureOut">
              <a:rPr lang="en-US" smtClean="0"/>
              <a:t>26-Sep-21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13521A-A11C-46FF-831A-7341C2D941B7}" type="slidenum">
              <a:rPr lang="en-US" smtClean="0"/>
              <a:t>‹#›</a:t>
            </a:fld>
            <a:endParaRPr lang="en-US"/>
          </a:p>
        </p:txBody>
      </p:sp>
    </p:spTree>
    <p:extLst>
      <p:ext uri="{BB962C8B-B14F-4D97-AF65-F5344CB8AC3E}">
        <p14:creationId xmlns:p14="http://schemas.microsoft.com/office/powerpoint/2010/main" val="4643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2A21D4-4B58-462A-8BB6-F8772B1D466E}" type="datetimeFigureOut">
              <a:rPr lang="en-US" smtClean="0"/>
              <a:t>26-Sep-21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13521A-A11C-46FF-831A-7341C2D941B7}" type="slidenum">
              <a:rPr lang="en-US" smtClean="0"/>
              <a:t>‹#›</a:t>
            </a:fld>
            <a:endParaRPr lang="en-US"/>
          </a:p>
        </p:txBody>
      </p:sp>
    </p:spTree>
    <p:extLst>
      <p:ext uri="{BB962C8B-B14F-4D97-AF65-F5344CB8AC3E}">
        <p14:creationId xmlns:p14="http://schemas.microsoft.com/office/powerpoint/2010/main" val="1771221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A21D4-4B58-462A-8BB6-F8772B1D466E}" type="datetimeFigureOut">
              <a:rPr lang="en-US" smtClean="0"/>
              <a:t>26-Sep-21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13521A-A11C-46FF-831A-7341C2D941B7}" type="slidenum">
              <a:rPr lang="en-US" smtClean="0"/>
              <a:t>‹#›</a:t>
            </a:fld>
            <a:endParaRPr lang="en-US"/>
          </a:p>
        </p:txBody>
      </p:sp>
    </p:spTree>
    <p:extLst>
      <p:ext uri="{BB962C8B-B14F-4D97-AF65-F5344CB8AC3E}">
        <p14:creationId xmlns:p14="http://schemas.microsoft.com/office/powerpoint/2010/main" val="3103766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2A21D4-4B58-462A-8BB6-F8772B1D466E}" type="datetimeFigureOut">
              <a:rPr lang="en-US" smtClean="0"/>
              <a:t>26-Sep-21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3521A-A11C-46FF-831A-7341C2D941B7}" type="slidenum">
              <a:rPr lang="en-US" smtClean="0"/>
              <a:t>‹#›</a:t>
            </a:fld>
            <a:endParaRPr lang="en-US"/>
          </a:p>
        </p:txBody>
      </p:sp>
    </p:spTree>
    <p:extLst>
      <p:ext uri="{BB962C8B-B14F-4D97-AF65-F5344CB8AC3E}">
        <p14:creationId xmlns:p14="http://schemas.microsoft.com/office/powerpoint/2010/main" val="75396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2A21D4-4B58-462A-8BB6-F8772B1D466E}" type="datetimeFigureOut">
              <a:rPr lang="en-US" smtClean="0"/>
              <a:t>26-Sep-21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3521A-A11C-46FF-831A-7341C2D941B7}" type="slidenum">
              <a:rPr lang="en-US" smtClean="0"/>
              <a:t>‹#›</a:t>
            </a:fld>
            <a:endParaRPr lang="en-US"/>
          </a:p>
        </p:txBody>
      </p:sp>
    </p:spTree>
    <p:extLst>
      <p:ext uri="{BB962C8B-B14F-4D97-AF65-F5344CB8AC3E}">
        <p14:creationId xmlns:p14="http://schemas.microsoft.com/office/powerpoint/2010/main" val="271969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A21D4-4B58-462A-8BB6-F8772B1D466E}" type="datetimeFigureOut">
              <a:rPr lang="en-US" smtClean="0"/>
              <a:t>26-Sep-21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3521A-A11C-46FF-831A-7341C2D941B7}" type="slidenum">
              <a:rPr lang="en-US" smtClean="0"/>
              <a:t>‹#›</a:t>
            </a:fld>
            <a:endParaRPr lang="en-US"/>
          </a:p>
        </p:txBody>
      </p:sp>
    </p:spTree>
    <p:extLst>
      <p:ext uri="{BB962C8B-B14F-4D97-AF65-F5344CB8AC3E}">
        <p14:creationId xmlns:p14="http://schemas.microsoft.com/office/powerpoint/2010/main" val="225150438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09600"/>
            <a:ext cx="8763000" cy="3657600"/>
          </a:xfrm>
        </p:spPr>
        <p:txBody>
          <a:bodyPr>
            <a:noAutofit/>
          </a:bodyPr>
          <a:lstStyle/>
          <a:p>
            <a:pPr algn="r"/>
            <a:r>
              <a:rPr lang="en-US" sz="7200" b="1" dirty="0" smtClean="0">
                <a:solidFill>
                  <a:schemeClr val="tx2">
                    <a:lumMod val="60000"/>
                    <a:lumOff val="40000"/>
                  </a:schemeClr>
                </a:solidFill>
              </a:rPr>
              <a:t>Credit </a:t>
            </a:r>
            <a:r>
              <a:rPr lang="en-US" sz="7200" b="1" dirty="0">
                <a:solidFill>
                  <a:schemeClr val="tx2">
                    <a:lumMod val="60000"/>
                    <a:lumOff val="40000"/>
                  </a:schemeClr>
                </a:solidFill>
              </a:rPr>
              <a:t>C</a:t>
            </a:r>
            <a:r>
              <a:rPr lang="en-US" sz="7200" b="1" dirty="0" smtClean="0">
                <a:solidFill>
                  <a:schemeClr val="tx2">
                    <a:lumMod val="60000"/>
                    <a:lumOff val="40000"/>
                  </a:schemeClr>
                </a:solidFill>
              </a:rPr>
              <a:t>ard Fraud Detection </a:t>
            </a:r>
            <a:endParaRPr lang="en-US" sz="7200" b="1" dirty="0">
              <a:solidFill>
                <a:schemeClr val="tx2">
                  <a:lumMod val="60000"/>
                  <a:lumOff val="40000"/>
                </a:schemeClr>
              </a:solidFill>
            </a:endParaRPr>
          </a:p>
        </p:txBody>
      </p:sp>
      <p:sp>
        <p:nvSpPr>
          <p:cNvPr id="3" name="Subtitle 2"/>
          <p:cNvSpPr>
            <a:spLocks noGrp="1"/>
          </p:cNvSpPr>
          <p:nvPr>
            <p:ph type="subTitle" idx="1"/>
          </p:nvPr>
        </p:nvSpPr>
        <p:spPr>
          <a:xfrm>
            <a:off x="2286000" y="3733800"/>
            <a:ext cx="6400800" cy="1752600"/>
          </a:xfrm>
        </p:spPr>
        <p:txBody>
          <a:bodyPr/>
          <a:lstStyle/>
          <a:p>
            <a:pPr algn="r"/>
            <a:r>
              <a:rPr lang="en-US" dirty="0" smtClean="0">
                <a:solidFill>
                  <a:schemeClr val="tx2">
                    <a:lumMod val="60000"/>
                    <a:lumOff val="40000"/>
                  </a:schemeClr>
                </a:solidFill>
              </a:rPr>
              <a:t>- using Machine Learning Algorithm</a:t>
            </a:r>
            <a:endParaRPr lang="en-US" dirty="0">
              <a:solidFill>
                <a:schemeClr val="tx2">
                  <a:lumMod val="60000"/>
                  <a:lumOff val="40000"/>
                </a:schemeClr>
              </a:solidFill>
            </a:endParaRPr>
          </a:p>
        </p:txBody>
      </p:sp>
    </p:spTree>
    <p:extLst>
      <p:ext uri="{BB962C8B-B14F-4D97-AF65-F5344CB8AC3E}">
        <p14:creationId xmlns:p14="http://schemas.microsoft.com/office/powerpoint/2010/main" val="1931323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DATASET DESCRIPTION</a:t>
            </a:r>
            <a:endParaRPr lang="en-US" b="1" u="sng" dirty="0"/>
          </a:p>
        </p:txBody>
      </p:sp>
      <p:sp>
        <p:nvSpPr>
          <p:cNvPr id="4" name="Content Placeholder 3"/>
          <p:cNvSpPr>
            <a:spLocks noGrp="1"/>
          </p:cNvSpPr>
          <p:nvPr>
            <p:ph sz="half" idx="2"/>
          </p:nvPr>
        </p:nvSpPr>
        <p:spPr>
          <a:xfrm>
            <a:off x="5105400" y="1676400"/>
            <a:ext cx="3581400" cy="4449763"/>
          </a:xfrm>
        </p:spPr>
        <p:txBody>
          <a:bodyPr/>
          <a:lstStyle/>
          <a:p>
            <a:r>
              <a:rPr lang="en-US" dirty="0" smtClean="0"/>
              <a:t>Data is heavily imbalanced here.</a:t>
            </a:r>
          </a:p>
          <a:p>
            <a:r>
              <a:rPr lang="en-US" dirty="0" smtClean="0"/>
              <a:t>Class ‘0’ has 284315 records where class ‘1’ has only 492 records.</a:t>
            </a:r>
            <a:endParaRPr lang="en-US" dirty="0"/>
          </a:p>
        </p:txBody>
      </p:sp>
      <p:pic>
        <p:nvPicPr>
          <p:cNvPr id="5" name="Content Placeholder 4"/>
          <p:cNvPicPr>
            <a:picLocks noGrp="1"/>
          </p:cNvPicPr>
          <p:nvPr>
            <p:ph sz="half" idx="1"/>
          </p:nvPr>
        </p:nvPicPr>
        <p:blipFill rotWithShape="1">
          <a:blip r:embed="rId2"/>
          <a:srcRect l="10579" t="30634" r="49203" b="21667"/>
          <a:stretch/>
        </p:blipFill>
        <p:spPr bwMode="auto">
          <a:xfrm>
            <a:off x="457200" y="1676400"/>
            <a:ext cx="4572000" cy="3276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13138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2"/>
          </p:nvPr>
        </p:nvSpPr>
        <p:spPr>
          <a:xfrm>
            <a:off x="4987342" y="0"/>
            <a:ext cx="4156658" cy="6858000"/>
          </a:xfrm>
        </p:spPr>
        <p:txBody>
          <a:bodyPr/>
          <a:lstStyle/>
          <a:p>
            <a:endParaRPr lang="en-US" sz="3200" b="1" u="sng" dirty="0" smtClean="0"/>
          </a:p>
          <a:p>
            <a:pPr>
              <a:buFont typeface="Wingdings" pitchFamily="2" charset="2"/>
              <a:buChar char="q"/>
            </a:pPr>
            <a:r>
              <a:rPr lang="en-US" sz="3200" b="1" u="sng" dirty="0" smtClean="0"/>
              <a:t>Sampling :</a:t>
            </a:r>
          </a:p>
          <a:p>
            <a:pPr lvl="1">
              <a:buFont typeface="Arial" pitchFamily="34" charset="0"/>
              <a:buChar char="•"/>
            </a:pPr>
            <a:r>
              <a:rPr lang="en-US" dirty="0" smtClean="0"/>
              <a:t>Sampling  technique  is  used in classification problem where data is imbalance.</a:t>
            </a:r>
          </a:p>
          <a:p>
            <a:pPr lvl="1">
              <a:buFont typeface="Arial" pitchFamily="34" charset="0"/>
              <a:buChar char="•"/>
            </a:pPr>
            <a:r>
              <a:rPr lang="en-US" dirty="0" smtClean="0"/>
              <a:t>Here, over sampling is done to balance data.</a:t>
            </a:r>
          </a:p>
          <a:p>
            <a:pPr lvl="1">
              <a:buFont typeface="Arial" pitchFamily="34" charset="0"/>
              <a:buChar char="•"/>
            </a:pPr>
            <a:r>
              <a:rPr lang="en-US" dirty="0"/>
              <a:t>O</a:t>
            </a:r>
            <a:r>
              <a:rPr lang="en-US" dirty="0" smtClean="0"/>
              <a:t>versampling</a:t>
            </a:r>
            <a:r>
              <a:rPr lang="en-US" dirty="0"/>
              <a:t> involves randomly selecting examples from the minority class, with replacement, and adding them to the training dataset. </a:t>
            </a:r>
            <a:r>
              <a:rPr lang="en-US" dirty="0" smtClean="0"/>
              <a:t> </a:t>
            </a:r>
            <a:endParaRPr lang="en-US" dirty="0"/>
          </a:p>
        </p:txBody>
      </p:sp>
      <p:pic>
        <p:nvPicPr>
          <p:cNvPr id="1029" name="Picture 5"/>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10250" t="31216" r="43897" b="12836"/>
          <a:stretch/>
        </p:blipFill>
        <p:spPr bwMode="auto">
          <a:xfrm>
            <a:off x="0" y="1073"/>
            <a:ext cx="4981976" cy="418992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6843" t="39394" r="50000" b="19585"/>
          <a:stretch/>
        </p:blipFill>
        <p:spPr bwMode="auto">
          <a:xfrm>
            <a:off x="0" y="3886200"/>
            <a:ext cx="4981976"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156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02268531"/>
              </p:ext>
            </p:extLst>
          </p:nvPr>
        </p:nvGraphicFramePr>
        <p:xfrm>
          <a:off x="0" y="-457205"/>
          <a:ext cx="9144000" cy="7391405"/>
        </p:xfrm>
        <a:graphic>
          <a:graphicData uri="http://schemas.openxmlformats.org/drawingml/2006/table">
            <a:tbl>
              <a:tblPr firstRow="1" bandRow="1">
                <a:tableStyleId>{5C22544A-7EE6-4342-B048-85BDC9FD1C3A}</a:tableStyleId>
              </a:tblPr>
              <a:tblGrid>
                <a:gridCol w="6712085"/>
                <a:gridCol w="2431915"/>
              </a:tblGrid>
              <a:tr h="641402">
                <a:tc>
                  <a:txBody>
                    <a:bodyPr/>
                    <a:lstStyle/>
                    <a:p>
                      <a:pPr algn="ctr"/>
                      <a:r>
                        <a:rPr lang="en-US" sz="3600" u="sng" dirty="0" smtClean="0"/>
                        <a:t>Models</a:t>
                      </a:r>
                      <a:endParaRPr lang="en-US" sz="1800" u="sng" dirty="0"/>
                    </a:p>
                  </a:txBody>
                  <a:tcPr anchor="ctr"/>
                </a:tc>
                <a:tc>
                  <a:txBody>
                    <a:bodyPr/>
                    <a:lstStyle/>
                    <a:p>
                      <a:pPr algn="ctr"/>
                      <a:r>
                        <a:rPr lang="en-US" sz="3600" b="1" u="sng" dirty="0" smtClean="0"/>
                        <a:t>Accuracy</a:t>
                      </a:r>
                      <a:endParaRPr lang="en-US" b="1" u="sng" dirty="0"/>
                    </a:p>
                  </a:txBody>
                  <a:tcPr anchor="ctr"/>
                </a:tc>
              </a:tr>
              <a:tr h="397059">
                <a:tc>
                  <a:txBody>
                    <a:bodyPr/>
                    <a:lstStyle/>
                    <a:p>
                      <a:pPr algn="ctr"/>
                      <a:r>
                        <a:rPr lang="en-US" sz="1800" b="1" dirty="0" smtClean="0">
                          <a:solidFill>
                            <a:schemeClr val="bg2"/>
                          </a:solidFill>
                        </a:rPr>
                        <a:t>LOGISTIC REGRESSION</a:t>
                      </a:r>
                      <a:endParaRPr lang="en-US" sz="1800" b="1" dirty="0">
                        <a:solidFill>
                          <a:schemeClr val="bg2"/>
                        </a:solidFill>
                      </a:endParaRPr>
                    </a:p>
                  </a:txBody>
                  <a:tcPr anchor="ctr"/>
                </a:tc>
                <a:tc>
                  <a:txBody>
                    <a:bodyPr/>
                    <a:lstStyle/>
                    <a:p>
                      <a:pPr algn="ctr"/>
                      <a:r>
                        <a:rPr lang="en-US" sz="2000" b="1" dirty="0" smtClean="0">
                          <a:solidFill>
                            <a:schemeClr val="bg2"/>
                          </a:solidFill>
                        </a:rPr>
                        <a:t>62%</a:t>
                      </a:r>
                      <a:endParaRPr lang="en-US" sz="2000" b="1" dirty="0">
                        <a:solidFill>
                          <a:schemeClr val="bg2"/>
                        </a:solidFill>
                      </a:endParaRPr>
                    </a:p>
                  </a:txBody>
                  <a:tcPr anchor="ctr"/>
                </a:tc>
              </a:tr>
              <a:tr h="3970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2"/>
                          </a:solidFill>
                        </a:rPr>
                        <a:t>OVER</a:t>
                      </a:r>
                      <a:r>
                        <a:rPr lang="en-US" sz="1800" b="1" baseline="0" dirty="0" smtClean="0">
                          <a:solidFill>
                            <a:schemeClr val="bg2"/>
                          </a:solidFill>
                        </a:rPr>
                        <a:t> SAMPLING  + </a:t>
                      </a:r>
                      <a:r>
                        <a:rPr lang="en-US" sz="1800" b="1" dirty="0" smtClean="0">
                          <a:solidFill>
                            <a:schemeClr val="bg2"/>
                          </a:solidFill>
                        </a:rPr>
                        <a:t>LOGISTIC REGRESSION</a:t>
                      </a:r>
                      <a:endParaRPr lang="en-US" sz="1800" b="1" dirty="0">
                        <a:solidFill>
                          <a:schemeClr val="bg2"/>
                        </a:solidFill>
                      </a:endParaRPr>
                    </a:p>
                  </a:txBody>
                  <a:tcPr anchor="ctr"/>
                </a:tc>
                <a:tc>
                  <a:txBody>
                    <a:bodyPr/>
                    <a:lstStyle/>
                    <a:p>
                      <a:pPr algn="ctr"/>
                      <a:r>
                        <a:rPr lang="en-US" sz="2000" b="1" dirty="0" smtClean="0">
                          <a:solidFill>
                            <a:schemeClr val="bg2"/>
                          </a:solidFill>
                        </a:rPr>
                        <a:t>87%</a:t>
                      </a:r>
                    </a:p>
                  </a:txBody>
                  <a:tcPr anchor="ctr"/>
                </a:tc>
              </a:tr>
              <a:tr h="3970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2"/>
                          </a:solidFill>
                        </a:rPr>
                        <a:t>OVER</a:t>
                      </a:r>
                      <a:r>
                        <a:rPr lang="en-US" sz="1800" b="1" baseline="0" dirty="0" smtClean="0">
                          <a:solidFill>
                            <a:schemeClr val="bg2"/>
                          </a:solidFill>
                        </a:rPr>
                        <a:t> SAMPLING + </a:t>
                      </a:r>
                      <a:r>
                        <a:rPr lang="en-US" sz="1800" b="1" dirty="0" smtClean="0">
                          <a:solidFill>
                            <a:schemeClr val="bg2"/>
                          </a:solidFill>
                        </a:rPr>
                        <a:t>DTC </a:t>
                      </a:r>
                      <a:endParaRPr lang="en-US" sz="1800" b="1" dirty="0">
                        <a:solidFill>
                          <a:schemeClr val="bg2"/>
                        </a:solidFill>
                      </a:endParaRPr>
                    </a:p>
                  </a:txBody>
                  <a:tcPr anchor="ctr"/>
                </a:tc>
                <a:tc>
                  <a:txBody>
                    <a:bodyPr/>
                    <a:lstStyle/>
                    <a:p>
                      <a:pPr algn="ctr"/>
                      <a:r>
                        <a:rPr lang="en-US" sz="2000" b="1" dirty="0" smtClean="0">
                          <a:solidFill>
                            <a:schemeClr val="bg2"/>
                          </a:solidFill>
                        </a:rPr>
                        <a:t>68%</a:t>
                      </a:r>
                      <a:endParaRPr lang="en-US" sz="2000" b="1" dirty="0">
                        <a:solidFill>
                          <a:schemeClr val="bg2"/>
                        </a:solidFill>
                      </a:endParaRPr>
                    </a:p>
                  </a:txBody>
                  <a:tcPr anchor="ctr"/>
                </a:tc>
              </a:tr>
              <a:tr h="3970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2"/>
                          </a:solidFill>
                        </a:rPr>
                        <a:t>OVER</a:t>
                      </a:r>
                      <a:r>
                        <a:rPr lang="en-US" sz="1800" b="1" baseline="0" dirty="0" smtClean="0">
                          <a:solidFill>
                            <a:schemeClr val="bg2"/>
                          </a:solidFill>
                        </a:rPr>
                        <a:t> SAMPLING + </a:t>
                      </a:r>
                      <a:r>
                        <a:rPr lang="en-US" sz="1800" b="1" dirty="0" smtClean="0">
                          <a:solidFill>
                            <a:schemeClr val="bg2"/>
                          </a:solidFill>
                        </a:rPr>
                        <a:t>DTC + MAX_PRUNING</a:t>
                      </a:r>
                    </a:p>
                  </a:txBody>
                  <a:tcPr anchor="ctr"/>
                </a:tc>
                <a:tc>
                  <a:txBody>
                    <a:bodyPr/>
                    <a:lstStyle/>
                    <a:p>
                      <a:pPr algn="ctr"/>
                      <a:r>
                        <a:rPr lang="en-US" sz="2000" b="1" dirty="0" smtClean="0">
                          <a:solidFill>
                            <a:schemeClr val="bg2"/>
                          </a:solidFill>
                        </a:rPr>
                        <a:t>82%</a:t>
                      </a:r>
                      <a:endParaRPr lang="en-US" sz="2000" b="1" dirty="0">
                        <a:solidFill>
                          <a:schemeClr val="bg2"/>
                        </a:solidFill>
                      </a:endParaRPr>
                    </a:p>
                  </a:txBody>
                  <a:tcPr anchor="ctr"/>
                </a:tc>
              </a:tr>
              <a:tr h="3970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2"/>
                          </a:solidFill>
                        </a:rPr>
                        <a:t>OVER</a:t>
                      </a:r>
                      <a:r>
                        <a:rPr lang="en-US" sz="1800" b="1" baseline="0" dirty="0" smtClean="0">
                          <a:solidFill>
                            <a:schemeClr val="bg2"/>
                          </a:solidFill>
                        </a:rPr>
                        <a:t> SAMPLING + </a:t>
                      </a:r>
                      <a:r>
                        <a:rPr lang="en-US" sz="1800" b="1" dirty="0" smtClean="0">
                          <a:solidFill>
                            <a:schemeClr val="bg2"/>
                          </a:solidFill>
                        </a:rPr>
                        <a:t>DTC  + MIN_LEAF_SAMPLE</a:t>
                      </a:r>
                    </a:p>
                  </a:txBody>
                  <a:tcPr anchor="ctr"/>
                </a:tc>
                <a:tc>
                  <a:txBody>
                    <a:bodyPr/>
                    <a:lstStyle/>
                    <a:p>
                      <a:pPr algn="ctr"/>
                      <a:r>
                        <a:rPr lang="en-US" sz="2000" b="1" dirty="0" smtClean="0">
                          <a:solidFill>
                            <a:schemeClr val="bg2"/>
                          </a:solidFill>
                        </a:rPr>
                        <a:t>81%</a:t>
                      </a:r>
                      <a:endParaRPr lang="en-US" sz="2000" b="1" dirty="0">
                        <a:solidFill>
                          <a:schemeClr val="bg2"/>
                        </a:solidFill>
                      </a:endParaRPr>
                    </a:p>
                  </a:txBody>
                  <a:tcPr anchor="ctr"/>
                </a:tc>
              </a:tr>
              <a:tr h="397059">
                <a:tc>
                  <a:txBody>
                    <a:bodyPr/>
                    <a:lstStyle/>
                    <a:p>
                      <a:pPr algn="ctr"/>
                      <a:r>
                        <a:rPr lang="en-US" sz="1800" b="1" dirty="0" smtClean="0">
                          <a:solidFill>
                            <a:schemeClr val="bg2"/>
                          </a:solidFill>
                        </a:rPr>
                        <a:t>OVERSAMPLING + DTC + NAÏVE +HARD VOTING</a:t>
                      </a:r>
                      <a:endParaRPr lang="en-US" sz="1800" b="1" dirty="0">
                        <a:solidFill>
                          <a:schemeClr val="bg2"/>
                        </a:solidFill>
                      </a:endParaRPr>
                    </a:p>
                  </a:txBody>
                  <a:tcPr anchor="ctr"/>
                </a:tc>
                <a:tc>
                  <a:txBody>
                    <a:bodyPr/>
                    <a:lstStyle/>
                    <a:p>
                      <a:pPr algn="ctr"/>
                      <a:r>
                        <a:rPr lang="en-US" sz="2000" b="1" dirty="0" smtClean="0">
                          <a:solidFill>
                            <a:schemeClr val="bg2"/>
                          </a:solidFill>
                        </a:rPr>
                        <a:t>78%</a:t>
                      </a:r>
                      <a:endParaRPr lang="en-US" sz="2000" b="1" dirty="0">
                        <a:solidFill>
                          <a:schemeClr val="bg2"/>
                        </a:solidFill>
                      </a:endParaRPr>
                    </a:p>
                  </a:txBody>
                  <a:tcPr anchor="ctr"/>
                </a:tc>
              </a:tr>
              <a:tr h="3970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2"/>
                          </a:solidFill>
                        </a:rPr>
                        <a:t>OVERSAMPLING + DTC + NAÏVE +SOFT VOTING</a:t>
                      </a:r>
                    </a:p>
                  </a:txBody>
                  <a:tcPr anchor="ctr"/>
                </a:tc>
                <a:tc>
                  <a:txBody>
                    <a:bodyPr/>
                    <a:lstStyle/>
                    <a:p>
                      <a:pPr algn="ctr"/>
                      <a:r>
                        <a:rPr lang="en-US" sz="2000" b="1" dirty="0" smtClean="0">
                          <a:solidFill>
                            <a:schemeClr val="bg2"/>
                          </a:solidFill>
                        </a:rPr>
                        <a:t>78%</a:t>
                      </a:r>
                      <a:endParaRPr lang="en-US" sz="2000" b="1" dirty="0">
                        <a:solidFill>
                          <a:schemeClr val="bg2"/>
                        </a:solidFill>
                      </a:endParaRPr>
                    </a:p>
                  </a:txBody>
                  <a:tcPr anchor="ctr"/>
                </a:tc>
              </a:tr>
              <a:tr h="397059">
                <a:tc>
                  <a:txBody>
                    <a:bodyPr/>
                    <a:lstStyle/>
                    <a:p>
                      <a:pPr algn="ctr"/>
                      <a:r>
                        <a:rPr lang="en-US" sz="1800" b="1" dirty="0" smtClean="0">
                          <a:solidFill>
                            <a:schemeClr val="bg2"/>
                          </a:solidFill>
                        </a:rPr>
                        <a:t>OVERSAMPLING + BAGGING + LOGISTIC REGRESSION </a:t>
                      </a:r>
                      <a:endParaRPr lang="en-US" sz="1800" b="1" dirty="0">
                        <a:solidFill>
                          <a:schemeClr val="bg2"/>
                        </a:solidFill>
                      </a:endParaRPr>
                    </a:p>
                  </a:txBody>
                  <a:tcPr anchor="ctr"/>
                </a:tc>
                <a:tc>
                  <a:txBody>
                    <a:bodyPr/>
                    <a:lstStyle/>
                    <a:p>
                      <a:pPr algn="ctr"/>
                      <a:r>
                        <a:rPr lang="en-US" sz="2000" b="1" dirty="0" smtClean="0">
                          <a:solidFill>
                            <a:schemeClr val="bg2"/>
                          </a:solidFill>
                        </a:rPr>
                        <a:t>87%</a:t>
                      </a:r>
                      <a:endParaRPr lang="en-US" sz="2000" b="1" dirty="0">
                        <a:solidFill>
                          <a:schemeClr val="bg2"/>
                        </a:solidFill>
                      </a:endParaRPr>
                    </a:p>
                  </a:txBody>
                  <a:tcPr anchor="ctr"/>
                </a:tc>
              </a:tr>
              <a:tr h="3970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2"/>
                          </a:solidFill>
                        </a:rPr>
                        <a:t>OVERSAMPLING + BAGGING + DTC</a:t>
                      </a:r>
                    </a:p>
                  </a:txBody>
                  <a:tcPr anchor="ctr"/>
                </a:tc>
                <a:tc>
                  <a:txBody>
                    <a:bodyPr/>
                    <a:lstStyle/>
                    <a:p>
                      <a:pPr algn="ctr"/>
                      <a:r>
                        <a:rPr lang="en-US" sz="2000" b="1" dirty="0" smtClean="0">
                          <a:solidFill>
                            <a:schemeClr val="bg2"/>
                          </a:solidFill>
                        </a:rPr>
                        <a:t>88%</a:t>
                      </a:r>
                      <a:endParaRPr lang="en-US" sz="2000" b="1" dirty="0">
                        <a:solidFill>
                          <a:schemeClr val="bg2"/>
                        </a:solidFill>
                      </a:endParaRPr>
                    </a:p>
                  </a:txBody>
                  <a:tcPr anchor="ctr"/>
                </a:tc>
              </a:tr>
              <a:tr h="3970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2"/>
                          </a:solidFill>
                        </a:rPr>
                        <a:t>OVERSAMPLING + PASTING+ LOGISTIC REGRESSION </a:t>
                      </a:r>
                    </a:p>
                  </a:txBody>
                  <a:tcPr anchor="ctr"/>
                </a:tc>
                <a:tc>
                  <a:txBody>
                    <a:bodyPr/>
                    <a:lstStyle/>
                    <a:p>
                      <a:pPr algn="ctr"/>
                      <a:r>
                        <a:rPr lang="en-US" sz="2000" b="1" dirty="0" smtClean="0">
                          <a:solidFill>
                            <a:schemeClr val="bg2"/>
                          </a:solidFill>
                        </a:rPr>
                        <a:t>87%</a:t>
                      </a:r>
                      <a:endParaRPr lang="en-US" sz="2000" b="1" dirty="0">
                        <a:solidFill>
                          <a:schemeClr val="bg2"/>
                        </a:solidFill>
                      </a:endParaRPr>
                    </a:p>
                  </a:txBody>
                  <a:tcPr anchor="ctr"/>
                </a:tc>
              </a:tr>
              <a:tr h="3970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2"/>
                          </a:solidFill>
                        </a:rPr>
                        <a:t>OVERSAMPLING + PASTING+ DTC</a:t>
                      </a:r>
                    </a:p>
                  </a:txBody>
                  <a:tcPr anchor="ctr"/>
                </a:tc>
                <a:tc>
                  <a:txBody>
                    <a:bodyPr/>
                    <a:lstStyle/>
                    <a:p>
                      <a:pPr algn="ctr"/>
                      <a:r>
                        <a:rPr lang="en-US" sz="2000" b="1" dirty="0" smtClean="0">
                          <a:solidFill>
                            <a:schemeClr val="bg2"/>
                          </a:solidFill>
                        </a:rPr>
                        <a:t>86%</a:t>
                      </a:r>
                      <a:endParaRPr lang="en-US" sz="2000" b="1" dirty="0">
                        <a:solidFill>
                          <a:schemeClr val="bg2"/>
                        </a:solidFill>
                      </a:endParaRPr>
                    </a:p>
                  </a:txBody>
                  <a:tcPr anchor="ctr"/>
                </a:tc>
              </a:tr>
              <a:tr h="397059">
                <a:tc>
                  <a:txBody>
                    <a:bodyPr/>
                    <a:lstStyle/>
                    <a:p>
                      <a:pPr algn="ctr"/>
                      <a:r>
                        <a:rPr lang="en-US" sz="1800" b="1" dirty="0" smtClean="0">
                          <a:solidFill>
                            <a:schemeClr val="bg2"/>
                          </a:solidFill>
                        </a:rPr>
                        <a:t>OVERSAMPLING  +  RANDOM</a:t>
                      </a:r>
                      <a:r>
                        <a:rPr lang="en-US" sz="1800" b="1" baseline="0" dirty="0" smtClean="0">
                          <a:solidFill>
                            <a:schemeClr val="bg2"/>
                          </a:solidFill>
                        </a:rPr>
                        <a:t>  FOREST  TREE</a:t>
                      </a:r>
                      <a:endParaRPr lang="en-US" sz="1800" b="1" dirty="0">
                        <a:solidFill>
                          <a:schemeClr val="bg2"/>
                        </a:solidFill>
                      </a:endParaRPr>
                    </a:p>
                  </a:txBody>
                  <a:tcPr anchor="ctr"/>
                </a:tc>
                <a:tc>
                  <a:txBody>
                    <a:bodyPr/>
                    <a:lstStyle/>
                    <a:p>
                      <a:pPr algn="ctr"/>
                      <a:r>
                        <a:rPr lang="en-US" sz="2000" b="1" dirty="0" smtClean="0">
                          <a:solidFill>
                            <a:schemeClr val="bg2"/>
                          </a:solidFill>
                        </a:rPr>
                        <a:t>79%</a:t>
                      </a:r>
                      <a:endParaRPr lang="en-US" sz="2000" b="1" dirty="0">
                        <a:solidFill>
                          <a:schemeClr val="bg2"/>
                        </a:solidFill>
                      </a:endParaRPr>
                    </a:p>
                  </a:txBody>
                  <a:tcPr anchor="ctr"/>
                </a:tc>
              </a:tr>
              <a:tr h="397059">
                <a:tc>
                  <a:txBody>
                    <a:bodyPr/>
                    <a:lstStyle/>
                    <a:p>
                      <a:pPr algn="ctr"/>
                      <a:r>
                        <a:rPr lang="en-US" sz="1800" b="1" dirty="0" smtClean="0">
                          <a:solidFill>
                            <a:schemeClr val="bg2"/>
                          </a:solidFill>
                        </a:rPr>
                        <a:t>OVERSAMPLING  +  STACKING </a:t>
                      </a:r>
                      <a:endParaRPr lang="en-US" sz="1800" b="1" dirty="0">
                        <a:solidFill>
                          <a:schemeClr val="bg2"/>
                        </a:solidFill>
                      </a:endParaRPr>
                    </a:p>
                  </a:txBody>
                  <a:tcPr anchor="ctr"/>
                </a:tc>
                <a:tc>
                  <a:txBody>
                    <a:bodyPr/>
                    <a:lstStyle/>
                    <a:p>
                      <a:pPr algn="ctr"/>
                      <a:r>
                        <a:rPr lang="en-US" sz="2000" b="1" dirty="0" smtClean="0">
                          <a:solidFill>
                            <a:schemeClr val="bg2"/>
                          </a:solidFill>
                        </a:rPr>
                        <a:t>79%</a:t>
                      </a:r>
                      <a:endParaRPr lang="en-US" sz="2000" b="1" dirty="0">
                        <a:solidFill>
                          <a:schemeClr val="bg2"/>
                        </a:solidFill>
                      </a:endParaRPr>
                    </a:p>
                  </a:txBody>
                  <a:tcPr anchor="ctr"/>
                </a:tc>
              </a:tr>
              <a:tr h="397059">
                <a:tc>
                  <a:txBody>
                    <a:bodyPr/>
                    <a:lstStyle/>
                    <a:p>
                      <a:pPr algn="ctr"/>
                      <a:r>
                        <a:rPr lang="en-US" sz="1800" b="1" dirty="0" smtClean="0">
                          <a:solidFill>
                            <a:schemeClr val="bg2"/>
                          </a:solidFill>
                        </a:rPr>
                        <a:t>ADA</a:t>
                      </a:r>
                      <a:r>
                        <a:rPr lang="en-US" sz="1800" b="1" baseline="0" dirty="0" smtClean="0">
                          <a:solidFill>
                            <a:schemeClr val="bg2"/>
                          </a:solidFill>
                        </a:rPr>
                        <a:t>  BOOST</a:t>
                      </a:r>
                      <a:endParaRPr lang="en-US" sz="1800" b="1" dirty="0">
                        <a:solidFill>
                          <a:schemeClr val="bg2"/>
                        </a:solidFill>
                      </a:endParaRPr>
                    </a:p>
                  </a:txBody>
                  <a:tcPr anchor="ctr"/>
                </a:tc>
                <a:tc>
                  <a:txBody>
                    <a:bodyPr/>
                    <a:lstStyle/>
                    <a:p>
                      <a:pPr algn="ctr"/>
                      <a:r>
                        <a:rPr lang="en-US" sz="2000" b="1" dirty="0" smtClean="0">
                          <a:solidFill>
                            <a:schemeClr val="bg2"/>
                          </a:solidFill>
                        </a:rPr>
                        <a:t>89%</a:t>
                      </a:r>
                      <a:endParaRPr lang="en-US" sz="2000" b="1" dirty="0">
                        <a:solidFill>
                          <a:schemeClr val="bg2"/>
                        </a:solidFill>
                      </a:endParaRPr>
                    </a:p>
                  </a:txBody>
                  <a:tcPr anchor="ctr"/>
                </a:tc>
              </a:tr>
              <a:tr h="397059">
                <a:tc>
                  <a:txBody>
                    <a:bodyPr/>
                    <a:lstStyle/>
                    <a:p>
                      <a:pPr algn="ctr"/>
                      <a:r>
                        <a:rPr lang="en-US" sz="1800" b="1" dirty="0" smtClean="0">
                          <a:solidFill>
                            <a:schemeClr val="bg2"/>
                          </a:solidFill>
                        </a:rPr>
                        <a:t>GRADIENT  BOOSTING</a:t>
                      </a:r>
                      <a:endParaRPr lang="en-US" sz="1800" b="1" dirty="0">
                        <a:solidFill>
                          <a:schemeClr val="bg2"/>
                        </a:solidFill>
                      </a:endParaRPr>
                    </a:p>
                  </a:txBody>
                  <a:tcPr anchor="ctr"/>
                </a:tc>
                <a:tc>
                  <a:txBody>
                    <a:bodyPr/>
                    <a:lstStyle/>
                    <a:p>
                      <a:pPr algn="ctr"/>
                      <a:r>
                        <a:rPr lang="en-US" sz="2000" b="1" dirty="0" smtClean="0">
                          <a:solidFill>
                            <a:schemeClr val="bg2"/>
                          </a:solidFill>
                        </a:rPr>
                        <a:t>87%</a:t>
                      </a:r>
                      <a:endParaRPr lang="en-US" sz="2000" b="1" dirty="0">
                        <a:solidFill>
                          <a:schemeClr val="bg2"/>
                        </a:solidFill>
                      </a:endParaRPr>
                    </a:p>
                  </a:txBody>
                  <a:tcPr anchor="ctr"/>
                </a:tc>
              </a:tr>
              <a:tr h="3970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2"/>
                          </a:solidFill>
                        </a:rPr>
                        <a:t>EXTREME</a:t>
                      </a:r>
                      <a:r>
                        <a:rPr lang="en-US" sz="1800" b="1" baseline="0" dirty="0" smtClean="0">
                          <a:solidFill>
                            <a:schemeClr val="bg2"/>
                          </a:solidFill>
                        </a:rPr>
                        <a:t>  </a:t>
                      </a:r>
                      <a:r>
                        <a:rPr lang="en-US" sz="1800" b="1" dirty="0" smtClean="0">
                          <a:solidFill>
                            <a:schemeClr val="bg2"/>
                          </a:solidFill>
                        </a:rPr>
                        <a:t>GRADIENT  BOOSTING</a:t>
                      </a:r>
                    </a:p>
                  </a:txBody>
                  <a:tcPr anchor="ctr"/>
                </a:tc>
                <a:tc>
                  <a:txBody>
                    <a:bodyPr/>
                    <a:lstStyle/>
                    <a:p>
                      <a:pPr algn="ctr"/>
                      <a:r>
                        <a:rPr lang="en-US" sz="2000" b="1" dirty="0" smtClean="0">
                          <a:solidFill>
                            <a:schemeClr val="bg2"/>
                          </a:solidFill>
                        </a:rPr>
                        <a:t>81%</a:t>
                      </a:r>
                      <a:endParaRPr lang="en-US" sz="2000" b="1" dirty="0">
                        <a:solidFill>
                          <a:schemeClr val="bg2"/>
                        </a:solidFill>
                      </a:endParaRPr>
                    </a:p>
                  </a:txBody>
                  <a:tcPr anchor="ctr"/>
                </a:tc>
              </a:tr>
              <a:tr h="397059">
                <a:tc>
                  <a:txBody>
                    <a:bodyPr/>
                    <a:lstStyle/>
                    <a:p>
                      <a:pPr algn="ctr"/>
                      <a:r>
                        <a:rPr lang="en-US" sz="1800" b="1" dirty="0" smtClean="0">
                          <a:solidFill>
                            <a:schemeClr val="bg2"/>
                          </a:solidFill>
                        </a:rPr>
                        <a:t>SVM  LINEAR  SEPERABLE  DATA</a:t>
                      </a:r>
                      <a:endParaRPr lang="en-US" sz="1800" b="1" dirty="0">
                        <a:solidFill>
                          <a:schemeClr val="bg2"/>
                        </a:solidFill>
                      </a:endParaRPr>
                    </a:p>
                  </a:txBody>
                  <a:tcPr anchor="ctr"/>
                </a:tc>
                <a:tc>
                  <a:txBody>
                    <a:bodyPr/>
                    <a:lstStyle/>
                    <a:p>
                      <a:pPr algn="ctr"/>
                      <a:r>
                        <a:rPr lang="en-US" sz="2000" b="1" dirty="0" smtClean="0">
                          <a:solidFill>
                            <a:schemeClr val="bg2"/>
                          </a:solidFill>
                        </a:rPr>
                        <a:t>81%</a:t>
                      </a:r>
                      <a:endParaRPr lang="en-US" sz="2000" b="1" dirty="0">
                        <a:solidFill>
                          <a:schemeClr val="bg2"/>
                        </a:solidFill>
                      </a:endParaRPr>
                    </a:p>
                  </a:txBody>
                  <a:tcPr anchor="ctr"/>
                </a:tc>
              </a:tr>
            </a:tbl>
          </a:graphicData>
        </a:graphic>
      </p:graphicFrame>
    </p:spTree>
    <p:extLst>
      <p:ext uri="{BB962C8B-B14F-4D97-AF65-F5344CB8AC3E}">
        <p14:creationId xmlns:p14="http://schemas.microsoft.com/office/powerpoint/2010/main" val="12560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ADA Boost Model </a:t>
            </a:r>
            <a:endParaRPr lang="en-US" b="1" u="sng"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238" t="34515" r="46610" b="14366"/>
          <a:stretch/>
        </p:blipFill>
        <p:spPr bwMode="auto">
          <a:xfrm>
            <a:off x="941696" y="1536138"/>
            <a:ext cx="7592704" cy="47281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7362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a:t>
            </a:r>
            <a:endParaRPr lang="en-US" b="1" u="sng"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US" dirty="0" smtClean="0"/>
              <a:t>As our aim is to reduce fraudulent transactions. We got the best </a:t>
            </a:r>
            <a:r>
              <a:rPr lang="en-US" dirty="0"/>
              <a:t>recall and f1 score </a:t>
            </a:r>
            <a:r>
              <a:rPr lang="en-US" dirty="0" smtClean="0"/>
              <a:t>in </a:t>
            </a:r>
            <a:r>
              <a:rPr lang="en-US" dirty="0"/>
              <a:t>ADA Boost model. Got 98% accuracy in predicting legit transactions and 89% accuracy in predicting </a:t>
            </a:r>
            <a:r>
              <a:rPr lang="en-US" dirty="0" smtClean="0"/>
              <a:t>fraudulent transactions. </a:t>
            </a:r>
          </a:p>
          <a:p>
            <a:pPr>
              <a:lnSpc>
                <a:spcPct val="110000"/>
              </a:lnSpc>
            </a:pPr>
            <a:endParaRPr lang="en-US" dirty="0" smtClean="0"/>
          </a:p>
          <a:p>
            <a:pPr>
              <a:lnSpc>
                <a:spcPct val="110000"/>
              </a:lnSpc>
            </a:pPr>
            <a:r>
              <a:rPr lang="en-US" dirty="0" smtClean="0"/>
              <a:t>Also, </a:t>
            </a:r>
            <a:r>
              <a:rPr lang="en-US" dirty="0"/>
              <a:t>94 % </a:t>
            </a:r>
            <a:r>
              <a:rPr lang="en-US" dirty="0" smtClean="0"/>
              <a:t>F1 </a:t>
            </a:r>
            <a:r>
              <a:rPr lang="en-US" dirty="0"/>
              <a:t>score for legit and 93% </a:t>
            </a:r>
            <a:r>
              <a:rPr lang="en-US" dirty="0" smtClean="0"/>
              <a:t>F1 </a:t>
            </a:r>
            <a:r>
              <a:rPr lang="en-US" dirty="0"/>
              <a:t>score for </a:t>
            </a:r>
            <a:r>
              <a:rPr lang="en-US" dirty="0" smtClean="0"/>
              <a:t>fraudulent, </a:t>
            </a:r>
            <a:r>
              <a:rPr lang="en-US" dirty="0"/>
              <a:t>which </a:t>
            </a:r>
            <a:r>
              <a:rPr lang="en-US" dirty="0" smtClean="0"/>
              <a:t>is an </a:t>
            </a:r>
            <a:r>
              <a:rPr lang="en-US" dirty="0"/>
              <a:t>excellent accuracy. Hence, considering ADA boost model for final </a:t>
            </a:r>
            <a:r>
              <a:rPr lang="en-US" dirty="0" smtClean="0"/>
              <a:t>deployment.</a:t>
            </a:r>
          </a:p>
          <a:p>
            <a:pPr marL="0" indent="0">
              <a:lnSpc>
                <a:spcPct val="110000"/>
              </a:lnSpc>
              <a:buNone/>
            </a:pPr>
            <a:endParaRPr lang="en-US" dirty="0" smtClean="0"/>
          </a:p>
          <a:p>
            <a:pPr>
              <a:lnSpc>
                <a:spcPct val="110000"/>
              </a:lnSpc>
            </a:pPr>
            <a:r>
              <a:rPr lang="en-US" dirty="0" smtClean="0"/>
              <a:t>Followed </a:t>
            </a:r>
            <a:r>
              <a:rPr lang="en-US" dirty="0"/>
              <a:t>by ADA Boost, Gradient boost, Extreme gradient boost, Bootstrapping </a:t>
            </a:r>
            <a:r>
              <a:rPr lang="en-US" dirty="0" smtClean="0"/>
              <a:t> and </a:t>
            </a:r>
            <a:r>
              <a:rPr lang="en-US" dirty="0"/>
              <a:t>Random Forest Tree </a:t>
            </a:r>
            <a:r>
              <a:rPr lang="en-US" dirty="0" smtClean="0"/>
              <a:t>has </a:t>
            </a:r>
            <a:r>
              <a:rPr lang="en-US" dirty="0"/>
              <a:t>also given good scores.</a:t>
            </a:r>
          </a:p>
          <a:p>
            <a:endParaRPr lang="en-US" dirty="0"/>
          </a:p>
        </p:txBody>
      </p:sp>
    </p:spTree>
    <p:extLst>
      <p:ext uri="{BB962C8B-B14F-4D97-AF65-F5344CB8AC3E}">
        <p14:creationId xmlns:p14="http://schemas.microsoft.com/office/powerpoint/2010/main" val="352864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solidFill>
                  <a:schemeClr val="tx2">
                    <a:lumMod val="60000"/>
                    <a:lumOff val="40000"/>
                  </a:schemeClr>
                </a:solidFill>
              </a:rPr>
              <a:t>FRAUD DETECTION</a:t>
            </a:r>
            <a:endParaRPr lang="en-US" sz="4800" b="1" u="sng" dirty="0">
              <a:solidFill>
                <a:schemeClr val="tx2">
                  <a:lumMod val="60000"/>
                  <a:lumOff val="40000"/>
                </a:schemeClr>
              </a:solidFill>
            </a:endParaRPr>
          </a:p>
        </p:txBody>
      </p:sp>
      <p:sp>
        <p:nvSpPr>
          <p:cNvPr id="3" name="Content Placeholder 2"/>
          <p:cNvSpPr>
            <a:spLocks noGrp="1"/>
          </p:cNvSpPr>
          <p:nvPr>
            <p:ph idx="1"/>
          </p:nvPr>
        </p:nvSpPr>
        <p:spPr/>
        <p:txBody>
          <a:bodyPr>
            <a:normAutofit fontScale="77500" lnSpcReduction="20000"/>
          </a:bodyPr>
          <a:lstStyle/>
          <a:p>
            <a:pPr algn="just">
              <a:lnSpc>
                <a:spcPct val="120000"/>
              </a:lnSpc>
            </a:pPr>
            <a:r>
              <a:rPr lang="en-US" sz="3000" dirty="0" smtClean="0">
                <a:solidFill>
                  <a:schemeClr val="tx2">
                    <a:lumMod val="60000"/>
                    <a:lumOff val="40000"/>
                  </a:schemeClr>
                </a:solidFill>
              </a:rPr>
              <a:t>The online shopping growing day to day. Credit cards are used for purchasing goods and services with the help of virtual card and physical card where as virtual card for online transaction and physical card for offline transaction.</a:t>
            </a:r>
          </a:p>
          <a:p>
            <a:pPr algn="just">
              <a:lnSpc>
                <a:spcPct val="120000"/>
              </a:lnSpc>
            </a:pPr>
            <a:r>
              <a:rPr lang="en-US" sz="3000" dirty="0" smtClean="0">
                <a:solidFill>
                  <a:schemeClr val="tx2">
                    <a:lumMod val="60000"/>
                    <a:lumOff val="40000"/>
                  </a:schemeClr>
                </a:solidFill>
              </a:rPr>
              <a:t>Fraud detection refers to detection of criminal activities occurring in commercial organizations. </a:t>
            </a:r>
          </a:p>
          <a:p>
            <a:pPr algn="just">
              <a:lnSpc>
                <a:spcPct val="120000"/>
              </a:lnSpc>
            </a:pPr>
            <a:r>
              <a:rPr lang="en-US" sz="3000" dirty="0" smtClean="0">
                <a:solidFill>
                  <a:schemeClr val="tx2">
                    <a:lumMod val="60000"/>
                    <a:lumOff val="40000"/>
                  </a:schemeClr>
                </a:solidFill>
              </a:rPr>
              <a:t>Malicious users might be the actual customers of organization or might be posing as a customer (also known as identity theft).</a:t>
            </a:r>
          </a:p>
          <a:p>
            <a:pPr algn="just">
              <a:lnSpc>
                <a:spcPct val="120000"/>
              </a:lnSpc>
            </a:pPr>
            <a:r>
              <a:rPr lang="en-US" sz="3000" dirty="0" smtClean="0">
                <a:solidFill>
                  <a:schemeClr val="tx2">
                    <a:lumMod val="60000"/>
                    <a:lumOff val="40000"/>
                  </a:schemeClr>
                </a:solidFill>
              </a:rPr>
              <a:t>Credit card fraud detection technic used to recognize fraudulent credit card transactions so that customers are not charged for items that they did not purchases.</a:t>
            </a:r>
          </a:p>
          <a:p>
            <a:pPr>
              <a:lnSpc>
                <a:spcPct val="120000"/>
              </a:lnSpc>
            </a:pPr>
            <a:endParaRPr lang="en-US" dirty="0"/>
          </a:p>
        </p:txBody>
      </p:sp>
    </p:spTree>
    <p:extLst>
      <p:ext uri="{BB962C8B-B14F-4D97-AF65-F5344CB8AC3E}">
        <p14:creationId xmlns:p14="http://schemas.microsoft.com/office/powerpoint/2010/main" val="49941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ABSTRACT</a:t>
            </a:r>
            <a:endParaRPr lang="en-US" b="1" u="sng" dirty="0"/>
          </a:p>
        </p:txBody>
      </p:sp>
      <p:sp>
        <p:nvSpPr>
          <p:cNvPr id="3" name="Content Placeholder 2"/>
          <p:cNvSpPr>
            <a:spLocks noGrp="1"/>
          </p:cNvSpPr>
          <p:nvPr>
            <p:ph idx="1"/>
          </p:nvPr>
        </p:nvSpPr>
        <p:spPr/>
        <p:txBody>
          <a:bodyPr>
            <a:normAutofit/>
          </a:bodyPr>
          <a:lstStyle/>
          <a:p>
            <a:pPr algn="just"/>
            <a:r>
              <a:rPr lang="en-US" sz="3000" dirty="0" smtClean="0"/>
              <a:t>Due to cashless Transaction every people use ATM card and credit card transaction, so fraud can also be increase.</a:t>
            </a:r>
          </a:p>
          <a:p>
            <a:pPr algn="just"/>
            <a:r>
              <a:rPr lang="en-US" sz="3000" dirty="0" smtClean="0"/>
              <a:t>Billions of dollars of loss are caused every year by fraudulent credit card transaction. The design of efficient fraud detection algorithms is key for reducing these losses and more and more algorithms rely on advanced machine learning techniques to assist fraud investigators.</a:t>
            </a:r>
            <a:endParaRPr lang="en-US" sz="3000" dirty="0"/>
          </a:p>
        </p:txBody>
      </p:sp>
    </p:spTree>
    <p:extLst>
      <p:ext uri="{BB962C8B-B14F-4D97-AF65-F5344CB8AC3E}">
        <p14:creationId xmlns:p14="http://schemas.microsoft.com/office/powerpoint/2010/main" val="2668764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t>TYPES OF FRAUD</a:t>
            </a:r>
            <a:endParaRPr lang="en-US" sz="4800" b="1" u="sng" dirty="0"/>
          </a:p>
        </p:txBody>
      </p:sp>
      <p:sp>
        <p:nvSpPr>
          <p:cNvPr id="3" name="Content Placeholder 2"/>
          <p:cNvSpPr>
            <a:spLocks noGrp="1"/>
          </p:cNvSpPr>
          <p:nvPr>
            <p:ph sz="half" idx="1"/>
          </p:nvPr>
        </p:nvSpPr>
        <p:spPr>
          <a:xfrm>
            <a:off x="457200" y="1600200"/>
            <a:ext cx="7772400" cy="4525963"/>
          </a:xfrm>
        </p:spPr>
        <p:txBody>
          <a:bodyPr/>
          <a:lstStyle/>
          <a:p>
            <a:r>
              <a:rPr lang="en-US" sz="4000" dirty="0" smtClean="0"/>
              <a:t>Counterfeit credit </a:t>
            </a:r>
            <a:r>
              <a:rPr lang="en-US" sz="4000" dirty="0"/>
              <a:t>c</a:t>
            </a:r>
            <a:r>
              <a:rPr lang="en-US" sz="4000" dirty="0" smtClean="0"/>
              <a:t>ards</a:t>
            </a:r>
          </a:p>
          <a:p>
            <a:r>
              <a:rPr lang="en-US" sz="4000" dirty="0" smtClean="0"/>
              <a:t>Lost or stolen cards</a:t>
            </a:r>
          </a:p>
          <a:p>
            <a:r>
              <a:rPr lang="en-US" sz="4000" dirty="0" smtClean="0"/>
              <a:t>Card not present (CNP) fraud</a:t>
            </a:r>
          </a:p>
          <a:p>
            <a:r>
              <a:rPr lang="en-US" sz="4000" dirty="0" smtClean="0"/>
              <a:t>Phishing</a:t>
            </a:r>
          </a:p>
          <a:p>
            <a:r>
              <a:rPr lang="en-US" sz="4000" dirty="0" smtClean="0"/>
              <a:t>Non-receipt fraud </a:t>
            </a:r>
          </a:p>
          <a:p>
            <a:r>
              <a:rPr lang="en-US" sz="4000" dirty="0" smtClean="0"/>
              <a:t>Identity </a:t>
            </a:r>
            <a:r>
              <a:rPr lang="en-US" sz="4000" smtClean="0"/>
              <a:t>theft fraud</a:t>
            </a:r>
            <a:endParaRPr lang="en-US" sz="4000" dirty="0" smtClean="0"/>
          </a:p>
          <a:p>
            <a:endParaRPr lang="en-US" sz="4000" dirty="0" smtClean="0"/>
          </a:p>
          <a:p>
            <a:endParaRPr lang="en-US" dirty="0"/>
          </a:p>
        </p:txBody>
      </p:sp>
    </p:spTree>
    <p:extLst>
      <p:ext uri="{BB962C8B-B14F-4D97-AF65-F5344CB8AC3E}">
        <p14:creationId xmlns:p14="http://schemas.microsoft.com/office/powerpoint/2010/main" val="74319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TECHNOLOGY USED</a:t>
            </a:r>
            <a:endParaRPr lang="en-US" b="1" u="sng" dirty="0"/>
          </a:p>
        </p:txBody>
      </p:sp>
      <p:sp>
        <p:nvSpPr>
          <p:cNvPr id="3" name="Content Placeholder 2"/>
          <p:cNvSpPr>
            <a:spLocks noGrp="1"/>
          </p:cNvSpPr>
          <p:nvPr>
            <p:ph idx="1"/>
          </p:nvPr>
        </p:nvSpPr>
        <p:spPr/>
        <p:txBody>
          <a:bodyPr>
            <a:normAutofit fontScale="85000" lnSpcReduction="20000"/>
          </a:bodyPr>
          <a:lstStyle/>
          <a:p>
            <a:pPr>
              <a:lnSpc>
                <a:spcPct val="120000"/>
              </a:lnSpc>
              <a:buFont typeface="Wingdings" pitchFamily="2" charset="2"/>
              <a:buChar char="q"/>
            </a:pPr>
            <a:r>
              <a:rPr lang="en-US" dirty="0"/>
              <a:t> </a:t>
            </a:r>
            <a:r>
              <a:rPr lang="en-US" dirty="0" smtClean="0"/>
              <a:t> </a:t>
            </a:r>
            <a:r>
              <a:rPr lang="en-US" i="1" u="sng" dirty="0" smtClean="0"/>
              <a:t>Machine Learning</a:t>
            </a:r>
          </a:p>
          <a:p>
            <a:pPr lvl="1">
              <a:lnSpc>
                <a:spcPct val="120000"/>
              </a:lnSpc>
            </a:pPr>
            <a:r>
              <a:rPr lang="en-US" dirty="0" smtClean="0"/>
              <a:t>Machine learning is the scientific study of algorithms and static models that computer system use in order to perform a specific task effectively, without using the explicit instruction, relaying on patterns and interface instead.</a:t>
            </a:r>
          </a:p>
          <a:p>
            <a:pPr lvl="1">
              <a:lnSpc>
                <a:spcPct val="120000"/>
              </a:lnSpc>
            </a:pPr>
            <a:r>
              <a:rPr lang="en-US" dirty="0" smtClean="0"/>
              <a:t>Machine learning algorithm built a mathematical model based on sample data, known as training data in order to make prediction and decisions.</a:t>
            </a:r>
          </a:p>
          <a:p>
            <a:pPr lvl="1">
              <a:lnSpc>
                <a:spcPct val="120000"/>
              </a:lnSpc>
            </a:pPr>
            <a:r>
              <a:rPr lang="en-US" dirty="0" smtClean="0"/>
              <a:t>Machine learning algorithms are used in email filtering,  face recognition, etc.</a:t>
            </a:r>
          </a:p>
          <a:p>
            <a:pPr>
              <a:lnSpc>
                <a:spcPct val="120000"/>
              </a:lnSpc>
            </a:pPr>
            <a:endParaRPr lang="en-US" dirty="0"/>
          </a:p>
        </p:txBody>
      </p:sp>
    </p:spTree>
    <p:extLst>
      <p:ext uri="{BB962C8B-B14F-4D97-AF65-F5344CB8AC3E}">
        <p14:creationId xmlns:p14="http://schemas.microsoft.com/office/powerpoint/2010/main" val="172947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TECHNOLOGY USED</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pPr algn="just">
              <a:lnSpc>
                <a:spcPct val="120000"/>
              </a:lnSpc>
              <a:buFont typeface="Wingdings" pitchFamily="2" charset="2"/>
              <a:buChar char="q"/>
            </a:pPr>
            <a:r>
              <a:rPr lang="en-US" sz="2500" dirty="0" smtClean="0"/>
              <a:t> </a:t>
            </a:r>
            <a:r>
              <a:rPr lang="en-US" sz="2500" dirty="0"/>
              <a:t> </a:t>
            </a:r>
            <a:r>
              <a:rPr lang="en-US" sz="2500" i="1" u="sng" dirty="0" smtClean="0"/>
              <a:t>Supervised Learning</a:t>
            </a:r>
            <a:endParaRPr lang="en-US" sz="2200" i="1" u="sng" dirty="0" smtClean="0"/>
          </a:p>
          <a:p>
            <a:pPr lvl="1" algn="just">
              <a:lnSpc>
                <a:spcPct val="120000"/>
              </a:lnSpc>
            </a:pPr>
            <a:r>
              <a:rPr lang="en-US" sz="2200" dirty="0" smtClean="0"/>
              <a:t>Supervised learning as the name indicates the presence of a supervisor as a teacher. </a:t>
            </a:r>
          </a:p>
          <a:p>
            <a:pPr lvl="1" algn="just">
              <a:lnSpc>
                <a:spcPct val="120000"/>
              </a:lnSpc>
            </a:pPr>
            <a:r>
              <a:rPr lang="en-US" sz="2200" dirty="0" smtClean="0"/>
              <a:t>Supervised learning algorithm built a mathematical model of a set of data that contain both input and output. </a:t>
            </a:r>
          </a:p>
          <a:p>
            <a:pPr lvl="1" algn="just">
              <a:lnSpc>
                <a:spcPct val="120000"/>
              </a:lnSpc>
            </a:pPr>
            <a:r>
              <a:rPr lang="en-US" sz="2200" dirty="0"/>
              <a:t> </a:t>
            </a:r>
            <a:r>
              <a:rPr lang="en-US" sz="2200" dirty="0" smtClean="0"/>
              <a:t>Basically supervised learning is a learning in which we teach or train the machine using data which is well labeled that means some data is already with the correct answer.</a:t>
            </a:r>
          </a:p>
          <a:p>
            <a:pPr lvl="1" algn="just">
              <a:lnSpc>
                <a:spcPct val="120000"/>
              </a:lnSpc>
            </a:pPr>
            <a:r>
              <a:rPr lang="en-US" sz="2200" dirty="0" smtClean="0"/>
              <a:t>After that, the machine is provided with a new set of examples so that supervised learning algorithm analyses the training data and produces a correct outcome from labeled data.</a:t>
            </a:r>
            <a:endParaRPr lang="en-US" sz="2200" dirty="0"/>
          </a:p>
        </p:txBody>
      </p:sp>
    </p:spTree>
    <p:extLst>
      <p:ext uri="{BB962C8B-B14F-4D97-AF65-F5344CB8AC3E}">
        <p14:creationId xmlns:p14="http://schemas.microsoft.com/office/powerpoint/2010/main" val="288711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DATASET </a:t>
            </a:r>
            <a:endParaRPr lang="en-US" b="1" u="sng" dirty="0"/>
          </a:p>
        </p:txBody>
      </p:sp>
      <p:sp>
        <p:nvSpPr>
          <p:cNvPr id="3" name="Content Placeholder 2"/>
          <p:cNvSpPr>
            <a:spLocks noGrp="1"/>
          </p:cNvSpPr>
          <p:nvPr>
            <p:ph idx="1"/>
          </p:nvPr>
        </p:nvSpPr>
        <p:spPr/>
        <p:txBody>
          <a:bodyPr>
            <a:normAutofit lnSpcReduction="10000"/>
          </a:bodyPr>
          <a:lstStyle/>
          <a:p>
            <a:pPr algn="just"/>
            <a:r>
              <a:rPr lang="en-US" sz="2300" dirty="0" smtClean="0"/>
              <a:t>The dataset that is used for credit card fraud detection is derived from the kaggle.</a:t>
            </a:r>
          </a:p>
          <a:p>
            <a:pPr algn="just"/>
            <a:r>
              <a:rPr lang="en-US" sz="2300" dirty="0" smtClean="0"/>
              <a:t>Kaggle is the online community of data scientist and Machine learners.</a:t>
            </a:r>
          </a:p>
          <a:p>
            <a:pPr algn="just"/>
            <a:r>
              <a:rPr lang="en-US" sz="2300" dirty="0" smtClean="0"/>
              <a:t>Kaggle allows users to find and publish data sets, explore and build models in a web based data science project and solve challenges.</a:t>
            </a:r>
          </a:p>
          <a:p>
            <a:pPr algn="just"/>
            <a:r>
              <a:rPr lang="en-US" sz="2300" dirty="0"/>
              <a:t>This dataset presents transactions that occurred in two days, where we have 492 frauds out of 284,807 transactions. The dataset is highly unbalanced, the positive class (frauds) account for 0.172% of all transactions</a:t>
            </a:r>
            <a:r>
              <a:rPr lang="en-US" sz="2300" dirty="0" smtClean="0"/>
              <a:t>.</a:t>
            </a:r>
          </a:p>
          <a:p>
            <a:pPr algn="just"/>
            <a:r>
              <a:rPr lang="en-US" sz="2400" dirty="0"/>
              <a:t>Dataset which we have downloaded from kaggle, is in </a:t>
            </a:r>
            <a:r>
              <a:rPr lang="en-US" sz="2400" dirty="0" err="1"/>
              <a:t>csv</a:t>
            </a:r>
            <a:r>
              <a:rPr lang="en-US" sz="2400" dirty="0"/>
              <a:t> format.</a:t>
            </a:r>
          </a:p>
          <a:p>
            <a:pPr algn="just"/>
            <a:endParaRPr lang="en-US" sz="2300" dirty="0"/>
          </a:p>
        </p:txBody>
      </p:sp>
    </p:spTree>
    <p:extLst>
      <p:ext uri="{BB962C8B-B14F-4D97-AF65-F5344CB8AC3E}">
        <p14:creationId xmlns:p14="http://schemas.microsoft.com/office/powerpoint/2010/main" val="354434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OBJECTIVES</a:t>
            </a:r>
            <a:endParaRPr lang="en-US" b="1" u="sng" dirty="0"/>
          </a:p>
        </p:txBody>
      </p:sp>
      <p:sp>
        <p:nvSpPr>
          <p:cNvPr id="3" name="Content Placeholder 2"/>
          <p:cNvSpPr>
            <a:spLocks noGrp="1"/>
          </p:cNvSpPr>
          <p:nvPr>
            <p:ph idx="1"/>
          </p:nvPr>
        </p:nvSpPr>
        <p:spPr/>
        <p:txBody>
          <a:bodyPr>
            <a:normAutofit fontScale="92500" lnSpcReduction="10000"/>
          </a:bodyPr>
          <a:lstStyle/>
          <a:p>
            <a:r>
              <a:rPr lang="en-US" sz="2700" dirty="0" smtClean="0"/>
              <a:t>To understand dataset  </a:t>
            </a:r>
          </a:p>
          <a:p>
            <a:pPr marL="0" indent="0">
              <a:buNone/>
            </a:pPr>
            <a:endParaRPr lang="en-US" sz="2700" dirty="0" smtClean="0"/>
          </a:p>
          <a:p>
            <a:r>
              <a:rPr lang="en-US" sz="2700" dirty="0" smtClean="0"/>
              <a:t>Implement preprocessing on dataset if necessary</a:t>
            </a:r>
          </a:p>
          <a:p>
            <a:pPr marL="0" indent="0">
              <a:buNone/>
            </a:pPr>
            <a:endParaRPr lang="en-US" sz="2700" dirty="0" smtClean="0"/>
          </a:p>
          <a:p>
            <a:r>
              <a:rPr lang="en-US" sz="2700" dirty="0" smtClean="0"/>
              <a:t>To apply various algorithms on dataset </a:t>
            </a:r>
          </a:p>
          <a:p>
            <a:pPr marL="0" indent="0">
              <a:buNone/>
            </a:pPr>
            <a:endParaRPr lang="en-US" sz="2700" dirty="0" smtClean="0"/>
          </a:p>
          <a:p>
            <a:r>
              <a:rPr lang="en-US" sz="2700" dirty="0" smtClean="0"/>
              <a:t>Finding out the best model</a:t>
            </a:r>
          </a:p>
          <a:p>
            <a:pPr marL="0" indent="0">
              <a:buNone/>
            </a:pPr>
            <a:endParaRPr lang="en-US" sz="2700" dirty="0" smtClean="0"/>
          </a:p>
          <a:p>
            <a:r>
              <a:rPr lang="en-US" sz="2700" dirty="0" smtClean="0"/>
              <a:t>To predict if the transaction is legit or fraudulent, hence to prevent </a:t>
            </a:r>
            <a:r>
              <a:rPr lang="en-US" sz="2700" dirty="0"/>
              <a:t>unauthorized financial </a:t>
            </a:r>
            <a:r>
              <a:rPr lang="en-US" sz="2700" dirty="0" smtClean="0"/>
              <a:t>activity by identifying transactions </a:t>
            </a:r>
            <a:endParaRPr lang="en-US" sz="2700" dirty="0"/>
          </a:p>
        </p:txBody>
      </p:sp>
    </p:spTree>
    <p:extLst>
      <p:ext uri="{BB962C8B-B14F-4D97-AF65-F5344CB8AC3E}">
        <p14:creationId xmlns:p14="http://schemas.microsoft.com/office/powerpoint/2010/main" val="156008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DATASET DESCRIPTION</a:t>
            </a:r>
            <a:endParaRPr lang="en-US" dirty="0"/>
          </a:p>
        </p:txBody>
      </p:sp>
      <p:sp>
        <p:nvSpPr>
          <p:cNvPr id="3" name="Content Placeholder 2"/>
          <p:cNvSpPr>
            <a:spLocks noGrp="1"/>
          </p:cNvSpPr>
          <p:nvPr>
            <p:ph idx="1"/>
          </p:nvPr>
        </p:nvSpPr>
        <p:spPr/>
        <p:txBody>
          <a:bodyPr>
            <a:normAutofit/>
          </a:bodyPr>
          <a:lstStyle/>
          <a:p>
            <a:r>
              <a:rPr lang="en-US" sz="2700" dirty="0" smtClean="0"/>
              <a:t>The </a:t>
            </a:r>
            <a:r>
              <a:rPr lang="en-US" sz="2700" dirty="0"/>
              <a:t>Dataset is of classification </a:t>
            </a:r>
            <a:r>
              <a:rPr lang="en-US" sz="2700" dirty="0" smtClean="0"/>
              <a:t>type as </a:t>
            </a:r>
            <a:r>
              <a:rPr lang="en-US" sz="2700" dirty="0"/>
              <a:t>output variable is discrete value.</a:t>
            </a:r>
          </a:p>
          <a:p>
            <a:r>
              <a:rPr lang="en-US" sz="2700" dirty="0" smtClean="0"/>
              <a:t>Dataset </a:t>
            </a:r>
            <a:r>
              <a:rPr lang="en-US" sz="2700" dirty="0"/>
              <a:t>contains </a:t>
            </a:r>
            <a:r>
              <a:rPr lang="en-US" sz="2700" dirty="0" smtClean="0"/>
              <a:t>284807 rows </a:t>
            </a:r>
            <a:r>
              <a:rPr lang="en-US" sz="2700" dirty="0"/>
              <a:t>and </a:t>
            </a:r>
            <a:r>
              <a:rPr lang="en-US" sz="2700" dirty="0" smtClean="0"/>
              <a:t>31 columns.</a:t>
            </a:r>
          </a:p>
          <a:p>
            <a:r>
              <a:rPr lang="en-US" sz="2700" dirty="0" smtClean="0"/>
              <a:t>There are no missing values (null) in dataset.</a:t>
            </a:r>
          </a:p>
          <a:p>
            <a:r>
              <a:rPr lang="en-US" sz="2700" dirty="0"/>
              <a:t>In this dataset, all features are in float data type</a:t>
            </a:r>
            <a:r>
              <a:rPr lang="en-US" sz="2700" dirty="0" smtClean="0"/>
              <a:t>.</a:t>
            </a:r>
          </a:p>
          <a:p>
            <a:r>
              <a:rPr lang="en-US" sz="2700" dirty="0" smtClean="0"/>
              <a:t>Class is an output variable/Label, which notifies whether the transaction is legit (0) or fraudulent (1) and in this dataset we can see huge data imbalance. </a:t>
            </a:r>
          </a:p>
        </p:txBody>
      </p:sp>
    </p:spTree>
    <p:extLst>
      <p:ext uri="{BB962C8B-B14F-4D97-AF65-F5344CB8AC3E}">
        <p14:creationId xmlns:p14="http://schemas.microsoft.com/office/powerpoint/2010/main" val="2198043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TotalTime>
  <Words>873</Words>
  <Application>Microsoft Office PowerPoint</Application>
  <PresentationFormat>On-screen Show (4:3)</PresentationFormat>
  <Paragraphs>101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Credit Card Fraud Detection </vt:lpstr>
      <vt:lpstr>FRAUD DETECTION</vt:lpstr>
      <vt:lpstr>ABSTRACT</vt:lpstr>
      <vt:lpstr>TYPES OF FRAUD</vt:lpstr>
      <vt:lpstr>TECHNOLOGY USED</vt:lpstr>
      <vt:lpstr>TECHNOLOGY USED</vt:lpstr>
      <vt:lpstr>DATASET </vt:lpstr>
      <vt:lpstr>OBJECTIVES</vt:lpstr>
      <vt:lpstr>DATASET DESCRIPTION</vt:lpstr>
      <vt:lpstr>DATASET DESCRIPTION</vt:lpstr>
      <vt:lpstr>PowerPoint Presentation</vt:lpstr>
      <vt:lpstr>PowerPoint Presentation</vt:lpstr>
      <vt:lpstr>ADA Boost Model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dc:creator>
  <cp:lastModifiedBy>HEMANT</cp:lastModifiedBy>
  <cp:revision>35</cp:revision>
  <dcterms:created xsi:type="dcterms:W3CDTF">2021-09-23T13:39:48Z</dcterms:created>
  <dcterms:modified xsi:type="dcterms:W3CDTF">2021-09-26T04:19:23Z</dcterms:modified>
</cp:coreProperties>
</file>