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Century Gothic Paneuropean Bold" charset="1" panose="020B0702020202020204"/>
      <p:regular r:id="rId13"/>
    </p:embeddedFont>
    <p:embeddedFont>
      <p:font typeface="Century Gothic Paneuropean" charset="1" panose="020B0502020202020204"/>
      <p:regular r:id="rId14"/>
    </p:embeddedFont>
    <p:embeddedFont>
      <p:font typeface="Open Sans" charset="1" panose="020B0606030504020204"/>
      <p:regular r:id="rId15"/>
    </p:embeddedFont>
    <p:embeddedFont>
      <p:font typeface="Open Sans Bold" charset="1" panose="020B0806030504020204"/>
      <p:regular r:id="rId16"/>
    </p:embeddedFont>
    <p:embeddedFont>
      <p:font typeface="Poppins" charset="1" panose="00000500000000000000"/>
      <p:regular r:id="rId17"/>
    </p:embeddedFont>
    <p:embeddedFont>
      <p:font typeface="Horizon" charset="1" panose="02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814834" y="2054975"/>
            <a:ext cx="13018493" cy="2127966"/>
          </a:xfrm>
          <a:prstGeom prst="rect">
            <a:avLst/>
          </a:prstGeom>
        </p:spPr>
        <p:txBody>
          <a:bodyPr anchor="t" rtlCol="false" tIns="0" lIns="0" bIns="0" rIns="0">
            <a:spAutoFit/>
          </a:bodyPr>
          <a:lstStyle/>
          <a:p>
            <a:pPr algn="ctr">
              <a:lnSpc>
                <a:spcPts val="17489"/>
              </a:lnSpc>
            </a:pPr>
            <a:r>
              <a:rPr lang="en-US" b="true" sz="12492">
                <a:solidFill>
                  <a:srgbClr val="000000"/>
                </a:solidFill>
                <a:latin typeface="Century Gothic Paneuropean Bold"/>
                <a:ea typeface="Century Gothic Paneuropean Bold"/>
                <a:cs typeface="Century Gothic Paneuropean Bold"/>
                <a:sym typeface="Century Gothic Paneuropean Bold"/>
              </a:rPr>
              <a:t>STATE PROFILE</a:t>
            </a:r>
          </a:p>
        </p:txBody>
      </p:sp>
      <p:sp>
        <p:nvSpPr>
          <p:cNvPr name="TextBox 3" id="3"/>
          <p:cNvSpPr txBox="true"/>
          <p:nvPr/>
        </p:nvSpPr>
        <p:spPr>
          <a:xfrm rot="0">
            <a:off x="5063005" y="4460061"/>
            <a:ext cx="8522150" cy="2150274"/>
          </a:xfrm>
          <a:prstGeom prst="rect">
            <a:avLst/>
          </a:prstGeom>
        </p:spPr>
        <p:txBody>
          <a:bodyPr anchor="t" rtlCol="false" tIns="0" lIns="0" bIns="0" rIns="0">
            <a:spAutoFit/>
          </a:bodyPr>
          <a:lstStyle/>
          <a:p>
            <a:pPr algn="ctr">
              <a:lnSpc>
                <a:spcPts val="8642"/>
              </a:lnSpc>
            </a:pPr>
            <a:r>
              <a:rPr lang="en-US" sz="6173">
                <a:solidFill>
                  <a:srgbClr val="000000"/>
                </a:solidFill>
                <a:latin typeface="Century Gothic Paneuropean"/>
                <a:ea typeface="Century Gothic Paneuropean"/>
                <a:cs typeface="Century Gothic Paneuropean"/>
                <a:sym typeface="Century Gothic Paneuropean"/>
              </a:rPr>
              <a:t>Maharashtra District Dashboard</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6518374" y="7702895"/>
            <a:ext cx="5251252" cy="389255"/>
          </a:xfrm>
          <a:prstGeom prst="rect">
            <a:avLst/>
          </a:prstGeom>
        </p:spPr>
        <p:txBody>
          <a:bodyPr anchor="t" rtlCol="false" tIns="0" lIns="0" bIns="0" rIns="0">
            <a:spAutoFit/>
          </a:bodyPr>
          <a:lstStyle/>
          <a:p>
            <a:pPr algn="ctr">
              <a:lnSpc>
                <a:spcPts val="3219"/>
              </a:lnSpc>
              <a:spcBef>
                <a:spcPct val="0"/>
              </a:spcBef>
            </a:pPr>
            <a:r>
              <a:rPr lang="en-US" sz="2299">
                <a:solidFill>
                  <a:srgbClr val="000000"/>
                </a:solidFill>
                <a:latin typeface="Open Sans"/>
                <a:ea typeface="Open Sans"/>
                <a:cs typeface="Open Sans"/>
                <a:sym typeface="Open Sans"/>
              </a:rPr>
              <a:t> </a:t>
            </a:r>
            <a:r>
              <a:rPr lang="en-US" b="true" sz="2299">
                <a:solidFill>
                  <a:srgbClr val="000000"/>
                </a:solidFill>
                <a:latin typeface="Open Sans Bold"/>
                <a:ea typeface="Open Sans Bold"/>
                <a:cs typeface="Open Sans Bold"/>
                <a:sym typeface="Open Sans Bold"/>
              </a:rPr>
              <a:t>Project By Neha Santosh Chaudhari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440343" y="571911"/>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INTROD</a:t>
            </a:r>
            <a:r>
              <a:rPr lang="en-US" b="true" sz="8192">
                <a:solidFill>
                  <a:srgbClr val="000000"/>
                </a:solidFill>
                <a:latin typeface="Century Gothic Paneuropean Bold"/>
                <a:ea typeface="Century Gothic Paneuropean Bold"/>
                <a:cs typeface="Century Gothic Paneuropean Bold"/>
                <a:sym typeface="Century Gothic Paneuropean Bold"/>
              </a:rPr>
              <a:t>UCTION</a:t>
            </a:r>
          </a:p>
        </p:txBody>
      </p:sp>
      <p:sp>
        <p:nvSpPr>
          <p:cNvPr name="TextBox 3" id="3"/>
          <p:cNvSpPr txBox="true"/>
          <p:nvPr/>
        </p:nvSpPr>
        <p:spPr>
          <a:xfrm rot="0">
            <a:off x="1881897" y="2684216"/>
            <a:ext cx="11095624" cy="5746362"/>
          </a:xfrm>
          <a:prstGeom prst="rect">
            <a:avLst/>
          </a:prstGeom>
        </p:spPr>
        <p:txBody>
          <a:bodyPr anchor="t" rtlCol="false" tIns="0" lIns="0" bIns="0" rIns="0">
            <a:spAutoFit/>
          </a:bodyPr>
          <a:lstStyle/>
          <a:p>
            <a:pPr algn="l">
              <a:lnSpc>
                <a:spcPts val="5096"/>
              </a:lnSpc>
            </a:pPr>
            <a:r>
              <a:rPr lang="en-US" sz="3640">
                <a:solidFill>
                  <a:srgbClr val="000000"/>
                </a:solidFill>
                <a:latin typeface="Poppins"/>
                <a:ea typeface="Poppins"/>
                <a:cs typeface="Poppins"/>
                <a:sym typeface="Poppins"/>
              </a:rPr>
              <a:t>Maharashtra is a big state with many districts. Each district is different in terms of population, literacy, urban areas, economy, and tourism. Even though data is available, it is spread across reports and is not easy to understand. This project creates an interactive dashboard that brings all this information together so that people can see, compare, and study districts in a simple way.</a:t>
            </a:r>
          </a:p>
        </p:txBody>
      </p:sp>
      <p:pic>
        <p:nvPicPr>
          <p:cNvPr name="Picture 4" id="4"/>
          <p:cNvPicPr>
            <a:picLocks noChangeAspect="true"/>
          </p:cNvPicPr>
          <p:nvPr/>
        </p:nvPicPr>
        <p:blipFill>
          <a:blip r:embed="rId2"/>
          <a:stretch>
            <a:fillRect/>
          </a:stretch>
        </p:blipFill>
        <p:spPr>
          <a:xfrm rot="0">
            <a:off x="13096900" y="3284453"/>
            <a:ext cx="3576323" cy="3718094"/>
          </a:xfrm>
          <a:prstGeom prst="rect">
            <a:avLst/>
          </a:prstGeom>
        </p:spPr>
      </p:pic>
      <p:grpSp>
        <p:nvGrpSpPr>
          <p:cNvPr name="Group 5" id="5"/>
          <p:cNvGrpSpPr/>
          <p:nvPr/>
        </p:nvGrpSpPr>
        <p:grpSpPr>
          <a:xfrm rot="0">
            <a:off x="16718943" y="-989670"/>
            <a:ext cx="1080715" cy="2956684"/>
            <a:chOff x="0" y="0"/>
            <a:chExt cx="284633" cy="778715"/>
          </a:xfrm>
        </p:grpSpPr>
        <p:sp>
          <p:nvSpPr>
            <p:cNvPr name="Freeform 6" id="6"/>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7" id="7"/>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29352" y="9803843"/>
            <a:ext cx="19346704" cy="821917"/>
            <a:chOff x="0" y="0"/>
            <a:chExt cx="5095428" cy="216472"/>
          </a:xfrm>
        </p:grpSpPr>
        <p:sp>
          <p:nvSpPr>
            <p:cNvPr name="Freeform 9" id="9"/>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10" id="10"/>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488343" y="-989670"/>
            <a:ext cx="1080715" cy="2956684"/>
            <a:chOff x="0" y="0"/>
            <a:chExt cx="284633" cy="778715"/>
          </a:xfrm>
        </p:grpSpPr>
        <p:sp>
          <p:nvSpPr>
            <p:cNvPr name="Freeform 14" id="1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5" id="1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488343" y="1405427"/>
            <a:ext cx="17311315" cy="8398417"/>
          </a:xfrm>
          <a:custGeom>
            <a:avLst/>
            <a:gdLst/>
            <a:ahLst/>
            <a:cxnLst/>
            <a:rect r="r" b="b" t="t" l="l"/>
            <a:pathLst>
              <a:path h="8398417" w="17311315">
                <a:moveTo>
                  <a:pt x="0" y="0"/>
                </a:moveTo>
                <a:lnTo>
                  <a:pt x="17311314" y="0"/>
                </a:lnTo>
                <a:lnTo>
                  <a:pt x="17311314" y="8398416"/>
                </a:lnTo>
                <a:lnTo>
                  <a:pt x="0" y="8398416"/>
                </a:lnTo>
                <a:lnTo>
                  <a:pt x="0" y="0"/>
                </a:lnTo>
                <a:close/>
              </a:path>
            </a:pathLst>
          </a:custGeom>
          <a:blipFill>
            <a:blip r:embed="rId4"/>
            <a:stretch>
              <a:fillRect l="0" t="-6387" r="0" b="-9557"/>
            </a:stretch>
          </a:blipFill>
        </p:spPr>
      </p:sp>
      <p:sp>
        <p:nvSpPr>
          <p:cNvPr name="TextBox 14" id="14"/>
          <p:cNvSpPr txBox="true"/>
          <p:nvPr/>
        </p:nvSpPr>
        <p:spPr>
          <a:xfrm rot="0">
            <a:off x="6431350" y="317222"/>
            <a:ext cx="4749998" cy="970282"/>
          </a:xfrm>
          <a:prstGeom prst="rect">
            <a:avLst/>
          </a:prstGeom>
        </p:spPr>
        <p:txBody>
          <a:bodyPr anchor="t" rtlCol="false" tIns="0" lIns="0" bIns="0" rIns="0">
            <a:spAutoFit/>
          </a:bodyPr>
          <a:lstStyle/>
          <a:p>
            <a:pPr algn="ctr">
              <a:lnSpc>
                <a:spcPts val="7419"/>
              </a:lnSpc>
              <a:spcBef>
                <a:spcPct val="0"/>
              </a:spcBef>
            </a:pPr>
            <a:r>
              <a:rPr lang="en-US" sz="5299">
                <a:solidFill>
                  <a:srgbClr val="000000">
                    <a:alpha val="90980"/>
                  </a:srgbClr>
                </a:solidFill>
                <a:latin typeface="Horizon"/>
                <a:ea typeface="Horizon"/>
                <a:cs typeface="Horizon"/>
                <a:sym typeface="Horizon"/>
              </a:rPr>
              <a:t>Data Set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384452" y="2214625"/>
            <a:ext cx="15519096" cy="6273261"/>
          </a:xfrm>
          <a:custGeom>
            <a:avLst/>
            <a:gdLst/>
            <a:ahLst/>
            <a:cxnLst/>
            <a:rect r="r" b="b" t="t" l="l"/>
            <a:pathLst>
              <a:path h="6273261" w="15519096">
                <a:moveTo>
                  <a:pt x="0" y="0"/>
                </a:moveTo>
                <a:lnTo>
                  <a:pt x="15519096" y="0"/>
                </a:lnTo>
                <a:lnTo>
                  <a:pt x="15519096" y="6273261"/>
                </a:lnTo>
                <a:lnTo>
                  <a:pt x="0" y="6273261"/>
                </a:lnTo>
                <a:lnTo>
                  <a:pt x="0" y="0"/>
                </a:lnTo>
                <a:close/>
              </a:path>
            </a:pathLst>
          </a:custGeom>
          <a:blipFill>
            <a:blip r:embed="rId4"/>
            <a:stretch>
              <a:fillRect l="0" t="-31526" r="0" b="-7627"/>
            </a:stretch>
          </a:blipFill>
        </p:spPr>
      </p:sp>
      <p:sp>
        <p:nvSpPr>
          <p:cNvPr name="TextBox 14" id="14"/>
          <p:cNvSpPr txBox="true"/>
          <p:nvPr/>
        </p:nvSpPr>
        <p:spPr>
          <a:xfrm rot="0">
            <a:off x="5683145" y="597605"/>
            <a:ext cx="6516529" cy="970282"/>
          </a:xfrm>
          <a:prstGeom prst="rect">
            <a:avLst/>
          </a:prstGeom>
        </p:spPr>
        <p:txBody>
          <a:bodyPr anchor="t" rtlCol="false" tIns="0" lIns="0" bIns="0" rIns="0">
            <a:spAutoFit/>
          </a:bodyPr>
          <a:lstStyle/>
          <a:p>
            <a:pPr algn="ctr">
              <a:lnSpc>
                <a:spcPts val="7419"/>
              </a:lnSpc>
              <a:spcBef>
                <a:spcPct val="0"/>
              </a:spcBef>
            </a:pPr>
            <a:r>
              <a:rPr lang="en-US" sz="5299">
                <a:solidFill>
                  <a:srgbClr val="000000"/>
                </a:solidFill>
                <a:latin typeface="Horizon"/>
                <a:ea typeface="Horizon"/>
                <a:cs typeface="Horizon"/>
                <a:sym typeface="Horizon"/>
              </a:rPr>
              <a:t>Dashboard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336272"/>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IN</a:t>
            </a:r>
            <a:r>
              <a:rPr lang="en-US" b="true" sz="8192">
                <a:solidFill>
                  <a:srgbClr val="000000"/>
                </a:solidFill>
                <a:latin typeface="Century Gothic Paneuropean Bold"/>
                <a:ea typeface="Century Gothic Paneuropean Bold"/>
                <a:cs typeface="Century Gothic Paneuropean Bold"/>
                <a:sym typeface="Century Gothic Paneuropean Bold"/>
              </a:rPr>
              <a:t>SIGHTS</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829083" y="3028023"/>
            <a:ext cx="14673992" cy="1198880"/>
          </a:xfrm>
          <a:prstGeom prst="rect">
            <a:avLst/>
          </a:prstGeom>
        </p:spPr>
        <p:txBody>
          <a:bodyPr anchor="t" rtlCol="false" tIns="0" lIns="0" bIns="0" rIns="0">
            <a:spAutoFit/>
          </a:bodyPr>
          <a:lstStyle/>
          <a:p>
            <a:pPr algn="ctr" marL="496567" indent="-248284" lvl="1">
              <a:lnSpc>
                <a:spcPts val="3219"/>
              </a:lnSpc>
              <a:buFont typeface="Arial"/>
              <a:buChar char="•"/>
            </a:pPr>
            <a:r>
              <a:rPr lang="en-US" sz="2299">
                <a:solidFill>
                  <a:srgbClr val="000000"/>
                </a:solidFill>
                <a:latin typeface="Poppins"/>
                <a:ea typeface="Poppins"/>
                <a:cs typeface="Poppins"/>
                <a:sym typeface="Poppins"/>
              </a:rPr>
              <a:t>Population is concentrated in Mumbai, Pune, Thane, while districts like Gadchiroli, Sindhudurg are less populated</a:t>
            </a:r>
          </a:p>
          <a:p>
            <a:pPr algn="ctr">
              <a:lnSpc>
                <a:spcPts val="3219"/>
              </a:lnSpc>
              <a:spcBef>
                <a:spcPct val="0"/>
              </a:spcBef>
            </a:pPr>
          </a:p>
        </p:txBody>
      </p:sp>
      <p:sp>
        <p:nvSpPr>
          <p:cNvPr name="TextBox 15" id="15"/>
          <p:cNvSpPr txBox="true"/>
          <p:nvPr/>
        </p:nvSpPr>
        <p:spPr>
          <a:xfrm rot="0">
            <a:off x="1829083" y="4033520"/>
            <a:ext cx="13090803" cy="398780"/>
          </a:xfrm>
          <a:prstGeom prst="rect">
            <a:avLst/>
          </a:prstGeom>
        </p:spPr>
        <p:txBody>
          <a:bodyPr anchor="t" rtlCol="false" tIns="0" lIns="0" bIns="0" rIns="0">
            <a:spAutoFit/>
          </a:bodyPr>
          <a:lstStyle/>
          <a:p>
            <a:pPr algn="ctr" marL="496567" indent="-248284" lvl="1">
              <a:lnSpc>
                <a:spcPts val="3219"/>
              </a:lnSpc>
              <a:spcBef>
                <a:spcPct val="0"/>
              </a:spcBef>
              <a:buFont typeface="Arial"/>
              <a:buChar char="•"/>
            </a:pPr>
            <a:r>
              <a:rPr lang="en-US" sz="2299">
                <a:solidFill>
                  <a:srgbClr val="000000"/>
                </a:solidFill>
                <a:latin typeface="Poppins"/>
                <a:ea typeface="Poppins"/>
                <a:cs typeface="Poppins"/>
                <a:sym typeface="Poppins"/>
              </a:rPr>
              <a:t>Urban districts sh</a:t>
            </a:r>
            <a:r>
              <a:rPr lang="en-US" sz="2299">
                <a:solidFill>
                  <a:srgbClr val="000000"/>
                </a:solidFill>
                <a:latin typeface="Poppins"/>
                <a:ea typeface="Poppins"/>
                <a:cs typeface="Poppins"/>
                <a:sym typeface="Poppins"/>
              </a:rPr>
              <a:t>ow higher literacy rates, while rural/tribal districts have lower literacy.</a:t>
            </a:r>
          </a:p>
        </p:txBody>
      </p:sp>
      <p:sp>
        <p:nvSpPr>
          <p:cNvPr name="TextBox 16" id="16"/>
          <p:cNvSpPr txBox="true"/>
          <p:nvPr/>
        </p:nvSpPr>
        <p:spPr>
          <a:xfrm rot="0">
            <a:off x="1829083" y="4783772"/>
            <a:ext cx="11159371" cy="398780"/>
          </a:xfrm>
          <a:prstGeom prst="rect">
            <a:avLst/>
          </a:prstGeom>
        </p:spPr>
        <p:txBody>
          <a:bodyPr anchor="t" rtlCol="false" tIns="0" lIns="0" bIns="0" rIns="0">
            <a:spAutoFit/>
          </a:bodyPr>
          <a:lstStyle/>
          <a:p>
            <a:pPr algn="ctr" marL="496567" indent="-248284" lvl="1">
              <a:lnSpc>
                <a:spcPts val="3219"/>
              </a:lnSpc>
              <a:spcBef>
                <a:spcPct val="0"/>
              </a:spcBef>
              <a:buFont typeface="Arial"/>
              <a:buChar char="•"/>
            </a:pPr>
            <a:r>
              <a:rPr lang="en-US" sz="2299">
                <a:solidFill>
                  <a:srgbClr val="000000"/>
                </a:solidFill>
                <a:latin typeface="Poppins"/>
                <a:ea typeface="Poppins"/>
                <a:cs typeface="Poppins"/>
                <a:sym typeface="Poppins"/>
              </a:rPr>
              <a:t>Sex ratio is better in rural areas but lower in metro cities due to migration.</a:t>
            </a:r>
          </a:p>
        </p:txBody>
      </p:sp>
      <p:sp>
        <p:nvSpPr>
          <p:cNvPr name="TextBox 17" id="17"/>
          <p:cNvSpPr txBox="true"/>
          <p:nvPr/>
        </p:nvSpPr>
        <p:spPr>
          <a:xfrm rot="0">
            <a:off x="1829083" y="5534978"/>
            <a:ext cx="12051031" cy="398780"/>
          </a:xfrm>
          <a:prstGeom prst="rect">
            <a:avLst/>
          </a:prstGeom>
        </p:spPr>
        <p:txBody>
          <a:bodyPr anchor="t" rtlCol="false" tIns="0" lIns="0" bIns="0" rIns="0">
            <a:spAutoFit/>
          </a:bodyPr>
          <a:lstStyle/>
          <a:p>
            <a:pPr algn="ctr" marL="496567" indent="-248284" lvl="1">
              <a:lnSpc>
                <a:spcPts val="3219"/>
              </a:lnSpc>
              <a:spcBef>
                <a:spcPct val="0"/>
              </a:spcBef>
              <a:buFont typeface="Arial"/>
              <a:buChar char="•"/>
            </a:pPr>
            <a:r>
              <a:rPr lang="en-US" sz="2299">
                <a:solidFill>
                  <a:srgbClr val="000000"/>
                </a:solidFill>
                <a:latin typeface="Poppins"/>
                <a:ea typeface="Poppins"/>
                <a:cs typeface="Poppins"/>
                <a:sym typeface="Poppins"/>
              </a:rPr>
              <a:t>Population density is extremely high in Mumbai and very low in remote districts.</a:t>
            </a:r>
          </a:p>
        </p:txBody>
      </p:sp>
      <p:sp>
        <p:nvSpPr>
          <p:cNvPr name="TextBox 18" id="18"/>
          <p:cNvSpPr txBox="true"/>
          <p:nvPr/>
        </p:nvSpPr>
        <p:spPr>
          <a:xfrm rot="0">
            <a:off x="1829083" y="6286183"/>
            <a:ext cx="12352973" cy="398780"/>
          </a:xfrm>
          <a:prstGeom prst="rect">
            <a:avLst/>
          </a:prstGeom>
        </p:spPr>
        <p:txBody>
          <a:bodyPr anchor="t" rtlCol="false" tIns="0" lIns="0" bIns="0" rIns="0">
            <a:spAutoFit/>
          </a:bodyPr>
          <a:lstStyle/>
          <a:p>
            <a:pPr algn="ctr" marL="496567" indent="-248284" lvl="1">
              <a:lnSpc>
                <a:spcPts val="3219"/>
              </a:lnSpc>
              <a:spcBef>
                <a:spcPct val="0"/>
              </a:spcBef>
              <a:buFont typeface="Arial"/>
              <a:buChar char="•"/>
            </a:pPr>
            <a:r>
              <a:rPr lang="en-US" sz="2299">
                <a:solidFill>
                  <a:srgbClr val="000000"/>
                </a:solidFill>
                <a:latin typeface="Poppins"/>
                <a:ea typeface="Poppins"/>
                <a:cs typeface="Poppins"/>
                <a:sym typeface="Poppins"/>
              </a:rPr>
              <a:t>Economy varies: metros = IT &amp; services, Vidarbha = agriculture, Konkan = tourism.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1690069"/>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CONCLUSION</a:t>
            </a:r>
          </a:p>
        </p:txBody>
      </p:sp>
      <p:sp>
        <p:nvSpPr>
          <p:cNvPr name="TextBox 3" id="3"/>
          <p:cNvSpPr txBox="true"/>
          <p:nvPr/>
        </p:nvSpPr>
        <p:spPr>
          <a:xfrm rot="0">
            <a:off x="3638955" y="3834162"/>
            <a:ext cx="10195400" cy="3193662"/>
          </a:xfrm>
          <a:prstGeom prst="rect">
            <a:avLst/>
          </a:prstGeom>
        </p:spPr>
        <p:txBody>
          <a:bodyPr anchor="t" rtlCol="false" tIns="0" lIns="0" bIns="0" rIns="0">
            <a:spAutoFit/>
          </a:bodyPr>
          <a:lstStyle/>
          <a:p>
            <a:pPr algn="ctr">
              <a:lnSpc>
                <a:spcPts val="5096"/>
              </a:lnSpc>
            </a:pPr>
            <a:r>
              <a:rPr lang="en-US" sz="3640">
                <a:solidFill>
                  <a:srgbClr val="000000"/>
                </a:solidFill>
                <a:latin typeface="Poppins"/>
                <a:ea typeface="Poppins"/>
                <a:cs typeface="Poppins"/>
                <a:sym typeface="Poppins"/>
              </a:rPr>
              <a:t>The Maharashtra District Dashboard makes district data easy to understand through visuals and comparisons. It helps turn numbers into insights and supports better decision-making.</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50481" y="4013348"/>
            <a:ext cx="12387037" cy="2031703"/>
          </a:xfrm>
          <a:prstGeom prst="rect">
            <a:avLst/>
          </a:prstGeom>
        </p:spPr>
        <p:txBody>
          <a:bodyPr anchor="t" rtlCol="false" tIns="0" lIns="0" bIns="0" rIns="0">
            <a:spAutoFit/>
          </a:bodyPr>
          <a:lstStyle/>
          <a:p>
            <a:pPr algn="ctr">
              <a:lnSpc>
                <a:spcPts val="16641"/>
              </a:lnSpc>
            </a:pPr>
            <a:r>
              <a:rPr lang="en-US" b="true" sz="11886">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DAGyq1vasvE</dc:identifier>
  <dcterms:modified xsi:type="dcterms:W3CDTF">2011-08-01T06:04:30Z</dcterms:modified>
  <cp:revision>1</cp:revision>
  <dc:title>Black Yellow Modern Minimalist Elegant Presentation</dc:title>
</cp:coreProperties>
</file>