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58" r:id="rId5"/>
    <p:sldId id="257" r:id="rId6"/>
    <p:sldId id="259" r:id="rId7"/>
    <p:sldId id="261"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244180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360544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208112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173270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171856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412968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148025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56695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210769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76438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32747-6E1E-4CCF-9426-65F2ED132E2E}" type="datetimeFigureOut">
              <a:rPr lang="en-US" smtClean="0"/>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29C941-5513-4133-9D58-CAB4E40BF0DA}" type="slidenum">
              <a:rPr lang="en-US" smtClean="0"/>
              <a:t>‹#›</a:t>
            </a:fld>
            <a:endParaRPr lang="en-US" dirty="0"/>
          </a:p>
        </p:txBody>
      </p:sp>
    </p:spTree>
    <p:extLst>
      <p:ext uri="{BB962C8B-B14F-4D97-AF65-F5344CB8AC3E}">
        <p14:creationId xmlns:p14="http://schemas.microsoft.com/office/powerpoint/2010/main" val="404560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32747-6E1E-4CCF-9426-65F2ED132E2E}" type="datetimeFigureOut">
              <a:rPr lang="en-US" smtClean="0"/>
              <a:t>7/10/2016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9C941-5513-4133-9D58-CAB4E40BF0DA}" type="slidenum">
              <a:rPr lang="en-US" smtClean="0"/>
              <a:t>‹#›</a:t>
            </a:fld>
            <a:endParaRPr lang="en-US" dirty="0"/>
          </a:p>
        </p:txBody>
      </p:sp>
    </p:spTree>
    <p:extLst>
      <p:ext uri="{BB962C8B-B14F-4D97-AF65-F5344CB8AC3E}">
        <p14:creationId xmlns:p14="http://schemas.microsoft.com/office/powerpoint/2010/main" val="84628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7185" y="2580787"/>
            <a:ext cx="10515600" cy="1325563"/>
          </a:xfrm>
        </p:spPr>
        <p:txBody>
          <a:bodyPr/>
          <a:lstStyle/>
          <a:p>
            <a:pPr algn="ctr"/>
            <a:r>
              <a:rPr lang="en-US" b="1" dirty="0"/>
              <a:t>Smart City – Smart Water</a:t>
            </a:r>
            <a:endParaRPr lang="en-IN" b="1" dirty="0"/>
          </a:p>
        </p:txBody>
      </p:sp>
    </p:spTree>
    <p:extLst>
      <p:ext uri="{BB962C8B-B14F-4D97-AF65-F5344CB8AC3E}">
        <p14:creationId xmlns:p14="http://schemas.microsoft.com/office/powerpoint/2010/main" val="57386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IN" b="1" dirty="0"/>
          </a:p>
        </p:txBody>
      </p:sp>
      <p:sp>
        <p:nvSpPr>
          <p:cNvPr id="3" name="Content Placeholder 2"/>
          <p:cNvSpPr>
            <a:spLocks noGrp="1"/>
          </p:cNvSpPr>
          <p:nvPr>
            <p:ph idx="1"/>
          </p:nvPr>
        </p:nvSpPr>
        <p:spPr/>
        <p:txBody>
          <a:bodyPr>
            <a:normAutofit/>
          </a:bodyPr>
          <a:lstStyle/>
          <a:p>
            <a:r>
              <a:rPr lang="en-US" sz="2600" dirty="0"/>
              <a:t>Pune’s water sources are mostly located on the west side. And with the rapid growth it is experiencing, Pune’s increasing population is getting spread over a larger area which is creating more pressure on water distribution network and water resources in general. Moreover the growth is mostly in directly away from the water sources due to which longer piping network is un-avoidable. Currently it is almost 2500 kms and growing.</a:t>
            </a:r>
          </a:p>
          <a:p>
            <a:r>
              <a:rPr lang="en-US" sz="2600" dirty="0"/>
              <a:t>Maintaining and monitoring such a vast network is a difficult job and issues like breakdowns, uneven terrain etc. makes equitable distribution and smooth water supply a difficult job.</a:t>
            </a:r>
            <a:endParaRPr lang="en-IN" sz="2600" dirty="0"/>
          </a:p>
        </p:txBody>
      </p:sp>
    </p:spTree>
    <p:extLst>
      <p:ext uri="{BB962C8B-B14F-4D97-AF65-F5344CB8AC3E}">
        <p14:creationId xmlns:p14="http://schemas.microsoft.com/office/powerpoint/2010/main" val="67365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64873"/>
          </a:xfrm>
        </p:spPr>
        <p:txBody>
          <a:bodyPr>
            <a:normAutofit fontScale="90000"/>
          </a:bodyPr>
          <a:lstStyle/>
          <a:p>
            <a:r>
              <a:rPr lang="en-US" b="1" dirty="0"/>
              <a:t>Approach</a:t>
            </a:r>
          </a:p>
        </p:txBody>
      </p:sp>
      <p:sp>
        <p:nvSpPr>
          <p:cNvPr id="3" name="Subtitle 2"/>
          <p:cNvSpPr>
            <a:spLocks noGrp="1"/>
          </p:cNvSpPr>
          <p:nvPr>
            <p:ph type="subTitle" idx="1"/>
          </p:nvPr>
        </p:nvSpPr>
        <p:spPr>
          <a:xfrm>
            <a:off x="1524000" y="1974273"/>
            <a:ext cx="9144000" cy="3283527"/>
          </a:xfrm>
        </p:spPr>
        <p:txBody>
          <a:bodyPr>
            <a:normAutofit/>
          </a:bodyPr>
          <a:lstStyle/>
          <a:p>
            <a:r>
              <a:rPr lang="en-US" sz="2600" dirty="0"/>
              <a:t>Systematic and planned automated water metering and distribution monitoring can help address some of the key issues.</a:t>
            </a:r>
          </a:p>
          <a:p>
            <a:r>
              <a:rPr lang="en-US" sz="2600" dirty="0"/>
              <a:t>In order to prove the above concept, the idea is to present a Simulation of water distribution network electrically to demonstrate how equitable distribution can be achieved using smart metering.</a:t>
            </a:r>
            <a:br>
              <a:rPr lang="en-US" sz="2600" dirty="0"/>
            </a:br>
            <a:endParaRPr lang="en-US" sz="2600" dirty="0"/>
          </a:p>
        </p:txBody>
      </p:sp>
    </p:spTree>
    <p:extLst>
      <p:ext uri="{BB962C8B-B14F-4D97-AF65-F5344CB8AC3E}">
        <p14:creationId xmlns:p14="http://schemas.microsoft.com/office/powerpoint/2010/main" val="153915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Team details</a:t>
            </a:r>
          </a:p>
        </p:txBody>
      </p:sp>
      <p:sp>
        <p:nvSpPr>
          <p:cNvPr id="3" name="Content Placeholder 2"/>
          <p:cNvSpPr>
            <a:spLocks noGrp="1"/>
          </p:cNvSpPr>
          <p:nvPr>
            <p:ph idx="1"/>
          </p:nvPr>
        </p:nvSpPr>
        <p:spPr/>
        <p:txBody>
          <a:bodyPr>
            <a:normAutofit/>
          </a:bodyPr>
          <a:lstStyle/>
          <a:p>
            <a:r>
              <a:rPr lang="en-US" sz="2600" dirty="0"/>
              <a:t>Prashant Chaudhari: Product/Functional Evangelist, Java – J2EE software engineer, recently acquired skills in Hardware</a:t>
            </a:r>
          </a:p>
          <a:p>
            <a:r>
              <a:rPr lang="en-US" sz="2600" dirty="0"/>
              <a:t>Girish Kolte: Electronics Engineer</a:t>
            </a:r>
          </a:p>
          <a:p>
            <a:pPr marL="0" indent="0">
              <a:buNone/>
            </a:pPr>
            <a:br>
              <a:rPr lang="en-US" sz="2600" dirty="0"/>
            </a:br>
            <a:endParaRPr lang="en-US" sz="2600" dirty="0"/>
          </a:p>
          <a:p>
            <a:endParaRPr lang="en-US" sz="2600" dirty="0"/>
          </a:p>
        </p:txBody>
      </p:sp>
    </p:spTree>
    <p:extLst>
      <p:ext uri="{BB962C8B-B14F-4D97-AF65-F5344CB8AC3E}">
        <p14:creationId xmlns:p14="http://schemas.microsoft.com/office/powerpoint/2010/main" val="352016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a:t>
            </a:r>
          </a:p>
        </p:txBody>
      </p:sp>
      <p:sp>
        <p:nvSpPr>
          <p:cNvPr id="3" name="Content Placeholder 2"/>
          <p:cNvSpPr>
            <a:spLocks noGrp="1"/>
          </p:cNvSpPr>
          <p:nvPr>
            <p:ph idx="1"/>
          </p:nvPr>
        </p:nvSpPr>
        <p:spPr/>
        <p:txBody>
          <a:bodyPr>
            <a:normAutofit fontScale="92500" lnSpcReduction="10000"/>
          </a:bodyPr>
          <a:lstStyle/>
          <a:p>
            <a:r>
              <a:rPr lang="en-US" dirty="0"/>
              <a:t>Equitable water distribution</a:t>
            </a:r>
          </a:p>
          <a:p>
            <a:r>
              <a:rPr lang="en-US" i="1" dirty="0"/>
              <a:t>Evidence-based water demand forecasting</a:t>
            </a:r>
          </a:p>
          <a:p>
            <a:r>
              <a:rPr lang="en-US" i="1" dirty="0"/>
              <a:t>Proactive water loss management</a:t>
            </a:r>
          </a:p>
          <a:p>
            <a:r>
              <a:rPr lang="en-US" i="1" dirty="0"/>
              <a:t>Better city-wide urban water planning</a:t>
            </a:r>
          </a:p>
          <a:p>
            <a:r>
              <a:rPr lang="en-US" dirty="0"/>
              <a:t>Water leakage detection</a:t>
            </a:r>
          </a:p>
          <a:p>
            <a:r>
              <a:rPr lang="en-US" dirty="0"/>
              <a:t>Reducing the labor necessary to read traditional water meters, as well as streamlined bill generation</a:t>
            </a:r>
          </a:p>
          <a:p>
            <a:r>
              <a:rPr lang="en-US" dirty="0"/>
              <a:t>Better prioritize infrastructure investments</a:t>
            </a:r>
          </a:p>
          <a:p>
            <a:r>
              <a:rPr lang="en-US" dirty="0"/>
              <a:t>Reveal problematic areas within the system and better manage the collection, storage and distribution of water</a:t>
            </a:r>
          </a:p>
          <a:p>
            <a:endParaRPr lang="en-US" dirty="0"/>
          </a:p>
          <a:p>
            <a:endParaRPr lang="en-US" dirty="0"/>
          </a:p>
        </p:txBody>
      </p:sp>
    </p:spTree>
    <p:extLst>
      <p:ext uri="{BB962C8B-B14F-4D97-AF65-F5344CB8AC3E}">
        <p14:creationId xmlns:p14="http://schemas.microsoft.com/office/powerpoint/2010/main" val="410766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continued</a:t>
            </a:r>
            <a:endParaRPr lang="en-US" dirty="0"/>
          </a:p>
        </p:txBody>
      </p:sp>
      <p:sp>
        <p:nvSpPr>
          <p:cNvPr id="3" name="Content Placeholder 2"/>
          <p:cNvSpPr>
            <a:spLocks noGrp="1"/>
          </p:cNvSpPr>
          <p:nvPr>
            <p:ph idx="1"/>
          </p:nvPr>
        </p:nvSpPr>
        <p:spPr>
          <a:xfrm>
            <a:off x="838200" y="1489435"/>
            <a:ext cx="10515600" cy="4687528"/>
          </a:xfrm>
        </p:spPr>
        <p:txBody>
          <a:bodyPr>
            <a:normAutofit lnSpcReduction="10000"/>
          </a:bodyPr>
          <a:lstStyle/>
          <a:p>
            <a:r>
              <a:rPr lang="en-US" sz="2600" dirty="0"/>
              <a:t>Give customers the information they need to conserve water, thereby lowering their water bills</a:t>
            </a:r>
          </a:p>
          <a:p>
            <a:r>
              <a:rPr lang="en-US" sz="2600" dirty="0"/>
              <a:t>Real-time data to better serve their customers by understanding their unique usage patterns and needs</a:t>
            </a:r>
          </a:p>
          <a:p>
            <a:r>
              <a:rPr lang="en-US" sz="2600" dirty="0"/>
              <a:t>Data analytics helps utilities target performance and equipment improvement programs</a:t>
            </a:r>
          </a:p>
          <a:p>
            <a:r>
              <a:rPr lang="en-US" sz="2600" dirty="0"/>
              <a:t>Ultimately, this information leads to better planning and forward-thinking capital investment decisions</a:t>
            </a:r>
          </a:p>
          <a:p>
            <a:r>
              <a:rPr lang="en-US" sz="2600" dirty="0"/>
              <a:t>Water conservation also positively affects the bottom line of water utilities by reducing energy consumption. This factor is significant for utilities, since around one-third of their total costs are for energy to treat and pump the water. Less wasted water equates to less wasted energy.</a:t>
            </a:r>
          </a:p>
          <a:p>
            <a:endParaRPr lang="en-US" sz="2600" dirty="0"/>
          </a:p>
        </p:txBody>
      </p:sp>
    </p:spTree>
    <p:extLst>
      <p:ext uri="{BB962C8B-B14F-4D97-AF65-F5344CB8AC3E}">
        <p14:creationId xmlns:p14="http://schemas.microsoft.com/office/powerpoint/2010/main" val="3205674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136"/>
            <a:ext cx="10515600" cy="992335"/>
          </a:xfrm>
        </p:spPr>
        <p:txBody>
          <a:bodyPr/>
          <a:lstStyle/>
          <a:p>
            <a:r>
              <a:rPr lang="en-US" b="1" dirty="0"/>
              <a:t>Solution</a:t>
            </a:r>
          </a:p>
        </p:txBody>
      </p:sp>
      <p:sp>
        <p:nvSpPr>
          <p:cNvPr id="3" name="Content Placeholder 2"/>
          <p:cNvSpPr>
            <a:spLocks noGrp="1"/>
          </p:cNvSpPr>
          <p:nvPr>
            <p:ph idx="1"/>
          </p:nvPr>
        </p:nvSpPr>
        <p:spPr>
          <a:xfrm>
            <a:off x="838200" y="1263192"/>
            <a:ext cx="10515600" cy="5307290"/>
          </a:xfrm>
        </p:spPr>
        <p:txBody>
          <a:bodyPr>
            <a:noAutofit/>
          </a:bodyPr>
          <a:lstStyle/>
          <a:p>
            <a:pPr fontAlgn="base"/>
            <a:r>
              <a:rPr lang="en-US" sz="2400" dirty="0"/>
              <a:t>Get data - Build the core infrastructure that will gather the data. This includes networks, systems, meters, sensors, automation and other software and hardware. Solution should be customizable and meet the utility’s needs both now and into the future. POC is expected to represent our vision for the same.</a:t>
            </a:r>
          </a:p>
          <a:p>
            <a:pPr fontAlgn="base"/>
            <a:r>
              <a:rPr lang="en-US" sz="2400" dirty="0"/>
              <a:t>Manage data - To use data effectively, it’ll need to be stored in a common repository and structured in a manner that makes sense for the utility’s unique needs. There are many storage options available, including cloud-based systems that can supply unlimited computing power. This may not be our full focus during POC phase. </a:t>
            </a:r>
          </a:p>
          <a:p>
            <a:pPr fontAlgn="base"/>
            <a:r>
              <a:rPr lang="en-US" sz="2400" dirty="0"/>
              <a:t>Analyze and use data - Advanced analytics solutions to reveal trends and patterns that will help the utility solve its most pressing challenges. Think about the utility’s major “pain points” and choose a couple of these to focus on as an initial test. Create a pilot program to help managers better understand the actual return on investment that can be achieved with analysis of this captured data.</a:t>
            </a:r>
          </a:p>
          <a:p>
            <a:endParaRPr lang="en-US" sz="2400" dirty="0"/>
          </a:p>
        </p:txBody>
      </p:sp>
    </p:spTree>
    <p:extLst>
      <p:ext uri="{BB962C8B-B14F-4D97-AF65-F5344CB8AC3E}">
        <p14:creationId xmlns:p14="http://schemas.microsoft.com/office/powerpoint/2010/main" val="229251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US" sz="3200" dirty="0"/>
              <a:t>Suggestion for choice of flow meters in Practical scenario</a:t>
            </a:r>
          </a:p>
        </p:txBody>
      </p:sp>
      <p:sp>
        <p:nvSpPr>
          <p:cNvPr id="3" name="Content Placeholder 2"/>
          <p:cNvSpPr>
            <a:spLocks noGrp="1"/>
          </p:cNvSpPr>
          <p:nvPr>
            <p:ph idx="1"/>
          </p:nvPr>
        </p:nvSpPr>
        <p:spPr>
          <a:xfrm>
            <a:off x="838200" y="1365161"/>
            <a:ext cx="4004256" cy="4811802"/>
          </a:xfrm>
        </p:spPr>
        <p:txBody>
          <a:bodyPr>
            <a:normAutofit fontScale="85000" lnSpcReduction="20000"/>
          </a:bodyPr>
          <a:lstStyle/>
          <a:p>
            <a:r>
              <a:rPr lang="en-US" dirty="0"/>
              <a:t>Clamp on meters fixed with GPRS on major (big size) pipelines.</a:t>
            </a:r>
          </a:p>
          <a:p>
            <a:r>
              <a:rPr lang="en-US" dirty="0"/>
              <a:t>Pinwheel type of sensors (or variable pressure sensor if cost permits) at consumer end connected with broadband wired to customer’s broadband.</a:t>
            </a:r>
          </a:p>
          <a:p>
            <a:r>
              <a:rPr lang="en-US" dirty="0"/>
              <a:t>Water Grid structures can have one major meter at entry and individual consumer meters which should be helpful to detect leaks in Grid (which may be hard to find otherwise).</a:t>
            </a:r>
          </a:p>
        </p:txBody>
      </p:sp>
      <p:pic>
        <p:nvPicPr>
          <p:cNvPr id="1026" name="Picture 2" descr="http://ahengineeringservices.com/wp-content/uploads/2015/04/ultrasonic-flow-meter-liquids-portable-7233-28602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944" y="1700011"/>
            <a:ext cx="6793865" cy="4904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85646" y="1184856"/>
            <a:ext cx="5800370" cy="369332"/>
          </a:xfrm>
          <a:prstGeom prst="rect">
            <a:avLst/>
          </a:prstGeom>
          <a:noFill/>
        </p:spPr>
        <p:txBody>
          <a:bodyPr wrap="none" rtlCol="0">
            <a:spAutoFit/>
          </a:bodyPr>
          <a:lstStyle/>
          <a:p>
            <a:r>
              <a:rPr lang="en-US" dirty="0"/>
              <a:t>Sonar flow sensor – need to couple it with capacitive sensor</a:t>
            </a:r>
          </a:p>
        </p:txBody>
      </p:sp>
    </p:spTree>
    <p:extLst>
      <p:ext uri="{BB962C8B-B14F-4D97-AF65-F5344CB8AC3E}">
        <p14:creationId xmlns:p14="http://schemas.microsoft.com/office/powerpoint/2010/main" val="2325116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628</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Smart City – Smart Water</vt:lpstr>
      <vt:lpstr>Problem statement</vt:lpstr>
      <vt:lpstr>Approach</vt:lpstr>
      <vt:lpstr>Team details</vt:lpstr>
      <vt:lpstr>Benefits</vt:lpstr>
      <vt:lpstr>Benefits continued</vt:lpstr>
      <vt:lpstr>Solution</vt:lpstr>
      <vt:lpstr>Suggestion for choice of flow meters in Practical scenario</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dc:title>
  <dc:creator>Baghel, Bandana</dc:creator>
  <cp:lastModifiedBy>Prashant Chaudhari</cp:lastModifiedBy>
  <cp:revision>28</cp:revision>
  <dcterms:created xsi:type="dcterms:W3CDTF">2016-06-27T16:16:27Z</dcterms:created>
  <dcterms:modified xsi:type="dcterms:W3CDTF">2016-07-10T08:49:52Z</dcterms:modified>
</cp:coreProperties>
</file>